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 id="2147483660" r:id="rId3"/>
    <p:sldMasterId id="2147483666" r:id="rId4"/>
    <p:sldMasterId id="2147483675" r:id="rId5"/>
    <p:sldMasterId id="2147483681" r:id="rId6"/>
  </p:sldMasterIdLst>
  <p:notesMasterIdLst>
    <p:notesMasterId r:id="rId200"/>
  </p:notesMasterIdLst>
  <p:sldIdLst>
    <p:sldId id="257" r:id="rId7"/>
    <p:sldId id="282" r:id="rId8"/>
    <p:sldId id="258" r:id="rId9"/>
    <p:sldId id="287" r:id="rId10"/>
    <p:sldId id="285" r:id="rId11"/>
    <p:sldId id="288" r:id="rId12"/>
    <p:sldId id="289" r:id="rId13"/>
    <p:sldId id="389" r:id="rId14"/>
    <p:sldId id="390" r:id="rId15"/>
    <p:sldId id="391" r:id="rId16"/>
    <p:sldId id="290" r:id="rId17"/>
    <p:sldId id="291" r:id="rId18"/>
    <p:sldId id="292" r:id="rId19"/>
    <p:sldId id="293" r:id="rId20"/>
    <p:sldId id="294" r:id="rId21"/>
    <p:sldId id="299" r:id="rId22"/>
    <p:sldId id="300" r:id="rId23"/>
    <p:sldId id="301" r:id="rId24"/>
    <p:sldId id="302" r:id="rId25"/>
    <p:sldId id="303" r:id="rId26"/>
    <p:sldId id="304" r:id="rId27"/>
    <p:sldId id="305" r:id="rId28"/>
    <p:sldId id="306" r:id="rId29"/>
    <p:sldId id="309" r:id="rId30"/>
    <p:sldId id="310" r:id="rId31"/>
    <p:sldId id="311" r:id="rId32"/>
    <p:sldId id="312" r:id="rId33"/>
    <p:sldId id="313" r:id="rId34"/>
    <p:sldId id="314" r:id="rId35"/>
    <p:sldId id="315" r:id="rId36"/>
    <p:sldId id="316" r:id="rId37"/>
    <p:sldId id="317" r:id="rId38"/>
    <p:sldId id="318" r:id="rId39"/>
    <p:sldId id="320" r:id="rId40"/>
    <p:sldId id="319" r:id="rId41"/>
    <p:sldId id="519" r:id="rId42"/>
    <p:sldId id="515" r:id="rId43"/>
    <p:sldId id="517" r:id="rId44"/>
    <p:sldId id="518" r:id="rId45"/>
    <p:sldId id="323" r:id="rId46"/>
    <p:sldId id="324" r:id="rId47"/>
    <p:sldId id="325" r:id="rId48"/>
    <p:sldId id="326" r:id="rId49"/>
    <p:sldId id="327" r:id="rId50"/>
    <p:sldId id="328" r:id="rId51"/>
    <p:sldId id="329" r:id="rId52"/>
    <p:sldId id="330" r:id="rId53"/>
    <p:sldId id="392" r:id="rId54"/>
    <p:sldId id="394" r:id="rId55"/>
    <p:sldId id="395" r:id="rId56"/>
    <p:sldId id="396" r:id="rId57"/>
    <p:sldId id="397" r:id="rId58"/>
    <p:sldId id="333" r:id="rId59"/>
    <p:sldId id="399" r:id="rId60"/>
    <p:sldId id="398" r:id="rId61"/>
    <p:sldId id="400" r:id="rId62"/>
    <p:sldId id="334" r:id="rId63"/>
    <p:sldId id="401" r:id="rId64"/>
    <p:sldId id="402" r:id="rId65"/>
    <p:sldId id="404" r:id="rId66"/>
    <p:sldId id="405" r:id="rId67"/>
    <p:sldId id="331" r:id="rId68"/>
    <p:sldId id="406" r:id="rId69"/>
    <p:sldId id="407" r:id="rId70"/>
    <p:sldId id="408" r:id="rId71"/>
    <p:sldId id="403" r:id="rId72"/>
    <p:sldId id="409" r:id="rId73"/>
    <p:sldId id="410" r:id="rId74"/>
    <p:sldId id="339" r:id="rId75"/>
    <p:sldId id="411" r:id="rId76"/>
    <p:sldId id="412" r:id="rId77"/>
    <p:sldId id="413" r:id="rId78"/>
    <p:sldId id="414" r:id="rId79"/>
    <p:sldId id="415" r:id="rId80"/>
    <p:sldId id="416" r:id="rId81"/>
    <p:sldId id="417" r:id="rId82"/>
    <p:sldId id="418" r:id="rId83"/>
    <p:sldId id="419" r:id="rId84"/>
    <p:sldId id="420" r:id="rId85"/>
    <p:sldId id="421" r:id="rId86"/>
    <p:sldId id="422" r:id="rId87"/>
    <p:sldId id="423" r:id="rId88"/>
    <p:sldId id="341" r:id="rId89"/>
    <p:sldId id="342" r:id="rId90"/>
    <p:sldId id="345" r:id="rId91"/>
    <p:sldId id="424" r:id="rId92"/>
    <p:sldId id="346" r:id="rId93"/>
    <p:sldId id="425" r:id="rId94"/>
    <p:sldId id="426" r:id="rId95"/>
    <p:sldId id="427" r:id="rId96"/>
    <p:sldId id="514" r:id="rId97"/>
    <p:sldId id="428" r:id="rId98"/>
    <p:sldId id="348" r:id="rId99"/>
    <p:sldId id="350" r:id="rId100"/>
    <p:sldId id="351" r:id="rId101"/>
    <p:sldId id="352" r:id="rId102"/>
    <p:sldId id="431" r:id="rId103"/>
    <p:sldId id="432" r:id="rId104"/>
    <p:sldId id="433" r:id="rId105"/>
    <p:sldId id="434" r:id="rId106"/>
    <p:sldId id="436" r:id="rId107"/>
    <p:sldId id="437" r:id="rId108"/>
    <p:sldId id="438" r:id="rId109"/>
    <p:sldId id="439" r:id="rId110"/>
    <p:sldId id="440" r:id="rId111"/>
    <p:sldId id="441" r:id="rId112"/>
    <p:sldId id="442"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368" r:id="rId127"/>
    <p:sldId id="369" r:id="rId128"/>
    <p:sldId id="370" r:id="rId129"/>
    <p:sldId id="495" r:id="rId130"/>
    <p:sldId id="372" r:id="rId131"/>
    <p:sldId id="373" r:id="rId132"/>
    <p:sldId id="374" r:id="rId133"/>
    <p:sldId id="375" r:id="rId134"/>
    <p:sldId id="376" r:id="rId135"/>
    <p:sldId id="377" r:id="rId136"/>
    <p:sldId id="378" r:id="rId137"/>
    <p:sldId id="379" r:id="rId138"/>
    <p:sldId id="380" r:id="rId139"/>
    <p:sldId id="381" r:id="rId140"/>
    <p:sldId id="382" r:id="rId141"/>
    <p:sldId id="383" r:id="rId142"/>
    <p:sldId id="384" r:id="rId143"/>
    <p:sldId id="385" r:id="rId144"/>
    <p:sldId id="496" r:id="rId145"/>
    <p:sldId id="497" r:id="rId146"/>
    <p:sldId id="498" r:id="rId147"/>
    <p:sldId id="499" r:id="rId148"/>
    <p:sldId id="386" r:id="rId149"/>
    <p:sldId id="387" r:id="rId150"/>
    <p:sldId id="491" r:id="rId151"/>
    <p:sldId id="492" r:id="rId152"/>
    <p:sldId id="493" r:id="rId153"/>
    <p:sldId id="494" r:id="rId154"/>
    <p:sldId id="444" r:id="rId155"/>
    <p:sldId id="443" r:id="rId156"/>
    <p:sldId id="445" r:id="rId157"/>
    <p:sldId id="446" r:id="rId158"/>
    <p:sldId id="448" r:id="rId159"/>
    <p:sldId id="449" r:id="rId160"/>
    <p:sldId id="450" r:id="rId161"/>
    <p:sldId id="451" r:id="rId162"/>
    <p:sldId id="452" r:id="rId163"/>
    <p:sldId id="455" r:id="rId164"/>
    <p:sldId id="459" r:id="rId165"/>
    <p:sldId id="457" r:id="rId166"/>
    <p:sldId id="458" r:id="rId167"/>
    <p:sldId id="469" r:id="rId168"/>
    <p:sldId id="470" r:id="rId169"/>
    <p:sldId id="471" r:id="rId170"/>
    <p:sldId id="472" r:id="rId171"/>
    <p:sldId id="473" r:id="rId172"/>
    <p:sldId id="477" r:id="rId173"/>
    <p:sldId id="474" r:id="rId174"/>
    <p:sldId id="478" r:id="rId175"/>
    <p:sldId id="479" r:id="rId176"/>
    <p:sldId id="480" r:id="rId177"/>
    <p:sldId id="481" r:id="rId178"/>
    <p:sldId id="482" r:id="rId179"/>
    <p:sldId id="483" r:id="rId180"/>
    <p:sldId id="484" r:id="rId181"/>
    <p:sldId id="500" r:id="rId182"/>
    <p:sldId id="501" r:id="rId183"/>
    <p:sldId id="502" r:id="rId184"/>
    <p:sldId id="503" r:id="rId185"/>
    <p:sldId id="504" r:id="rId186"/>
    <p:sldId id="505" r:id="rId187"/>
    <p:sldId id="506" r:id="rId188"/>
    <p:sldId id="507" r:id="rId189"/>
    <p:sldId id="508" r:id="rId190"/>
    <p:sldId id="509" r:id="rId191"/>
    <p:sldId id="510" r:id="rId192"/>
    <p:sldId id="511" r:id="rId193"/>
    <p:sldId id="512" r:id="rId194"/>
    <p:sldId id="513" r:id="rId195"/>
    <p:sldId id="488" r:id="rId196"/>
    <p:sldId id="489" r:id="rId197"/>
    <p:sldId id="490" r:id="rId198"/>
    <p:sldId id="388" r:id="rId1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325" userDrawn="1">
          <p15:clr>
            <a:srgbClr val="A4A3A4"/>
          </p15:clr>
        </p15:guide>
        <p15:guide id="3" pos="7333" userDrawn="1">
          <p15:clr>
            <a:srgbClr val="A4A3A4"/>
          </p15:clr>
        </p15:guide>
        <p15:guide id="4" orient="horz" pos="7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F6699"/>
    <a:srgbClr val="DB55D8"/>
    <a:srgbClr val="6666FF"/>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94903" autoAdjust="0"/>
  </p:normalViewPr>
  <p:slideViewPr>
    <p:cSldViewPr snapToGrid="0" showGuides="1">
      <p:cViewPr varScale="1">
        <p:scale>
          <a:sx n="105" d="100"/>
          <a:sy n="105" d="100"/>
        </p:scale>
        <p:origin x="882" y="78"/>
      </p:cViewPr>
      <p:guideLst>
        <p:guide orient="horz" pos="300"/>
        <p:guide pos="325"/>
        <p:guide pos="7333"/>
        <p:guide orient="horz" pos="799"/>
      </p:guideLst>
    </p:cSldViewPr>
  </p:slideViewPr>
  <p:notesTextViewPr>
    <p:cViewPr>
      <p:scale>
        <a:sx n="1" d="1"/>
        <a:sy n="1" d="1"/>
      </p:scale>
      <p:origin x="0" y="0"/>
    </p:cViewPr>
  </p:notesTextViewPr>
  <p:sorterViewPr>
    <p:cViewPr>
      <p:scale>
        <a:sx n="100" d="100"/>
        <a:sy n="100" d="100"/>
      </p:scale>
      <p:origin x="0" y="-4749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6.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204" Type="http://schemas.openxmlformats.org/officeDocument/2006/relationships/tableStyles" Target="tableStyle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notesMaster" Target="notesMasters/notesMaster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presProps" Target="pres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viewProps" Target="viewProps.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t>‹#›</a:t>
            </a:fld>
            <a:endParaRPr lang="zh-CN" altLang="en-US"/>
          </a:p>
        </p:txBody>
      </p:sp>
    </p:spTree>
    <p:extLst>
      <p:ext uri="{BB962C8B-B14F-4D97-AF65-F5344CB8AC3E}">
        <p14:creationId xmlns:p14="http://schemas.microsoft.com/office/powerpoint/2010/main" val="369887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a:t>
            </a:fld>
            <a:endParaRPr lang="zh-CN" altLang="en-US"/>
          </a:p>
        </p:txBody>
      </p:sp>
    </p:spTree>
    <p:extLst>
      <p:ext uri="{BB962C8B-B14F-4D97-AF65-F5344CB8AC3E}">
        <p14:creationId xmlns:p14="http://schemas.microsoft.com/office/powerpoint/2010/main" val="3880672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613930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625386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176548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457189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650130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776097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972480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a:spcBef>
                <a:spcPct val="0"/>
              </a:spcBef>
            </a:pPr>
            <a:fld id="{F2F7A01B-0E7B-4B89-9AE3-6100276BDC52}" type="slidenum">
              <a:rPr lang="en-US" altLang="zh-CN"/>
              <a:pPr algn="r">
                <a:spcBef>
                  <a:spcPct val="0"/>
                </a:spcBef>
              </a:pPr>
              <a:t>139</a:t>
            </a:fld>
            <a:endParaRPr lang="en-US" altLang="zh-CN"/>
          </a:p>
        </p:txBody>
      </p:sp>
      <p:sp>
        <p:nvSpPr>
          <p:cNvPr id="226307" name="Rectangle 2"/>
          <p:cNvSpPr>
            <a:spLocks noGrp="1" noRot="1" noChangeAspect="1" noChangeArrowheads="1" noTextEdit="1"/>
          </p:cNvSpPr>
          <p:nvPr>
            <p:ph type="sldImg"/>
          </p:nvPr>
        </p:nvSpPr>
        <p:spPr>
          <a:ln cap="flat"/>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除了毒性逆转还可以列举其他的优化距离向量的方法</a:t>
            </a:r>
          </a:p>
        </p:txBody>
      </p:sp>
    </p:spTree>
    <p:extLst>
      <p:ext uri="{BB962C8B-B14F-4D97-AF65-F5344CB8AC3E}">
        <p14:creationId xmlns:p14="http://schemas.microsoft.com/office/powerpoint/2010/main" val="28298610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B607133-AA8B-4DB1-94C6-DFD7318B3706}" type="slidenum">
              <a:rPr lang="en-US" altLang="zh-CN" smtClean="0"/>
              <a:pPr>
                <a:spcBef>
                  <a:spcPct val="0"/>
                </a:spcBef>
              </a:pPr>
              <a:t>140</a:t>
            </a:fld>
            <a:endParaRPr lang="en-US" altLang="zh-CN"/>
          </a:p>
        </p:txBody>
      </p:sp>
      <p:sp>
        <p:nvSpPr>
          <p:cNvPr id="228355" name="Rectangle 2"/>
          <p:cNvSpPr>
            <a:spLocks noGrp="1" noRot="1" noChangeAspect="1" noChangeArrowheads="1" noTextEdit="1"/>
          </p:cNvSpPr>
          <p:nvPr>
            <p:ph type="sldImg"/>
          </p:nvPr>
        </p:nvSpPr>
        <p:spPr>
          <a:ln cap="flat"/>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除了毒性逆转还可以列举其他的优化距离向量的方法</a:t>
            </a:r>
          </a:p>
        </p:txBody>
      </p:sp>
    </p:spTree>
    <p:extLst>
      <p:ext uri="{BB962C8B-B14F-4D97-AF65-F5344CB8AC3E}">
        <p14:creationId xmlns:p14="http://schemas.microsoft.com/office/powerpoint/2010/main" val="42887240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a:spcBef>
                <a:spcPct val="0"/>
              </a:spcBef>
            </a:pPr>
            <a:fld id="{FB64BF33-FEFE-47AF-868E-EBF9377888DA}" type="slidenum">
              <a:rPr lang="en-US" altLang="zh-CN"/>
              <a:pPr algn="r">
                <a:spcBef>
                  <a:spcPct val="0"/>
                </a:spcBef>
              </a:pPr>
              <a:t>141</a:t>
            </a:fld>
            <a:endParaRPr lang="en-US" altLang="zh-CN"/>
          </a:p>
        </p:txBody>
      </p:sp>
      <p:sp>
        <p:nvSpPr>
          <p:cNvPr id="230403" name="Rectangle 2"/>
          <p:cNvSpPr>
            <a:spLocks noGrp="1" noRot="1" noChangeAspect="1" noChangeArrowheads="1" noTextEdit="1"/>
          </p:cNvSpPr>
          <p:nvPr>
            <p:ph type="sldImg"/>
          </p:nvPr>
        </p:nvSpPr>
        <p:spPr>
          <a:ln cap="flat"/>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除了毒性逆转还可以列举其他的优化距离向量的方法</a:t>
            </a:r>
          </a:p>
        </p:txBody>
      </p:sp>
    </p:spTree>
    <p:extLst>
      <p:ext uri="{BB962C8B-B14F-4D97-AF65-F5344CB8AC3E}">
        <p14:creationId xmlns:p14="http://schemas.microsoft.com/office/powerpoint/2010/main" val="22090968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3AC6EB2-8050-4F8C-85A7-BD0E14D93E26}" type="slidenum">
              <a:rPr lang="en-US" altLang="zh-CN" smtClean="0"/>
              <a:pPr>
                <a:spcBef>
                  <a:spcPct val="0"/>
                </a:spcBef>
              </a:pPr>
              <a:t>142</a:t>
            </a:fld>
            <a:endParaRPr lang="en-US" altLang="zh-CN"/>
          </a:p>
        </p:txBody>
      </p:sp>
      <p:sp>
        <p:nvSpPr>
          <p:cNvPr id="232451" name="Rectangle 2"/>
          <p:cNvSpPr>
            <a:spLocks noGrp="1" noRot="1" noChangeAspect="1" noChangeArrowheads="1" noTextEdit="1"/>
          </p:cNvSpPr>
          <p:nvPr>
            <p:ph type="sldImg"/>
          </p:nvPr>
        </p:nvSpPr>
        <p:spPr>
          <a:ln cap="flat"/>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除了毒性逆转还可以列举其他的优化距离向量的方法</a:t>
            </a:r>
          </a:p>
        </p:txBody>
      </p:sp>
    </p:spTree>
    <p:extLst>
      <p:ext uri="{BB962C8B-B14F-4D97-AF65-F5344CB8AC3E}">
        <p14:creationId xmlns:p14="http://schemas.microsoft.com/office/powerpoint/2010/main" val="2574466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813488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664266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209870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215D1A7-F5F6-48BB-8B79-77820FD7E958}" type="slidenum">
              <a:rPr lang="en-US" altLang="zh-CN" smtClean="0"/>
              <a:pPr>
                <a:spcBef>
                  <a:spcPct val="0"/>
                </a:spcBef>
              </a:pPr>
              <a:t>145</a:t>
            </a:fld>
            <a:endParaRPr lang="en-US" altLang="zh-CN"/>
          </a:p>
        </p:txBody>
      </p:sp>
      <p:sp>
        <p:nvSpPr>
          <p:cNvPr id="250883" name="Rectangle 2"/>
          <p:cNvSpPr>
            <a:spLocks noGrp="1" noRot="1" noChangeAspect="1" noChangeArrowheads="1" noTextEdit="1"/>
          </p:cNvSpPr>
          <p:nvPr>
            <p:ph type="sldImg"/>
          </p:nvPr>
        </p:nvSpPr>
        <p:spPr>
          <a:ln cap="flat"/>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244839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E9B5F4C-371E-4708-82D2-B1AFB0D7A39C}" type="slidenum">
              <a:rPr lang="en-US" altLang="zh-CN" smtClean="0"/>
              <a:pPr>
                <a:spcBef>
                  <a:spcPct val="0"/>
                </a:spcBef>
              </a:pPr>
              <a:t>147</a:t>
            </a:fld>
            <a:endParaRPr lang="en-US" altLang="zh-CN"/>
          </a:p>
        </p:txBody>
      </p:sp>
      <p:sp>
        <p:nvSpPr>
          <p:cNvPr id="253955" name="Rectangle 2"/>
          <p:cNvSpPr>
            <a:spLocks noGrp="1" noRot="1" noChangeAspect="1" noChangeArrowheads="1" noTextEdit="1"/>
          </p:cNvSpPr>
          <p:nvPr>
            <p:ph type="sldImg"/>
          </p:nvPr>
        </p:nvSpPr>
        <p:spPr>
          <a:ln cap="flat"/>
        </p:spPr>
      </p:sp>
      <p:sp>
        <p:nvSpPr>
          <p:cNvPr id="253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87955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9A44E96-B6B8-47E3-AD10-BADDE4B7C647}" type="slidenum">
              <a:rPr lang="en-US" altLang="zh-CN" smtClean="0"/>
              <a:pPr>
                <a:spcBef>
                  <a:spcPct val="0"/>
                </a:spcBef>
              </a:pPr>
              <a:t>148</a:t>
            </a:fld>
            <a:endParaRPr lang="en-US" altLang="zh-CN"/>
          </a:p>
        </p:txBody>
      </p:sp>
      <p:sp>
        <p:nvSpPr>
          <p:cNvPr id="256003" name="Rectangle 2"/>
          <p:cNvSpPr>
            <a:spLocks noGrp="1" noRot="1" noChangeAspect="1" noChangeArrowheads="1" noTextEdit="1"/>
          </p:cNvSpPr>
          <p:nvPr>
            <p:ph type="sldImg"/>
          </p:nvPr>
        </p:nvSpPr>
        <p:spPr>
          <a:ln cap="flat"/>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857546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076676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A5A612F-8C3E-4A6A-A0A1-4A7B9DDF1A03}" type="slidenum">
              <a:rPr lang="en-US" altLang="zh-CN" smtClean="0"/>
              <a:pPr>
                <a:spcBef>
                  <a:spcPct val="0"/>
                </a:spcBef>
              </a:pPr>
              <a:t>150</a:t>
            </a:fld>
            <a:endParaRPr lang="en-US" altLang="zh-CN"/>
          </a:p>
        </p:txBody>
      </p:sp>
      <p:sp>
        <p:nvSpPr>
          <p:cNvPr id="238595" name="Rectangle 2"/>
          <p:cNvSpPr>
            <a:spLocks noGrp="1" noRot="1" noChangeAspect="1" noChangeArrowheads="1" noTextEdit="1"/>
          </p:cNvSpPr>
          <p:nvPr>
            <p:ph type="sldImg"/>
          </p:nvPr>
        </p:nvSpPr>
        <p:spPr>
          <a:ln cap="flat"/>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99217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5665D64-0931-4FE1-B736-34A2C061A76B}" type="slidenum">
              <a:rPr lang="en-US" altLang="zh-CN" smtClean="0"/>
              <a:pPr>
                <a:spcBef>
                  <a:spcPct val="0"/>
                </a:spcBef>
              </a:pPr>
              <a:t>151</a:t>
            </a:fld>
            <a:endParaRPr lang="en-US" altLang="zh-CN"/>
          </a:p>
        </p:txBody>
      </p:sp>
      <p:sp>
        <p:nvSpPr>
          <p:cNvPr id="240643" name="Rectangle 2"/>
          <p:cNvSpPr>
            <a:spLocks noGrp="1" noRot="1" noChangeAspect="1" noChangeArrowheads="1" noTextEdit="1"/>
          </p:cNvSpPr>
          <p:nvPr>
            <p:ph type="sldImg"/>
          </p:nvPr>
        </p:nvSpPr>
        <p:spPr>
          <a:ln cap="flat"/>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AS</a:t>
            </a:r>
            <a:r>
              <a:rPr lang="zh-CN" altLang="en-US"/>
              <a:t>：</a:t>
            </a:r>
            <a:r>
              <a:rPr lang="en-US" altLang="zh-CN"/>
              <a:t>autonomous system </a:t>
            </a:r>
          </a:p>
        </p:txBody>
      </p:sp>
    </p:spTree>
    <p:extLst>
      <p:ext uri="{BB962C8B-B14F-4D97-AF65-F5344CB8AC3E}">
        <p14:creationId xmlns:p14="http://schemas.microsoft.com/office/powerpoint/2010/main" val="1686660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5351D69-C6B0-49E6-864A-57467D8105D1}" type="slidenum">
              <a:rPr lang="en-US" altLang="zh-CN" smtClean="0"/>
              <a:pPr>
                <a:spcBef>
                  <a:spcPct val="0"/>
                </a:spcBef>
              </a:pPr>
              <a:t>152</a:t>
            </a:fld>
            <a:endParaRPr lang="en-US" altLang="zh-CN"/>
          </a:p>
        </p:txBody>
      </p:sp>
      <p:sp>
        <p:nvSpPr>
          <p:cNvPr id="260099" name="Rectangle 2"/>
          <p:cNvSpPr>
            <a:spLocks noGrp="1" noRot="1" noChangeAspect="1" noChangeArrowheads="1" noTextEdit="1"/>
          </p:cNvSpPr>
          <p:nvPr>
            <p:ph type="sldImg"/>
          </p:nvPr>
        </p:nvSpPr>
        <p:spPr>
          <a:ln cap="flat"/>
        </p:spPr>
      </p:sp>
      <p:sp>
        <p:nvSpPr>
          <p:cNvPr id="260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三种方法：</a:t>
            </a:r>
            <a:r>
              <a:rPr lang="en-US" altLang="zh-CN" dirty="0"/>
              <a:t>OSPF</a:t>
            </a:r>
            <a:r>
              <a:rPr lang="zh-CN" altLang="en-US" dirty="0"/>
              <a:t>一般路由器都支持，</a:t>
            </a:r>
            <a:r>
              <a:rPr lang="en-US" altLang="zh-CN" dirty="0"/>
              <a:t>IGRP</a:t>
            </a:r>
            <a:r>
              <a:rPr lang="zh-CN" altLang="en-US" dirty="0"/>
              <a:t>只有</a:t>
            </a:r>
            <a:r>
              <a:rPr lang="en-US" altLang="zh-CN" dirty="0"/>
              <a:t>Cisco</a:t>
            </a:r>
            <a:r>
              <a:rPr lang="zh-CN" altLang="en-US" dirty="0"/>
              <a:t>路由器才有</a:t>
            </a:r>
          </a:p>
        </p:txBody>
      </p:sp>
    </p:spTree>
    <p:extLst>
      <p:ext uri="{BB962C8B-B14F-4D97-AF65-F5344CB8AC3E}">
        <p14:creationId xmlns:p14="http://schemas.microsoft.com/office/powerpoint/2010/main" val="26300148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06EC41E-1ECB-4229-9217-D5DCE720FE5F}" type="slidenum">
              <a:rPr lang="en-US" altLang="zh-CN" smtClean="0"/>
              <a:pPr>
                <a:spcBef>
                  <a:spcPct val="0"/>
                </a:spcBef>
              </a:pPr>
              <a:t>153</a:t>
            </a:fld>
            <a:endParaRPr lang="en-US" altLang="zh-CN"/>
          </a:p>
        </p:txBody>
      </p:sp>
      <p:sp>
        <p:nvSpPr>
          <p:cNvPr id="264195" name="Rectangle 2"/>
          <p:cNvSpPr>
            <a:spLocks noGrp="1" noRot="1" noChangeAspect="1" noChangeArrowheads="1" noTextEdit="1"/>
          </p:cNvSpPr>
          <p:nvPr>
            <p:ph type="sldImg"/>
          </p:nvPr>
        </p:nvSpPr>
        <p:spPr>
          <a:ln cap="flat"/>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结合距离向量算法讲解</a:t>
            </a:r>
          </a:p>
        </p:txBody>
      </p:sp>
    </p:spTree>
    <p:extLst>
      <p:ext uri="{BB962C8B-B14F-4D97-AF65-F5344CB8AC3E}">
        <p14:creationId xmlns:p14="http://schemas.microsoft.com/office/powerpoint/2010/main" val="2438371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86240016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2E4AD6D-836E-499D-A542-A54A07E4E744}" type="slidenum">
              <a:rPr lang="en-US" altLang="zh-CN" smtClean="0"/>
              <a:pPr>
                <a:spcBef>
                  <a:spcPct val="0"/>
                </a:spcBef>
              </a:pPr>
              <a:t>154</a:t>
            </a:fld>
            <a:endParaRPr lang="en-US" altLang="zh-CN"/>
          </a:p>
        </p:txBody>
      </p:sp>
      <p:sp>
        <p:nvSpPr>
          <p:cNvPr id="266243" name="Rectangle 2"/>
          <p:cNvSpPr>
            <a:spLocks noGrp="1" noRot="1" noChangeAspect="1" noChangeArrowheads="1" noTextEdit="1"/>
          </p:cNvSpPr>
          <p:nvPr>
            <p:ph type="sldImg"/>
          </p:nvPr>
        </p:nvSpPr>
        <p:spPr>
          <a:ln cap="flat"/>
        </p:spPr>
      </p:sp>
      <p:sp>
        <p:nvSpPr>
          <p:cNvPr id="266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运行距离矢量路由协议的路由器是将部分或全部的路由表传递给与其相邻的路由器。</a:t>
            </a:r>
            <a:br>
              <a:rPr lang="zh-CN" altLang="en-US"/>
            </a:br>
            <a:endParaRPr lang="zh-CN" altLang="en-US"/>
          </a:p>
        </p:txBody>
      </p:sp>
    </p:spTree>
    <p:extLst>
      <p:ext uri="{BB962C8B-B14F-4D97-AF65-F5344CB8AC3E}">
        <p14:creationId xmlns:p14="http://schemas.microsoft.com/office/powerpoint/2010/main" val="40504094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B0E6EC9-66A1-4D24-9659-834BB886AD0E}" type="slidenum">
              <a:rPr lang="en-US" altLang="zh-CN" smtClean="0"/>
              <a:pPr>
                <a:spcBef>
                  <a:spcPct val="0"/>
                </a:spcBef>
              </a:pPr>
              <a:t>155</a:t>
            </a:fld>
            <a:endParaRPr lang="en-US" altLang="zh-CN"/>
          </a:p>
        </p:txBody>
      </p:sp>
      <p:sp>
        <p:nvSpPr>
          <p:cNvPr id="268291" name="Rectangle 2"/>
          <p:cNvSpPr>
            <a:spLocks noGrp="1" noRot="1" noChangeAspect="1" noChangeArrowheads="1" noTextEdit="1"/>
          </p:cNvSpPr>
          <p:nvPr>
            <p:ph type="sldImg"/>
          </p:nvPr>
        </p:nvSpPr>
        <p:spPr>
          <a:ln cap="flat"/>
        </p:spPr>
      </p:sp>
      <p:sp>
        <p:nvSpPr>
          <p:cNvPr id="268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519050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E475BF8-FB94-4099-924F-983C58D2BB8F}" type="slidenum">
              <a:rPr lang="en-US" altLang="zh-CN" smtClean="0"/>
              <a:pPr>
                <a:spcBef>
                  <a:spcPct val="0"/>
                </a:spcBef>
              </a:pPr>
              <a:t>156</a:t>
            </a:fld>
            <a:endParaRPr lang="en-US" altLang="zh-CN"/>
          </a:p>
        </p:txBody>
      </p:sp>
      <p:sp>
        <p:nvSpPr>
          <p:cNvPr id="270339" name="Rectangle 2"/>
          <p:cNvSpPr>
            <a:spLocks noGrp="1" noRot="1" noChangeAspect="1" noChangeArrowheads="1" noTextEdit="1"/>
          </p:cNvSpPr>
          <p:nvPr>
            <p:ph type="sldImg"/>
          </p:nvPr>
        </p:nvSpPr>
        <p:spPr>
          <a:ln cap="flat"/>
        </p:spPr>
      </p:sp>
      <p:sp>
        <p:nvSpPr>
          <p:cNvPr id="270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66832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569673D-3ACC-4A31-82A7-0BDE948E9B10}" type="slidenum">
              <a:rPr lang="en-US" altLang="zh-CN" smtClean="0"/>
              <a:pPr>
                <a:spcBef>
                  <a:spcPct val="0"/>
                </a:spcBef>
              </a:pPr>
              <a:t>157</a:t>
            </a:fld>
            <a:endParaRPr lang="en-US" altLang="zh-CN"/>
          </a:p>
        </p:txBody>
      </p:sp>
      <p:sp>
        <p:nvSpPr>
          <p:cNvPr id="272387" name="Rectangle 2"/>
          <p:cNvSpPr>
            <a:spLocks noGrp="1" noRot="1" noChangeAspect="1" noChangeArrowheads="1" noTextEdit="1"/>
          </p:cNvSpPr>
          <p:nvPr>
            <p:ph type="sldImg"/>
          </p:nvPr>
        </p:nvSpPr>
        <p:spPr>
          <a:ln cap="flat"/>
        </p:spPr>
      </p:sp>
      <p:sp>
        <p:nvSpPr>
          <p:cNvPr id="272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064838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021EE7D-E660-4409-81DC-A448693046F4}" type="slidenum">
              <a:rPr lang="en-US" altLang="zh-CN" smtClean="0"/>
              <a:pPr>
                <a:spcBef>
                  <a:spcPct val="0"/>
                </a:spcBef>
              </a:pPr>
              <a:t>158</a:t>
            </a:fld>
            <a:endParaRPr lang="en-US" altLang="zh-CN"/>
          </a:p>
        </p:txBody>
      </p:sp>
      <p:sp>
        <p:nvSpPr>
          <p:cNvPr id="278531" name="Rectangle 2"/>
          <p:cNvSpPr>
            <a:spLocks noGrp="1" noRot="1" noChangeAspect="1" noChangeArrowheads="1" noTextEdit="1"/>
          </p:cNvSpPr>
          <p:nvPr>
            <p:ph type="sldImg"/>
          </p:nvPr>
        </p:nvSpPr>
        <p:spPr>
          <a:ln cap="flat"/>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结合</a:t>
            </a:r>
            <a:r>
              <a:rPr lang="en-US" altLang="zh-CN"/>
              <a:t>Dijkstra</a:t>
            </a:r>
            <a:r>
              <a:rPr lang="zh-CN" altLang="en-US"/>
              <a:t>算法讲解</a:t>
            </a:r>
          </a:p>
        </p:txBody>
      </p:sp>
    </p:spTree>
    <p:extLst>
      <p:ext uri="{BB962C8B-B14F-4D97-AF65-F5344CB8AC3E}">
        <p14:creationId xmlns:p14="http://schemas.microsoft.com/office/powerpoint/2010/main" val="18603360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021EE7D-E660-4409-81DC-A448693046F4}" type="slidenum">
              <a:rPr lang="en-US" altLang="zh-CN" smtClean="0"/>
              <a:pPr>
                <a:spcBef>
                  <a:spcPct val="0"/>
                </a:spcBef>
              </a:pPr>
              <a:t>159</a:t>
            </a:fld>
            <a:endParaRPr lang="en-US" altLang="zh-CN"/>
          </a:p>
        </p:txBody>
      </p:sp>
      <p:sp>
        <p:nvSpPr>
          <p:cNvPr id="278531" name="Rectangle 2"/>
          <p:cNvSpPr>
            <a:spLocks noGrp="1" noRot="1" noChangeAspect="1" noChangeArrowheads="1" noTextEdit="1"/>
          </p:cNvSpPr>
          <p:nvPr>
            <p:ph type="sldImg"/>
          </p:nvPr>
        </p:nvSpPr>
        <p:spPr>
          <a:ln cap="flat"/>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OSPF</a:t>
            </a:r>
            <a:r>
              <a:rPr lang="zh-CN" altLang="en-US" dirty="0"/>
              <a:t>（</a:t>
            </a:r>
            <a:r>
              <a:rPr lang="en-US" altLang="zh-CN" dirty="0"/>
              <a:t>Open Shortest Path First</a:t>
            </a:r>
            <a:r>
              <a:rPr lang="zh-CN" altLang="en-US" dirty="0"/>
              <a:t>）路由协议是由</a:t>
            </a:r>
            <a:r>
              <a:rPr lang="en-US" altLang="zh-CN" dirty="0"/>
              <a:t>IETF</a:t>
            </a:r>
            <a:r>
              <a:rPr lang="zh-CN" altLang="en-US" dirty="0"/>
              <a:t>（</a:t>
            </a:r>
            <a:r>
              <a:rPr lang="en-US" altLang="zh-CN" dirty="0"/>
              <a:t>Internet Engineering Task Force</a:t>
            </a:r>
            <a:r>
              <a:rPr lang="zh-CN" altLang="en-US" dirty="0"/>
              <a:t>）</a:t>
            </a:r>
            <a:r>
              <a:rPr lang="en-US" altLang="zh-CN" dirty="0"/>
              <a:t>IGP</a:t>
            </a:r>
            <a:r>
              <a:rPr lang="zh-CN" altLang="en-US" dirty="0"/>
              <a:t>工作小组提出的，是一种基于</a:t>
            </a:r>
            <a:r>
              <a:rPr lang="en-US" altLang="zh-CN" dirty="0"/>
              <a:t>SPF</a:t>
            </a:r>
            <a:r>
              <a:rPr lang="zh-CN" altLang="en-US" dirty="0"/>
              <a:t>算法的路由协议，目前使用的</a:t>
            </a:r>
            <a:r>
              <a:rPr lang="en-US" altLang="zh-CN" dirty="0"/>
              <a:t>OSPF</a:t>
            </a:r>
            <a:r>
              <a:rPr lang="zh-CN" altLang="en-US" dirty="0"/>
              <a:t>协议是其第二版，定义于</a:t>
            </a:r>
            <a:r>
              <a:rPr lang="en-US" altLang="zh-CN" dirty="0"/>
              <a:t>RFC1247</a:t>
            </a:r>
            <a:r>
              <a:rPr lang="zh-CN" altLang="en-US" dirty="0"/>
              <a:t>和</a:t>
            </a:r>
            <a:r>
              <a:rPr lang="en-US" altLang="zh-CN" dirty="0"/>
              <a:t>RFC1583</a:t>
            </a:r>
            <a:r>
              <a:rPr lang="zh-CN" altLang="en-US" dirty="0"/>
              <a:t>。</a:t>
            </a:r>
          </a:p>
        </p:txBody>
      </p:sp>
    </p:spTree>
    <p:extLst>
      <p:ext uri="{BB962C8B-B14F-4D97-AF65-F5344CB8AC3E}">
        <p14:creationId xmlns:p14="http://schemas.microsoft.com/office/powerpoint/2010/main" val="19385020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AE417AB-5247-4BA8-AB3B-EBCD0C47B562}" type="slidenum">
              <a:rPr lang="en-US" altLang="zh-CN" smtClean="0"/>
              <a:pPr>
                <a:spcBef>
                  <a:spcPct val="0"/>
                </a:spcBef>
              </a:pPr>
              <a:t>160</a:t>
            </a:fld>
            <a:endParaRPr lang="en-US" altLang="zh-CN"/>
          </a:p>
        </p:txBody>
      </p:sp>
      <p:sp>
        <p:nvSpPr>
          <p:cNvPr id="282627" name="Rectangle 2"/>
          <p:cNvSpPr>
            <a:spLocks noGrp="1" noRot="1" noChangeAspect="1" noChangeArrowheads="1" noTextEdit="1"/>
          </p:cNvSpPr>
          <p:nvPr>
            <p:ph type="sldImg"/>
          </p:nvPr>
        </p:nvSpPr>
        <p:spPr>
          <a:ln cap="flat"/>
        </p:spPr>
      </p:sp>
      <p:sp>
        <p:nvSpPr>
          <p:cNvPr id="282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边界路由器 主干路由器 区域路由器 内部路由器</a:t>
            </a:r>
          </a:p>
        </p:txBody>
      </p:sp>
    </p:spTree>
    <p:extLst>
      <p:ext uri="{BB962C8B-B14F-4D97-AF65-F5344CB8AC3E}">
        <p14:creationId xmlns:p14="http://schemas.microsoft.com/office/powerpoint/2010/main" val="25796495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9FA329D-0025-41A0-8527-8D9EF6F1B7EB}" type="slidenum">
              <a:rPr lang="en-US" altLang="zh-CN" smtClean="0"/>
              <a:pPr>
                <a:spcBef>
                  <a:spcPct val="0"/>
                </a:spcBef>
              </a:pPr>
              <a:t>161</a:t>
            </a:fld>
            <a:endParaRPr lang="en-US" altLang="zh-CN"/>
          </a:p>
        </p:txBody>
      </p:sp>
      <p:sp>
        <p:nvSpPr>
          <p:cNvPr id="284675" name="Rectangle 2"/>
          <p:cNvSpPr>
            <a:spLocks noGrp="1" noRot="1" noChangeAspect="1" noChangeArrowheads="1" noTextEdit="1"/>
          </p:cNvSpPr>
          <p:nvPr>
            <p:ph type="sldImg"/>
          </p:nvPr>
        </p:nvSpPr>
        <p:spPr>
          <a:ln cap="flat"/>
        </p:spPr>
      </p:sp>
      <p:sp>
        <p:nvSpPr>
          <p:cNvPr id="284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08863514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162</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37543656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163</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4213778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4331256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164</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5456106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165</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317490124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166</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11994125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167</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BGP</a:t>
            </a:r>
            <a:r>
              <a:rPr lang="zh-CN" altLang="en-US" dirty="0"/>
              <a:t>协议的特点</a:t>
            </a:r>
            <a:r>
              <a:rPr lang="en-US" altLang="zh-CN" dirty="0"/>
              <a:t>BGP</a:t>
            </a:r>
            <a:r>
              <a:rPr lang="zh-CN" altLang="en-US" dirty="0"/>
              <a:t>是一种</a:t>
            </a:r>
            <a:r>
              <a:rPr lang="en-US" altLang="zh-CN" dirty="0"/>
              <a:t>AS(</a:t>
            </a:r>
            <a:r>
              <a:rPr lang="zh-CN" altLang="en-US" dirty="0"/>
              <a:t>自治区域</a:t>
            </a:r>
            <a:r>
              <a:rPr lang="en-US" altLang="zh-CN" dirty="0"/>
              <a:t>)</a:t>
            </a:r>
            <a:r>
              <a:rPr lang="zh-CN" altLang="en-US" dirty="0"/>
              <a:t>外部路由协议，主要负责本自治区域和外部的自治区域间的路由可达信息的交换。因此，它所关心的拓扑结构是</a:t>
            </a:r>
            <a:r>
              <a:rPr lang="en-US" altLang="zh-CN" dirty="0"/>
              <a:t>AS(</a:t>
            </a:r>
            <a:r>
              <a:rPr lang="zh-CN" altLang="en-US" dirty="0"/>
              <a:t>自治区域</a:t>
            </a:r>
            <a:r>
              <a:rPr lang="en-US" altLang="zh-CN" dirty="0"/>
              <a:t>)</a:t>
            </a:r>
            <a:r>
              <a:rPr lang="zh-CN" altLang="en-US" dirty="0"/>
              <a:t>的拓扑结构。</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半永久</a:t>
            </a:r>
            <a:r>
              <a:rPr lang="en-US" altLang="zh-CN" dirty="0"/>
              <a:t>TCP</a:t>
            </a:r>
            <a:r>
              <a:rPr lang="zh-CN" altLang="en-US" dirty="0"/>
              <a:t>连接：即一个</a:t>
            </a:r>
            <a:r>
              <a:rPr lang="en-US" altLang="zh-CN" dirty="0"/>
              <a:t>TCP</a:t>
            </a:r>
            <a:r>
              <a:rPr lang="zh-CN" altLang="en-US"/>
              <a:t>连接的服务器端端口总是固定打开进行监听，但客户端的端口是暂时的（路由器总是开启，所以有“永久”一说）</a:t>
            </a:r>
            <a:endParaRPr lang="zh-CN" altLang="zh-CN"/>
          </a:p>
          <a:p>
            <a:endParaRPr lang="zh-CN" altLang="en-US"/>
          </a:p>
        </p:txBody>
      </p:sp>
    </p:spTree>
    <p:extLst>
      <p:ext uri="{BB962C8B-B14F-4D97-AF65-F5344CB8AC3E}">
        <p14:creationId xmlns:p14="http://schemas.microsoft.com/office/powerpoint/2010/main" val="23606518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9FE640E-D5D3-4651-9335-7055D4130DD9}" type="slidenum">
              <a:rPr lang="en-US" altLang="zh-CN" smtClean="0"/>
              <a:pPr>
                <a:spcBef>
                  <a:spcPct val="0"/>
                </a:spcBef>
              </a:pPr>
              <a:t>168</a:t>
            </a:fld>
            <a:endParaRPr lang="en-US" altLang="zh-CN"/>
          </a:p>
        </p:txBody>
      </p:sp>
      <p:sp>
        <p:nvSpPr>
          <p:cNvPr id="290819" name="Rectangle 2"/>
          <p:cNvSpPr>
            <a:spLocks noGrp="1" noRot="1" noChangeAspect="1" noChangeArrowheads="1" noTextEdit="1"/>
          </p:cNvSpPr>
          <p:nvPr>
            <p:ph type="sldImg"/>
          </p:nvPr>
        </p:nvSpPr>
        <p:spPr>
          <a:ln cap="flat"/>
        </p:spPr>
      </p:sp>
      <p:sp>
        <p:nvSpPr>
          <p:cNvPr id="290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0531433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169</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311953716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170</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AS-Path</a:t>
            </a:r>
            <a:r>
              <a:rPr lang="zh-CN" altLang="en-US" dirty="0"/>
              <a:t>本身采用一种防止产生路由循环的机制，路由器不会导入任何已经在</a:t>
            </a:r>
            <a:r>
              <a:rPr lang="en-US" altLang="zh-CN" dirty="0"/>
              <a:t>AS-Path</a:t>
            </a:r>
            <a:r>
              <a:rPr lang="zh-CN" altLang="en-US" dirty="0"/>
              <a:t>属性中所包含的路由。 </a:t>
            </a:r>
          </a:p>
        </p:txBody>
      </p:sp>
    </p:spTree>
    <p:extLst>
      <p:ext uri="{BB962C8B-B14F-4D97-AF65-F5344CB8AC3E}">
        <p14:creationId xmlns:p14="http://schemas.microsoft.com/office/powerpoint/2010/main" val="10847745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171</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36184786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172</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29686254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173</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421811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3346902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174</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36195384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175</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18153525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176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28520681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177</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过去几十年里，</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网络一直是全分布式的，战功卓著，解决了各种客户需求。今天</a:t>
            </a:r>
            <a:r>
              <a:rPr lang="en-US" altLang="zh-CN" sz="1200" b="0" i="0" kern="1200" dirty="0">
                <a:solidFill>
                  <a:schemeClr val="tx1"/>
                </a:solidFill>
                <a:effectLst/>
                <a:latin typeface="+mn-lt"/>
                <a:ea typeface="+mn-ea"/>
                <a:cs typeface="+mn-cs"/>
              </a:rPr>
              <a:t>SDN</a:t>
            </a:r>
            <a:r>
              <a:rPr lang="zh-CN" altLang="en-US" sz="1200" b="0" i="0" kern="1200" dirty="0">
                <a:solidFill>
                  <a:schemeClr val="tx1"/>
                </a:solidFill>
                <a:effectLst/>
                <a:latin typeface="+mn-lt"/>
                <a:ea typeface="+mn-ea"/>
                <a:cs typeface="+mn-cs"/>
              </a:rPr>
              <a:t>是为了未来更好更快的实现用户需求。并不是有什么需求通过传统方法不能做到，只是</a:t>
            </a:r>
            <a:r>
              <a:rPr lang="en-US" altLang="zh-CN" sz="1200" b="0" i="0" kern="1200" dirty="0">
                <a:solidFill>
                  <a:schemeClr val="tx1"/>
                </a:solidFill>
                <a:effectLst/>
                <a:latin typeface="+mn-lt"/>
                <a:ea typeface="+mn-ea"/>
                <a:cs typeface="+mn-cs"/>
              </a:rPr>
              <a:t>SDN</a:t>
            </a:r>
            <a:r>
              <a:rPr lang="zh-CN" altLang="en-US" sz="1200" b="0" i="0" kern="1200" dirty="0">
                <a:solidFill>
                  <a:schemeClr val="tx1"/>
                </a:solidFill>
                <a:effectLst/>
                <a:latin typeface="+mn-lt"/>
                <a:ea typeface="+mn-ea"/>
                <a:cs typeface="+mn-cs"/>
              </a:rPr>
              <a:t>做得更快、更好、更简单。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IP</a:t>
            </a:r>
            <a:r>
              <a:rPr lang="zh-CN" altLang="en-US" dirty="0"/>
              <a:t>网络的生存能力很强，得益于其分布式架构。当年美国军方希望在遭受核打击后，整个网络能够自主恢复，这样就不能允许网络集中控制，不能存在中心结点，否则在这个中心节点丢一颗核弹，整个网络就瘫痪了，由此才导致了互联网的研究和诞生。</a:t>
            </a:r>
            <a:endParaRPr lang="en-US" altLang="zh-CN" dirty="0"/>
          </a:p>
          <a:p>
            <a:endParaRPr lang="en-US" altLang="zh-CN" dirty="0"/>
          </a:p>
          <a:p>
            <a:r>
              <a:rPr lang="zh-CN" altLang="en-US" dirty="0"/>
              <a:t>但正是这种全分布式架构导致了许多问题：看看现在的</a:t>
            </a:r>
            <a:r>
              <a:rPr lang="en-US" altLang="zh-CN" dirty="0"/>
              <a:t>IP</a:t>
            </a:r>
            <a:r>
              <a:rPr lang="zh-CN" altLang="en-US" dirty="0"/>
              <a:t>网络管理多复杂，举个运营商部署</a:t>
            </a:r>
            <a:r>
              <a:rPr lang="en-US" altLang="zh-CN" dirty="0"/>
              <a:t>VPN</a:t>
            </a:r>
            <a:r>
              <a:rPr lang="zh-CN" altLang="en-US" dirty="0"/>
              <a:t>的例子：要配置</a:t>
            </a:r>
            <a:r>
              <a:rPr lang="en-US" altLang="zh-CN" dirty="0"/>
              <a:t>MPLS</a:t>
            </a:r>
            <a:r>
              <a:rPr lang="zh-CN" altLang="en-US" dirty="0"/>
              <a:t>、</a:t>
            </a:r>
            <a:r>
              <a:rPr lang="en-US" altLang="zh-CN" dirty="0"/>
              <a:t>BFD</a:t>
            </a:r>
            <a:r>
              <a:rPr lang="zh-CN" altLang="en-US" dirty="0"/>
              <a:t>、</a:t>
            </a:r>
            <a:r>
              <a:rPr lang="en-US" altLang="zh-CN" dirty="0"/>
              <a:t>IGP</a:t>
            </a:r>
            <a:r>
              <a:rPr lang="zh-CN" altLang="en-US" dirty="0"/>
              <a:t>、</a:t>
            </a:r>
            <a:r>
              <a:rPr lang="en-US" altLang="zh-CN" dirty="0"/>
              <a:t>BGP</a:t>
            </a:r>
            <a:r>
              <a:rPr lang="zh-CN" altLang="en-US" dirty="0"/>
              <a:t>、</a:t>
            </a:r>
            <a:r>
              <a:rPr lang="en-US" altLang="zh-CN" dirty="0"/>
              <a:t>VPNV4</a:t>
            </a:r>
            <a:r>
              <a:rPr lang="zh-CN" altLang="en-US" dirty="0"/>
              <a:t>、要绑定接口</a:t>
            </a:r>
            <a:r>
              <a:rPr lang="en-US" altLang="zh-CN" dirty="0"/>
              <a:t>…</a:t>
            </a:r>
            <a:r>
              <a:rPr lang="zh-CN" altLang="en-US" dirty="0"/>
              <a:t>且需要在每个</a:t>
            </a:r>
            <a:r>
              <a:rPr lang="en-US" altLang="zh-CN" dirty="0"/>
              <a:t>PE</a:t>
            </a:r>
            <a:r>
              <a:rPr lang="zh-CN" altLang="en-US" dirty="0"/>
              <a:t>上配置；当新增加一个</a:t>
            </a:r>
            <a:r>
              <a:rPr lang="en-US" altLang="zh-CN" dirty="0"/>
              <a:t>PE</a:t>
            </a:r>
            <a:r>
              <a:rPr lang="zh-CN" altLang="en-US" dirty="0"/>
              <a:t>时，还需要回去修改每个涉及到的</a:t>
            </a:r>
            <a:r>
              <a:rPr lang="en-US" altLang="zh-CN" dirty="0"/>
              <a:t>PE</a:t>
            </a:r>
            <a:r>
              <a:rPr lang="zh-CN" altLang="en-US" dirty="0"/>
              <a:t>。现在各厂家的网络设备都太复杂了。如果您准备成为某个厂商设备的百事通，你需要掌握的命令行超过</a:t>
            </a:r>
            <a:r>
              <a:rPr lang="en-US" altLang="zh-CN" dirty="0"/>
              <a:t>10000</a:t>
            </a:r>
            <a:r>
              <a:rPr lang="zh-CN" altLang="en-US" dirty="0"/>
              <a:t>条，而其数量还在增加。 如果你准备成为</a:t>
            </a:r>
            <a:r>
              <a:rPr lang="en-US" altLang="zh-CN" dirty="0"/>
              <a:t>IP</a:t>
            </a:r>
            <a:r>
              <a:rPr lang="zh-CN" altLang="en-US" dirty="0"/>
              <a:t>骨灰级专家，你需要阅读网络设备相关</a:t>
            </a:r>
            <a:r>
              <a:rPr lang="en-US" altLang="zh-CN" dirty="0"/>
              <a:t>RFC 2500</a:t>
            </a:r>
            <a:r>
              <a:rPr lang="zh-CN" altLang="en-US" dirty="0"/>
              <a:t>篇，如果一天阅读一篇，你知道要看多久能看完？</a:t>
            </a:r>
            <a:r>
              <a:rPr lang="en-US" altLang="zh-CN" dirty="0"/>
              <a:t>6</a:t>
            </a:r>
            <a:r>
              <a:rPr lang="zh-CN" altLang="en-US" dirty="0"/>
              <a:t>年多！而这只是整个</a:t>
            </a:r>
            <a:r>
              <a:rPr lang="en-US" altLang="zh-CN" dirty="0"/>
              <a:t>RFC</a:t>
            </a:r>
            <a:r>
              <a:rPr lang="zh-CN" altLang="en-US" dirty="0"/>
              <a:t>的</a:t>
            </a:r>
            <a:r>
              <a:rPr lang="en-US" altLang="zh-CN" dirty="0"/>
              <a:t>1/3</a:t>
            </a:r>
            <a:r>
              <a:rPr lang="zh-CN" altLang="en-US" dirty="0"/>
              <a:t>，其数量还在增加。此外，这些协议标准都是在解决各种各样的控制面需求，而这些需求都是需要经过需求提出、定义标准、互通测试、现网设备升级来完成部署，一般要个</a:t>
            </a:r>
            <a:r>
              <a:rPr lang="en-US" altLang="zh-CN" dirty="0"/>
              <a:t>3~5</a:t>
            </a:r>
            <a:r>
              <a:rPr lang="zh-CN" altLang="en-US" dirty="0"/>
              <a:t>年才能完成部署。这样的速度，已经</a:t>
            </a:r>
            <a:r>
              <a:rPr lang="en-US" altLang="zh-CN" dirty="0"/>
              <a:t>Hold</a:t>
            </a:r>
            <a:r>
              <a:rPr lang="zh-CN" altLang="en-US" dirty="0"/>
              <a:t>不住网络上运营业务的</a:t>
            </a:r>
            <a:r>
              <a:rPr lang="en-US" altLang="zh-CN" dirty="0"/>
              <a:t>OTT</a:t>
            </a:r>
            <a:r>
              <a:rPr lang="zh-CN" altLang="en-US" dirty="0"/>
              <a:t>们的各种快速网络调整需求，必须想办法解决这个问题。 </a:t>
            </a:r>
          </a:p>
        </p:txBody>
      </p:sp>
    </p:spTree>
    <p:extLst>
      <p:ext uri="{BB962C8B-B14F-4D97-AF65-F5344CB8AC3E}">
        <p14:creationId xmlns:p14="http://schemas.microsoft.com/office/powerpoint/2010/main" val="13854887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Google </a:t>
            </a:r>
            <a:r>
              <a:rPr lang="zh-CN" altLang="en-US" sz="1200" b="0" i="0" kern="1200" dirty="0">
                <a:solidFill>
                  <a:schemeClr val="tx1"/>
                </a:solidFill>
                <a:effectLst/>
                <a:latin typeface="+mn-lt"/>
                <a:ea typeface="+mn-ea"/>
                <a:cs typeface="+mn-cs"/>
              </a:rPr>
              <a:t>的网络分为数据中心内部网络（</a:t>
            </a:r>
            <a:r>
              <a:rPr lang="en-US" altLang="zh-CN" sz="1200" b="0" i="0" kern="1200" dirty="0">
                <a:solidFill>
                  <a:schemeClr val="tx1"/>
                </a:solidFill>
                <a:effectLst/>
                <a:latin typeface="+mn-lt"/>
                <a:ea typeface="+mn-ea"/>
                <a:cs typeface="+mn-cs"/>
              </a:rPr>
              <a:t>IDC Network</a:t>
            </a:r>
            <a:r>
              <a:rPr lang="zh-CN" altLang="en-US" sz="1200" b="0" i="0" kern="1200" dirty="0">
                <a:solidFill>
                  <a:schemeClr val="tx1"/>
                </a:solidFill>
                <a:effectLst/>
                <a:latin typeface="+mn-lt"/>
                <a:ea typeface="+mn-ea"/>
                <a:cs typeface="+mn-cs"/>
              </a:rPr>
              <a:t>）及骨干网（</a:t>
            </a:r>
            <a:r>
              <a:rPr lang="en-US" altLang="zh-CN" sz="1200" b="0" i="0" kern="1200" dirty="0">
                <a:solidFill>
                  <a:schemeClr val="tx1"/>
                </a:solidFill>
                <a:effectLst/>
                <a:latin typeface="+mn-lt"/>
                <a:ea typeface="+mn-ea"/>
                <a:cs typeface="+mn-cs"/>
              </a:rPr>
              <a:t>Backbone Network</a:t>
            </a:r>
            <a:r>
              <a:rPr lang="zh-CN" altLang="en-US" sz="1200" b="0" i="0" kern="1200" dirty="0">
                <a:solidFill>
                  <a:schemeClr val="tx1"/>
                </a:solidFill>
                <a:effectLst/>
                <a:latin typeface="+mn-lt"/>
                <a:ea typeface="+mn-ea"/>
                <a:cs typeface="+mn-cs"/>
              </a:rPr>
              <a:t>，也可以称为</a:t>
            </a:r>
            <a:r>
              <a:rPr lang="en-US" altLang="zh-CN" sz="1200" b="0" i="0" kern="1200" dirty="0">
                <a:solidFill>
                  <a:schemeClr val="tx1"/>
                </a:solidFill>
                <a:effectLst/>
                <a:latin typeface="+mn-lt"/>
                <a:ea typeface="+mn-ea"/>
                <a:cs typeface="+mn-cs"/>
              </a:rPr>
              <a:t>WAN</a:t>
            </a:r>
            <a:r>
              <a:rPr lang="zh-CN" altLang="en-US" sz="1200" b="0" i="0" kern="1200" dirty="0">
                <a:solidFill>
                  <a:schemeClr val="tx1"/>
                </a:solidFill>
                <a:effectLst/>
                <a:latin typeface="+mn-lt"/>
                <a:ea typeface="+mn-ea"/>
                <a:cs typeface="+mn-cs"/>
              </a:rPr>
              <a:t>网）。其中</a:t>
            </a:r>
            <a:r>
              <a:rPr lang="en-US" altLang="zh-CN" sz="1200" b="0" i="0" kern="1200" dirty="0">
                <a:solidFill>
                  <a:schemeClr val="tx1"/>
                </a:solidFill>
                <a:effectLst/>
                <a:latin typeface="+mn-lt"/>
                <a:ea typeface="+mn-ea"/>
                <a:cs typeface="+mn-cs"/>
              </a:rPr>
              <a:t>WAN</a:t>
            </a:r>
            <a:r>
              <a:rPr lang="zh-CN" altLang="en-US" sz="1200" b="0" i="0" kern="1200" dirty="0">
                <a:solidFill>
                  <a:schemeClr val="tx1"/>
                </a:solidFill>
                <a:effectLst/>
                <a:latin typeface="+mn-lt"/>
                <a:ea typeface="+mn-ea"/>
                <a:cs typeface="+mn-cs"/>
              </a:rPr>
              <a:t>网按照流量方向由两张骨干网构成，分别为：第一，数据中心之间互联的网络（</a:t>
            </a:r>
            <a:r>
              <a:rPr lang="en-US" altLang="zh-CN" sz="1200" b="0" i="0" kern="1200" dirty="0">
                <a:solidFill>
                  <a:schemeClr val="tx1"/>
                </a:solidFill>
                <a:effectLst/>
                <a:latin typeface="+mn-lt"/>
                <a:ea typeface="+mn-ea"/>
                <a:cs typeface="+mn-cs"/>
              </a:rPr>
              <a:t>Inter-DC WAN</a:t>
            </a:r>
            <a:r>
              <a:rPr lang="zh-CN" altLang="en-US" sz="1200" b="0" i="0" kern="1200" dirty="0">
                <a:solidFill>
                  <a:schemeClr val="tx1"/>
                </a:solidFill>
                <a:effectLst/>
                <a:latin typeface="+mn-lt"/>
                <a:ea typeface="+mn-ea"/>
                <a:cs typeface="+mn-cs"/>
              </a:rPr>
              <a:t>，即</a:t>
            </a:r>
            <a:r>
              <a:rPr lang="en-US" altLang="zh-CN" sz="1200" b="0" i="0" kern="1200" dirty="0">
                <a:solidFill>
                  <a:schemeClr val="tx1"/>
                </a:solidFill>
                <a:effectLst/>
                <a:latin typeface="+mn-lt"/>
                <a:ea typeface="+mn-ea"/>
                <a:cs typeface="+mn-cs"/>
              </a:rPr>
              <a:t>G-scale Network</a:t>
            </a:r>
            <a:r>
              <a:rPr lang="zh-CN" altLang="en-US" sz="1200" b="0" i="0" kern="1200" dirty="0">
                <a:solidFill>
                  <a:schemeClr val="tx1"/>
                </a:solidFill>
                <a:effectLst/>
                <a:latin typeface="+mn-lt"/>
                <a:ea typeface="+mn-ea"/>
                <a:cs typeface="+mn-cs"/>
              </a:rPr>
              <a:t>），用来连接</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位于世界各地之间的数据中心，属于内部网络</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选择使用</a:t>
            </a:r>
            <a:r>
              <a:rPr lang="en-US" altLang="zh-CN" sz="1200" b="0" i="0" kern="1200" dirty="0">
                <a:solidFill>
                  <a:schemeClr val="tx1"/>
                </a:solidFill>
                <a:effectLst/>
                <a:latin typeface="+mn-lt"/>
                <a:ea typeface="+mn-ea"/>
                <a:cs typeface="+mn-cs"/>
              </a:rPr>
              <a:t>SDN</a:t>
            </a:r>
            <a:r>
              <a:rPr lang="zh-CN" altLang="en-US" sz="1200" b="0" i="0" kern="1200" dirty="0">
                <a:solidFill>
                  <a:schemeClr val="tx1"/>
                </a:solidFill>
                <a:effectLst/>
                <a:latin typeface="+mn-lt"/>
                <a:ea typeface="+mn-ea"/>
                <a:cs typeface="+mn-cs"/>
              </a:rPr>
              <a:t>来改造数据中心之间互联的</a:t>
            </a:r>
            <a:r>
              <a:rPr lang="en-US" altLang="zh-CN" sz="1200" b="0" i="0" kern="1200" dirty="0">
                <a:solidFill>
                  <a:schemeClr val="tx1"/>
                </a:solidFill>
                <a:effectLst/>
                <a:latin typeface="+mn-lt"/>
                <a:ea typeface="+mn-ea"/>
                <a:cs typeface="+mn-cs"/>
              </a:rPr>
              <a:t>WAN</a:t>
            </a:r>
            <a:r>
              <a:rPr lang="zh-CN" altLang="en-US" sz="1200" b="0" i="0" kern="1200" dirty="0">
                <a:solidFill>
                  <a:schemeClr val="tx1"/>
                </a:solidFill>
                <a:effectLst/>
                <a:latin typeface="+mn-lt"/>
                <a:ea typeface="+mn-ea"/>
                <a:cs typeface="+mn-cs"/>
              </a:rPr>
              <a:t>网（即</a:t>
            </a:r>
            <a:r>
              <a:rPr lang="en-US" altLang="zh-CN" sz="1200" b="0" i="0" kern="1200" dirty="0">
                <a:solidFill>
                  <a:schemeClr val="tx1"/>
                </a:solidFill>
                <a:effectLst/>
                <a:latin typeface="+mn-lt"/>
                <a:ea typeface="+mn-ea"/>
                <a:cs typeface="+mn-cs"/>
              </a:rPr>
              <a:t>G-scale Network</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促使</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SDN</a:t>
            </a:r>
            <a:r>
              <a:rPr lang="zh-CN" altLang="en-US" sz="1200" b="0" i="0" kern="1200" dirty="0">
                <a:solidFill>
                  <a:schemeClr val="tx1"/>
                </a:solidFill>
                <a:effectLst/>
                <a:latin typeface="+mn-lt"/>
                <a:ea typeface="+mn-ea"/>
                <a:cs typeface="+mn-cs"/>
              </a:rPr>
              <a:t>改造</a:t>
            </a:r>
            <a:r>
              <a:rPr lang="en-US" altLang="zh-CN" sz="1200" b="0" i="0" kern="1200" dirty="0">
                <a:solidFill>
                  <a:schemeClr val="tx1"/>
                </a:solidFill>
                <a:effectLst/>
                <a:latin typeface="+mn-lt"/>
                <a:ea typeface="+mn-ea"/>
                <a:cs typeface="+mn-cs"/>
              </a:rPr>
              <a:t>WAN</a:t>
            </a:r>
            <a:r>
              <a:rPr lang="zh-CN" altLang="en-US" sz="1200" b="0" i="0" kern="1200" dirty="0">
                <a:solidFill>
                  <a:schemeClr val="tx1"/>
                </a:solidFill>
                <a:effectLst/>
                <a:latin typeface="+mn-lt"/>
                <a:ea typeface="+mn-ea"/>
                <a:cs typeface="+mn-cs"/>
              </a:rPr>
              <a:t>网的最大原因是 当前连接</a:t>
            </a:r>
            <a:r>
              <a:rPr lang="en-US" altLang="zh-CN" sz="1200" b="0" i="0" kern="1200" dirty="0">
                <a:solidFill>
                  <a:schemeClr val="tx1"/>
                </a:solidFill>
                <a:effectLst/>
                <a:latin typeface="+mn-lt"/>
                <a:ea typeface="+mn-ea"/>
                <a:cs typeface="+mn-cs"/>
              </a:rPr>
              <a:t>WAN</a:t>
            </a:r>
            <a:r>
              <a:rPr lang="zh-CN" altLang="en-US" sz="1200" b="0" i="0" kern="1200" dirty="0">
                <a:solidFill>
                  <a:schemeClr val="tx1"/>
                </a:solidFill>
                <a:effectLst/>
                <a:latin typeface="+mn-lt"/>
                <a:ea typeface="+mn-ea"/>
                <a:cs typeface="+mn-cs"/>
              </a:rPr>
              <a:t>网的链路带宽利用率很低。</a:t>
            </a:r>
            <a:r>
              <a:rPr lang="en-US" altLang="zh-CN" sz="1200" b="0" i="0" kern="1200" dirty="0" err="1">
                <a:solidFill>
                  <a:schemeClr val="tx1"/>
                </a:solidFill>
                <a:effectLst/>
                <a:latin typeface="+mn-lt"/>
                <a:ea typeface="+mn-ea"/>
                <a:cs typeface="+mn-cs"/>
              </a:rPr>
              <a:t>GoogleWAN</a:t>
            </a:r>
            <a:r>
              <a:rPr lang="zh-CN" altLang="en-US" sz="1200" b="0" i="0" kern="1200" dirty="0">
                <a:solidFill>
                  <a:schemeClr val="tx1"/>
                </a:solidFill>
                <a:effectLst/>
                <a:latin typeface="+mn-lt"/>
                <a:ea typeface="+mn-ea"/>
                <a:cs typeface="+mn-cs"/>
              </a:rPr>
              <a:t>网的出口设备有上百条对外链路，分成很多的</a:t>
            </a:r>
            <a:r>
              <a:rPr lang="en-US" altLang="zh-CN" sz="1200" b="0" i="0" kern="1200" dirty="0">
                <a:solidFill>
                  <a:schemeClr val="tx1"/>
                </a:solidFill>
                <a:effectLst/>
                <a:latin typeface="+mn-lt"/>
                <a:ea typeface="+mn-ea"/>
                <a:cs typeface="+mn-cs"/>
              </a:rPr>
              <a:t>ECMP</a:t>
            </a:r>
            <a:r>
              <a:rPr lang="zh-CN" altLang="en-US" sz="1200" b="0" i="0" kern="1200" dirty="0">
                <a:solidFill>
                  <a:schemeClr val="tx1"/>
                </a:solidFill>
                <a:effectLst/>
                <a:latin typeface="+mn-lt"/>
                <a:ea typeface="+mn-ea"/>
                <a:cs typeface="+mn-cs"/>
              </a:rPr>
              <a:t>负载均衡组，在这些均衡组内的多条链路之间 用的是基于静态</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的负载均衡方式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，最主要的应用是流量工程，最主要的控制手段是软件应用程序。</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3ED7A77-70C5-44EF-8172-FA405CF9C5E2}" type="slidenum">
              <a:rPr lang="zh-CN" altLang="en-US" smtClean="0"/>
              <a:t>178</a:t>
            </a:fld>
            <a:endParaRPr lang="zh-CN" altLang="en-US"/>
          </a:p>
        </p:txBody>
      </p:sp>
    </p:spTree>
    <p:extLst>
      <p:ext uri="{BB962C8B-B14F-4D97-AF65-F5344CB8AC3E}">
        <p14:creationId xmlns:p14="http://schemas.microsoft.com/office/powerpoint/2010/main" val="226290166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80990" indent="-380990">
              <a:buClr>
                <a:srgbClr val="0096D6"/>
              </a:buClr>
              <a:buFont typeface="Wingdings" panose="05000000000000000000" pitchFamily="2" charset="2"/>
              <a:buChar char="l"/>
            </a:pPr>
            <a:r>
              <a:rPr lang="zh-CN" altLang="en-US" sz="1200" dirty="0">
                <a:latin typeface="微软雅黑" pitchFamily="34" charset="-122"/>
                <a:ea typeface="微软雅黑" pitchFamily="34" charset="-122"/>
              </a:rPr>
              <a:t>计算虚拟化驱动由静态到动态的网络变化</a:t>
            </a:r>
            <a:endParaRPr lang="en-US" altLang="zh-CN" sz="1200" dirty="0">
              <a:latin typeface="微软雅黑" pitchFamily="34" charset="-122"/>
              <a:ea typeface="微软雅黑" pitchFamily="34" charset="-122"/>
            </a:endParaRPr>
          </a:p>
          <a:p>
            <a:pPr>
              <a:buClr>
                <a:srgbClr val="0096D6"/>
              </a:buClr>
            </a:pPr>
            <a:r>
              <a:rPr lang="zh-CN" altLang="en-US" sz="1200" dirty="0">
                <a:latin typeface="微软雅黑" pitchFamily="34" charset="-122"/>
                <a:ea typeface="微软雅黑" pitchFamily="34" charset="-122"/>
              </a:rPr>
              <a:t>虚拟机迁移改变了原有静态的网络部署模式，需要网络开放出来，能与虚拟化业务互通起来随需而动，动态调整网络的策略的扩展性</a:t>
            </a:r>
          </a:p>
          <a:p>
            <a:pPr marL="380990" indent="-380990">
              <a:buClr>
                <a:srgbClr val="0096D6"/>
              </a:buClr>
              <a:buFont typeface="Wingdings" panose="05000000000000000000" pitchFamily="2" charset="2"/>
              <a:buChar char="l"/>
            </a:pPr>
            <a:endParaRPr lang="zh-CN" altLang="en-US" sz="1200" dirty="0">
              <a:latin typeface="微软雅黑" pitchFamily="34" charset="-122"/>
              <a:ea typeface="微软雅黑" pitchFamily="34" charset="-122"/>
            </a:endParaRPr>
          </a:p>
          <a:p>
            <a:pPr marL="380990" indent="-380990">
              <a:buClr>
                <a:srgbClr val="0096D6"/>
              </a:buClr>
              <a:buFont typeface="Wingdings" panose="05000000000000000000" pitchFamily="2" charset="2"/>
              <a:buChar char="l"/>
            </a:pPr>
            <a:r>
              <a:rPr lang="zh-CN" altLang="en-US" sz="1200" dirty="0">
                <a:latin typeface="微软雅黑" pitchFamily="34" charset="-122"/>
                <a:ea typeface="微软雅黑" pitchFamily="34" charset="-122"/>
              </a:rPr>
              <a:t>云计算对资源的垂直整合驱动网络技术从独立演进到协同</a:t>
            </a:r>
            <a:endParaRPr lang="en-US" altLang="zh-CN" sz="1200" dirty="0">
              <a:latin typeface="微软雅黑" pitchFamily="34" charset="-122"/>
              <a:ea typeface="微软雅黑" pitchFamily="34" charset="-122"/>
            </a:endParaRPr>
          </a:p>
          <a:p>
            <a:pPr>
              <a:buClr>
                <a:srgbClr val="0096D6"/>
              </a:buClr>
            </a:pPr>
            <a:r>
              <a:rPr lang="zh-CN" altLang="en-US" sz="1200" dirty="0">
                <a:latin typeface="微软雅黑" pitchFamily="34" charset="-122"/>
                <a:ea typeface="微软雅黑" pitchFamily="34" charset="-122"/>
              </a:rPr>
              <a:t>网络作为一种资源被云计算整合到基础架构中，提供快速连接的服务</a:t>
            </a:r>
          </a:p>
          <a:p>
            <a:pPr marL="380990" indent="-380990">
              <a:buClr>
                <a:srgbClr val="0096D6"/>
              </a:buClr>
              <a:buFont typeface="Wingdings" panose="05000000000000000000" pitchFamily="2" charset="2"/>
              <a:buChar char="l"/>
            </a:pPr>
            <a:endParaRPr lang="zh-CN" altLang="en-US" sz="1200" dirty="0">
              <a:latin typeface="微软雅黑" pitchFamily="34" charset="-122"/>
              <a:ea typeface="微软雅黑" pitchFamily="34" charset="-122"/>
            </a:endParaRPr>
          </a:p>
          <a:p>
            <a:pPr marL="380990" indent="-380990">
              <a:buClr>
                <a:srgbClr val="0096D6"/>
              </a:buClr>
              <a:buFont typeface="Wingdings" panose="05000000000000000000" pitchFamily="2" charset="2"/>
              <a:buChar char="l"/>
            </a:pPr>
            <a:r>
              <a:rPr lang="zh-CN" altLang="en-US" sz="1200" dirty="0">
                <a:latin typeface="微软雅黑" pitchFamily="34" charset="-122"/>
                <a:ea typeface="微软雅黑" pitchFamily="34" charset="-122"/>
              </a:rPr>
              <a:t>云计算时代</a:t>
            </a:r>
            <a:r>
              <a:rPr lang="en-US" altLang="zh-CN" sz="1200" dirty="0">
                <a:latin typeface="微软雅黑" pitchFamily="34" charset="-122"/>
                <a:ea typeface="微软雅黑" pitchFamily="34" charset="-122"/>
              </a:rPr>
              <a:t>IT</a:t>
            </a:r>
            <a:r>
              <a:rPr lang="zh-CN" altLang="en-US" sz="1200" dirty="0">
                <a:latin typeface="微软雅黑" pitchFamily="34" charset="-122"/>
                <a:ea typeface="微软雅黑" pitchFamily="34" charset="-122"/>
              </a:rPr>
              <a:t>业务的发展，驱动由固定到可编程网络的快速变化</a:t>
            </a:r>
            <a:endParaRPr lang="en-US" altLang="zh-CN" sz="1200" dirty="0">
              <a:latin typeface="微软雅黑" pitchFamily="34" charset="-122"/>
              <a:ea typeface="微软雅黑" pitchFamily="34" charset="-122"/>
            </a:endParaRPr>
          </a:p>
          <a:p>
            <a:pPr marL="380990" indent="-380990">
              <a:buClr>
                <a:srgbClr val="0096D6"/>
              </a:buClr>
              <a:buFont typeface="Wingdings" panose="05000000000000000000" pitchFamily="2" charset="2"/>
              <a:buChar char="l"/>
            </a:pPr>
            <a:endParaRPr lang="zh-CN" altLang="en-US" sz="1200" dirty="0">
              <a:latin typeface="微软雅黑" pitchFamily="34" charset="-122"/>
              <a:ea typeface="微软雅黑" pitchFamily="34" charset="-122"/>
            </a:endParaRPr>
          </a:p>
          <a:p>
            <a:pPr marL="380990" indent="-380990">
              <a:buClr>
                <a:srgbClr val="0096D6"/>
              </a:buClr>
              <a:buFont typeface="Wingdings" panose="05000000000000000000" pitchFamily="2" charset="2"/>
              <a:buChar char="l"/>
            </a:pPr>
            <a:r>
              <a:rPr lang="zh-CN" altLang="en-US" sz="1200" dirty="0">
                <a:latin typeface="微软雅黑" pitchFamily="34" charset="-122"/>
                <a:ea typeface="微软雅黑" pitchFamily="34" charset="-122"/>
              </a:rPr>
              <a:t>数据中心资源需要随业务跨地域整合，并使数据中心间广域流量增大，而现状是数据中心资源分散，广域成本高且利用率低</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ED7A77-70C5-44EF-8172-FA405CF9C5E2}" type="slidenum">
              <a:rPr lang="zh-CN" altLang="en-US" smtClean="0"/>
              <a:t>179</a:t>
            </a:fld>
            <a:endParaRPr lang="zh-CN" altLang="en-US"/>
          </a:p>
        </p:txBody>
      </p:sp>
    </p:spTree>
    <p:extLst>
      <p:ext uri="{BB962C8B-B14F-4D97-AF65-F5344CB8AC3E}">
        <p14:creationId xmlns:p14="http://schemas.microsoft.com/office/powerpoint/2010/main" val="3329666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IETF</a:t>
            </a:r>
            <a:r>
              <a:rPr lang="zh-CN" altLang="en-US" sz="1200" b="0" i="0" kern="1200" dirty="0">
                <a:solidFill>
                  <a:schemeClr val="tx1"/>
                </a:solidFill>
                <a:effectLst/>
                <a:latin typeface="+mn-lt"/>
                <a:ea typeface="+mn-ea"/>
                <a:cs typeface="+mn-cs"/>
              </a:rPr>
              <a:t>作为负责互联网相关技术规范的研发和制定的组织</a:t>
            </a:r>
            <a:endParaRPr lang="zh-CN" altLang="en-US" sz="1100" dirty="0"/>
          </a:p>
        </p:txBody>
      </p:sp>
      <p:sp>
        <p:nvSpPr>
          <p:cNvPr id="4" name="灯片编号占位符 3"/>
          <p:cNvSpPr>
            <a:spLocks noGrp="1"/>
          </p:cNvSpPr>
          <p:nvPr>
            <p:ph type="sldNum" sz="quarter" idx="10"/>
          </p:nvPr>
        </p:nvSpPr>
        <p:spPr/>
        <p:txBody>
          <a:bodyPr/>
          <a:lstStyle/>
          <a:p>
            <a:fld id="{73ED7A77-70C5-44EF-8172-FA405CF9C5E2}" type="slidenum">
              <a:rPr lang="zh-CN" altLang="en-US" smtClean="0"/>
              <a:t>180</a:t>
            </a:fld>
            <a:endParaRPr lang="zh-CN" altLang="en-US"/>
          </a:p>
        </p:txBody>
      </p:sp>
    </p:spTree>
    <p:extLst>
      <p:ext uri="{BB962C8B-B14F-4D97-AF65-F5344CB8AC3E}">
        <p14:creationId xmlns:p14="http://schemas.microsoft.com/office/powerpoint/2010/main" val="40557738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10"/>
          </p:nvPr>
        </p:nvSpPr>
        <p:spPr/>
        <p:txBody>
          <a:bodyPr/>
          <a:lstStyle/>
          <a:p>
            <a:fld id="{73ED7A77-70C5-44EF-8172-FA405CF9C5E2}" type="slidenum">
              <a:rPr lang="zh-CN" altLang="en-US" smtClean="0"/>
              <a:t>181</a:t>
            </a:fld>
            <a:endParaRPr lang="zh-CN" altLang="en-US"/>
          </a:p>
        </p:txBody>
      </p:sp>
    </p:spTree>
    <p:extLst>
      <p:ext uri="{BB962C8B-B14F-4D97-AF65-F5344CB8AC3E}">
        <p14:creationId xmlns:p14="http://schemas.microsoft.com/office/powerpoint/2010/main" val="4752741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ED7A77-70C5-44EF-8172-FA405CF9C5E2}" type="slidenum">
              <a:rPr lang="zh-CN" altLang="en-US" smtClean="0"/>
              <a:pPr/>
              <a:t>182</a:t>
            </a:fld>
            <a:endParaRPr lang="zh-CN" altLang="en-US"/>
          </a:p>
        </p:txBody>
      </p:sp>
    </p:spTree>
    <p:extLst>
      <p:ext uri="{BB962C8B-B14F-4D97-AF65-F5344CB8AC3E}">
        <p14:creationId xmlns:p14="http://schemas.microsoft.com/office/powerpoint/2010/main" val="24368472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如果把现有的网络看成手机，那</a:t>
            </a:r>
            <a:r>
              <a:rPr lang="en-US" altLang="zh-CN" sz="1200" b="0" i="0" kern="1200" dirty="0">
                <a:solidFill>
                  <a:schemeClr val="tx1"/>
                </a:solidFill>
                <a:effectLst/>
                <a:latin typeface="+mn-lt"/>
                <a:ea typeface="+mn-ea"/>
                <a:cs typeface="+mn-cs"/>
              </a:rPr>
              <a:t>SDN</a:t>
            </a:r>
            <a:r>
              <a:rPr lang="zh-CN" altLang="en-US" sz="1200" b="0" i="0" kern="1200" dirty="0">
                <a:solidFill>
                  <a:schemeClr val="tx1"/>
                </a:solidFill>
                <a:effectLst/>
                <a:latin typeface="+mn-lt"/>
                <a:ea typeface="+mn-ea"/>
                <a:cs typeface="+mn-cs"/>
              </a:rPr>
              <a:t>的目标就是做出一个网络界的</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系统，可以在手机上安装升级，同时还能安装更多更强大的手机</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73ED7A77-70C5-44EF-8172-FA405CF9C5E2}" type="slidenum">
              <a:rPr lang="zh-CN" altLang="en-US" smtClean="0"/>
              <a:t>183</a:t>
            </a:fld>
            <a:endParaRPr lang="zh-CN" altLang="en-US"/>
          </a:p>
        </p:txBody>
      </p:sp>
    </p:spTree>
    <p:extLst>
      <p:ext uri="{BB962C8B-B14F-4D97-AF65-F5344CB8AC3E}">
        <p14:creationId xmlns:p14="http://schemas.microsoft.com/office/powerpoint/2010/main" val="1008774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911239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Meter </a:t>
            </a:r>
            <a:r>
              <a:rPr lang="zh-CN" altLang="en-US" dirty="0"/>
              <a:t>计量</a:t>
            </a:r>
          </a:p>
        </p:txBody>
      </p:sp>
      <p:sp>
        <p:nvSpPr>
          <p:cNvPr id="4" name="灯片编号占位符 3"/>
          <p:cNvSpPr>
            <a:spLocks noGrp="1"/>
          </p:cNvSpPr>
          <p:nvPr>
            <p:ph type="sldNum" sz="quarter" idx="10"/>
          </p:nvPr>
        </p:nvSpPr>
        <p:spPr/>
        <p:txBody>
          <a:bodyPr/>
          <a:lstStyle/>
          <a:p>
            <a:fld id="{73ED7A77-70C5-44EF-8172-FA405CF9C5E2}" type="slidenum">
              <a:rPr lang="zh-CN" altLang="en-US" smtClean="0"/>
              <a:t>188</a:t>
            </a:fld>
            <a:endParaRPr lang="zh-CN" altLang="en-US"/>
          </a:p>
        </p:txBody>
      </p:sp>
    </p:spTree>
    <p:extLst>
      <p:ext uri="{BB962C8B-B14F-4D97-AF65-F5344CB8AC3E}">
        <p14:creationId xmlns:p14="http://schemas.microsoft.com/office/powerpoint/2010/main" val="18682071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190</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7994913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191</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250012490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192</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19797696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193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1938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9315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7416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21010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75553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en-US" altLang="zh-CN" dirty="0"/>
          </a:p>
        </p:txBody>
      </p:sp>
    </p:spTree>
    <p:extLst>
      <p:ext uri="{BB962C8B-B14F-4D97-AF65-F5344CB8AC3E}">
        <p14:creationId xmlns:p14="http://schemas.microsoft.com/office/powerpoint/2010/main" val="387709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37859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93168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81046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445CBDF-6C2A-494F-A920-358903417502}" type="slidenum">
              <a:rPr lang="zh-CN" altLang="en-US" smtClean="0">
                <a:solidFill>
                  <a:prstClr val="black"/>
                </a:solidFill>
                <a:ea typeface="宋体"/>
              </a:rPr>
              <a:pPr>
                <a:spcBef>
                  <a:spcPct val="0"/>
                </a:spcBef>
              </a:pPr>
              <a:t>30</a:t>
            </a:fld>
            <a:endParaRPr lang="en-US" altLang="zh-CN">
              <a:solidFill>
                <a:prstClr val="black"/>
              </a:solidFill>
              <a:ea typeface="宋体"/>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852047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60562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321728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87470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Ref</a:t>
            </a:r>
            <a:r>
              <a:rPr lang="zh-CN" altLang="en-US" dirty="0"/>
              <a:t>：</a:t>
            </a:r>
            <a:endParaRPr lang="en-US" altLang="zh-CN" dirty="0"/>
          </a:p>
          <a:p>
            <a:r>
              <a:rPr lang="en-US" altLang="zh-CN" dirty="0"/>
              <a:t>https://baijiahao.baidu.com/s?id=1661503927877009508&amp;wfr=spider&amp;for=pc</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758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202395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93168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3</a:t>
            </a:fld>
            <a:endParaRPr lang="zh-CN" altLang="en-US"/>
          </a:p>
        </p:txBody>
      </p:sp>
    </p:spTree>
    <p:extLst>
      <p:ext uri="{BB962C8B-B14F-4D97-AF65-F5344CB8AC3E}">
        <p14:creationId xmlns:p14="http://schemas.microsoft.com/office/powerpoint/2010/main" val="3664558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603881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C56B986-3056-4016-A3AB-2469EBA3C5FC}" type="slidenum">
              <a:rPr lang="zh-CN" altLang="en-US" smtClean="0">
                <a:solidFill>
                  <a:srgbClr val="000000"/>
                </a:solidFill>
                <a:ea typeface="宋体"/>
              </a:rPr>
              <a:pPr>
                <a:spcBef>
                  <a:spcPct val="0"/>
                </a:spcBef>
              </a:pPr>
              <a:t>42</a:t>
            </a:fld>
            <a:endParaRPr lang="en-US" altLang="zh-CN">
              <a:solidFill>
                <a:srgbClr val="000000"/>
              </a:solidFill>
              <a:ea typeface="宋体"/>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r>
              <a:rPr lang="zh-CN" altLang="en-US" dirty="0"/>
              <a:t>参考：</a:t>
            </a:r>
            <a:r>
              <a:rPr lang="en-US" altLang="zh-CN" dirty="0"/>
              <a:t>https://blog.csdn.net/wangzhen209/article/details/74453548</a:t>
            </a:r>
            <a:endParaRPr lang="zh-CN" altLang="en-US" dirty="0"/>
          </a:p>
        </p:txBody>
      </p:sp>
    </p:spTree>
    <p:extLst>
      <p:ext uri="{BB962C8B-B14F-4D97-AF65-F5344CB8AC3E}">
        <p14:creationId xmlns:p14="http://schemas.microsoft.com/office/powerpoint/2010/main" val="2994705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461428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p:spPr>
        <p:txBody>
          <a:bodyPr/>
          <a:lstStyle/>
          <a:p>
            <a:endParaRPr lang="zh-CN" altLang="en-US" dirty="0"/>
          </a:p>
        </p:txBody>
      </p:sp>
      <p:sp>
        <p:nvSpPr>
          <p:cNvPr id="112644" name="灯片编号占位符 3"/>
          <p:cNvSpPr>
            <a:spLocks noGrp="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F337C7B-1F3B-46E9-BCB8-0438731D871C}" type="slidenum">
              <a:rPr lang="zh-CN" altLang="en-US" smtClean="0">
                <a:solidFill>
                  <a:srgbClr val="000000"/>
                </a:solidFill>
                <a:ea typeface="宋体"/>
              </a:rPr>
              <a:pPr>
                <a:spcBef>
                  <a:spcPct val="0"/>
                </a:spcBef>
              </a:pPr>
              <a:t>44</a:t>
            </a:fld>
            <a:endParaRPr lang="en-US" altLang="zh-CN">
              <a:solidFill>
                <a:srgbClr val="000000"/>
              </a:solidFill>
              <a:ea typeface="宋体"/>
            </a:endParaRPr>
          </a:p>
        </p:txBody>
      </p:sp>
    </p:spTree>
    <p:extLst>
      <p:ext uri="{BB962C8B-B14F-4D97-AF65-F5344CB8AC3E}">
        <p14:creationId xmlns:p14="http://schemas.microsoft.com/office/powerpoint/2010/main" val="3221995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5489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IP</a:t>
            </a:r>
            <a:r>
              <a:rPr lang="zh-CN" altLang="en-US"/>
              <a:t>地址：</a:t>
            </a:r>
            <a:endParaRPr lang="en-US" altLang="zh-CN"/>
          </a:p>
          <a:p>
            <a:r>
              <a:rPr lang="en-US" altLang="zh-CN" dirty="0"/>
              <a:t>https</a:t>
            </a:r>
            <a:r>
              <a:rPr lang="en-US" altLang="zh-CN"/>
              <a:t>://baike.baidu.com/item/IP%E5%9C%B0%E5%9D%80/150859?fr=Aladdin</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a:solidFill>
                  <a:schemeClr val="tx1"/>
                </a:solidFill>
                <a:effectLst/>
                <a:latin typeface="+mn-lt"/>
                <a:ea typeface="+mn-ea"/>
                <a:cs typeface="+mn-cs"/>
              </a:rPr>
              <a:t>价值</a:t>
            </a:r>
            <a:r>
              <a:rPr lang="en-US" altLang="zh-CN" sz="1200" b="1" i="0" kern="1200">
                <a:solidFill>
                  <a:schemeClr val="tx1"/>
                </a:solidFill>
                <a:effectLst/>
                <a:latin typeface="+mn-lt"/>
                <a:ea typeface="+mn-ea"/>
                <a:cs typeface="+mn-cs"/>
              </a:rPr>
              <a:t>3</a:t>
            </a:r>
            <a:r>
              <a:rPr lang="zh-CN" altLang="en-US" sz="1200" b="1" i="0" kern="1200">
                <a:solidFill>
                  <a:schemeClr val="tx1"/>
                </a:solidFill>
                <a:effectLst/>
                <a:latin typeface="+mn-lt"/>
                <a:ea typeface="+mn-ea"/>
                <a:cs typeface="+mn-cs"/>
              </a:rPr>
              <a:t>亿美元的</a:t>
            </a:r>
            <a:r>
              <a:rPr lang="en-US" altLang="zh-CN" sz="1200" b="1" i="0" kern="1200">
                <a:solidFill>
                  <a:schemeClr val="tx1"/>
                </a:solidFill>
                <a:effectLst/>
                <a:latin typeface="+mn-lt"/>
                <a:ea typeface="+mn-ea"/>
                <a:cs typeface="+mn-cs"/>
              </a:rPr>
              <a:t>1400</a:t>
            </a:r>
            <a:r>
              <a:rPr lang="zh-CN" altLang="en-US" sz="1200" b="1" i="0" kern="1200">
                <a:solidFill>
                  <a:schemeClr val="tx1"/>
                </a:solidFill>
                <a:effectLst/>
                <a:latin typeface="+mn-lt"/>
                <a:ea typeface="+mn-ea"/>
                <a:cs typeface="+mn-cs"/>
              </a:rPr>
              <a:t>万个</a:t>
            </a:r>
            <a:r>
              <a:rPr lang="en-US" altLang="zh-CN" sz="1200" b="1" i="0" kern="1200">
                <a:solidFill>
                  <a:schemeClr val="tx1"/>
                </a:solidFill>
                <a:effectLst/>
                <a:latin typeface="+mn-lt"/>
                <a:ea typeface="+mn-ea"/>
                <a:cs typeface="+mn-cs"/>
              </a:rPr>
              <a:t>IPv4</a:t>
            </a:r>
            <a:r>
              <a:rPr lang="zh-CN" altLang="en-US" sz="1200" b="1" i="0" kern="1200">
                <a:solidFill>
                  <a:schemeClr val="tx1"/>
                </a:solidFill>
                <a:effectLst/>
                <a:latin typeface="+mn-lt"/>
                <a:ea typeface="+mn-ea"/>
                <a:cs typeface="+mn-cs"/>
              </a:rPr>
              <a:t>地址将被出售：</a:t>
            </a:r>
          </a:p>
          <a:p>
            <a:r>
              <a:rPr lang="en-US" altLang="zh-CN"/>
              <a:t>https://baijiahao.baidu.com/s?id=1662379524214825095&amp;wfr=spider&amp;for=pc</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575393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18960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3129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91190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RFC950</a:t>
            </a:r>
            <a:r>
              <a:rPr lang="zh-CN" altLang="en-US" dirty="0"/>
              <a:t>参考规定：第一个子网（也就是“全</a:t>
            </a:r>
            <a:r>
              <a:rPr lang="en-US" altLang="zh-CN" dirty="0"/>
              <a:t>0</a:t>
            </a:r>
            <a:r>
              <a:rPr lang="zh-CN" altLang="en-US" dirty="0"/>
              <a:t>子网”）和最后一个子网（也就是“全</a:t>
            </a:r>
            <a:r>
              <a:rPr lang="en-US" altLang="zh-CN" dirty="0"/>
              <a:t>1</a:t>
            </a:r>
            <a:r>
              <a:rPr lang="zh-CN" altLang="en-US" dirty="0"/>
              <a:t>子网”）不可用，为的就是避免全</a:t>
            </a:r>
            <a:r>
              <a:rPr lang="en-US" altLang="zh-CN" dirty="0"/>
              <a:t>0</a:t>
            </a:r>
            <a:r>
              <a:rPr lang="zh-CN" altLang="en-US" dirty="0"/>
              <a:t>子网的网络地址和全</a:t>
            </a:r>
            <a:r>
              <a:rPr lang="en-US" altLang="zh-CN" dirty="0"/>
              <a:t>1</a:t>
            </a:r>
            <a:r>
              <a:rPr lang="zh-CN" altLang="en-US" dirty="0"/>
              <a:t>子网的广播地址分别与没有划分子网前的网络地址和广播地址相冲突，按照这种旧规定，</a:t>
            </a:r>
            <a:r>
              <a:rPr lang="en-US" altLang="zh-CN" dirty="0"/>
              <a:t>2</a:t>
            </a:r>
            <a:r>
              <a:rPr lang="zh-CN" altLang="en-US" dirty="0"/>
              <a:t>个子网就要借</a:t>
            </a:r>
            <a:r>
              <a:rPr lang="en-US" altLang="zh-CN" dirty="0"/>
              <a:t>2</a:t>
            </a:r>
            <a:r>
              <a:rPr lang="zh-CN" altLang="en-US" dirty="0"/>
              <a:t>位，</a:t>
            </a:r>
            <a:r>
              <a:rPr lang="en-US" altLang="zh-CN" dirty="0"/>
              <a:t>00,11 </a:t>
            </a:r>
            <a:r>
              <a:rPr lang="zh-CN" altLang="en-US" dirty="0"/>
              <a:t>不能用。 但是在后来</a:t>
            </a:r>
            <a:r>
              <a:rPr lang="en-US" altLang="zh-CN" dirty="0"/>
              <a:t>RFC1878</a:t>
            </a:r>
            <a:r>
              <a:rPr lang="zh-CN" altLang="en-US" dirty="0"/>
              <a:t>中（</a:t>
            </a:r>
            <a:r>
              <a:rPr lang="en-US" altLang="zh-CN" dirty="0"/>
              <a:t>CIDR</a:t>
            </a:r>
            <a:r>
              <a:rPr lang="zh-CN" altLang="en-US" dirty="0"/>
              <a:t>），该项规定已被废止了，现在的设备基本上都普遍支持</a:t>
            </a:r>
            <a:r>
              <a:rPr lang="en-US" altLang="zh-CN" dirty="0"/>
              <a:t>RFC1878</a:t>
            </a:r>
            <a:r>
              <a:rPr lang="zh-CN" altLang="en-US" dirty="0"/>
              <a:t>。课程实验</a:t>
            </a:r>
            <a:r>
              <a:rPr lang="en-US" altLang="zh-CN" dirty="0"/>
              <a:t>/</a:t>
            </a:r>
            <a:r>
              <a:rPr lang="zh-CN" altLang="en-US" dirty="0"/>
              <a:t>作业</a:t>
            </a:r>
            <a:r>
              <a:rPr lang="en-US" altLang="zh-CN" dirty="0"/>
              <a:t>/</a:t>
            </a:r>
            <a:r>
              <a:rPr lang="zh-CN" altLang="en-US"/>
              <a:t>考试都基于新标准。</a:t>
            </a:r>
            <a:br>
              <a:rPr lang="zh-CN" altLang="en-US"/>
            </a:br>
            <a:endParaRPr lang="zh-CN" altLang="en-US"/>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59</a:t>
            </a:fld>
            <a:endParaRPr lang="zh-CN" altLang="en-US"/>
          </a:p>
        </p:txBody>
      </p:sp>
    </p:spTree>
    <p:extLst>
      <p:ext uri="{BB962C8B-B14F-4D97-AF65-F5344CB8AC3E}">
        <p14:creationId xmlns:p14="http://schemas.microsoft.com/office/powerpoint/2010/main" val="425877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4</a:t>
            </a:fld>
            <a:endParaRPr lang="zh-CN" altLang="en-US"/>
          </a:p>
        </p:txBody>
      </p:sp>
    </p:spTree>
    <p:extLst>
      <p:ext uri="{BB962C8B-B14F-4D97-AF65-F5344CB8AC3E}">
        <p14:creationId xmlns:p14="http://schemas.microsoft.com/office/powerpoint/2010/main" val="3942396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02050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232749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以最多台数的部门（</a:t>
            </a:r>
            <a:r>
              <a:rPr lang="en-US" altLang="zh-CN" sz="1200" kern="1200" dirty="0">
                <a:solidFill>
                  <a:schemeClr val="tx1"/>
                </a:solidFill>
                <a:effectLst/>
                <a:latin typeface="+mn-lt"/>
                <a:ea typeface="+mn-ea"/>
                <a:cs typeface="+mn-cs"/>
              </a:rPr>
              <a:t>60</a:t>
            </a:r>
            <a:r>
              <a:rPr lang="zh-CN" altLang="zh-CN" sz="1200" kern="1200" dirty="0">
                <a:solidFill>
                  <a:schemeClr val="tx1"/>
                </a:solidFill>
                <a:effectLst/>
                <a:latin typeface="+mn-lt"/>
                <a:ea typeface="+mn-ea"/>
                <a:cs typeface="+mn-cs"/>
              </a:rPr>
              <a:t>台）为准，需要的最接近数为</a:t>
            </a:r>
            <a:r>
              <a:rPr lang="en-US" altLang="zh-CN" sz="1200" kern="1200" dirty="0">
                <a:solidFill>
                  <a:schemeClr val="tx1"/>
                </a:solidFill>
                <a:effectLst/>
                <a:latin typeface="+mn-lt"/>
                <a:ea typeface="+mn-ea"/>
                <a:cs typeface="+mn-cs"/>
              </a:rPr>
              <a:t>2^6=64</a:t>
            </a:r>
            <a:r>
              <a:rPr lang="zh-CN" altLang="zh-CN" sz="1200" kern="1200" dirty="0">
                <a:solidFill>
                  <a:schemeClr val="tx1"/>
                </a:solidFill>
                <a:effectLst/>
                <a:latin typeface="+mn-lt"/>
                <a:ea typeface="+mn-ea"/>
                <a:cs typeface="+mn-cs"/>
              </a:rPr>
              <a:t>，故要从最后个字节借</a:t>
            </a:r>
            <a:r>
              <a:rPr lang="en-US" altLang="zh-CN" sz="1200" kern="1200" dirty="0">
                <a:solidFill>
                  <a:schemeClr val="tx1"/>
                </a:solidFill>
                <a:effectLst/>
                <a:latin typeface="+mn-lt"/>
                <a:ea typeface="+mn-ea"/>
                <a:cs typeface="+mn-cs"/>
              </a:rPr>
              <a:t>8-6=2</a:t>
            </a:r>
            <a:r>
              <a:rPr lang="zh-CN" altLang="zh-CN" sz="1200" kern="1200" dirty="0">
                <a:solidFill>
                  <a:schemeClr val="tx1"/>
                </a:solidFill>
                <a:effectLst/>
                <a:latin typeface="+mn-lt"/>
                <a:ea typeface="+mn-ea"/>
                <a:cs typeface="+mn-cs"/>
              </a:rPr>
              <a:t>位，</a:t>
            </a:r>
          </a:p>
          <a:p>
            <a:r>
              <a:rPr lang="zh-CN" altLang="zh-CN" sz="1200" kern="1200" dirty="0">
                <a:solidFill>
                  <a:schemeClr val="tx1"/>
                </a:solidFill>
                <a:effectLst/>
                <a:latin typeface="+mn-lt"/>
                <a:ea typeface="+mn-ea"/>
                <a:cs typeface="+mn-cs"/>
              </a:rPr>
              <a:t>子网分别为</a:t>
            </a:r>
            <a:r>
              <a:rPr lang="en-US" altLang="zh-CN" sz="1200" kern="1200" dirty="0">
                <a:solidFill>
                  <a:schemeClr val="tx1"/>
                </a:solidFill>
                <a:effectLst/>
                <a:latin typeface="+mn-lt"/>
                <a:ea typeface="+mn-ea"/>
                <a:cs typeface="+mn-cs"/>
              </a:rPr>
              <a:t> 202.1.1.0, 202.1.1.64, 202.1.1.128, 202.1.1.192</a:t>
            </a:r>
            <a:r>
              <a:rPr lang="zh-CN" altLang="zh-CN" sz="1200" kern="1200" dirty="0">
                <a:solidFill>
                  <a:schemeClr val="tx1"/>
                </a:solidFill>
                <a:effectLst/>
                <a:latin typeface="+mn-lt"/>
                <a:ea typeface="+mn-ea"/>
                <a:cs typeface="+mn-cs"/>
              </a:rPr>
              <a:t>，在这</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个其中任选</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个即可。掩码均为</a:t>
            </a:r>
            <a:r>
              <a:rPr lang="en-US" altLang="zh-CN" sz="1200" kern="1200" dirty="0">
                <a:solidFill>
                  <a:schemeClr val="tx1"/>
                </a:solidFill>
                <a:effectLst/>
                <a:latin typeface="+mn-lt"/>
                <a:ea typeface="+mn-ea"/>
                <a:cs typeface="+mn-cs"/>
              </a:rPr>
              <a:t>255.255.255.192</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若以最多台数的部门（</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台）为准，仅能分两个子网，无法满足。故应采用</a:t>
            </a:r>
            <a:r>
              <a:rPr lang="en-US" altLang="zh-CN" sz="1200" kern="1200" dirty="0">
                <a:solidFill>
                  <a:schemeClr val="tx1"/>
                </a:solidFill>
                <a:effectLst/>
                <a:latin typeface="+mn-lt"/>
                <a:ea typeface="+mn-ea"/>
                <a:cs typeface="+mn-cs"/>
              </a:rPr>
              <a:t>CIDR</a:t>
            </a:r>
            <a:r>
              <a:rPr lang="zh-CN" altLang="zh-CN" sz="1200" kern="1200" dirty="0">
                <a:solidFill>
                  <a:schemeClr val="tx1"/>
                </a:solidFill>
                <a:effectLst/>
                <a:latin typeface="+mn-lt"/>
                <a:ea typeface="+mn-ea"/>
                <a:cs typeface="+mn-cs"/>
              </a:rPr>
              <a:t>法：</a:t>
            </a:r>
          </a:p>
          <a:p>
            <a:pPr lvl="0"/>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首先以最小需求台数部门为准（</a:t>
            </a:r>
            <a:r>
              <a:rPr lang="en-US" altLang="zh-CN" sz="1200" kern="1200" dirty="0">
                <a:solidFill>
                  <a:schemeClr val="tx1"/>
                </a:solidFill>
                <a:effectLst/>
                <a:latin typeface="+mn-lt"/>
                <a:ea typeface="+mn-ea"/>
                <a:cs typeface="+mn-cs"/>
              </a:rPr>
              <a:t>60</a:t>
            </a:r>
            <a:r>
              <a:rPr lang="zh-CN" altLang="zh-CN" sz="1200" kern="1200" dirty="0">
                <a:solidFill>
                  <a:schemeClr val="tx1"/>
                </a:solidFill>
                <a:effectLst/>
                <a:latin typeface="+mn-lt"/>
                <a:ea typeface="+mn-ea"/>
                <a:cs typeface="+mn-cs"/>
              </a:rPr>
              <a:t>台），此时主机号位数需要</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位（因为</a:t>
            </a:r>
            <a:r>
              <a:rPr lang="en-US" altLang="zh-CN" sz="1200" kern="1200" dirty="0">
                <a:solidFill>
                  <a:schemeClr val="tx1"/>
                </a:solidFill>
                <a:effectLst/>
                <a:latin typeface="+mn-lt"/>
                <a:ea typeface="+mn-ea"/>
                <a:cs typeface="+mn-cs"/>
              </a:rPr>
              <a:t>60=&lt;2^6-2</a:t>
            </a:r>
            <a:r>
              <a:rPr lang="zh-CN" altLang="zh-CN" sz="1200" kern="1200" dirty="0">
                <a:solidFill>
                  <a:schemeClr val="tx1"/>
                </a:solidFill>
                <a:effectLst/>
                <a:latin typeface="+mn-lt"/>
                <a:ea typeface="+mn-ea"/>
                <a:cs typeface="+mn-cs"/>
              </a:rPr>
              <a:t>），则子网号位数为</a:t>
            </a:r>
            <a:r>
              <a:rPr lang="en-US" altLang="zh-CN" sz="1200" kern="1200" dirty="0">
                <a:solidFill>
                  <a:schemeClr val="tx1"/>
                </a:solidFill>
                <a:effectLst/>
                <a:latin typeface="+mn-lt"/>
                <a:ea typeface="+mn-ea"/>
                <a:cs typeface="+mn-cs"/>
              </a:rPr>
              <a:t>8-6=2</a:t>
            </a:r>
            <a:r>
              <a:rPr lang="zh-CN" altLang="zh-CN" sz="1200" kern="1200" dirty="0">
                <a:solidFill>
                  <a:schemeClr val="tx1"/>
                </a:solidFill>
                <a:effectLst/>
                <a:latin typeface="+mn-lt"/>
                <a:ea typeface="+mn-ea"/>
                <a:cs typeface="+mn-cs"/>
              </a:rPr>
              <a:t>位，然后将子网划分出来。此时和（</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）一样；</a:t>
            </a:r>
          </a:p>
          <a:p>
            <a:pPr lvl="0"/>
            <a:r>
              <a:rPr lang="zh-CN" altLang="zh-CN" sz="1200" kern="1200" dirty="0">
                <a:solidFill>
                  <a:schemeClr val="tx1"/>
                </a:solidFill>
                <a:effectLst/>
                <a:latin typeface="+mn-lt"/>
                <a:ea typeface="+mn-ea"/>
                <a:cs typeface="+mn-cs"/>
              </a:rPr>
              <a:t>接下来，部门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可以直接在</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个子网中任选两个，部门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选剩下</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个以满足</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台的要求（但这两个子网要连续，以便用</a:t>
            </a:r>
            <a:r>
              <a:rPr lang="en-US" altLang="zh-CN" sz="1200" kern="1200" dirty="0">
                <a:solidFill>
                  <a:schemeClr val="tx1"/>
                </a:solidFill>
                <a:effectLst/>
                <a:latin typeface="+mn-lt"/>
                <a:ea typeface="+mn-ea"/>
                <a:cs typeface="+mn-cs"/>
              </a:rPr>
              <a:t>CIDR</a:t>
            </a:r>
            <a:r>
              <a:rPr lang="zh-CN" altLang="zh-CN" sz="1200" kern="1200" dirty="0">
                <a:solidFill>
                  <a:schemeClr val="tx1"/>
                </a:solidFill>
                <a:effectLst/>
                <a:latin typeface="+mn-lt"/>
                <a:ea typeface="+mn-ea"/>
                <a:cs typeface="+mn-cs"/>
              </a:rPr>
              <a:t>法合并之，做超网）。比如</a:t>
            </a:r>
            <a:r>
              <a:rPr lang="en-US" altLang="zh-CN" sz="1200" kern="1200" dirty="0">
                <a:solidFill>
                  <a:schemeClr val="tx1"/>
                </a:solidFill>
                <a:effectLst/>
                <a:latin typeface="+mn-lt"/>
                <a:ea typeface="+mn-ea"/>
                <a:cs typeface="+mn-cs"/>
              </a:rPr>
              <a:t>202.1.1.128</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202.1.1.192</a:t>
            </a:r>
            <a:r>
              <a:rPr lang="zh-CN" altLang="zh-CN" sz="1200" kern="1200" dirty="0">
                <a:solidFill>
                  <a:schemeClr val="tx1"/>
                </a:solidFill>
                <a:effectLst/>
                <a:latin typeface="+mn-lt"/>
                <a:ea typeface="+mn-ea"/>
                <a:cs typeface="+mn-cs"/>
              </a:rPr>
              <a:t>分别给部门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202.1.1.0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202.1.1.64</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）最后将各部门</a:t>
            </a:r>
            <a:r>
              <a:rPr lang="en-US" altLang="zh-CN" sz="1200" kern="1200" dirty="0">
                <a:solidFill>
                  <a:schemeClr val="tx1"/>
                </a:solidFill>
                <a:effectLst/>
                <a:latin typeface="+mn-lt"/>
                <a:ea typeface="+mn-ea"/>
                <a:cs typeface="+mn-cs"/>
              </a:rPr>
              <a:t>IP</a:t>
            </a:r>
            <a:r>
              <a:rPr lang="zh-CN" altLang="zh-CN" sz="1200" kern="1200" dirty="0">
                <a:solidFill>
                  <a:schemeClr val="tx1"/>
                </a:solidFill>
                <a:effectLst/>
                <a:latin typeface="+mn-lt"/>
                <a:ea typeface="+mn-ea"/>
                <a:cs typeface="+mn-cs"/>
              </a:rPr>
              <a:t>段用</a:t>
            </a:r>
            <a:r>
              <a:rPr lang="en-US" altLang="zh-CN" sz="1200" kern="1200" dirty="0">
                <a:solidFill>
                  <a:schemeClr val="tx1"/>
                </a:solidFill>
                <a:effectLst/>
                <a:latin typeface="+mn-lt"/>
                <a:ea typeface="+mn-ea"/>
                <a:cs typeface="+mn-cs"/>
              </a:rPr>
              <a:t>CIDR</a:t>
            </a:r>
            <a:r>
              <a:rPr lang="zh-CN" altLang="zh-CN" sz="1200" kern="1200" dirty="0">
                <a:solidFill>
                  <a:schemeClr val="tx1"/>
                </a:solidFill>
                <a:effectLst/>
                <a:latin typeface="+mn-lt"/>
                <a:ea typeface="+mn-ea"/>
                <a:cs typeface="+mn-cs"/>
              </a:rPr>
              <a:t>超网形式描述，以便对外发布：</a:t>
            </a: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202.1.1.0/25; (</a:t>
            </a:r>
            <a:r>
              <a:rPr lang="zh-CN" altLang="zh-CN" sz="1200" kern="1200" dirty="0">
                <a:solidFill>
                  <a:schemeClr val="tx1"/>
                </a:solidFill>
                <a:effectLst/>
                <a:latin typeface="+mn-lt"/>
                <a:ea typeface="+mn-ea"/>
                <a:cs typeface="+mn-cs"/>
              </a:rPr>
              <a:t>注意含义：表示前</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位是网络号，且最后一个字节最高位为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，后面</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位是主机号</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202.1.1.128/26; (</a:t>
            </a:r>
            <a:r>
              <a:rPr lang="zh-CN" altLang="zh-CN" sz="1200" kern="1200" dirty="0">
                <a:solidFill>
                  <a:schemeClr val="tx1"/>
                </a:solidFill>
                <a:effectLst/>
                <a:latin typeface="+mn-lt"/>
                <a:ea typeface="+mn-ea"/>
                <a:cs typeface="+mn-cs"/>
              </a:rPr>
              <a:t>最后一个字节最高两位为</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，后面</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位是主机号</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202.1.1.192/26; (</a:t>
            </a:r>
            <a:r>
              <a:rPr lang="zh-CN" altLang="zh-CN" sz="1200" kern="1200" dirty="0">
                <a:solidFill>
                  <a:schemeClr val="tx1"/>
                </a:solidFill>
                <a:effectLst/>
                <a:latin typeface="+mn-lt"/>
                <a:ea typeface="+mn-ea"/>
                <a:cs typeface="+mn-cs"/>
              </a:rPr>
              <a:t>最后一个字节最高两位为</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，后面</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位是主机号</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说明：将</a:t>
            </a:r>
            <a:r>
              <a:rPr lang="en-US" altLang="zh-CN" sz="1200" kern="1200" dirty="0">
                <a:solidFill>
                  <a:schemeClr val="tx1"/>
                </a:solidFill>
                <a:effectLst/>
                <a:latin typeface="+mn-lt"/>
                <a:ea typeface="+mn-ea"/>
                <a:cs typeface="+mn-cs"/>
              </a:rPr>
              <a:t>202.1.1.128</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202.1.1.192</a:t>
            </a:r>
            <a:r>
              <a:rPr lang="zh-CN" altLang="zh-CN" sz="1200" kern="1200" dirty="0">
                <a:solidFill>
                  <a:schemeClr val="tx1"/>
                </a:solidFill>
                <a:effectLst/>
                <a:latin typeface="+mn-lt"/>
                <a:ea typeface="+mn-ea"/>
                <a:cs typeface="+mn-cs"/>
              </a:rPr>
              <a:t>给部门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202.1.1.64</a:t>
            </a:r>
            <a:r>
              <a:rPr lang="zh-CN" altLang="zh-CN" sz="1200" kern="1200" dirty="0">
                <a:solidFill>
                  <a:schemeClr val="tx1"/>
                </a:solidFill>
                <a:effectLst/>
                <a:latin typeface="+mn-lt"/>
                <a:ea typeface="+mn-ea"/>
                <a:cs typeface="+mn-cs"/>
              </a:rPr>
              <a:t>分别给部门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亦可。此时答案为：</a:t>
            </a: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202.1.1.0/26;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202.1.1.64/26;</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202.1.1.128/25</a:t>
            </a:r>
            <a:endParaRPr lang="zh-CN" altLang="zh-CN" sz="1200" kern="1200" dirty="0">
              <a:solidFill>
                <a:schemeClr val="tx1"/>
              </a:solidFill>
              <a:effectLst/>
              <a:latin typeface="+mn-lt"/>
              <a:ea typeface="+mn-ea"/>
              <a:cs typeface="+mn-cs"/>
            </a:endParaRPr>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FA826BE-B500-4ACA-A13C-7E0E9B55E85B}" type="slidenum">
              <a:rPr lang="en-US" altLang="zh-CN" smtClean="0"/>
              <a:pPr>
                <a:spcBef>
                  <a:spcPct val="0"/>
                </a:spcBef>
              </a:pPr>
              <a:t>66</a:t>
            </a:fld>
            <a:endParaRPr lang="en-US" altLang="zh-CN"/>
          </a:p>
        </p:txBody>
      </p:sp>
    </p:spTree>
    <p:extLst>
      <p:ext uri="{BB962C8B-B14F-4D97-AF65-F5344CB8AC3E}">
        <p14:creationId xmlns:p14="http://schemas.microsoft.com/office/powerpoint/2010/main" val="1796525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98465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381000" y="685800"/>
            <a:ext cx="6096000" cy="3429000"/>
          </a:xfrm>
          <a:ln/>
        </p:spPr>
      </p:sp>
      <p:sp>
        <p:nvSpPr>
          <p:cNvPr id="111619"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a:solidFill>
                  <a:schemeClr val="tx1"/>
                </a:solidFill>
                <a:effectLst/>
                <a:latin typeface="+mn-lt"/>
                <a:ea typeface="+mn-ea"/>
                <a:cs typeface="+mn-cs"/>
              </a:rPr>
              <a:t>DHCP</a:t>
            </a:r>
            <a:r>
              <a:rPr lang="zh-CN" altLang="en-US" sz="1200" b="0" i="0" kern="1200" dirty="0">
                <a:solidFill>
                  <a:schemeClr val="tx1"/>
                </a:solidFill>
                <a:effectLst/>
                <a:latin typeface="+mn-lt"/>
                <a:ea typeface="+mn-ea"/>
                <a:cs typeface="+mn-cs"/>
              </a:rPr>
              <a:t>客户端启动时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由于其还未配置</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因此只能使用广播方式发送</a:t>
            </a:r>
            <a:r>
              <a:rPr lang="en-US" altLang="zh-CN" sz="1200" b="0" i="0" kern="1200" dirty="0" err="1">
                <a:solidFill>
                  <a:schemeClr val="tx1"/>
                </a:solidFill>
                <a:effectLst/>
                <a:latin typeface="+mn-lt"/>
                <a:ea typeface="+mn-ea"/>
                <a:cs typeface="+mn-cs"/>
              </a:rPr>
              <a:t>Dhcpdiscover</a:t>
            </a:r>
            <a:r>
              <a:rPr lang="zh-CN" altLang="en-US" sz="1200" b="0" i="0" kern="1200" dirty="0">
                <a:solidFill>
                  <a:schemeClr val="tx1"/>
                </a:solidFill>
                <a:effectLst/>
                <a:latin typeface="+mn-lt"/>
                <a:ea typeface="+mn-ea"/>
                <a:cs typeface="+mn-cs"/>
              </a:rPr>
              <a:t>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即该数据包的源地址为</a:t>
            </a:r>
            <a:r>
              <a:rPr lang="en-US" altLang="zh-CN" sz="1200" b="0" i="0" kern="1200" dirty="0">
                <a:solidFill>
                  <a:schemeClr val="tx1"/>
                </a:solidFill>
                <a:effectLst/>
                <a:latin typeface="+mn-lt"/>
                <a:ea typeface="+mn-ea"/>
                <a:cs typeface="+mn-cs"/>
              </a:rPr>
              <a:t>0.0.0.0,</a:t>
            </a:r>
            <a:r>
              <a:rPr lang="zh-CN" altLang="en-US" sz="1200" b="0" i="0" kern="1200" dirty="0">
                <a:solidFill>
                  <a:schemeClr val="tx1"/>
                </a:solidFill>
                <a:effectLst/>
                <a:latin typeface="+mn-lt"/>
                <a:ea typeface="+mn-ea"/>
                <a:cs typeface="+mn-cs"/>
              </a:rPr>
              <a:t>目标地址为</a:t>
            </a:r>
            <a:r>
              <a:rPr lang="en-US" altLang="zh-CN" sz="1200" b="0" i="0" kern="1200" dirty="0">
                <a:solidFill>
                  <a:schemeClr val="tx1"/>
                </a:solidFill>
                <a:effectLst/>
                <a:latin typeface="+mn-lt"/>
                <a:ea typeface="+mn-ea"/>
                <a:cs typeface="+mn-cs"/>
              </a:rPr>
              <a:t>255.255.255.255</a:t>
            </a:r>
            <a:endParaRPr lang="zh-CN" altLang="en-US" dirty="0"/>
          </a:p>
        </p:txBody>
      </p:sp>
    </p:spTree>
    <p:extLst>
      <p:ext uri="{BB962C8B-B14F-4D97-AF65-F5344CB8AC3E}">
        <p14:creationId xmlns:p14="http://schemas.microsoft.com/office/powerpoint/2010/main" val="571197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81000" y="685800"/>
            <a:ext cx="6096000" cy="3429000"/>
          </a:xfrm>
          <a:ln/>
        </p:spPr>
      </p:sp>
      <p:sp>
        <p:nvSpPr>
          <p:cNvPr id="11366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066372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381000" y="685800"/>
            <a:ext cx="6096000" cy="3429000"/>
          </a:xfrm>
          <a:ln/>
        </p:spPr>
      </p:sp>
      <p:sp>
        <p:nvSpPr>
          <p:cNvPr id="115715"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499569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381000" y="685800"/>
            <a:ext cx="6096000" cy="3429000"/>
          </a:xfrm>
          <a:ln/>
        </p:spPr>
      </p:sp>
      <p:sp>
        <p:nvSpPr>
          <p:cNvPr id="117763"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由一端打开一个套接字（</a:t>
            </a:r>
            <a:r>
              <a:rPr lang="en-US" altLang="zh-CN"/>
              <a:t>socket</a:t>
            </a:r>
            <a:r>
              <a:rPr lang="zh-CN" altLang="en-US"/>
              <a:t>），然后监听来自另一方的连接，称为被动打开</a:t>
            </a:r>
          </a:p>
        </p:txBody>
      </p:sp>
    </p:spTree>
    <p:extLst>
      <p:ext uri="{BB962C8B-B14F-4D97-AF65-F5344CB8AC3E}">
        <p14:creationId xmlns:p14="http://schemas.microsoft.com/office/powerpoint/2010/main" val="12697613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381000" y="685800"/>
            <a:ext cx="6096000" cy="3429000"/>
          </a:xfrm>
          <a:ln/>
        </p:spPr>
      </p:sp>
      <p:sp>
        <p:nvSpPr>
          <p:cNvPr id="119811"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4981103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381000" y="685800"/>
            <a:ext cx="6096000" cy="3429000"/>
          </a:xfrm>
          <a:ln/>
        </p:spPr>
      </p:sp>
      <p:sp>
        <p:nvSpPr>
          <p:cNvPr id="121859"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063036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5</a:t>
            </a:fld>
            <a:endParaRPr lang="zh-CN" altLang="en-US"/>
          </a:p>
        </p:txBody>
      </p:sp>
    </p:spTree>
    <p:extLst>
      <p:ext uri="{BB962C8B-B14F-4D97-AF65-F5344CB8AC3E}">
        <p14:creationId xmlns:p14="http://schemas.microsoft.com/office/powerpoint/2010/main" val="4063932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381000" y="685800"/>
            <a:ext cx="6096000" cy="3429000"/>
          </a:xfrm>
          <a:ln/>
        </p:spPr>
      </p:sp>
      <p:sp>
        <p:nvSpPr>
          <p:cNvPr id="12390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0848476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xfrm>
            <a:off x="381000" y="685800"/>
            <a:ext cx="6096000" cy="3429000"/>
          </a:xfrm>
          <a:ln/>
        </p:spPr>
      </p:sp>
      <p:sp>
        <p:nvSpPr>
          <p:cNvPr id="125955"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344252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381000" y="685800"/>
            <a:ext cx="6096000" cy="3429000"/>
          </a:xfrm>
          <a:ln/>
        </p:spPr>
      </p:sp>
      <p:sp>
        <p:nvSpPr>
          <p:cNvPr id="128003"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4126366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381000" y="685800"/>
            <a:ext cx="6096000" cy="3429000"/>
          </a:xfrm>
          <a:ln/>
        </p:spPr>
      </p:sp>
      <p:sp>
        <p:nvSpPr>
          <p:cNvPr id="130051"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1392951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381000" y="685800"/>
            <a:ext cx="6096000" cy="3429000"/>
          </a:xfrm>
          <a:ln/>
        </p:spPr>
      </p:sp>
      <p:sp>
        <p:nvSpPr>
          <p:cNvPr id="132099"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15370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Comic Sans MS" pitchFamily="66" charset="0"/>
                <a:ea typeface="宋体" pitchFamily="2" charset="-122"/>
              </a:defRPr>
            </a:lvl1pPr>
            <a:lvl2pPr marL="701675" indent="-269875">
              <a:defRPr>
                <a:solidFill>
                  <a:schemeClr val="tx1"/>
                </a:solidFill>
                <a:latin typeface="Comic Sans MS" pitchFamily="66" charset="0"/>
                <a:ea typeface="宋体" pitchFamily="2" charset="-122"/>
              </a:defRPr>
            </a:lvl2pPr>
            <a:lvl3pPr marL="1081088" indent="-215900">
              <a:defRPr>
                <a:solidFill>
                  <a:schemeClr val="tx1"/>
                </a:solidFill>
                <a:latin typeface="Comic Sans MS" pitchFamily="66" charset="0"/>
                <a:ea typeface="宋体" pitchFamily="2" charset="-122"/>
              </a:defRPr>
            </a:lvl3pPr>
            <a:lvl4pPr marL="1512888" indent="-215900">
              <a:defRPr>
                <a:solidFill>
                  <a:schemeClr val="tx1"/>
                </a:solidFill>
                <a:latin typeface="Comic Sans MS" pitchFamily="66" charset="0"/>
                <a:ea typeface="宋体" pitchFamily="2" charset="-122"/>
              </a:defRPr>
            </a:lvl4pPr>
            <a:lvl5pPr marL="1944688" indent="-215900">
              <a:defRPr>
                <a:solidFill>
                  <a:schemeClr val="tx1"/>
                </a:solidFill>
                <a:latin typeface="Comic Sans MS" pitchFamily="66" charset="0"/>
                <a:ea typeface="宋体" pitchFamily="2" charset="-122"/>
              </a:defRPr>
            </a:lvl5pPr>
            <a:lvl6pPr marL="2401888" indent="-215900" algn="ctr" eaLnBrk="0" fontAlgn="base" hangingPunct="0">
              <a:spcBef>
                <a:spcPct val="0"/>
              </a:spcBef>
              <a:spcAft>
                <a:spcPct val="0"/>
              </a:spcAft>
              <a:defRPr>
                <a:solidFill>
                  <a:schemeClr val="tx1"/>
                </a:solidFill>
                <a:latin typeface="Comic Sans MS" pitchFamily="66" charset="0"/>
                <a:ea typeface="宋体" pitchFamily="2" charset="-122"/>
              </a:defRPr>
            </a:lvl6pPr>
            <a:lvl7pPr marL="2859088" indent="-215900" algn="ctr" eaLnBrk="0" fontAlgn="base" hangingPunct="0">
              <a:spcBef>
                <a:spcPct val="0"/>
              </a:spcBef>
              <a:spcAft>
                <a:spcPct val="0"/>
              </a:spcAft>
              <a:defRPr>
                <a:solidFill>
                  <a:schemeClr val="tx1"/>
                </a:solidFill>
                <a:latin typeface="Comic Sans MS" pitchFamily="66" charset="0"/>
                <a:ea typeface="宋体" pitchFamily="2" charset="-122"/>
              </a:defRPr>
            </a:lvl7pPr>
            <a:lvl8pPr marL="3316288" indent="-215900" algn="ctr" eaLnBrk="0" fontAlgn="base" hangingPunct="0">
              <a:spcBef>
                <a:spcPct val="0"/>
              </a:spcBef>
              <a:spcAft>
                <a:spcPct val="0"/>
              </a:spcAft>
              <a:defRPr>
                <a:solidFill>
                  <a:schemeClr val="tx1"/>
                </a:solidFill>
                <a:latin typeface="Comic Sans MS" pitchFamily="66" charset="0"/>
                <a:ea typeface="宋体" pitchFamily="2" charset="-122"/>
              </a:defRPr>
            </a:lvl8pPr>
            <a:lvl9pPr marL="3773488" indent="-215900" algn="ctr" eaLnBrk="0" fontAlgn="base" hangingPunct="0">
              <a:spcBef>
                <a:spcPct val="0"/>
              </a:spcBef>
              <a:spcAft>
                <a:spcPct val="0"/>
              </a:spcAft>
              <a:defRPr>
                <a:solidFill>
                  <a:schemeClr val="tx1"/>
                </a:solidFill>
                <a:latin typeface="Comic Sans MS" pitchFamily="66" charset="0"/>
                <a:ea typeface="宋体" pitchFamily="2" charset="-122"/>
              </a:defRPr>
            </a:lvl9pPr>
          </a:lstStyle>
          <a:p>
            <a:pPr>
              <a:defRPr/>
            </a:pPr>
            <a:fld id="{2854F542-F2AC-4D0F-9658-CBCF2E393FBE}" type="slidenum">
              <a:rPr lang="en-US" altLang="zh-CN">
                <a:solidFill>
                  <a:prstClr val="black"/>
                </a:solidFill>
                <a:latin typeface="Times New Roman" pitchFamily="18" charset="0"/>
                <a:ea typeface="ＭＳ Ｐゴシック" pitchFamily="34" charset="-128"/>
              </a:rPr>
              <a:pPr>
                <a:defRPr/>
              </a:pPr>
              <a:t>82</a:t>
            </a:fld>
            <a:endParaRPr lang="en-US" altLang="zh-CN">
              <a:solidFill>
                <a:prstClr val="black"/>
              </a:solidFill>
              <a:latin typeface="Times New Roman" pitchFamily="18" charset="0"/>
              <a:ea typeface="ＭＳ Ｐゴシック" pitchFamily="34" charset="-128"/>
            </a:endParaRPr>
          </a:p>
        </p:txBody>
      </p:sp>
      <p:sp>
        <p:nvSpPr>
          <p:cNvPr id="113667" name="Rectangle 2"/>
          <p:cNvSpPr>
            <a:spLocks noGrp="1" noRot="1" noChangeAspect="1" noChangeArrowheads="1" noTextEdit="1"/>
          </p:cNvSpPr>
          <p:nvPr>
            <p:ph type="sldImg"/>
          </p:nvPr>
        </p:nvSpPr>
        <p:spPr>
          <a:xfrm>
            <a:off x="381000" y="685800"/>
            <a:ext cx="6096000" cy="3429000"/>
          </a:xfrm>
          <a:ln/>
        </p:spPr>
      </p:sp>
      <p:sp>
        <p:nvSpPr>
          <p:cNvPr id="1515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dirty="0"/>
          </a:p>
        </p:txBody>
      </p:sp>
    </p:spTree>
    <p:extLst>
      <p:ext uri="{BB962C8B-B14F-4D97-AF65-F5344CB8AC3E}">
        <p14:creationId xmlns:p14="http://schemas.microsoft.com/office/powerpoint/2010/main" val="1702339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Comic Sans MS" pitchFamily="66" charset="0"/>
                <a:ea typeface="宋体" pitchFamily="2" charset="-122"/>
              </a:defRPr>
            </a:lvl1pPr>
            <a:lvl2pPr marL="701675" indent="-269875">
              <a:defRPr>
                <a:solidFill>
                  <a:schemeClr val="tx1"/>
                </a:solidFill>
                <a:latin typeface="Comic Sans MS" pitchFamily="66" charset="0"/>
                <a:ea typeface="宋体" pitchFamily="2" charset="-122"/>
              </a:defRPr>
            </a:lvl2pPr>
            <a:lvl3pPr marL="1081088" indent="-215900">
              <a:defRPr>
                <a:solidFill>
                  <a:schemeClr val="tx1"/>
                </a:solidFill>
                <a:latin typeface="Comic Sans MS" pitchFamily="66" charset="0"/>
                <a:ea typeface="宋体" pitchFamily="2" charset="-122"/>
              </a:defRPr>
            </a:lvl3pPr>
            <a:lvl4pPr marL="1512888" indent="-215900">
              <a:defRPr>
                <a:solidFill>
                  <a:schemeClr val="tx1"/>
                </a:solidFill>
                <a:latin typeface="Comic Sans MS" pitchFamily="66" charset="0"/>
                <a:ea typeface="宋体" pitchFamily="2" charset="-122"/>
              </a:defRPr>
            </a:lvl4pPr>
            <a:lvl5pPr marL="1944688" indent="-215900">
              <a:defRPr>
                <a:solidFill>
                  <a:schemeClr val="tx1"/>
                </a:solidFill>
                <a:latin typeface="Comic Sans MS" pitchFamily="66" charset="0"/>
                <a:ea typeface="宋体" pitchFamily="2" charset="-122"/>
              </a:defRPr>
            </a:lvl5pPr>
            <a:lvl6pPr marL="2401888" indent="-215900" algn="ctr" eaLnBrk="0" fontAlgn="base" hangingPunct="0">
              <a:spcBef>
                <a:spcPct val="0"/>
              </a:spcBef>
              <a:spcAft>
                <a:spcPct val="0"/>
              </a:spcAft>
              <a:defRPr>
                <a:solidFill>
                  <a:schemeClr val="tx1"/>
                </a:solidFill>
                <a:latin typeface="Comic Sans MS" pitchFamily="66" charset="0"/>
                <a:ea typeface="宋体" pitchFamily="2" charset="-122"/>
              </a:defRPr>
            </a:lvl6pPr>
            <a:lvl7pPr marL="2859088" indent="-215900" algn="ctr" eaLnBrk="0" fontAlgn="base" hangingPunct="0">
              <a:spcBef>
                <a:spcPct val="0"/>
              </a:spcBef>
              <a:spcAft>
                <a:spcPct val="0"/>
              </a:spcAft>
              <a:defRPr>
                <a:solidFill>
                  <a:schemeClr val="tx1"/>
                </a:solidFill>
                <a:latin typeface="Comic Sans MS" pitchFamily="66" charset="0"/>
                <a:ea typeface="宋体" pitchFamily="2" charset="-122"/>
              </a:defRPr>
            </a:lvl7pPr>
            <a:lvl8pPr marL="3316288" indent="-215900" algn="ctr" eaLnBrk="0" fontAlgn="base" hangingPunct="0">
              <a:spcBef>
                <a:spcPct val="0"/>
              </a:spcBef>
              <a:spcAft>
                <a:spcPct val="0"/>
              </a:spcAft>
              <a:defRPr>
                <a:solidFill>
                  <a:schemeClr val="tx1"/>
                </a:solidFill>
                <a:latin typeface="Comic Sans MS" pitchFamily="66" charset="0"/>
                <a:ea typeface="宋体" pitchFamily="2" charset="-122"/>
              </a:defRPr>
            </a:lvl8pPr>
            <a:lvl9pPr marL="3773488" indent="-215900" algn="ctr" eaLnBrk="0" fontAlgn="base" hangingPunct="0">
              <a:spcBef>
                <a:spcPct val="0"/>
              </a:spcBef>
              <a:spcAft>
                <a:spcPct val="0"/>
              </a:spcAft>
              <a:defRPr>
                <a:solidFill>
                  <a:schemeClr val="tx1"/>
                </a:solidFill>
                <a:latin typeface="Comic Sans MS" pitchFamily="66" charset="0"/>
                <a:ea typeface="宋体" pitchFamily="2" charset="-122"/>
              </a:defRPr>
            </a:lvl9pPr>
          </a:lstStyle>
          <a:p>
            <a:pPr>
              <a:defRPr/>
            </a:pPr>
            <a:fld id="{3ED18190-A548-49AE-9A7E-E3082B563440}" type="slidenum">
              <a:rPr lang="en-US" altLang="zh-CN">
                <a:solidFill>
                  <a:prstClr val="black"/>
                </a:solidFill>
                <a:latin typeface="Times New Roman" pitchFamily="18" charset="0"/>
                <a:ea typeface="ＭＳ Ｐゴシック" pitchFamily="34" charset="-128"/>
              </a:rPr>
              <a:pPr>
                <a:defRPr/>
              </a:pPr>
              <a:t>83</a:t>
            </a:fld>
            <a:endParaRPr lang="en-US" altLang="zh-CN">
              <a:solidFill>
                <a:prstClr val="black"/>
              </a:solidFill>
              <a:latin typeface="Times New Roman" pitchFamily="18" charset="0"/>
              <a:ea typeface="ＭＳ Ｐゴシック" pitchFamily="34" charset="-128"/>
            </a:endParaRPr>
          </a:p>
        </p:txBody>
      </p:sp>
      <p:sp>
        <p:nvSpPr>
          <p:cNvPr id="114691" name="Rectangle 2"/>
          <p:cNvSpPr>
            <a:spLocks noGrp="1" noRot="1" noChangeAspect="1" noChangeArrowheads="1" noTextEdit="1"/>
          </p:cNvSpPr>
          <p:nvPr>
            <p:ph type="sldImg"/>
          </p:nvPr>
        </p:nvSpPr>
        <p:spPr>
          <a:xfrm>
            <a:off x="381000" y="685800"/>
            <a:ext cx="6096000" cy="3429000"/>
          </a:xfrm>
          <a:ln/>
        </p:spPr>
      </p:sp>
      <p:sp>
        <p:nvSpPr>
          <p:cNvPr id="1525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121212"/>
                </a:solidFill>
                <a:effectLst/>
                <a:latin typeface="-apple-system"/>
              </a:rPr>
              <a:t>DHCP offer </a:t>
            </a:r>
            <a:r>
              <a:rPr lang="zh-CN" altLang="en-US" b="1" i="0" dirty="0">
                <a:solidFill>
                  <a:srgbClr val="121212"/>
                </a:solidFill>
                <a:effectLst/>
                <a:latin typeface="-apple-system"/>
              </a:rPr>
              <a:t>报文到底是单播还是广播</a:t>
            </a:r>
            <a:r>
              <a:rPr lang="en-US" altLang="zh-CN" b="1" i="0" dirty="0">
                <a:solidFill>
                  <a:srgbClr val="121212"/>
                </a:solidFill>
                <a:effectLst/>
                <a:latin typeface="-apple-system"/>
              </a:rPr>
              <a:t>(</a:t>
            </a:r>
            <a:r>
              <a:rPr lang="zh-CN" altLang="en-US" b="1" i="0" dirty="0">
                <a:solidFill>
                  <a:srgbClr val="121212"/>
                </a:solidFill>
                <a:effectLst/>
                <a:latin typeface="-apple-system"/>
              </a:rPr>
              <a:t>两者皆可</a:t>
            </a:r>
            <a:r>
              <a:rPr lang="en-US" altLang="zh-CN" b="1" i="0" dirty="0">
                <a:solidFill>
                  <a:srgbClr val="121212"/>
                </a:solidFill>
                <a:effectLst/>
                <a:latin typeface="-apple-system"/>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121212"/>
                </a:solidFill>
                <a:effectLst/>
                <a:latin typeface="-apple-system"/>
              </a:rPr>
              <a:t>https://www.zhihu.com/question/280872108/answer/438845996</a:t>
            </a:r>
            <a:endParaRPr lang="zh-CN" altLang="en-US" b="1" i="0" dirty="0">
              <a:solidFill>
                <a:srgbClr val="121212"/>
              </a:solidFill>
              <a:effectLst/>
              <a:latin typeface="-apple-system"/>
            </a:endParaRPr>
          </a:p>
          <a:p>
            <a:pPr>
              <a:defRPr/>
            </a:pPr>
            <a:endParaRPr lang="zh-CN" altLang="zh-CN" dirty="0"/>
          </a:p>
        </p:txBody>
      </p:sp>
    </p:spTree>
    <p:extLst>
      <p:ext uri="{BB962C8B-B14F-4D97-AF65-F5344CB8AC3E}">
        <p14:creationId xmlns:p14="http://schemas.microsoft.com/office/powerpoint/2010/main" val="1285762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25000"/>
              </a:lnSpc>
              <a:spcBef>
                <a:spcPts val="600"/>
              </a:spcBef>
              <a:buFont typeface="Wingdings" pitchFamily="2" charset="2"/>
              <a:buNone/>
            </a:pPr>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52985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380014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65706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6</a:t>
            </a:fld>
            <a:endParaRPr lang="zh-CN" altLang="en-US"/>
          </a:p>
        </p:txBody>
      </p:sp>
    </p:spTree>
    <p:extLst>
      <p:ext uri="{BB962C8B-B14F-4D97-AF65-F5344CB8AC3E}">
        <p14:creationId xmlns:p14="http://schemas.microsoft.com/office/powerpoint/2010/main" val="4290954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https://www.ip138.com/</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89</a:t>
            </a:fld>
            <a:endParaRPr lang="zh-CN" altLang="en-US"/>
          </a:p>
        </p:txBody>
      </p:sp>
    </p:spTree>
    <p:extLst>
      <p:ext uri="{BB962C8B-B14F-4D97-AF65-F5344CB8AC3E}">
        <p14:creationId xmlns:p14="http://schemas.microsoft.com/office/powerpoint/2010/main" val="23991799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a:spcBef>
                <a:spcPct val="0"/>
              </a:spcBef>
            </a:pPr>
            <a:fld id="{C115C30F-8AB6-45B6-9C93-6C2097B14BFE}" type="slidenum">
              <a:rPr lang="en-US" altLang="zh-CN"/>
              <a:pPr algn="r">
                <a:spcBef>
                  <a:spcPct val="0"/>
                </a:spcBef>
              </a:pPr>
              <a:t>92</a:t>
            </a:fld>
            <a:endParaRPr lang="en-US" altLang="zh-CN"/>
          </a:p>
        </p:txBody>
      </p:sp>
      <p:sp>
        <p:nvSpPr>
          <p:cNvPr id="145411" name="Rectangle 2"/>
          <p:cNvSpPr>
            <a:spLocks noGrp="1" noRot="1" noChangeAspect="1" noChangeArrowheads="1" noTextEdit="1"/>
          </p:cNvSpPr>
          <p:nvPr>
            <p:ph type="sldImg"/>
          </p:nvPr>
        </p:nvSpPr>
        <p:spPr>
          <a:ln cap="flat"/>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948619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a:defRPr>
                <a:solidFill>
                  <a:schemeClr val="tx1"/>
                </a:solidFill>
                <a:latin typeface="Comic Sans MS" pitchFamily="66" charset="0"/>
                <a:ea typeface="宋体" pitchFamily="2" charset="-122"/>
              </a:defRPr>
            </a:lvl1pPr>
            <a:lvl2pPr marL="742950" indent="-285750">
              <a:defRPr>
                <a:solidFill>
                  <a:schemeClr val="tx1"/>
                </a:solidFill>
                <a:latin typeface="Comic Sans MS" pitchFamily="66" charset="0"/>
                <a:ea typeface="宋体" pitchFamily="2" charset="-122"/>
              </a:defRPr>
            </a:lvl2pPr>
            <a:lvl3pPr marL="1143000" indent="-228600">
              <a:defRPr>
                <a:solidFill>
                  <a:schemeClr val="tx1"/>
                </a:solidFill>
                <a:latin typeface="Comic Sans MS" pitchFamily="66" charset="0"/>
                <a:ea typeface="宋体" pitchFamily="2" charset="-122"/>
              </a:defRPr>
            </a:lvl3pPr>
            <a:lvl4pPr marL="1600200" indent="-228600">
              <a:defRPr>
                <a:solidFill>
                  <a:schemeClr val="tx1"/>
                </a:solidFill>
                <a:latin typeface="Comic Sans MS" pitchFamily="66" charset="0"/>
                <a:ea typeface="宋体" pitchFamily="2" charset="-122"/>
              </a:defRPr>
            </a:lvl4pPr>
            <a:lvl5pPr marL="2057400" indent="-228600">
              <a:defRPr>
                <a:solidFill>
                  <a:schemeClr val="tx1"/>
                </a:solidFill>
                <a:latin typeface="Comic Sans MS" pitchFamily="66" charset="0"/>
                <a:ea typeface="宋体" pitchFamily="2" charset="-122"/>
              </a:defRPr>
            </a:lvl5pPr>
            <a:lvl6pPr marL="2514600" indent="-228600" algn="ctr" eaLnBrk="0" fontAlgn="base" hangingPunct="0">
              <a:spcBef>
                <a:spcPct val="0"/>
              </a:spcBef>
              <a:spcAft>
                <a:spcPct val="0"/>
              </a:spcAft>
              <a:defRPr>
                <a:solidFill>
                  <a:schemeClr val="tx1"/>
                </a:solidFill>
                <a:latin typeface="Comic Sans MS" pitchFamily="66" charset="0"/>
                <a:ea typeface="宋体" pitchFamily="2" charset="-122"/>
              </a:defRPr>
            </a:lvl6pPr>
            <a:lvl7pPr marL="2971800" indent="-228600" algn="ctr" eaLnBrk="0" fontAlgn="base" hangingPunct="0">
              <a:spcBef>
                <a:spcPct val="0"/>
              </a:spcBef>
              <a:spcAft>
                <a:spcPct val="0"/>
              </a:spcAft>
              <a:defRPr>
                <a:solidFill>
                  <a:schemeClr val="tx1"/>
                </a:solidFill>
                <a:latin typeface="Comic Sans MS" pitchFamily="66" charset="0"/>
                <a:ea typeface="宋体" pitchFamily="2" charset="-122"/>
              </a:defRPr>
            </a:lvl7pPr>
            <a:lvl8pPr marL="3429000" indent="-228600" algn="ctr" eaLnBrk="0" fontAlgn="base" hangingPunct="0">
              <a:spcBef>
                <a:spcPct val="0"/>
              </a:spcBef>
              <a:spcAft>
                <a:spcPct val="0"/>
              </a:spcAft>
              <a:defRPr>
                <a:solidFill>
                  <a:schemeClr val="tx1"/>
                </a:solidFill>
                <a:latin typeface="Comic Sans MS" pitchFamily="66" charset="0"/>
                <a:ea typeface="宋体" pitchFamily="2" charset="-122"/>
              </a:defRPr>
            </a:lvl8pPr>
            <a:lvl9pPr marL="3886200" indent="-228600" algn="ctr" eaLnBrk="0" fontAlgn="base" hangingPunct="0">
              <a:spcBef>
                <a:spcPct val="0"/>
              </a:spcBef>
              <a:spcAft>
                <a:spcPct val="0"/>
              </a:spcAft>
              <a:defRPr>
                <a:solidFill>
                  <a:schemeClr val="tx1"/>
                </a:solidFill>
                <a:latin typeface="Comic Sans MS" pitchFamily="66" charset="0"/>
                <a:ea typeface="宋体" pitchFamily="2" charset="-122"/>
              </a:defRPr>
            </a:lvl9pPr>
          </a:lstStyle>
          <a:p>
            <a:fld id="{EEDAEA70-C9CC-4C61-A32E-967CA4C69EC9}" type="slidenum">
              <a:rPr lang="en-US" altLang="zh-CN" smtClean="0">
                <a:solidFill>
                  <a:prstClr val="black"/>
                </a:solidFill>
                <a:latin typeface="Times New Roman" pitchFamily="18" charset="0"/>
              </a:rPr>
              <a:pPr/>
              <a:t>93</a:t>
            </a:fld>
            <a:endParaRPr lang="en-US" altLang="zh-CN">
              <a:solidFill>
                <a:prstClr val="black"/>
              </a:solidFill>
              <a:latin typeface="Times New Roman" pitchFamily="18" charset="0"/>
            </a:endParaRPr>
          </a:p>
        </p:txBody>
      </p:sp>
      <p:sp>
        <p:nvSpPr>
          <p:cNvPr id="103427" name="Rectangle 2"/>
          <p:cNvSpPr>
            <a:spLocks noGrp="1" noRot="1" noChangeAspect="1" noChangeArrowheads="1" noTextEdit="1"/>
          </p:cNvSpPr>
          <p:nvPr>
            <p:ph type="sldImg"/>
          </p:nvPr>
        </p:nvSpPr>
        <p:spPr>
          <a:ln cap="flat"/>
        </p:spPr>
      </p:sp>
      <p:sp>
        <p:nvSpPr>
          <p:cNvPr id="103428" name="Rectangle 3"/>
          <p:cNvSpPr>
            <a:spLocks noGrp="1" noChangeArrowheads="1"/>
          </p:cNvSpPr>
          <p:nvPr>
            <p:ph type="body" idx="1"/>
          </p:nvPr>
        </p:nvSpPr>
        <p:spPr>
          <a:noFill/>
        </p:spPr>
        <p:txBody>
          <a:bodyPr/>
          <a:lstStyle/>
          <a:p>
            <a:endParaRPr lang="zh-CN" altLang="zh-CN" dirty="0"/>
          </a:p>
        </p:txBody>
      </p:sp>
    </p:spTree>
    <p:extLst>
      <p:ext uri="{BB962C8B-B14F-4D97-AF65-F5344CB8AC3E}">
        <p14:creationId xmlns:p14="http://schemas.microsoft.com/office/powerpoint/2010/main" val="2059438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a:solidFill>
                  <a:schemeClr val="tx1"/>
                </a:solidFill>
                <a:latin typeface="Comic Sans MS" pitchFamily="66" charset="0"/>
                <a:ea typeface="宋体" pitchFamily="2" charset="-122"/>
              </a:defRPr>
            </a:lvl1pPr>
            <a:lvl2pPr marL="742950" indent="-285750">
              <a:defRPr>
                <a:solidFill>
                  <a:schemeClr val="tx1"/>
                </a:solidFill>
                <a:latin typeface="Comic Sans MS" pitchFamily="66" charset="0"/>
                <a:ea typeface="宋体" pitchFamily="2" charset="-122"/>
              </a:defRPr>
            </a:lvl2pPr>
            <a:lvl3pPr marL="1143000" indent="-228600">
              <a:defRPr>
                <a:solidFill>
                  <a:schemeClr val="tx1"/>
                </a:solidFill>
                <a:latin typeface="Comic Sans MS" pitchFamily="66" charset="0"/>
                <a:ea typeface="宋体" pitchFamily="2" charset="-122"/>
              </a:defRPr>
            </a:lvl3pPr>
            <a:lvl4pPr marL="1600200" indent="-228600">
              <a:defRPr>
                <a:solidFill>
                  <a:schemeClr val="tx1"/>
                </a:solidFill>
                <a:latin typeface="Comic Sans MS" pitchFamily="66" charset="0"/>
                <a:ea typeface="宋体" pitchFamily="2" charset="-122"/>
              </a:defRPr>
            </a:lvl4pPr>
            <a:lvl5pPr marL="2057400" indent="-228600">
              <a:defRPr>
                <a:solidFill>
                  <a:schemeClr val="tx1"/>
                </a:solidFill>
                <a:latin typeface="Comic Sans MS" pitchFamily="66" charset="0"/>
                <a:ea typeface="宋体" pitchFamily="2" charset="-122"/>
              </a:defRPr>
            </a:lvl5pPr>
            <a:lvl6pPr marL="2514600" indent="-228600" algn="ctr" eaLnBrk="0" fontAlgn="base" hangingPunct="0">
              <a:spcBef>
                <a:spcPct val="0"/>
              </a:spcBef>
              <a:spcAft>
                <a:spcPct val="0"/>
              </a:spcAft>
              <a:defRPr>
                <a:solidFill>
                  <a:schemeClr val="tx1"/>
                </a:solidFill>
                <a:latin typeface="Comic Sans MS" pitchFamily="66" charset="0"/>
                <a:ea typeface="宋体" pitchFamily="2" charset="-122"/>
              </a:defRPr>
            </a:lvl6pPr>
            <a:lvl7pPr marL="2971800" indent="-228600" algn="ctr" eaLnBrk="0" fontAlgn="base" hangingPunct="0">
              <a:spcBef>
                <a:spcPct val="0"/>
              </a:spcBef>
              <a:spcAft>
                <a:spcPct val="0"/>
              </a:spcAft>
              <a:defRPr>
                <a:solidFill>
                  <a:schemeClr val="tx1"/>
                </a:solidFill>
                <a:latin typeface="Comic Sans MS" pitchFamily="66" charset="0"/>
                <a:ea typeface="宋体" pitchFamily="2" charset="-122"/>
              </a:defRPr>
            </a:lvl7pPr>
            <a:lvl8pPr marL="3429000" indent="-228600" algn="ctr" eaLnBrk="0" fontAlgn="base" hangingPunct="0">
              <a:spcBef>
                <a:spcPct val="0"/>
              </a:spcBef>
              <a:spcAft>
                <a:spcPct val="0"/>
              </a:spcAft>
              <a:defRPr>
                <a:solidFill>
                  <a:schemeClr val="tx1"/>
                </a:solidFill>
                <a:latin typeface="Comic Sans MS" pitchFamily="66" charset="0"/>
                <a:ea typeface="宋体" pitchFamily="2" charset="-122"/>
              </a:defRPr>
            </a:lvl8pPr>
            <a:lvl9pPr marL="3886200" indent="-228600" algn="ctr" eaLnBrk="0" fontAlgn="base" hangingPunct="0">
              <a:spcBef>
                <a:spcPct val="0"/>
              </a:spcBef>
              <a:spcAft>
                <a:spcPct val="0"/>
              </a:spcAft>
              <a:defRPr>
                <a:solidFill>
                  <a:schemeClr val="tx1"/>
                </a:solidFill>
                <a:latin typeface="Comic Sans MS" pitchFamily="66" charset="0"/>
                <a:ea typeface="宋体" pitchFamily="2" charset="-122"/>
              </a:defRPr>
            </a:lvl9pPr>
          </a:lstStyle>
          <a:p>
            <a:fld id="{159F8659-788D-4202-8B30-3A7DD4B1C6B9}" type="slidenum">
              <a:rPr lang="en-US" altLang="zh-CN" smtClean="0">
                <a:solidFill>
                  <a:prstClr val="black"/>
                </a:solidFill>
                <a:latin typeface="Times New Roman" pitchFamily="18" charset="0"/>
              </a:rPr>
              <a:pPr/>
              <a:t>94</a:t>
            </a:fld>
            <a:endParaRPr lang="en-US" altLang="zh-CN">
              <a:solidFill>
                <a:prstClr val="black"/>
              </a:solidFill>
              <a:latin typeface="Times New Roman" pitchFamily="18" charset="0"/>
            </a:endParaRPr>
          </a:p>
        </p:txBody>
      </p:sp>
      <p:sp>
        <p:nvSpPr>
          <p:cNvPr id="106499" name="Rectangle 2"/>
          <p:cNvSpPr>
            <a:spLocks noGrp="1" noRot="1" noChangeAspect="1" noChangeArrowheads="1" noTextEdit="1"/>
          </p:cNvSpPr>
          <p:nvPr>
            <p:ph type="sldImg"/>
          </p:nvPr>
        </p:nvSpPr>
        <p:spPr>
          <a:ln cap="flat"/>
        </p:spPr>
      </p:sp>
      <p:sp>
        <p:nvSpPr>
          <p:cNvPr id="106500" name="Rectangle 3"/>
          <p:cNvSpPr>
            <a:spLocks noGrp="1" noChangeArrowheads="1"/>
          </p:cNvSpPr>
          <p:nvPr>
            <p:ph type="body" idx="1"/>
          </p:nvPr>
        </p:nvSpPr>
        <p:spPr>
          <a:noFill/>
        </p:spPr>
        <p:txBody>
          <a:bodyPr/>
          <a:lstStyle/>
          <a:p>
            <a:endParaRPr lang="zh-CN" altLang="en-US" dirty="0"/>
          </a:p>
        </p:txBody>
      </p:sp>
    </p:spTree>
    <p:extLst>
      <p:ext uri="{BB962C8B-B14F-4D97-AF65-F5344CB8AC3E}">
        <p14:creationId xmlns:p14="http://schemas.microsoft.com/office/powerpoint/2010/main" val="37464510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a:solidFill>
                  <a:schemeClr val="tx1"/>
                </a:solidFill>
                <a:latin typeface="Comic Sans MS" pitchFamily="66" charset="0"/>
                <a:ea typeface="宋体" pitchFamily="2" charset="-122"/>
              </a:defRPr>
            </a:lvl1pPr>
            <a:lvl2pPr marL="742950" indent="-285750">
              <a:defRPr>
                <a:solidFill>
                  <a:schemeClr val="tx1"/>
                </a:solidFill>
                <a:latin typeface="Comic Sans MS" pitchFamily="66" charset="0"/>
                <a:ea typeface="宋体" pitchFamily="2" charset="-122"/>
              </a:defRPr>
            </a:lvl2pPr>
            <a:lvl3pPr marL="1143000" indent="-228600">
              <a:defRPr>
                <a:solidFill>
                  <a:schemeClr val="tx1"/>
                </a:solidFill>
                <a:latin typeface="Comic Sans MS" pitchFamily="66" charset="0"/>
                <a:ea typeface="宋体" pitchFamily="2" charset="-122"/>
              </a:defRPr>
            </a:lvl3pPr>
            <a:lvl4pPr marL="1600200" indent="-228600">
              <a:defRPr>
                <a:solidFill>
                  <a:schemeClr val="tx1"/>
                </a:solidFill>
                <a:latin typeface="Comic Sans MS" pitchFamily="66" charset="0"/>
                <a:ea typeface="宋体" pitchFamily="2" charset="-122"/>
              </a:defRPr>
            </a:lvl4pPr>
            <a:lvl5pPr marL="2057400" indent="-228600">
              <a:defRPr>
                <a:solidFill>
                  <a:schemeClr val="tx1"/>
                </a:solidFill>
                <a:latin typeface="Comic Sans MS" pitchFamily="66" charset="0"/>
                <a:ea typeface="宋体" pitchFamily="2" charset="-122"/>
              </a:defRPr>
            </a:lvl5pPr>
            <a:lvl6pPr marL="2514600" indent="-228600" algn="ctr" eaLnBrk="0" fontAlgn="base" hangingPunct="0">
              <a:spcBef>
                <a:spcPct val="0"/>
              </a:spcBef>
              <a:spcAft>
                <a:spcPct val="0"/>
              </a:spcAft>
              <a:defRPr>
                <a:solidFill>
                  <a:schemeClr val="tx1"/>
                </a:solidFill>
                <a:latin typeface="Comic Sans MS" pitchFamily="66" charset="0"/>
                <a:ea typeface="宋体" pitchFamily="2" charset="-122"/>
              </a:defRPr>
            </a:lvl6pPr>
            <a:lvl7pPr marL="2971800" indent="-228600" algn="ctr" eaLnBrk="0" fontAlgn="base" hangingPunct="0">
              <a:spcBef>
                <a:spcPct val="0"/>
              </a:spcBef>
              <a:spcAft>
                <a:spcPct val="0"/>
              </a:spcAft>
              <a:defRPr>
                <a:solidFill>
                  <a:schemeClr val="tx1"/>
                </a:solidFill>
                <a:latin typeface="Comic Sans MS" pitchFamily="66" charset="0"/>
                <a:ea typeface="宋体" pitchFamily="2" charset="-122"/>
              </a:defRPr>
            </a:lvl7pPr>
            <a:lvl8pPr marL="3429000" indent="-228600" algn="ctr" eaLnBrk="0" fontAlgn="base" hangingPunct="0">
              <a:spcBef>
                <a:spcPct val="0"/>
              </a:spcBef>
              <a:spcAft>
                <a:spcPct val="0"/>
              </a:spcAft>
              <a:defRPr>
                <a:solidFill>
                  <a:schemeClr val="tx1"/>
                </a:solidFill>
                <a:latin typeface="Comic Sans MS" pitchFamily="66" charset="0"/>
                <a:ea typeface="宋体" pitchFamily="2" charset="-122"/>
              </a:defRPr>
            </a:lvl8pPr>
            <a:lvl9pPr marL="3886200" indent="-228600" algn="ctr" eaLnBrk="0" fontAlgn="base" hangingPunct="0">
              <a:spcBef>
                <a:spcPct val="0"/>
              </a:spcBef>
              <a:spcAft>
                <a:spcPct val="0"/>
              </a:spcAft>
              <a:defRPr>
                <a:solidFill>
                  <a:schemeClr val="tx1"/>
                </a:solidFill>
                <a:latin typeface="Comic Sans MS" pitchFamily="66" charset="0"/>
                <a:ea typeface="宋体" pitchFamily="2" charset="-122"/>
              </a:defRPr>
            </a:lvl9pPr>
          </a:lstStyle>
          <a:p>
            <a:fld id="{515605F9-1413-40BA-AEC7-D9E0F3037A76}" type="slidenum">
              <a:rPr lang="en-US" altLang="zh-CN" smtClean="0">
                <a:solidFill>
                  <a:prstClr val="black"/>
                </a:solidFill>
                <a:latin typeface="Times New Roman" pitchFamily="18" charset="0"/>
              </a:rPr>
              <a:pPr/>
              <a:t>95</a:t>
            </a:fld>
            <a:endParaRPr lang="en-US" altLang="zh-CN">
              <a:solidFill>
                <a:prstClr val="black"/>
              </a:solidFill>
              <a:latin typeface="Times New Roman" pitchFamily="18" charset="0"/>
            </a:endParaRPr>
          </a:p>
        </p:txBody>
      </p:sp>
      <p:sp>
        <p:nvSpPr>
          <p:cNvPr id="105475" name="Rectangle 2"/>
          <p:cNvSpPr>
            <a:spLocks noGrp="1" noRot="1" noChangeAspect="1" noChangeArrowheads="1" noTextEdit="1"/>
          </p:cNvSpPr>
          <p:nvPr>
            <p:ph type="sldImg"/>
          </p:nvPr>
        </p:nvSpPr>
        <p:spPr>
          <a:ln cap="flat"/>
        </p:spPr>
      </p:sp>
      <p:sp>
        <p:nvSpPr>
          <p:cNvPr id="105476" name="Rectangle 3"/>
          <p:cNvSpPr>
            <a:spLocks noGrp="1" noChangeArrowheads="1"/>
          </p:cNvSpPr>
          <p:nvPr>
            <p:ph type="body" idx="1"/>
          </p:nvPr>
        </p:nvSpPr>
        <p:spPr>
          <a:noFill/>
        </p:spPr>
        <p:txBody>
          <a:bodyPr/>
          <a:lstStyle/>
          <a:p>
            <a:endParaRPr lang="zh-CN" altLang="zh-CN" dirty="0"/>
          </a:p>
        </p:txBody>
      </p:sp>
    </p:spTree>
    <p:extLst>
      <p:ext uri="{BB962C8B-B14F-4D97-AF65-F5344CB8AC3E}">
        <p14:creationId xmlns:p14="http://schemas.microsoft.com/office/powerpoint/2010/main" val="33273921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defRPr>
                <a:solidFill>
                  <a:schemeClr val="tx1"/>
                </a:solidFill>
                <a:latin typeface="Comic Sans MS" pitchFamily="66" charset="0"/>
                <a:ea typeface="宋体" pitchFamily="2" charset="-122"/>
              </a:defRPr>
            </a:lvl1pPr>
            <a:lvl2pPr marL="742950" indent="-285750">
              <a:defRPr>
                <a:solidFill>
                  <a:schemeClr val="tx1"/>
                </a:solidFill>
                <a:latin typeface="Comic Sans MS" pitchFamily="66" charset="0"/>
                <a:ea typeface="宋体" pitchFamily="2" charset="-122"/>
              </a:defRPr>
            </a:lvl2pPr>
            <a:lvl3pPr marL="1143000" indent="-228600">
              <a:defRPr>
                <a:solidFill>
                  <a:schemeClr val="tx1"/>
                </a:solidFill>
                <a:latin typeface="Comic Sans MS" pitchFamily="66" charset="0"/>
                <a:ea typeface="宋体" pitchFamily="2" charset="-122"/>
              </a:defRPr>
            </a:lvl3pPr>
            <a:lvl4pPr marL="1600200" indent="-228600">
              <a:defRPr>
                <a:solidFill>
                  <a:schemeClr val="tx1"/>
                </a:solidFill>
                <a:latin typeface="Comic Sans MS" pitchFamily="66" charset="0"/>
                <a:ea typeface="宋体" pitchFamily="2" charset="-122"/>
              </a:defRPr>
            </a:lvl4pPr>
            <a:lvl5pPr marL="2057400" indent="-228600">
              <a:defRPr>
                <a:solidFill>
                  <a:schemeClr val="tx1"/>
                </a:solidFill>
                <a:latin typeface="Comic Sans MS" pitchFamily="66" charset="0"/>
                <a:ea typeface="宋体" pitchFamily="2" charset="-122"/>
              </a:defRPr>
            </a:lvl5pPr>
            <a:lvl6pPr marL="2514600" indent="-228600" algn="ctr" eaLnBrk="0" fontAlgn="base" hangingPunct="0">
              <a:spcBef>
                <a:spcPct val="0"/>
              </a:spcBef>
              <a:spcAft>
                <a:spcPct val="0"/>
              </a:spcAft>
              <a:defRPr>
                <a:solidFill>
                  <a:schemeClr val="tx1"/>
                </a:solidFill>
                <a:latin typeface="Comic Sans MS" pitchFamily="66" charset="0"/>
                <a:ea typeface="宋体" pitchFamily="2" charset="-122"/>
              </a:defRPr>
            </a:lvl6pPr>
            <a:lvl7pPr marL="2971800" indent="-228600" algn="ctr" eaLnBrk="0" fontAlgn="base" hangingPunct="0">
              <a:spcBef>
                <a:spcPct val="0"/>
              </a:spcBef>
              <a:spcAft>
                <a:spcPct val="0"/>
              </a:spcAft>
              <a:defRPr>
                <a:solidFill>
                  <a:schemeClr val="tx1"/>
                </a:solidFill>
                <a:latin typeface="Comic Sans MS" pitchFamily="66" charset="0"/>
                <a:ea typeface="宋体" pitchFamily="2" charset="-122"/>
              </a:defRPr>
            </a:lvl7pPr>
            <a:lvl8pPr marL="3429000" indent="-228600" algn="ctr" eaLnBrk="0" fontAlgn="base" hangingPunct="0">
              <a:spcBef>
                <a:spcPct val="0"/>
              </a:spcBef>
              <a:spcAft>
                <a:spcPct val="0"/>
              </a:spcAft>
              <a:defRPr>
                <a:solidFill>
                  <a:schemeClr val="tx1"/>
                </a:solidFill>
                <a:latin typeface="Comic Sans MS" pitchFamily="66" charset="0"/>
                <a:ea typeface="宋体" pitchFamily="2" charset="-122"/>
              </a:defRPr>
            </a:lvl8pPr>
            <a:lvl9pPr marL="3886200" indent="-228600" algn="ctr" eaLnBrk="0" fontAlgn="base" hangingPunct="0">
              <a:spcBef>
                <a:spcPct val="0"/>
              </a:spcBef>
              <a:spcAft>
                <a:spcPct val="0"/>
              </a:spcAft>
              <a:defRPr>
                <a:solidFill>
                  <a:schemeClr val="tx1"/>
                </a:solidFill>
                <a:latin typeface="Comic Sans MS" pitchFamily="66" charset="0"/>
                <a:ea typeface="宋体" pitchFamily="2" charset="-122"/>
              </a:defRPr>
            </a:lvl9pPr>
          </a:lstStyle>
          <a:p>
            <a:fld id="{B2F9FC0C-8686-48DD-A15D-8881C74FD6C6}" type="slidenum">
              <a:rPr lang="en-US" altLang="zh-CN" smtClean="0">
                <a:solidFill>
                  <a:prstClr val="black"/>
                </a:solidFill>
                <a:latin typeface="Times New Roman" pitchFamily="18" charset="0"/>
              </a:rPr>
              <a:pPr/>
              <a:t>96</a:t>
            </a:fld>
            <a:endParaRPr lang="en-US" altLang="zh-CN">
              <a:solidFill>
                <a:prstClr val="black"/>
              </a:solidFill>
              <a:latin typeface="Times New Roman" pitchFamily="18" charset="0"/>
            </a:endParaRPr>
          </a:p>
        </p:txBody>
      </p:sp>
      <p:sp>
        <p:nvSpPr>
          <p:cNvPr id="107523" name="Rectangle 2"/>
          <p:cNvSpPr>
            <a:spLocks noGrp="1" noRot="1" noChangeAspect="1" noChangeArrowheads="1" noTextEdit="1"/>
          </p:cNvSpPr>
          <p:nvPr>
            <p:ph type="sldImg"/>
          </p:nvPr>
        </p:nvSpPr>
        <p:spPr>
          <a:ln cap="flat"/>
        </p:spPr>
      </p:sp>
      <p:sp>
        <p:nvSpPr>
          <p:cNvPr id="107524" name="Rectangle 3"/>
          <p:cNvSpPr>
            <a:spLocks noGrp="1" noChangeArrowheads="1"/>
          </p:cNvSpPr>
          <p:nvPr>
            <p:ph type="body" idx="1"/>
          </p:nvPr>
        </p:nvSpPr>
        <p:spPr>
          <a:noFill/>
        </p:spPr>
        <p:txBody>
          <a:bodyPr/>
          <a:lstStyle/>
          <a:p>
            <a:endParaRPr lang="zh-CN" altLang="zh-CN" dirty="0"/>
          </a:p>
        </p:txBody>
      </p:sp>
    </p:spTree>
    <p:extLst>
      <p:ext uri="{BB962C8B-B14F-4D97-AF65-F5344CB8AC3E}">
        <p14:creationId xmlns:p14="http://schemas.microsoft.com/office/powerpoint/2010/main" val="19040610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062764B-C7F0-42FF-A334-9B34DC6EB141}" type="slidenum">
              <a:rPr lang="en-US" altLang="zh-CN" smtClean="0"/>
              <a:pPr>
                <a:spcBef>
                  <a:spcPct val="0"/>
                </a:spcBef>
              </a:pPr>
              <a:t>97</a:t>
            </a:fld>
            <a:endParaRPr lang="en-US" altLang="zh-CN"/>
          </a:p>
        </p:txBody>
      </p:sp>
      <p:sp>
        <p:nvSpPr>
          <p:cNvPr id="162819" name="Rectangle 2"/>
          <p:cNvSpPr>
            <a:spLocks noGrp="1" noRot="1" noChangeAspect="1" noChangeArrowheads="1" noTextEdit="1"/>
          </p:cNvSpPr>
          <p:nvPr>
            <p:ph type="sldImg"/>
          </p:nvPr>
        </p:nvSpPr>
        <p:spPr>
          <a:ln cap="flat"/>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Ping</a:t>
            </a:r>
            <a:r>
              <a:rPr lang="zh-CN" altLang="en-US"/>
              <a:t>就是利用</a:t>
            </a:r>
          </a:p>
        </p:txBody>
      </p:sp>
    </p:spTree>
    <p:extLst>
      <p:ext uri="{BB962C8B-B14F-4D97-AF65-F5344CB8AC3E}">
        <p14:creationId xmlns:p14="http://schemas.microsoft.com/office/powerpoint/2010/main" val="41964183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3847048-AE17-4E50-9CDC-060BFF65EA35}" type="slidenum">
              <a:rPr lang="en-US" altLang="zh-CN" smtClean="0"/>
              <a:pPr>
                <a:spcBef>
                  <a:spcPct val="0"/>
                </a:spcBef>
              </a:pPr>
              <a:t>99</a:t>
            </a:fld>
            <a:endParaRPr lang="en-US" altLang="zh-CN"/>
          </a:p>
        </p:txBody>
      </p:sp>
      <p:sp>
        <p:nvSpPr>
          <p:cNvPr id="165891" name="Rectangle 2"/>
          <p:cNvSpPr>
            <a:spLocks noGrp="1" noRot="1" noChangeAspect="1" noChangeArrowheads="1" noTextEdit="1"/>
          </p:cNvSpPr>
          <p:nvPr>
            <p:ph type="sldImg"/>
          </p:nvPr>
        </p:nvSpPr>
        <p:spPr>
          <a:ln cap="flat"/>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Ping</a:t>
            </a:r>
            <a:r>
              <a:rPr lang="zh-CN" altLang="en-US"/>
              <a:t>就是利用</a:t>
            </a:r>
          </a:p>
        </p:txBody>
      </p:sp>
    </p:spTree>
    <p:extLst>
      <p:ext uri="{BB962C8B-B14F-4D97-AF65-F5344CB8AC3E}">
        <p14:creationId xmlns:p14="http://schemas.microsoft.com/office/powerpoint/2010/main" val="1599744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26B43D2-7B1E-4D82-B247-DB8B36F68849}" type="slidenum">
              <a:rPr lang="en-US" altLang="zh-CN" smtClean="0"/>
              <a:pPr>
                <a:spcBef>
                  <a:spcPct val="0"/>
                </a:spcBef>
              </a:pPr>
              <a:t>100</a:t>
            </a:fld>
            <a:endParaRPr lang="en-US" altLang="zh-CN"/>
          </a:p>
        </p:txBody>
      </p:sp>
      <p:sp>
        <p:nvSpPr>
          <p:cNvPr id="167939" name="Rectangle 2"/>
          <p:cNvSpPr>
            <a:spLocks noGrp="1" noRot="1" noChangeAspect="1" noChangeArrowheads="1" noTextEdit="1"/>
          </p:cNvSpPr>
          <p:nvPr>
            <p:ph type="sldImg"/>
          </p:nvPr>
        </p:nvSpPr>
        <p:spPr>
          <a:ln cap="flat"/>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Traceroute</a:t>
            </a:r>
            <a:r>
              <a:rPr lang="zh-CN" altLang="en-US"/>
              <a:t>可以结合第一章举的例子深入给学生讲解</a:t>
            </a:r>
          </a:p>
        </p:txBody>
      </p:sp>
    </p:spTree>
    <p:extLst>
      <p:ext uri="{BB962C8B-B14F-4D97-AF65-F5344CB8AC3E}">
        <p14:creationId xmlns:p14="http://schemas.microsoft.com/office/powerpoint/2010/main" val="2956529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8F57935-ECC6-40E8-AE5E-F02732297255}" type="slidenum">
              <a:rPr lang="en-US" altLang="zh-CN" smtClean="0"/>
              <a:pPr>
                <a:spcBef>
                  <a:spcPct val="0"/>
                </a:spcBef>
              </a:pPr>
              <a:t>101</a:t>
            </a:fld>
            <a:endParaRPr lang="en-US" altLang="zh-CN"/>
          </a:p>
        </p:txBody>
      </p:sp>
      <p:sp>
        <p:nvSpPr>
          <p:cNvPr id="172035" name="Rectangle 2"/>
          <p:cNvSpPr>
            <a:spLocks noGrp="1" noRot="1" noChangeAspect="1" noChangeArrowheads="1" noTextEdit="1"/>
          </p:cNvSpPr>
          <p:nvPr>
            <p:ph type="sldImg"/>
          </p:nvPr>
        </p:nvSpPr>
        <p:spPr>
          <a:ln cap="flat"/>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IPv6</a:t>
            </a:r>
            <a:r>
              <a:rPr lang="zh-CN" altLang="en-US"/>
              <a:t>现在还是存在争议的，受到一部分学者的推崇，也有部分学者持相反意见</a:t>
            </a:r>
          </a:p>
        </p:txBody>
      </p:sp>
    </p:spTree>
    <p:extLst>
      <p:ext uri="{BB962C8B-B14F-4D97-AF65-F5344CB8AC3E}">
        <p14:creationId xmlns:p14="http://schemas.microsoft.com/office/powerpoint/2010/main" val="3295578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7</a:t>
            </a:fld>
            <a:endParaRPr lang="zh-CN" altLang="en-US"/>
          </a:p>
        </p:txBody>
      </p:sp>
    </p:spTree>
    <p:extLst>
      <p:ext uri="{BB962C8B-B14F-4D97-AF65-F5344CB8AC3E}">
        <p14:creationId xmlns:p14="http://schemas.microsoft.com/office/powerpoint/2010/main" val="38685939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117D4A5-C8CE-483F-B6F7-023E1F0456C2}" type="slidenum">
              <a:rPr lang="en-US" altLang="zh-CN" smtClean="0"/>
              <a:pPr>
                <a:spcBef>
                  <a:spcPct val="0"/>
                </a:spcBef>
              </a:pPr>
              <a:t>102</a:t>
            </a:fld>
            <a:endParaRPr lang="en-US" altLang="zh-CN"/>
          </a:p>
        </p:txBody>
      </p:sp>
      <p:sp>
        <p:nvSpPr>
          <p:cNvPr id="174083" name="Rectangle 2"/>
          <p:cNvSpPr>
            <a:spLocks noGrp="1" noRot="1" noChangeAspect="1" noChangeArrowheads="1" noTextEdit="1"/>
          </p:cNvSpPr>
          <p:nvPr>
            <p:ph type="sldImg"/>
          </p:nvPr>
        </p:nvSpPr>
        <p:spPr>
          <a:ln cap="flat"/>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版本 优先级 流标签 有效数据长度 下一个首部 跳数限制 源地址 目的地址 数据</a:t>
            </a:r>
          </a:p>
        </p:txBody>
      </p:sp>
    </p:spTree>
    <p:extLst>
      <p:ext uri="{BB962C8B-B14F-4D97-AF65-F5344CB8AC3E}">
        <p14:creationId xmlns:p14="http://schemas.microsoft.com/office/powerpoint/2010/main" val="42215807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CF8C25C-4626-40CC-AA85-F206778B0BC6}" type="slidenum">
              <a:rPr lang="en-US" altLang="zh-CN" smtClean="0"/>
              <a:pPr>
                <a:spcBef>
                  <a:spcPct val="0"/>
                </a:spcBef>
              </a:pPr>
              <a:t>104</a:t>
            </a:fld>
            <a:endParaRPr lang="en-US" altLang="zh-CN"/>
          </a:p>
        </p:txBody>
      </p:sp>
      <p:sp>
        <p:nvSpPr>
          <p:cNvPr id="177155" name="Rectangle 2"/>
          <p:cNvSpPr>
            <a:spLocks noGrp="1" noRot="1" noChangeAspect="1" noChangeArrowheads="1" noTextEdit="1"/>
          </p:cNvSpPr>
          <p:nvPr>
            <p:ph type="sldImg"/>
          </p:nvPr>
        </p:nvSpPr>
        <p:spPr>
          <a:ln cap="flat"/>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4919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51BFB69-B988-417A-A6B7-D9FD13AF7D49}" type="slidenum">
              <a:rPr lang="en-US" altLang="zh-CN" smtClean="0"/>
              <a:pPr>
                <a:spcBef>
                  <a:spcPct val="0"/>
                </a:spcBef>
              </a:pPr>
              <a:t>105</a:t>
            </a:fld>
            <a:endParaRPr lang="en-US" altLang="zh-CN"/>
          </a:p>
        </p:txBody>
      </p:sp>
      <p:sp>
        <p:nvSpPr>
          <p:cNvPr id="179203" name="Rectangle 2"/>
          <p:cNvSpPr>
            <a:spLocks noGrp="1" noRot="1" noChangeAspect="1" noChangeArrowheads="1" noTextEdit="1"/>
          </p:cNvSpPr>
          <p:nvPr>
            <p:ph type="sldImg"/>
          </p:nvPr>
        </p:nvSpPr>
        <p:spPr>
          <a:ln cap="flat"/>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现在没有有对隧道方式的实用研究</a:t>
            </a:r>
          </a:p>
        </p:txBody>
      </p:sp>
    </p:spTree>
    <p:extLst>
      <p:ext uri="{BB962C8B-B14F-4D97-AF65-F5344CB8AC3E}">
        <p14:creationId xmlns:p14="http://schemas.microsoft.com/office/powerpoint/2010/main" val="501462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005EF78-9525-4968-B592-0D024A31B0EC}" type="slidenum">
              <a:rPr lang="en-US" altLang="zh-CN" smtClean="0"/>
              <a:pPr>
                <a:spcBef>
                  <a:spcPct val="0"/>
                </a:spcBef>
              </a:pPr>
              <a:t>106</a:t>
            </a:fld>
            <a:endParaRPr lang="en-US" altLang="zh-CN"/>
          </a:p>
        </p:txBody>
      </p:sp>
      <p:sp>
        <p:nvSpPr>
          <p:cNvPr id="181251" name="Rectangle 2"/>
          <p:cNvSpPr>
            <a:spLocks noGrp="1" noRot="1" noChangeAspect="1" noChangeArrowheads="1" noTextEdit="1"/>
          </p:cNvSpPr>
          <p:nvPr>
            <p:ph type="sldImg"/>
          </p:nvPr>
        </p:nvSpPr>
        <p:spPr>
          <a:ln cap="flat"/>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双栈方法可能导致数据报某些信息丢失</a:t>
            </a:r>
          </a:p>
        </p:txBody>
      </p:sp>
    </p:spTree>
    <p:extLst>
      <p:ext uri="{BB962C8B-B14F-4D97-AF65-F5344CB8AC3E}">
        <p14:creationId xmlns:p14="http://schemas.microsoft.com/office/powerpoint/2010/main" val="28990619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0CB743F-B337-44D6-8155-9CB33A98C5E7}" type="slidenum">
              <a:rPr lang="en-US" altLang="zh-CN" smtClean="0"/>
              <a:pPr>
                <a:spcBef>
                  <a:spcPct val="0"/>
                </a:spcBef>
              </a:pPr>
              <a:t>107</a:t>
            </a:fld>
            <a:endParaRPr lang="en-US" altLang="zh-CN"/>
          </a:p>
        </p:txBody>
      </p:sp>
      <p:sp>
        <p:nvSpPr>
          <p:cNvPr id="183299" name="Rectangle 2"/>
          <p:cNvSpPr>
            <a:spLocks noGrp="1" noRot="1" noChangeAspect="1" noChangeArrowheads="1" noTextEdit="1"/>
          </p:cNvSpPr>
          <p:nvPr>
            <p:ph type="sldImg"/>
          </p:nvPr>
        </p:nvSpPr>
        <p:spPr>
          <a:ln cap="flat"/>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隧道方式数据报不会发生数据丢失，能保证数据报的完整</a:t>
            </a:r>
          </a:p>
        </p:txBody>
      </p:sp>
    </p:spTree>
    <p:extLst>
      <p:ext uri="{BB962C8B-B14F-4D97-AF65-F5344CB8AC3E}">
        <p14:creationId xmlns:p14="http://schemas.microsoft.com/office/powerpoint/2010/main" val="20692435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931689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159697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524723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928037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a:lnSpc>
                <a:spcPct val="125000"/>
              </a:lnSpc>
              <a:spcBef>
                <a:spcPct val="0"/>
              </a:spcBef>
              <a:buFont typeface="ZapfDingbats" pitchFamily="82" charset="2"/>
              <a:buNone/>
            </a:pP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3225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11</a:t>
            </a:fld>
            <a:endParaRPr lang="zh-CN" altLang="en-US"/>
          </a:p>
        </p:txBody>
      </p:sp>
    </p:spTree>
    <p:extLst>
      <p:ext uri="{BB962C8B-B14F-4D97-AF65-F5344CB8AC3E}">
        <p14:creationId xmlns:p14="http://schemas.microsoft.com/office/powerpoint/2010/main" val="25223009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104393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1765464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13812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922714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487714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227455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7767845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196521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380858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03717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12</a:t>
            </a:fld>
            <a:endParaRPr lang="zh-CN" altLang="en-US"/>
          </a:p>
        </p:txBody>
      </p:sp>
    </p:spTree>
    <p:extLst>
      <p:ext uri="{BB962C8B-B14F-4D97-AF65-F5344CB8AC3E}">
        <p14:creationId xmlns:p14="http://schemas.microsoft.com/office/powerpoint/2010/main" val="27535632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370757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5335479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931689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406623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990749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2818837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6785161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5102561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23048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20798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59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8652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11154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311129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22425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63331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5023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83122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0967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7529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53000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6511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76614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07881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30200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11200" y="1600200"/>
            <a:ext cx="10363200" cy="464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endParaRPr lang="zh-CN" altLang="zh-CN">
              <a:solidFill>
                <a:prstClr val="black"/>
              </a:solidFill>
            </a:endParaRPr>
          </a:p>
        </p:txBody>
      </p:sp>
    </p:spTree>
    <p:extLst>
      <p:ext uri="{BB962C8B-B14F-4D97-AF65-F5344CB8AC3E}">
        <p14:creationId xmlns:p14="http://schemas.microsoft.com/office/powerpoint/2010/main" val="550686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439334" y="288925"/>
            <a:ext cx="10301817"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1140885" y="1593851"/>
            <a:ext cx="5302249" cy="2136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646333" y="1593851"/>
            <a:ext cx="5302251" cy="2136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40885" y="3883026"/>
            <a:ext cx="5302249" cy="2136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646333" y="3883026"/>
            <a:ext cx="5302251" cy="2136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1117601" y="6235700"/>
            <a:ext cx="3266017" cy="457200"/>
          </a:xfrm>
          <a:prstGeom prst="rect">
            <a:avLst/>
          </a:prstGeom>
        </p:spPr>
        <p:txBody>
          <a:bodyPr/>
          <a:lstStyle>
            <a:lvl1pPr>
              <a:defRPr/>
            </a:lvl1pPr>
          </a:lstStyle>
          <a:p>
            <a:pPr>
              <a:defRPr/>
            </a:pPr>
            <a:endParaRPr lang="en-US" altLang="zh-CN">
              <a:solidFill>
                <a:prstClr val="black"/>
              </a:solidFill>
            </a:endParaRPr>
          </a:p>
        </p:txBody>
      </p:sp>
      <p:sp>
        <p:nvSpPr>
          <p:cNvPr id="8" name="灯片编号占位符 7"/>
          <p:cNvSpPr>
            <a:spLocks noGrp="1"/>
          </p:cNvSpPr>
          <p:nvPr>
            <p:ph type="sldNum" sz="quarter" idx="11"/>
          </p:nvPr>
        </p:nvSpPr>
        <p:spPr>
          <a:xfrm>
            <a:off x="8737600" y="6224588"/>
            <a:ext cx="3227917" cy="457200"/>
          </a:xfrm>
          <a:prstGeom prst="rect">
            <a:avLst/>
          </a:prstGeom>
        </p:spPr>
        <p:txBody>
          <a:bodyPr/>
          <a:lstStyle>
            <a:lvl1pPr>
              <a:defRPr/>
            </a:lvl1pPr>
          </a:lstStyle>
          <a:p>
            <a:pPr>
              <a:defRPr/>
            </a:pPr>
            <a:fld id="{003A04F5-1C2E-4284-9DC5-F5613D7276BF}" type="slidenum">
              <a:rPr lang="en-US" altLang="zh-CN">
                <a:solidFill>
                  <a:prstClr val="black"/>
                </a:solidFill>
              </a:rPr>
              <a:pPr>
                <a:defRPr/>
              </a:pPr>
              <a:t>‹#›</a:t>
            </a:fld>
            <a:endParaRPr lang="en-US" altLang="zh-CN">
              <a:solidFill>
                <a:prstClr val="black"/>
              </a:solidFill>
            </a:endParaRPr>
          </a:p>
        </p:txBody>
      </p:sp>
      <p:sp>
        <p:nvSpPr>
          <p:cNvPr id="9" name="页脚占位符 8"/>
          <p:cNvSpPr>
            <a:spLocks noGrp="1"/>
          </p:cNvSpPr>
          <p:nvPr>
            <p:ph type="ftr" sz="quarter" idx="12"/>
          </p:nvPr>
        </p:nvSpPr>
        <p:spPr>
          <a:xfrm>
            <a:off x="4646084" y="6237288"/>
            <a:ext cx="3860800" cy="457200"/>
          </a:xfrm>
          <a:prstGeom prst="rect">
            <a:avLst/>
          </a:prstGeom>
        </p:spPr>
        <p:txBody>
          <a:bodyPr/>
          <a:lstStyle>
            <a:lvl1pPr>
              <a:defRPr/>
            </a:lvl1pPr>
          </a:lstStyle>
          <a:p>
            <a:pPr>
              <a:defRPr/>
            </a:pPr>
            <a:endParaRPr lang="en-US" altLang="zh-CN">
              <a:solidFill>
                <a:prstClr val="black"/>
              </a:solidFill>
            </a:endParaRPr>
          </a:p>
        </p:txBody>
      </p:sp>
    </p:spTree>
    <p:extLst>
      <p:ext uri="{BB962C8B-B14F-4D97-AF65-F5344CB8AC3E}">
        <p14:creationId xmlns:p14="http://schemas.microsoft.com/office/powerpoint/2010/main" val="6132489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9334" y="288925"/>
            <a:ext cx="10301817" cy="1143000"/>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a:xfrm>
            <a:off x="1117601" y="6235700"/>
            <a:ext cx="3266017" cy="457200"/>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sldNum" sz="quarter" idx="11"/>
          </p:nvPr>
        </p:nvSpPr>
        <p:spPr>
          <a:xfrm>
            <a:off x="8737600" y="6224588"/>
            <a:ext cx="3227917" cy="457200"/>
          </a:xfrm>
          <a:prstGeom prst="rect">
            <a:avLst/>
          </a:prstGeom>
          <a:ln/>
        </p:spPr>
        <p:txBody>
          <a:bodyPr/>
          <a:lstStyle>
            <a:lvl1pPr>
              <a:defRPr/>
            </a:lvl1pPr>
          </a:lstStyle>
          <a:p>
            <a:pPr>
              <a:defRPr/>
            </a:pPr>
            <a:fld id="{177AAF1A-AC4C-442F-988B-53A125FD090B}" type="slidenum">
              <a:rPr lang="en-US" altLang="zh-CN"/>
              <a:pPr>
                <a:defRPr/>
              </a:pPr>
              <a:t>‹#›</a:t>
            </a:fld>
            <a:endParaRPr lang="en-US" altLang="zh-CN"/>
          </a:p>
        </p:txBody>
      </p:sp>
      <p:sp>
        <p:nvSpPr>
          <p:cNvPr id="5" name="Rectangle 6"/>
          <p:cNvSpPr>
            <a:spLocks noGrp="1" noChangeArrowheads="1"/>
          </p:cNvSpPr>
          <p:nvPr>
            <p:ph type="ftr" sz="quarter" idx="12"/>
          </p:nvPr>
        </p:nvSpPr>
        <p:spPr>
          <a:xfrm>
            <a:off x="4646084" y="6237288"/>
            <a:ext cx="38608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2857846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61502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89305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07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1367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0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204939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16051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47474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23798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7244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2661306" cy="769441"/>
          </a:xfrm>
          <a:prstGeom prst="rect">
            <a:avLst/>
          </a:prstGeom>
          <a:noFill/>
        </p:spPr>
        <p:txBody>
          <a:bodyPr wrap="none" rtlCol="0">
            <a:spAutoFit/>
          </a:bodyPr>
          <a:lstStyle/>
          <a:p>
            <a:r>
              <a:rPr lang="en-US" altLang="zh-CN" sz="4400" b="1" dirty="0">
                <a:solidFill>
                  <a:srgbClr val="575757"/>
                </a:solidFill>
              </a:rPr>
              <a:t>THE</a:t>
            </a:r>
            <a:r>
              <a:rPr lang="en-US" altLang="zh-CN" sz="4400" b="1" baseline="0" dirty="0">
                <a:solidFill>
                  <a:srgbClr val="575757"/>
                </a:solidFill>
              </a:rPr>
              <a:t> END</a:t>
            </a:r>
            <a:endParaRPr lang="zh-CN" altLang="en-US" sz="4400" b="1" dirty="0">
              <a:solidFill>
                <a:srgbClr val="575757"/>
              </a:solidFill>
            </a:endParaRPr>
          </a:p>
        </p:txBody>
      </p:sp>
    </p:spTree>
    <p:extLst>
      <p:ext uri="{BB962C8B-B14F-4D97-AF65-F5344CB8AC3E}">
        <p14:creationId xmlns:p14="http://schemas.microsoft.com/office/powerpoint/2010/main" val="9473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11200" y="1600200"/>
            <a:ext cx="10363200" cy="464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endParaRPr lang="zh-CN" altLang="zh-CN">
              <a:solidFill>
                <a:prstClr val="black"/>
              </a:solidFill>
            </a:endParaRPr>
          </a:p>
        </p:txBody>
      </p:sp>
    </p:spTree>
    <p:extLst>
      <p:ext uri="{BB962C8B-B14F-4D97-AF65-F5344CB8AC3E}">
        <p14:creationId xmlns:p14="http://schemas.microsoft.com/office/powerpoint/2010/main" val="33379190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endParaRPr lang="zh-CN" altLang="zh-CN">
              <a:solidFill>
                <a:prstClr val="black"/>
              </a:solidFill>
            </a:endParaRPr>
          </a:p>
        </p:txBody>
      </p:sp>
    </p:spTree>
    <p:extLst>
      <p:ext uri="{BB962C8B-B14F-4D97-AF65-F5344CB8AC3E}">
        <p14:creationId xmlns:p14="http://schemas.microsoft.com/office/powerpoint/2010/main" val="139965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9334" y="288925"/>
            <a:ext cx="10301817"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140885" y="1593850"/>
            <a:ext cx="5302249" cy="44259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46333" y="1593850"/>
            <a:ext cx="5302251" cy="44259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1117601" y="6235700"/>
            <a:ext cx="3266017" cy="45720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sldNum" sz="quarter" idx="11"/>
          </p:nvPr>
        </p:nvSpPr>
        <p:spPr>
          <a:xfrm>
            <a:off x="8737600" y="6224588"/>
            <a:ext cx="3227917" cy="457200"/>
          </a:xfrm>
          <a:prstGeom prst="rect">
            <a:avLst/>
          </a:prstGeom>
          <a:ln/>
        </p:spPr>
        <p:txBody>
          <a:bodyPr/>
          <a:lstStyle>
            <a:lvl1pPr>
              <a:defRPr/>
            </a:lvl1pPr>
          </a:lstStyle>
          <a:p>
            <a:pPr>
              <a:defRPr/>
            </a:pPr>
            <a:fld id="{127CFCEA-0EEA-4F53-8CC1-C8C1D5D17A6E}" type="slidenum">
              <a:rPr lang="en-US" altLang="zh-CN"/>
              <a:pPr>
                <a:defRPr/>
              </a:pPr>
              <a:t>‹#›</a:t>
            </a:fld>
            <a:endParaRPr lang="en-US" altLang="zh-CN"/>
          </a:p>
        </p:txBody>
      </p:sp>
      <p:sp>
        <p:nvSpPr>
          <p:cNvPr id="7" name="Rectangle 6"/>
          <p:cNvSpPr>
            <a:spLocks noGrp="1" noChangeArrowheads="1"/>
          </p:cNvSpPr>
          <p:nvPr>
            <p:ph type="ftr" sz="quarter" idx="12"/>
          </p:nvPr>
        </p:nvSpPr>
        <p:spPr>
          <a:xfrm>
            <a:off x="4646084" y="6237288"/>
            <a:ext cx="38608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22297329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9334" y="288925"/>
            <a:ext cx="10301817" cy="1143000"/>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a:xfrm>
            <a:off x="1117601" y="6235700"/>
            <a:ext cx="3266017" cy="457200"/>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sldNum" sz="quarter" idx="11"/>
          </p:nvPr>
        </p:nvSpPr>
        <p:spPr>
          <a:xfrm>
            <a:off x="8737600" y="6224588"/>
            <a:ext cx="3227917" cy="457200"/>
          </a:xfrm>
          <a:prstGeom prst="rect">
            <a:avLst/>
          </a:prstGeom>
          <a:ln/>
        </p:spPr>
        <p:txBody>
          <a:bodyPr/>
          <a:lstStyle>
            <a:lvl1pPr>
              <a:defRPr/>
            </a:lvl1pPr>
          </a:lstStyle>
          <a:p>
            <a:pPr>
              <a:defRPr/>
            </a:pPr>
            <a:fld id="{E594E6CD-D5A4-4201-B38A-4E2636F7A834}" type="slidenum">
              <a:rPr lang="en-US" altLang="zh-CN"/>
              <a:pPr>
                <a:defRPr/>
              </a:pPr>
              <a:t>‹#›</a:t>
            </a:fld>
            <a:endParaRPr lang="en-US" altLang="zh-CN"/>
          </a:p>
        </p:txBody>
      </p:sp>
      <p:sp>
        <p:nvSpPr>
          <p:cNvPr id="5" name="Rectangle 6"/>
          <p:cNvSpPr>
            <a:spLocks noGrp="1" noChangeArrowheads="1"/>
          </p:cNvSpPr>
          <p:nvPr>
            <p:ph type="ftr" sz="quarter" idx="12"/>
          </p:nvPr>
        </p:nvSpPr>
        <p:spPr>
          <a:xfrm>
            <a:off x="4646084" y="6237288"/>
            <a:ext cx="38608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2173630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7720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32577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1117601" y="6235700"/>
            <a:ext cx="3266017" cy="457200"/>
          </a:xfrm>
          <a:prstGeom prst="rect">
            <a:avLst/>
          </a:prstGeom>
          <a:ln/>
        </p:spPr>
        <p:txBody>
          <a:bodyPr/>
          <a:lstStyle>
            <a:lvl1pPr>
              <a:defRPr/>
            </a:lvl1pPr>
          </a:lstStyle>
          <a:p>
            <a:pPr>
              <a:defRPr/>
            </a:pPr>
            <a:endParaRPr lang="en-US" altLang="zh-CN"/>
          </a:p>
        </p:txBody>
      </p:sp>
      <p:sp>
        <p:nvSpPr>
          <p:cNvPr id="3" name="Rectangle 5"/>
          <p:cNvSpPr>
            <a:spLocks noGrp="1" noChangeArrowheads="1"/>
          </p:cNvSpPr>
          <p:nvPr>
            <p:ph type="sldNum" sz="quarter" idx="11"/>
          </p:nvPr>
        </p:nvSpPr>
        <p:spPr>
          <a:xfrm>
            <a:off x="8737600" y="6224588"/>
            <a:ext cx="3227917" cy="457200"/>
          </a:xfrm>
          <a:prstGeom prst="rect">
            <a:avLst/>
          </a:prstGeom>
          <a:ln/>
        </p:spPr>
        <p:txBody>
          <a:bodyPr/>
          <a:lstStyle>
            <a:lvl1pPr>
              <a:defRPr/>
            </a:lvl1pPr>
          </a:lstStyle>
          <a:p>
            <a:pPr>
              <a:defRPr/>
            </a:pPr>
            <a:fld id="{CE6F30F1-514A-4AA7-99D0-95D307DC1986}" type="slidenum">
              <a:rPr lang="en-US" altLang="zh-CN"/>
              <a:pPr>
                <a:defRPr/>
              </a:pPr>
              <a:t>‹#›</a:t>
            </a:fld>
            <a:endParaRPr lang="en-US" altLang="zh-CN"/>
          </a:p>
        </p:txBody>
      </p:sp>
      <p:sp>
        <p:nvSpPr>
          <p:cNvPr id="4" name="Rectangle 6"/>
          <p:cNvSpPr>
            <a:spLocks noGrp="1" noChangeArrowheads="1"/>
          </p:cNvSpPr>
          <p:nvPr>
            <p:ph type="ftr" sz="quarter" idx="12"/>
          </p:nvPr>
        </p:nvSpPr>
        <p:spPr>
          <a:xfrm>
            <a:off x="4646084" y="6237288"/>
            <a:ext cx="38608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960598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9334" y="288925"/>
            <a:ext cx="10301817"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1140885" y="1593850"/>
            <a:ext cx="10807700" cy="442595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1117601" y="6235700"/>
            <a:ext cx="3266017" cy="45720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sldNum" sz="quarter" idx="11"/>
          </p:nvPr>
        </p:nvSpPr>
        <p:spPr>
          <a:xfrm>
            <a:off x="8737600" y="6224588"/>
            <a:ext cx="3227917" cy="457200"/>
          </a:xfrm>
          <a:prstGeom prst="rect">
            <a:avLst/>
          </a:prstGeom>
          <a:ln/>
        </p:spPr>
        <p:txBody>
          <a:bodyPr/>
          <a:lstStyle>
            <a:lvl1pPr>
              <a:defRPr/>
            </a:lvl1pPr>
          </a:lstStyle>
          <a:p>
            <a:pPr>
              <a:defRPr/>
            </a:pPr>
            <a:fld id="{41530512-5398-4FF1-97FE-1B4AF8A58352}" type="slidenum">
              <a:rPr lang="en-US" altLang="zh-CN"/>
              <a:pPr>
                <a:defRPr/>
              </a:pPr>
              <a:t>‹#›</a:t>
            </a:fld>
            <a:endParaRPr lang="en-US" altLang="zh-CN"/>
          </a:p>
        </p:txBody>
      </p:sp>
      <p:sp>
        <p:nvSpPr>
          <p:cNvPr id="6" name="Rectangle 6"/>
          <p:cNvSpPr>
            <a:spLocks noGrp="1" noChangeArrowheads="1"/>
          </p:cNvSpPr>
          <p:nvPr>
            <p:ph type="ftr" sz="quarter" idx="12"/>
          </p:nvPr>
        </p:nvSpPr>
        <p:spPr>
          <a:xfrm>
            <a:off x="4646084" y="6237288"/>
            <a:ext cx="38608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367192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33229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73190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5.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6.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2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89" r:id="rId6"/>
    <p:sldLayoutId id="214748369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04785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806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26404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4" r:id="rId7"/>
    <p:sldLayoutId id="2147483691"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69333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85091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92" r:id="rId8"/>
    <p:sldLayoutId id="214748369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63.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oleObject" Target="../embeddings/oleObject26.bin"/><Relationship Id="rId2" Type="http://schemas.openxmlformats.org/officeDocument/2006/relationships/notesSlide" Target="../notesSlides/notesSlide77.xml"/><Relationship Id="rId16" Type="http://schemas.openxmlformats.org/officeDocument/2006/relationships/oleObject" Target="../embeddings/oleObject28.bin"/><Relationship Id="rId1" Type="http://schemas.openxmlformats.org/officeDocument/2006/relationships/slideLayout" Target="../slideLayouts/slideLayout29.xml"/><Relationship Id="rId6" Type="http://schemas.openxmlformats.org/officeDocument/2006/relationships/image" Target="../media/image61.wmf"/><Relationship Id="rId11" Type="http://schemas.openxmlformats.org/officeDocument/2006/relationships/oleObject" Target="../embeddings/oleObject25.bin"/><Relationship Id="rId5" Type="http://schemas.openxmlformats.org/officeDocument/2006/relationships/oleObject" Target="../embeddings/oleObject21.bin"/><Relationship Id="rId15" Type="http://schemas.openxmlformats.org/officeDocument/2006/relationships/image" Target="../media/image64.wmf"/><Relationship Id="rId10" Type="http://schemas.openxmlformats.org/officeDocument/2006/relationships/image" Target="../media/image62.wmf"/><Relationship Id="rId4" Type="http://schemas.openxmlformats.org/officeDocument/2006/relationships/image" Target="../media/image60.wmf"/><Relationship Id="rId9" Type="http://schemas.openxmlformats.org/officeDocument/2006/relationships/oleObject" Target="../embeddings/oleObject24.bin"/><Relationship Id="rId14" Type="http://schemas.openxmlformats.org/officeDocument/2006/relationships/oleObject" Target="../embeddings/oleObject27.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3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9.xml"/><Relationship Id="rId1" Type="http://schemas.openxmlformats.org/officeDocument/2006/relationships/slideLayout" Target="../slideLayouts/slideLayout3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4.xml"/></Relationships>
</file>

<file path=ppt/slides/_rels/slide1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8.xml"/></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6.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7.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8.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183.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png"/><Relationship Id="rId7" Type="http://schemas.openxmlformats.org/officeDocument/2006/relationships/image" Target="../media/image82.gif"/><Relationship Id="rId12" Type="http://schemas.openxmlformats.org/officeDocument/2006/relationships/image" Target="../media/image87.jpeg"/><Relationship Id="rId2" Type="http://schemas.openxmlformats.org/officeDocument/2006/relationships/notesSlide" Target="../notesSlides/notesSlide149.xml"/><Relationship Id="rId1" Type="http://schemas.openxmlformats.org/officeDocument/2006/relationships/slideLayout" Target="../slideLayouts/slideLayout4.xml"/><Relationship Id="rId6" Type="http://schemas.openxmlformats.org/officeDocument/2006/relationships/image" Target="../media/image81.jpeg"/><Relationship Id="rId11" Type="http://schemas.openxmlformats.org/officeDocument/2006/relationships/image" Target="../media/image86.jpeg"/><Relationship Id="rId5" Type="http://schemas.openxmlformats.org/officeDocument/2006/relationships/image" Target="../media/image80.jpeg"/><Relationship Id="rId10" Type="http://schemas.openxmlformats.org/officeDocument/2006/relationships/image" Target="../media/image85.jpeg"/><Relationship Id="rId4" Type="http://schemas.openxmlformats.org/officeDocument/2006/relationships/image" Target="../media/image79.jpg"/><Relationship Id="rId9" Type="http://schemas.openxmlformats.org/officeDocument/2006/relationships/image" Target="../media/image84.jpe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9.jpg"/></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7.wmf"/><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image" Target="../media/image34.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image" Target="../media/image39.wmf"/><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4.bin"/><Relationship Id="rId14" Type="http://schemas.openxmlformats.org/officeDocument/2006/relationships/image" Target="../media/image38.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1.bin"/><Relationship Id="rId3" Type="http://schemas.openxmlformats.org/officeDocument/2006/relationships/oleObject" Target="../embeddings/oleObject7.bin"/><Relationship Id="rId7" Type="http://schemas.openxmlformats.org/officeDocument/2006/relationships/image" Target="../media/image35.wmf"/><Relationship Id="rId12" Type="http://schemas.openxmlformats.org/officeDocument/2006/relationships/image" Target="../media/image42.wmf"/><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34.wmf"/><Relationship Id="rId11" Type="http://schemas.openxmlformats.org/officeDocument/2006/relationships/oleObject" Target="../embeddings/oleObject10.bin"/><Relationship Id="rId5" Type="http://schemas.openxmlformats.org/officeDocument/2006/relationships/oleObject" Target="../embeddings/oleObject8.bin"/><Relationship Id="rId10" Type="http://schemas.openxmlformats.org/officeDocument/2006/relationships/image" Target="../media/image41.wmf"/><Relationship Id="rId4" Type="http://schemas.openxmlformats.org/officeDocument/2006/relationships/image" Target="../media/image33.wmf"/><Relationship Id="rId9" Type="http://schemas.openxmlformats.org/officeDocument/2006/relationships/image" Target="../media/image36.wmf"/><Relationship Id="rId14" Type="http://schemas.openxmlformats.org/officeDocument/2006/relationships/image" Target="../media/image39.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2.bin"/><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5.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notesSlide" Target="../notesSlides/notesSlide62.xml"/><Relationship Id="rId1" Type="http://schemas.openxmlformats.org/officeDocument/2006/relationships/slideLayout" Target="../slideLayouts/slideLayout21.xml"/><Relationship Id="rId6" Type="http://schemas.openxmlformats.org/officeDocument/2006/relationships/image" Target="../media/image54.wmf"/><Relationship Id="rId5" Type="http://schemas.openxmlformats.org/officeDocument/2006/relationships/oleObject" Target="../embeddings/oleObject15.bin"/><Relationship Id="rId4" Type="http://schemas.openxmlformats.org/officeDocument/2006/relationships/image" Target="../media/image53.w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57.wmf"/><Relationship Id="rId5" Type="http://schemas.openxmlformats.org/officeDocument/2006/relationships/oleObject" Target="../embeddings/oleObject18.bin"/><Relationship Id="rId4" Type="http://schemas.openxmlformats.org/officeDocument/2006/relationships/image" Target="../media/image56.w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05557" y="2750267"/>
            <a:ext cx="3634328" cy="769441"/>
          </a:xfrm>
          <a:prstGeom prst="rect">
            <a:avLst/>
          </a:prstGeom>
          <a:noFill/>
        </p:spPr>
        <p:txBody>
          <a:bodyPr wrap="none" rtlCol="0">
            <a:spAutoFit/>
          </a:bodyPr>
          <a:lstStyle/>
          <a:p>
            <a:r>
              <a:rPr lang="zh-CN" altLang="en-US" sz="4400" b="1" dirty="0">
                <a:solidFill>
                  <a:schemeClr val="accent1"/>
                </a:solidFill>
                <a:cs typeface="+mn-ea"/>
                <a:sym typeface="+mn-lt"/>
              </a:rPr>
              <a:t>第</a:t>
            </a:r>
            <a:r>
              <a:rPr lang="en-US" altLang="zh-CN" sz="4400" b="1" dirty="0">
                <a:solidFill>
                  <a:schemeClr val="accent1"/>
                </a:solidFill>
                <a:cs typeface="+mn-ea"/>
                <a:sym typeface="+mn-lt"/>
              </a:rPr>
              <a:t>4</a:t>
            </a:r>
            <a:r>
              <a:rPr lang="zh-CN" altLang="en-US" sz="4400" b="1" dirty="0">
                <a:solidFill>
                  <a:schemeClr val="accent1"/>
                </a:solidFill>
                <a:cs typeface="+mn-ea"/>
                <a:sym typeface="+mn-lt"/>
              </a:rPr>
              <a:t>章  网络层</a:t>
            </a:r>
          </a:p>
        </p:txBody>
      </p:sp>
      <p:sp>
        <p:nvSpPr>
          <p:cNvPr id="8" name="任意多边形 7"/>
          <p:cNvSpPr/>
          <p:nvPr/>
        </p:nvSpPr>
        <p:spPr>
          <a:xfrm>
            <a:off x="0" y="-380"/>
            <a:ext cx="8584293" cy="5501294"/>
          </a:xfrm>
          <a:custGeom>
            <a:avLst/>
            <a:gdLst>
              <a:gd name="connsiteX0" fmla="*/ 0 w 7939314"/>
              <a:gd name="connsiteY0" fmla="*/ 0 h 5152571"/>
              <a:gd name="connsiteX1" fmla="*/ 0 w 7939314"/>
              <a:gd name="connsiteY1" fmla="*/ 5152571 h 5152571"/>
              <a:gd name="connsiteX2" fmla="*/ 7939314 w 7939314"/>
              <a:gd name="connsiteY2" fmla="*/ 14514 h 5152571"/>
              <a:gd name="connsiteX3" fmla="*/ 0 w 7939314"/>
              <a:gd name="connsiteY3" fmla="*/ 0 h 5152571"/>
              <a:gd name="connsiteX0" fmla="*/ 0 w 7939314"/>
              <a:gd name="connsiteY0" fmla="*/ 0 h 5152571"/>
              <a:gd name="connsiteX1" fmla="*/ 0 w 7939314"/>
              <a:gd name="connsiteY1" fmla="*/ 5152571 h 5152571"/>
              <a:gd name="connsiteX2" fmla="*/ 7939314 w 7939314"/>
              <a:gd name="connsiteY2" fmla="*/ 2618 h 5152571"/>
              <a:gd name="connsiteX3" fmla="*/ 0 w 7939314"/>
              <a:gd name="connsiteY3" fmla="*/ 0 h 5152571"/>
              <a:gd name="connsiteX0" fmla="*/ 0 w 7939314"/>
              <a:gd name="connsiteY0" fmla="*/ 6304 h 5158875"/>
              <a:gd name="connsiteX1" fmla="*/ 0 w 7939314"/>
              <a:gd name="connsiteY1" fmla="*/ 5158875 h 5158875"/>
              <a:gd name="connsiteX2" fmla="*/ 7939314 w 7939314"/>
              <a:gd name="connsiteY2" fmla="*/ 0 h 5158875"/>
              <a:gd name="connsiteX3" fmla="*/ 0 w 7939314"/>
              <a:gd name="connsiteY3" fmla="*/ 6304 h 5158875"/>
              <a:gd name="connsiteX0" fmla="*/ 0 w 7942253"/>
              <a:gd name="connsiteY0" fmla="*/ 6304 h 5158875"/>
              <a:gd name="connsiteX1" fmla="*/ 0 w 7942253"/>
              <a:gd name="connsiteY1" fmla="*/ 5158875 h 5158875"/>
              <a:gd name="connsiteX2" fmla="*/ 7942253 w 7942253"/>
              <a:gd name="connsiteY2" fmla="*/ 0 h 5158875"/>
              <a:gd name="connsiteX3" fmla="*/ 0 w 7942253"/>
              <a:gd name="connsiteY3" fmla="*/ 6304 h 5158875"/>
              <a:gd name="connsiteX0" fmla="*/ 0 w 7945192"/>
              <a:gd name="connsiteY0" fmla="*/ 356 h 5152927"/>
              <a:gd name="connsiteX1" fmla="*/ 0 w 7945192"/>
              <a:gd name="connsiteY1" fmla="*/ 5152927 h 5152927"/>
              <a:gd name="connsiteX2" fmla="*/ 7945192 w 7945192"/>
              <a:gd name="connsiteY2" fmla="*/ 0 h 5152927"/>
              <a:gd name="connsiteX3" fmla="*/ 0 w 7945192"/>
              <a:gd name="connsiteY3" fmla="*/ 356 h 5152927"/>
            </a:gdLst>
            <a:ahLst/>
            <a:cxnLst>
              <a:cxn ang="0">
                <a:pos x="connsiteX0" y="connsiteY0"/>
              </a:cxn>
              <a:cxn ang="0">
                <a:pos x="connsiteX1" y="connsiteY1"/>
              </a:cxn>
              <a:cxn ang="0">
                <a:pos x="connsiteX2" y="connsiteY2"/>
              </a:cxn>
              <a:cxn ang="0">
                <a:pos x="connsiteX3" y="connsiteY3"/>
              </a:cxn>
            </a:cxnLst>
            <a:rect l="l" t="t" r="r" b="b"/>
            <a:pathLst>
              <a:path w="7945192" h="5152927">
                <a:moveTo>
                  <a:pt x="0" y="356"/>
                </a:moveTo>
                <a:lnTo>
                  <a:pt x="0" y="5152927"/>
                </a:lnTo>
                <a:lnTo>
                  <a:pt x="7945192" y="0"/>
                </a:lnTo>
                <a:lnTo>
                  <a:pt x="0" y="356"/>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A31457A3-7B9C-491A-9AF3-35C7DD35915B}"/>
              </a:ext>
            </a:extLst>
          </p:cNvPr>
          <p:cNvSpPr txBox="1"/>
          <p:nvPr/>
        </p:nvSpPr>
        <p:spPr>
          <a:xfrm>
            <a:off x="1255852" y="4887370"/>
            <a:ext cx="4354077" cy="707886"/>
          </a:xfrm>
          <a:prstGeom prst="rect">
            <a:avLst/>
          </a:prstGeom>
          <a:noFill/>
        </p:spPr>
        <p:txBody>
          <a:bodyPr wrap="none" rtlCol="0">
            <a:spAutoFit/>
          </a:bodyPr>
          <a:lstStyle/>
          <a:p>
            <a:pPr algn="ct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电子科技大学信息与软件工程学院</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计算机网络</a:t>
            </a:r>
            <a:r>
              <a:rPr lang="zh-CN" altLang="en-US" sz="2000">
                <a:latin typeface="微软雅黑" panose="020B0503020204020204" pitchFamily="34" charset="-122"/>
                <a:ea typeface="微软雅黑" panose="020B0503020204020204" pitchFamily="34" charset="-122"/>
              </a:rPr>
              <a:t>课程组</a:t>
            </a:r>
            <a:endParaRPr lang="zh-CN" altLang="en-US" sz="2000" b="1" dirty="0">
              <a:solidFill>
                <a:srgbClr val="575757"/>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772672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7">
            <a:extLst>
              <a:ext uri="{FF2B5EF4-FFF2-40B4-BE49-F238E27FC236}">
                <a16:creationId xmlns:a16="http://schemas.microsoft.com/office/drawing/2014/main" id="{12E8DC27-D442-479D-B970-1D72706309E0}"/>
              </a:ext>
            </a:extLst>
          </p:cNvPr>
          <p:cNvSpPr txBox="1">
            <a:spLocks noChangeArrowheads="1"/>
          </p:cNvSpPr>
          <p:nvPr/>
        </p:nvSpPr>
        <p:spPr bwMode="auto">
          <a:xfrm>
            <a:off x="0" y="539378"/>
            <a:ext cx="12192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4400" dirty="0">
                <a:latin typeface="+mn-ea"/>
                <a:ea typeface="+mn-ea"/>
              </a:rPr>
              <a:t>控制平面：</a:t>
            </a:r>
            <a:r>
              <a:rPr lang="en-US" altLang="zh-CN" sz="4400" dirty="0">
                <a:latin typeface="+mn-ea"/>
                <a:ea typeface="+mn-ea"/>
              </a:rPr>
              <a:t>SDN</a:t>
            </a:r>
            <a:r>
              <a:rPr lang="zh-CN" altLang="en-US" sz="4400" dirty="0">
                <a:latin typeface="+mn-ea"/>
                <a:ea typeface="+mn-ea"/>
              </a:rPr>
              <a:t>方法</a:t>
            </a:r>
            <a:endParaRPr lang="en-US" altLang="zh-CN" sz="4400" dirty="0">
              <a:latin typeface="+mn-ea"/>
              <a:ea typeface="+mn-ea"/>
            </a:endParaRPr>
          </a:p>
        </p:txBody>
      </p:sp>
      <p:sp>
        <p:nvSpPr>
          <p:cNvPr id="228" name="TextBox 335"/>
          <p:cNvSpPr txBox="1">
            <a:spLocks noChangeArrowheads="1"/>
          </p:cNvSpPr>
          <p:nvPr/>
        </p:nvSpPr>
        <p:spPr bwMode="auto">
          <a:xfrm>
            <a:off x="366471" y="1351390"/>
            <a:ext cx="11485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eaLnBrk="0" fontAlgn="base" hangingPunct="0">
              <a:spcBef>
                <a:spcPct val="0"/>
              </a:spcBef>
              <a:spcAft>
                <a:spcPct val="0"/>
              </a:spcAft>
              <a:buFont typeface="Arial" panose="020B0604020202020204" pitchFamily="34" charset="0"/>
              <a:buChar char="•"/>
            </a:pPr>
            <a:r>
              <a:rPr kumimoji="0" lang="zh-CN" altLang="en-US" sz="2400" b="0" i="0" u="none" strike="noStrike" kern="0" cap="none" spc="0" normalizeH="0" baseline="0" noProof="0" dirty="0">
                <a:ln>
                  <a:noFill/>
                </a:ln>
                <a:solidFill>
                  <a:srgbClr val="000000"/>
                </a:solidFill>
                <a:effectLst/>
                <a:uLnTx/>
                <a:uFillTx/>
                <a:latin typeface="+mn-ea"/>
                <a:ea typeface="+mn-ea"/>
              </a:rPr>
              <a:t>一个分离的（通常是远程的）控制器和路由器本地的控制代理 </a:t>
            </a:r>
            <a:r>
              <a:rPr lang="en-US" altLang="zh-CN" kern="0" dirty="0">
                <a:solidFill>
                  <a:srgbClr val="000000"/>
                </a:solidFill>
                <a:latin typeface="+mn-ea"/>
                <a:ea typeface="+mn-ea"/>
              </a:rPr>
              <a:t>(local control agents</a:t>
            </a:r>
            <a:r>
              <a:rPr lang="zh-CN" altLang="en-US" kern="0" dirty="0">
                <a:solidFill>
                  <a:srgbClr val="000000"/>
                </a:solidFill>
                <a:latin typeface="+mn-ea"/>
                <a:ea typeface="+mn-ea"/>
              </a:rPr>
              <a:t>，</a:t>
            </a:r>
            <a:r>
              <a:rPr lang="en-US" altLang="zh-CN" kern="0" dirty="0">
                <a:solidFill>
                  <a:srgbClr val="000000"/>
                </a:solidFill>
                <a:latin typeface="+mn-ea"/>
                <a:ea typeface="+mn-ea"/>
              </a:rPr>
              <a:t>CAs) </a:t>
            </a:r>
            <a:r>
              <a:rPr kumimoji="0" lang="zh-CN" altLang="en-US" sz="2400" b="0" i="0" u="none" strike="noStrike" kern="0" cap="none" spc="0" normalizeH="0" baseline="0" noProof="0" dirty="0">
                <a:ln>
                  <a:noFill/>
                </a:ln>
                <a:solidFill>
                  <a:srgbClr val="000000"/>
                </a:solidFill>
                <a:effectLst/>
                <a:uLnTx/>
                <a:uFillTx/>
                <a:latin typeface="+mn-ea"/>
                <a:ea typeface="+mn-ea"/>
              </a:rPr>
              <a:t>交互</a:t>
            </a:r>
            <a:endParaRPr kumimoji="0" lang="en-US" altLang="zh-CN" sz="2400" b="0" i="0" u="none" strike="noStrike" kern="0" cap="none" spc="0" normalizeH="0" baseline="0" noProof="0" dirty="0">
              <a:ln>
                <a:noFill/>
              </a:ln>
              <a:solidFill>
                <a:srgbClr val="000000"/>
              </a:solidFill>
              <a:effectLst/>
              <a:uLnTx/>
              <a:uFillTx/>
              <a:latin typeface="+mn-ea"/>
              <a:ea typeface="+mn-ea"/>
            </a:endParaRPr>
          </a:p>
        </p:txBody>
      </p:sp>
      <p:grpSp>
        <p:nvGrpSpPr>
          <p:cNvPr id="338" name="组合 337"/>
          <p:cNvGrpSpPr/>
          <p:nvPr/>
        </p:nvGrpSpPr>
        <p:grpSpPr>
          <a:xfrm>
            <a:off x="1657902" y="2249488"/>
            <a:ext cx="8307388" cy="4484687"/>
            <a:chOff x="196850" y="2020888"/>
            <a:chExt cx="8307388" cy="4484687"/>
          </a:xfrm>
        </p:grpSpPr>
        <p:grpSp>
          <p:nvGrpSpPr>
            <p:cNvPr id="3" name="Group 24"/>
            <p:cNvGrpSpPr>
              <a:grpSpLocks/>
            </p:cNvGrpSpPr>
            <p:nvPr/>
          </p:nvGrpSpPr>
          <p:grpSpPr bwMode="auto">
            <a:xfrm>
              <a:off x="1454150" y="2020888"/>
              <a:ext cx="6027738" cy="1439862"/>
              <a:chOff x="1492879" y="2061336"/>
              <a:chExt cx="6027737" cy="1440135"/>
            </a:xfrm>
          </p:grpSpPr>
          <p:sp>
            <p:nvSpPr>
              <p:cNvPr id="4" name="Rectangle 387"/>
              <p:cNvSpPr/>
              <p:nvPr/>
            </p:nvSpPr>
            <p:spPr bwMode="auto">
              <a:xfrm>
                <a:off x="1929442" y="2064512"/>
                <a:ext cx="5043486" cy="1017780"/>
              </a:xfrm>
              <a:prstGeom prst="rect">
                <a:avLst/>
              </a:prstGeom>
              <a:solidFill>
                <a:srgbClr val="2D2DB9">
                  <a:lumMod val="20000"/>
                  <a:lumOff val="80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5" name="Freeform 395"/>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n-ea"/>
                  <a:cs typeface="+mn-cs"/>
                </a:endParaRPr>
              </a:p>
            </p:txBody>
          </p:sp>
          <p:sp>
            <p:nvSpPr>
              <p:cNvPr id="6" name="Freeform 397"/>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n-ea"/>
                  <a:cs typeface="+mn-cs"/>
                </a:endParaRPr>
              </a:p>
            </p:txBody>
          </p:sp>
          <p:grpSp>
            <p:nvGrpSpPr>
              <p:cNvPr id="7" name="Group 950"/>
              <p:cNvGrpSpPr>
                <a:grpSpLocks/>
              </p:cNvGrpSpPr>
              <p:nvPr/>
            </p:nvGrpSpPr>
            <p:grpSpPr bwMode="auto">
              <a:xfrm>
                <a:off x="1492879" y="2820676"/>
                <a:ext cx="338137" cy="653816"/>
                <a:chOff x="4140" y="429"/>
                <a:chExt cx="1425" cy="2396"/>
              </a:xfrm>
            </p:grpSpPr>
            <p:sp>
              <p:nvSpPr>
                <p:cNvPr id="41"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42"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43"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44"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45"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46" name="Group 956"/>
                <p:cNvGrpSpPr>
                  <a:grpSpLocks/>
                </p:cNvGrpSpPr>
                <p:nvPr/>
              </p:nvGrpSpPr>
              <p:grpSpPr bwMode="auto">
                <a:xfrm>
                  <a:off x="4749" y="668"/>
                  <a:ext cx="581" cy="145"/>
                  <a:chOff x="614" y="2568"/>
                  <a:chExt cx="725" cy="139"/>
                </a:xfrm>
              </p:grpSpPr>
              <p:sp>
                <p:nvSpPr>
                  <p:cNvPr id="71"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72"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47"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48" name="Group 960"/>
                <p:cNvGrpSpPr>
                  <a:grpSpLocks/>
                </p:cNvGrpSpPr>
                <p:nvPr/>
              </p:nvGrpSpPr>
              <p:grpSpPr bwMode="auto">
                <a:xfrm>
                  <a:off x="4747" y="994"/>
                  <a:ext cx="581" cy="134"/>
                  <a:chOff x="614" y="2568"/>
                  <a:chExt cx="725" cy="139"/>
                </a:xfrm>
              </p:grpSpPr>
              <p:sp>
                <p:nvSpPr>
                  <p:cNvPr id="69"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70"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49"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50"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51" name="Group 965"/>
                <p:cNvGrpSpPr>
                  <a:grpSpLocks/>
                </p:cNvGrpSpPr>
                <p:nvPr/>
              </p:nvGrpSpPr>
              <p:grpSpPr bwMode="auto">
                <a:xfrm>
                  <a:off x="4735" y="1627"/>
                  <a:ext cx="582" cy="151"/>
                  <a:chOff x="614" y="2568"/>
                  <a:chExt cx="725" cy="139"/>
                </a:xfrm>
              </p:grpSpPr>
              <p:sp>
                <p:nvSpPr>
                  <p:cNvPr id="67"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8"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52"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grpSp>
              <p:nvGrpSpPr>
                <p:cNvPr id="53" name="Group 969"/>
                <p:cNvGrpSpPr>
                  <a:grpSpLocks/>
                </p:cNvGrpSpPr>
                <p:nvPr/>
              </p:nvGrpSpPr>
              <p:grpSpPr bwMode="auto">
                <a:xfrm>
                  <a:off x="4739" y="1327"/>
                  <a:ext cx="582" cy="139"/>
                  <a:chOff x="614" y="2568"/>
                  <a:chExt cx="725" cy="139"/>
                </a:xfrm>
              </p:grpSpPr>
              <p:sp>
                <p:nvSpPr>
                  <p:cNvPr id="65"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6"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54"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55"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56"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57"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58"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59"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0"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1"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2"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0000"/>
                    </a:solidFill>
                    <a:effectLst/>
                    <a:uLnTx/>
                    <a:uFillTx/>
                    <a:latin typeface="+mn-ea"/>
                    <a:ea typeface="+mn-ea"/>
                  </a:endParaRPr>
                </a:p>
              </p:txBody>
            </p:sp>
            <p:sp>
              <p:nvSpPr>
                <p:cNvPr id="63"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4"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grpSp>
            <p:nvGrpSpPr>
              <p:cNvPr id="8" name="Group 950"/>
              <p:cNvGrpSpPr>
                <a:grpSpLocks/>
              </p:cNvGrpSpPr>
              <p:nvPr/>
            </p:nvGrpSpPr>
            <p:grpSpPr bwMode="auto">
              <a:xfrm>
                <a:off x="7182479" y="2847655"/>
                <a:ext cx="338137" cy="653816"/>
                <a:chOff x="4140" y="429"/>
                <a:chExt cx="1425" cy="2396"/>
              </a:xfrm>
            </p:grpSpPr>
            <p:sp>
              <p:nvSpPr>
                <p:cNvPr id="9"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0"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11"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2"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3"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14" name="Group 956"/>
                <p:cNvGrpSpPr>
                  <a:grpSpLocks/>
                </p:cNvGrpSpPr>
                <p:nvPr/>
              </p:nvGrpSpPr>
              <p:grpSpPr bwMode="auto">
                <a:xfrm>
                  <a:off x="4749" y="668"/>
                  <a:ext cx="581" cy="145"/>
                  <a:chOff x="614" y="2568"/>
                  <a:chExt cx="725" cy="139"/>
                </a:xfrm>
              </p:grpSpPr>
              <p:sp>
                <p:nvSpPr>
                  <p:cNvPr id="39"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40"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15"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16" name="Group 960"/>
                <p:cNvGrpSpPr>
                  <a:grpSpLocks/>
                </p:cNvGrpSpPr>
                <p:nvPr/>
              </p:nvGrpSpPr>
              <p:grpSpPr bwMode="auto">
                <a:xfrm>
                  <a:off x="4747" y="994"/>
                  <a:ext cx="581" cy="134"/>
                  <a:chOff x="614" y="2568"/>
                  <a:chExt cx="725" cy="139"/>
                </a:xfrm>
              </p:grpSpPr>
              <p:sp>
                <p:nvSpPr>
                  <p:cNvPr id="37"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8"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17"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18"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19" name="Group 965"/>
                <p:cNvGrpSpPr>
                  <a:grpSpLocks/>
                </p:cNvGrpSpPr>
                <p:nvPr/>
              </p:nvGrpSpPr>
              <p:grpSpPr bwMode="auto">
                <a:xfrm>
                  <a:off x="4735" y="1627"/>
                  <a:ext cx="582" cy="151"/>
                  <a:chOff x="614" y="2568"/>
                  <a:chExt cx="725" cy="139"/>
                </a:xfrm>
              </p:grpSpPr>
              <p:sp>
                <p:nvSpPr>
                  <p:cNvPr id="35"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6"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20"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grpSp>
              <p:nvGrpSpPr>
                <p:cNvPr id="21" name="Group 969"/>
                <p:cNvGrpSpPr>
                  <a:grpSpLocks/>
                </p:cNvGrpSpPr>
                <p:nvPr/>
              </p:nvGrpSpPr>
              <p:grpSpPr bwMode="auto">
                <a:xfrm>
                  <a:off x="4739" y="1327"/>
                  <a:ext cx="582" cy="139"/>
                  <a:chOff x="614" y="2568"/>
                  <a:chExt cx="725" cy="139"/>
                </a:xfrm>
              </p:grpSpPr>
              <p:sp>
                <p:nvSpPr>
                  <p:cNvPr id="33"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4"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22"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23"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4"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5"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26"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7"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28"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29"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0"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0000"/>
                    </a:solidFill>
                    <a:effectLst/>
                    <a:uLnTx/>
                    <a:uFillTx/>
                    <a:latin typeface="+mn-ea"/>
                    <a:ea typeface="+mn-ea"/>
                  </a:endParaRPr>
                </a:p>
              </p:txBody>
            </p:sp>
            <p:sp>
              <p:nvSpPr>
                <p:cNvPr id="31"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2"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grpSp>
        <p:cxnSp>
          <p:nvCxnSpPr>
            <p:cNvPr id="73" name="Straight Connector 147"/>
            <p:cNvCxnSpPr/>
            <p:nvPr/>
          </p:nvCxnSpPr>
          <p:spPr>
            <a:xfrm flipV="1">
              <a:off x="3262313" y="5900738"/>
              <a:ext cx="1316037" cy="131762"/>
            </a:xfrm>
            <a:prstGeom prst="line">
              <a:avLst/>
            </a:prstGeom>
            <a:noFill/>
            <a:ln w="12700" cap="flat" cmpd="sng" algn="ctr">
              <a:solidFill>
                <a:srgbClr val="000000"/>
              </a:solidFill>
              <a:prstDash val="solid"/>
            </a:ln>
            <a:effectLst/>
          </p:spPr>
        </p:cxnSp>
        <p:cxnSp>
          <p:nvCxnSpPr>
            <p:cNvPr id="74" name="Straight Connector 149"/>
            <p:cNvCxnSpPr/>
            <p:nvPr/>
          </p:nvCxnSpPr>
          <p:spPr>
            <a:xfrm>
              <a:off x="3151188" y="6088063"/>
              <a:ext cx="2259012" cy="298450"/>
            </a:xfrm>
            <a:prstGeom prst="line">
              <a:avLst/>
            </a:prstGeom>
            <a:noFill/>
            <a:ln w="12700" cap="flat" cmpd="sng" algn="ctr">
              <a:solidFill>
                <a:srgbClr val="000000"/>
              </a:solidFill>
              <a:prstDash val="solid"/>
            </a:ln>
            <a:effectLst/>
          </p:spPr>
        </p:cxnSp>
        <p:cxnSp>
          <p:nvCxnSpPr>
            <p:cNvPr id="75" name="Straight Connector 152"/>
            <p:cNvCxnSpPr/>
            <p:nvPr/>
          </p:nvCxnSpPr>
          <p:spPr>
            <a:xfrm>
              <a:off x="3163888" y="6192838"/>
              <a:ext cx="714375" cy="276225"/>
            </a:xfrm>
            <a:prstGeom prst="line">
              <a:avLst/>
            </a:prstGeom>
            <a:noFill/>
            <a:ln w="12700" cap="flat" cmpd="sng" algn="ctr">
              <a:solidFill>
                <a:srgbClr val="000000"/>
              </a:solidFill>
              <a:prstDash val="solid"/>
            </a:ln>
            <a:effectLst/>
          </p:spPr>
        </p:cxnSp>
        <p:cxnSp>
          <p:nvCxnSpPr>
            <p:cNvPr id="76" name="Straight Connector 156"/>
            <p:cNvCxnSpPr/>
            <p:nvPr/>
          </p:nvCxnSpPr>
          <p:spPr>
            <a:xfrm flipV="1">
              <a:off x="4181475" y="6386513"/>
              <a:ext cx="1247775" cy="82550"/>
            </a:xfrm>
            <a:prstGeom prst="line">
              <a:avLst/>
            </a:prstGeom>
            <a:noFill/>
            <a:ln w="12700" cap="flat" cmpd="sng" algn="ctr">
              <a:solidFill>
                <a:srgbClr val="000000"/>
              </a:solidFill>
              <a:prstDash val="solid"/>
            </a:ln>
            <a:effectLst/>
          </p:spPr>
        </p:cxnSp>
        <p:cxnSp>
          <p:nvCxnSpPr>
            <p:cNvPr id="77" name="Straight Connector 158"/>
            <p:cNvCxnSpPr/>
            <p:nvPr/>
          </p:nvCxnSpPr>
          <p:spPr>
            <a:xfrm>
              <a:off x="4841875" y="5934075"/>
              <a:ext cx="1057275" cy="123825"/>
            </a:xfrm>
            <a:prstGeom prst="line">
              <a:avLst/>
            </a:prstGeom>
            <a:noFill/>
            <a:ln w="12700" cap="flat" cmpd="sng" algn="ctr">
              <a:solidFill>
                <a:srgbClr val="000000"/>
              </a:solidFill>
              <a:prstDash val="solid"/>
            </a:ln>
            <a:effectLst/>
          </p:spPr>
        </p:cxnSp>
        <p:cxnSp>
          <p:nvCxnSpPr>
            <p:cNvPr id="78" name="Straight Connector 160"/>
            <p:cNvCxnSpPr/>
            <p:nvPr/>
          </p:nvCxnSpPr>
          <p:spPr>
            <a:xfrm flipV="1">
              <a:off x="4125913" y="6088063"/>
              <a:ext cx="1790700" cy="298450"/>
            </a:xfrm>
            <a:prstGeom prst="line">
              <a:avLst/>
            </a:prstGeom>
            <a:noFill/>
            <a:ln w="12700" cap="flat" cmpd="sng" algn="ctr">
              <a:solidFill>
                <a:srgbClr val="000000"/>
              </a:solidFill>
              <a:prstDash val="solid"/>
            </a:ln>
            <a:effectLst/>
          </p:spPr>
        </p:cxnSp>
        <p:cxnSp>
          <p:nvCxnSpPr>
            <p:cNvPr id="79" name="Straight Connector 162"/>
            <p:cNvCxnSpPr/>
            <p:nvPr/>
          </p:nvCxnSpPr>
          <p:spPr>
            <a:xfrm flipV="1">
              <a:off x="5453063" y="6116638"/>
              <a:ext cx="588962" cy="269875"/>
            </a:xfrm>
            <a:prstGeom prst="line">
              <a:avLst/>
            </a:prstGeom>
            <a:noFill/>
            <a:ln w="12700" cap="flat" cmpd="sng" algn="ctr">
              <a:solidFill>
                <a:srgbClr val="000000"/>
              </a:solidFill>
              <a:prstDash val="solid"/>
            </a:ln>
            <a:effectLst/>
          </p:spPr>
        </p:cxnSp>
        <p:cxnSp>
          <p:nvCxnSpPr>
            <p:cNvPr id="80" name="Straight Connector 164"/>
            <p:cNvCxnSpPr/>
            <p:nvPr/>
          </p:nvCxnSpPr>
          <p:spPr>
            <a:xfrm>
              <a:off x="4595813" y="5900738"/>
              <a:ext cx="814387" cy="401637"/>
            </a:xfrm>
            <a:prstGeom prst="line">
              <a:avLst/>
            </a:prstGeom>
            <a:noFill/>
            <a:ln w="12700" cap="flat" cmpd="sng" algn="ctr">
              <a:solidFill>
                <a:srgbClr val="000000"/>
              </a:solidFill>
              <a:prstDash val="solid"/>
            </a:ln>
            <a:effectLst/>
          </p:spPr>
        </p:cxnSp>
        <p:grpSp>
          <p:nvGrpSpPr>
            <p:cNvPr id="81" name="Group 48260"/>
            <p:cNvGrpSpPr>
              <a:grpSpLocks/>
            </p:cNvGrpSpPr>
            <p:nvPr/>
          </p:nvGrpSpPr>
          <p:grpSpPr bwMode="auto">
            <a:xfrm>
              <a:off x="1525588" y="3003550"/>
              <a:ext cx="6978650" cy="1102530"/>
              <a:chOff x="1526216" y="3003498"/>
              <a:chExt cx="6978041" cy="1102529"/>
            </a:xfrm>
          </p:grpSpPr>
          <p:sp>
            <p:nvSpPr>
              <p:cNvPr id="82" name="TextBox 399"/>
              <p:cNvSpPr txBox="1">
                <a:spLocks noChangeArrowheads="1"/>
              </p:cNvSpPr>
              <p:nvPr/>
            </p:nvSpPr>
            <p:spPr bwMode="auto">
              <a:xfrm>
                <a:off x="7681598" y="3628973"/>
                <a:ext cx="6607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mn-ea"/>
                    <a:ea typeface="+mn-ea"/>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mn-ea"/>
                    <a:ea typeface="+mn-ea"/>
                  </a:rPr>
                  <a:t>plane</a:t>
                </a:r>
              </a:p>
            </p:txBody>
          </p:sp>
          <p:sp>
            <p:nvSpPr>
              <p:cNvPr id="83" name="TextBox 400"/>
              <p:cNvSpPr txBox="1">
                <a:spLocks noChangeArrowheads="1"/>
              </p:cNvSpPr>
              <p:nvPr/>
            </p:nvSpPr>
            <p:spPr bwMode="auto">
              <a:xfrm>
                <a:off x="7684913" y="3003498"/>
                <a:ext cx="7969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mn-ea"/>
                    <a:ea typeface="+mn-ea"/>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mn-ea"/>
                    <a:ea typeface="+mn-ea"/>
                  </a:rPr>
                  <a:t>plane</a:t>
                </a:r>
              </a:p>
            </p:txBody>
          </p:sp>
          <p:cxnSp>
            <p:nvCxnSpPr>
              <p:cNvPr id="84" name="Straight Connector 301"/>
              <p:cNvCxnSpPr/>
              <p:nvPr/>
            </p:nvCxnSpPr>
            <p:spPr bwMode="auto">
              <a:xfrm flipV="1">
                <a:off x="1526216" y="3579760"/>
                <a:ext cx="6978041" cy="11112"/>
              </a:xfrm>
              <a:prstGeom prst="line">
                <a:avLst/>
              </a:prstGeom>
              <a:noFill/>
              <a:ln w="25400" cap="flat" cmpd="sng" algn="ctr">
                <a:solidFill>
                  <a:srgbClr val="000000"/>
                </a:solidFill>
                <a:prstDash val="dash"/>
              </a:ln>
              <a:effectLst/>
            </p:spPr>
          </p:cxnSp>
        </p:grpSp>
        <p:grpSp>
          <p:nvGrpSpPr>
            <p:cNvPr id="85" name="Group 26"/>
            <p:cNvGrpSpPr>
              <a:grpSpLocks/>
            </p:cNvGrpSpPr>
            <p:nvPr/>
          </p:nvGrpSpPr>
          <p:grpSpPr bwMode="auto">
            <a:xfrm>
              <a:off x="2436813" y="2735263"/>
              <a:ext cx="4295775" cy="320675"/>
              <a:chOff x="2433511" y="2792111"/>
              <a:chExt cx="4296530" cy="320561"/>
            </a:xfrm>
          </p:grpSpPr>
          <p:grpSp>
            <p:nvGrpSpPr>
              <p:cNvPr id="86" name="Group 401"/>
              <p:cNvGrpSpPr>
                <a:grpSpLocks/>
              </p:cNvGrpSpPr>
              <p:nvPr/>
            </p:nvGrpSpPr>
            <p:grpSpPr bwMode="auto">
              <a:xfrm>
                <a:off x="2433511" y="2794083"/>
                <a:ext cx="349250" cy="317387"/>
                <a:chOff x="2931664" y="3912603"/>
                <a:chExt cx="430450" cy="329314"/>
              </a:xfrm>
            </p:grpSpPr>
            <p:sp>
              <p:nvSpPr>
                <p:cNvPr id="107" name="Rectangle 402"/>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08" name="Straight Connector 403"/>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109" name="Straight Connector 404"/>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110" name="Straight Connector 405"/>
                <p:cNvCxnSpPr>
                  <a:stCxn id="107"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87" name="Group 406"/>
              <p:cNvGrpSpPr>
                <a:grpSpLocks/>
              </p:cNvGrpSpPr>
              <p:nvPr/>
            </p:nvGrpSpPr>
            <p:grpSpPr bwMode="auto">
              <a:xfrm>
                <a:off x="3348666" y="2792111"/>
                <a:ext cx="350838" cy="317387"/>
                <a:chOff x="2931664" y="3912603"/>
                <a:chExt cx="430450" cy="329314"/>
              </a:xfrm>
            </p:grpSpPr>
            <p:sp>
              <p:nvSpPr>
                <p:cNvPr id="103" name="Rectangle 407"/>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04" name="Straight Connector 408"/>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105" name="Straight Connector 409"/>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106" name="Straight Connector 410"/>
                <p:cNvCxnSpPr>
                  <a:stCxn id="103"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88" name="Group 411"/>
              <p:cNvGrpSpPr>
                <a:grpSpLocks/>
              </p:cNvGrpSpPr>
              <p:nvPr/>
            </p:nvGrpSpPr>
            <p:grpSpPr bwMode="auto">
              <a:xfrm>
                <a:off x="4182104" y="2792111"/>
                <a:ext cx="350837" cy="317387"/>
                <a:chOff x="2931664" y="3912603"/>
                <a:chExt cx="430450" cy="329314"/>
              </a:xfrm>
            </p:grpSpPr>
            <p:sp>
              <p:nvSpPr>
                <p:cNvPr id="99" name="Rectangle 412"/>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00" name="Straight Connector 413"/>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101" name="Straight Connector 414"/>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102" name="Straight Connector 415"/>
                <p:cNvCxnSpPr>
                  <a:stCxn id="99"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89" name="Group 416"/>
              <p:cNvGrpSpPr>
                <a:grpSpLocks/>
              </p:cNvGrpSpPr>
              <p:nvPr/>
            </p:nvGrpSpPr>
            <p:grpSpPr bwMode="auto">
              <a:xfrm>
                <a:off x="5374316" y="2795285"/>
                <a:ext cx="349250" cy="317387"/>
                <a:chOff x="2931664" y="3912603"/>
                <a:chExt cx="430450" cy="329314"/>
              </a:xfrm>
            </p:grpSpPr>
            <p:sp>
              <p:nvSpPr>
                <p:cNvPr id="95" name="Rectangle 417"/>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96" name="Straight Connector 418"/>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97" name="Straight Connector 419"/>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98" name="Straight Connector 420"/>
                <p:cNvCxnSpPr>
                  <a:stCxn id="95"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90" name="Group 421"/>
              <p:cNvGrpSpPr>
                <a:grpSpLocks/>
              </p:cNvGrpSpPr>
              <p:nvPr/>
            </p:nvGrpSpPr>
            <p:grpSpPr bwMode="auto">
              <a:xfrm>
                <a:off x="6379204" y="2792111"/>
                <a:ext cx="350837" cy="317387"/>
                <a:chOff x="2931664" y="3912603"/>
                <a:chExt cx="430450" cy="329314"/>
              </a:xfrm>
            </p:grpSpPr>
            <p:sp>
              <p:nvSpPr>
                <p:cNvPr id="91" name="Rectangle 422"/>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92" name="Straight Connector 423"/>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93" name="Straight Connector 424"/>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94" name="Straight Connector 425"/>
                <p:cNvCxnSpPr>
                  <a:stCxn id="91"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111" name="Group 48259"/>
            <p:cNvGrpSpPr>
              <a:grpSpLocks/>
            </p:cNvGrpSpPr>
            <p:nvPr/>
          </p:nvGrpSpPr>
          <p:grpSpPr bwMode="auto">
            <a:xfrm>
              <a:off x="1855788" y="3709988"/>
              <a:ext cx="5211762" cy="2740025"/>
              <a:chOff x="1856416" y="3709935"/>
              <a:chExt cx="5211763" cy="2739614"/>
            </a:xfrm>
          </p:grpSpPr>
          <p:sp>
            <p:nvSpPr>
              <p:cNvPr id="112" name="Freeform 267"/>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13" name="Freeform 271"/>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14" name="Freeform 272"/>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15" name="Freeform 273"/>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16" name="Freeform 274"/>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grpSp>
            <p:nvGrpSpPr>
              <p:cNvPr id="117" name="Group 28"/>
              <p:cNvGrpSpPr>
                <a:grpSpLocks/>
              </p:cNvGrpSpPr>
              <p:nvPr/>
            </p:nvGrpSpPr>
            <p:grpSpPr bwMode="auto">
              <a:xfrm>
                <a:off x="1856416" y="3709935"/>
                <a:ext cx="1049337" cy="1739900"/>
                <a:chOff x="1856416" y="3709935"/>
                <a:chExt cx="1049337" cy="1739900"/>
              </a:xfrm>
            </p:grpSpPr>
            <p:sp>
              <p:nvSpPr>
                <p:cNvPr id="202" name="Rectangle 495"/>
                <p:cNvSpPr/>
                <p:nvPr/>
              </p:nvSpPr>
              <p:spPr bwMode="auto">
                <a:xfrm rot="10800000">
                  <a:off x="1867528" y="3957548"/>
                  <a:ext cx="1027113" cy="611095"/>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grpSp>
              <p:nvGrpSpPr>
                <p:cNvPr id="203" name="Group 498"/>
                <p:cNvGrpSpPr>
                  <a:grpSpLocks/>
                </p:cNvGrpSpPr>
                <p:nvPr/>
              </p:nvGrpSpPr>
              <p:grpSpPr bwMode="auto">
                <a:xfrm>
                  <a:off x="1858805" y="5088863"/>
                  <a:ext cx="1035373" cy="360972"/>
                  <a:chOff x="4128636" y="3606589"/>
                  <a:chExt cx="568145" cy="338667"/>
                </a:xfrm>
              </p:grpSpPr>
              <p:sp>
                <p:nvSpPr>
                  <p:cNvPr id="217" name="Oval 514"/>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18" name="Rectangle 515"/>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19" name="Oval 516"/>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20" name="Straight Connector 517"/>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221" name="Straight Connector 518"/>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204" name="Rectangle 499"/>
                <p:cNvSpPr/>
                <p:nvPr/>
              </p:nvSpPr>
              <p:spPr bwMode="auto">
                <a:xfrm>
                  <a:off x="1877053" y="4705148"/>
                  <a:ext cx="1028700" cy="522210"/>
                </a:xfrm>
                <a:prstGeom prst="rect">
                  <a:avLst/>
                </a:prstGeom>
                <a:gradFill rotWithShape="1">
                  <a:gsLst>
                    <a:gs pos="0">
                      <a:srgbClr val="3333CC">
                        <a:lumMod val="60000"/>
                        <a:lumOff val="40000"/>
                        <a:alpha val="62000"/>
                      </a:srgbClr>
                    </a:gs>
                    <a:gs pos="54000">
                      <a:srgbClr val="3333CC">
                        <a:lumMod val="40000"/>
                        <a:lumOff val="6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05" name="Straight Connector 501"/>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206" name="Straight Connector 502"/>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207" name="Group 504"/>
                <p:cNvGrpSpPr>
                  <a:grpSpLocks/>
                </p:cNvGrpSpPr>
                <p:nvPr/>
              </p:nvGrpSpPr>
              <p:grpSpPr bwMode="auto">
                <a:xfrm>
                  <a:off x="1856416" y="3709935"/>
                  <a:ext cx="1044712" cy="399063"/>
                  <a:chOff x="2183302" y="1574638"/>
                  <a:chExt cx="1200154" cy="430218"/>
                </a:xfrm>
              </p:grpSpPr>
              <p:sp>
                <p:nvSpPr>
                  <p:cNvPr id="208" name="Oval 505"/>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09" name="Rectangle 506"/>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10" name="Oval 507"/>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11" name="Freeform 508"/>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212" name="Freeform 509"/>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13" name="Freeform 510"/>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14" name="Freeform 511"/>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215" name="Straight Connector 512"/>
                  <p:cNvCxnSpPr>
                    <a:cxnSpLocks noChangeShapeType="1"/>
                    <a:endCxn id="210"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6" name="Straight Connector 513"/>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18" name="Group 29"/>
              <p:cNvGrpSpPr>
                <a:grpSpLocks/>
              </p:cNvGrpSpPr>
              <p:nvPr/>
            </p:nvGrpSpPr>
            <p:grpSpPr bwMode="auto">
              <a:xfrm>
                <a:off x="3566153" y="3862335"/>
                <a:ext cx="514350" cy="1670050"/>
                <a:chOff x="3566153" y="3862335"/>
                <a:chExt cx="514350" cy="1670050"/>
              </a:xfrm>
            </p:grpSpPr>
            <p:sp>
              <p:nvSpPr>
                <p:cNvPr id="182" name="Rectangle 548"/>
                <p:cNvSpPr/>
                <p:nvPr/>
              </p:nvSpPr>
              <p:spPr bwMode="auto">
                <a:xfrm rot="10800000">
                  <a:off x="3569201" y="3946092"/>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83" name="Straight Connector 549"/>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184" name="Group 552"/>
                <p:cNvGrpSpPr>
                  <a:grpSpLocks/>
                </p:cNvGrpSpPr>
                <p:nvPr/>
              </p:nvGrpSpPr>
              <p:grpSpPr bwMode="auto">
                <a:xfrm>
                  <a:off x="3571302" y="5310688"/>
                  <a:ext cx="507588" cy="221697"/>
                  <a:chOff x="4128636" y="3606589"/>
                  <a:chExt cx="568145" cy="338667"/>
                </a:xfrm>
              </p:grpSpPr>
              <p:sp>
                <p:nvSpPr>
                  <p:cNvPr id="197" name="Oval 561"/>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98" name="Rectangle 562"/>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99" name="Oval 563"/>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00" name="Straight Connector 564"/>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201" name="Straight Connector 565"/>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185" name="Rectangle 553"/>
                <p:cNvSpPr/>
                <p:nvPr/>
              </p:nvSpPr>
              <p:spPr bwMode="auto">
                <a:xfrm>
                  <a:off x="3572503" y="4574992"/>
                  <a:ext cx="496888"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86" name="Straight Connector 556"/>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187" name="Group 538"/>
                <p:cNvGrpSpPr>
                  <a:grpSpLocks/>
                </p:cNvGrpSpPr>
                <p:nvPr/>
              </p:nvGrpSpPr>
              <p:grpSpPr bwMode="auto">
                <a:xfrm>
                  <a:off x="3568667" y="3862335"/>
                  <a:ext cx="503828" cy="248249"/>
                  <a:chOff x="2183302" y="1564542"/>
                  <a:chExt cx="1200154" cy="440314"/>
                </a:xfrm>
              </p:grpSpPr>
              <p:sp>
                <p:nvSpPr>
                  <p:cNvPr id="188" name="Oval 539"/>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89" name="Rectangle 540"/>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90" name="Oval 541"/>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91" name="Freeform 542"/>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92" name="Freeform 543"/>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93" name="Freeform 544"/>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94" name="Freeform 545"/>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195" name="Straight Connector 546"/>
                  <p:cNvCxnSpPr>
                    <a:cxnSpLocks noChangeShapeType="1"/>
                    <a:endCxn id="190"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6" name="Straight Connector 547"/>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19" name="Group 30"/>
              <p:cNvGrpSpPr>
                <a:grpSpLocks/>
              </p:cNvGrpSpPr>
              <p:nvPr/>
            </p:nvGrpSpPr>
            <p:grpSpPr bwMode="auto">
              <a:xfrm>
                <a:off x="4348791" y="3867098"/>
                <a:ext cx="514350" cy="1670050"/>
                <a:chOff x="4348791" y="3867098"/>
                <a:chExt cx="514350" cy="1670050"/>
              </a:xfrm>
            </p:grpSpPr>
            <p:sp>
              <p:nvSpPr>
                <p:cNvPr id="162" name="Rectangle 578"/>
                <p:cNvSpPr/>
                <p:nvPr/>
              </p:nvSpPr>
              <p:spPr bwMode="auto">
                <a:xfrm rot="10800000">
                  <a:off x="4351838" y="3950855"/>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63" name="Straight Connector 579"/>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164" name="Group 580"/>
                <p:cNvGrpSpPr>
                  <a:grpSpLocks/>
                </p:cNvGrpSpPr>
                <p:nvPr/>
              </p:nvGrpSpPr>
              <p:grpSpPr bwMode="auto">
                <a:xfrm>
                  <a:off x="4353939" y="5315451"/>
                  <a:ext cx="507588" cy="221697"/>
                  <a:chOff x="4128636" y="3606589"/>
                  <a:chExt cx="568145" cy="338667"/>
                </a:xfrm>
              </p:grpSpPr>
              <p:sp>
                <p:nvSpPr>
                  <p:cNvPr id="177" name="Oval 588"/>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78" name="Rectangle 589"/>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79" name="Oval 590"/>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80" name="Straight Connector 591"/>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181" name="Straight Connector 592"/>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165" name="Rectangle 581"/>
                <p:cNvSpPr/>
                <p:nvPr/>
              </p:nvSpPr>
              <p:spPr bwMode="auto">
                <a:xfrm>
                  <a:off x="4355141" y="4579754"/>
                  <a:ext cx="496887"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66" name="Straight Connector 583"/>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167" name="Group 568"/>
                <p:cNvGrpSpPr>
                  <a:grpSpLocks/>
                </p:cNvGrpSpPr>
                <p:nvPr/>
              </p:nvGrpSpPr>
              <p:grpSpPr bwMode="auto">
                <a:xfrm>
                  <a:off x="4351304" y="3867098"/>
                  <a:ext cx="503828" cy="248249"/>
                  <a:chOff x="2183302" y="1564542"/>
                  <a:chExt cx="1200154" cy="440314"/>
                </a:xfrm>
              </p:grpSpPr>
              <p:sp>
                <p:nvSpPr>
                  <p:cNvPr id="168" name="Oval 569"/>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69" name="Rectangle 570"/>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70" name="Oval 571"/>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71" name="Freeform 572"/>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72" name="Freeform 573"/>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73" name="Freeform 574"/>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74" name="Freeform 575"/>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175" name="Straight Connector 576"/>
                  <p:cNvCxnSpPr>
                    <a:cxnSpLocks noChangeShapeType="1"/>
                    <a:endCxn id="170"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6" name="Straight Connector 577"/>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0" name="Group 48257"/>
              <p:cNvGrpSpPr>
                <a:grpSpLocks/>
              </p:cNvGrpSpPr>
              <p:nvPr/>
            </p:nvGrpSpPr>
            <p:grpSpPr bwMode="auto">
              <a:xfrm>
                <a:off x="5552117" y="3849635"/>
                <a:ext cx="514350" cy="1670050"/>
                <a:chOff x="5552117" y="3849635"/>
                <a:chExt cx="514350" cy="1670050"/>
              </a:xfrm>
            </p:grpSpPr>
            <p:sp>
              <p:nvSpPr>
                <p:cNvPr id="142" name="Rectangle 605"/>
                <p:cNvSpPr/>
                <p:nvPr/>
              </p:nvSpPr>
              <p:spPr bwMode="auto">
                <a:xfrm rot="10800000">
                  <a:off x="5555163" y="3933392"/>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43" name="Straight Connector 606"/>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144" name="Group 607"/>
                <p:cNvGrpSpPr>
                  <a:grpSpLocks/>
                </p:cNvGrpSpPr>
                <p:nvPr/>
              </p:nvGrpSpPr>
              <p:grpSpPr bwMode="auto">
                <a:xfrm>
                  <a:off x="5557264" y="5297988"/>
                  <a:ext cx="507588" cy="221697"/>
                  <a:chOff x="4128636" y="3606589"/>
                  <a:chExt cx="568145" cy="338667"/>
                </a:xfrm>
              </p:grpSpPr>
              <p:sp>
                <p:nvSpPr>
                  <p:cNvPr id="157" name="Oval 615"/>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58" name="Rectangle 616"/>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59" name="Oval 617"/>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60" name="Straight Connector 618"/>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161" name="Straight Connector 619"/>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145" name="Rectangle 608"/>
                <p:cNvSpPr/>
                <p:nvPr/>
              </p:nvSpPr>
              <p:spPr bwMode="auto">
                <a:xfrm>
                  <a:off x="5558467" y="4562294"/>
                  <a:ext cx="496887"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46" name="Straight Connector 610"/>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147" name="Group 595"/>
                <p:cNvGrpSpPr>
                  <a:grpSpLocks/>
                </p:cNvGrpSpPr>
                <p:nvPr/>
              </p:nvGrpSpPr>
              <p:grpSpPr bwMode="auto">
                <a:xfrm>
                  <a:off x="5554629" y="3849635"/>
                  <a:ext cx="503828" cy="248249"/>
                  <a:chOff x="2183302" y="1564542"/>
                  <a:chExt cx="1200154" cy="440314"/>
                </a:xfrm>
              </p:grpSpPr>
              <p:sp>
                <p:nvSpPr>
                  <p:cNvPr id="148" name="Oval 596"/>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49" name="Rectangle 597"/>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50" name="Oval 598"/>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51" name="Freeform 599"/>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52" name="Freeform 600"/>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53" name="Freeform 601"/>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54" name="Freeform 602"/>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155" name="Straight Connector 603"/>
                  <p:cNvCxnSpPr>
                    <a:cxnSpLocks noChangeShapeType="1"/>
                    <a:endCxn id="150"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604"/>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1" name="Group 48258"/>
              <p:cNvGrpSpPr>
                <a:grpSpLocks/>
              </p:cNvGrpSpPr>
              <p:nvPr/>
            </p:nvGrpSpPr>
            <p:grpSpPr bwMode="auto">
              <a:xfrm>
                <a:off x="6547479" y="3836935"/>
                <a:ext cx="514350" cy="1671638"/>
                <a:chOff x="6547479" y="3836935"/>
                <a:chExt cx="514350" cy="1671638"/>
              </a:xfrm>
            </p:grpSpPr>
            <p:sp>
              <p:nvSpPr>
                <p:cNvPr id="122" name="Rectangle 632"/>
                <p:cNvSpPr/>
                <p:nvPr/>
              </p:nvSpPr>
              <p:spPr bwMode="auto">
                <a:xfrm rot="10800000">
                  <a:off x="6550526" y="3920772"/>
                  <a:ext cx="498084" cy="629245"/>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23" name="Straight Connector 633"/>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124" name="Group 634"/>
                <p:cNvGrpSpPr>
                  <a:grpSpLocks/>
                </p:cNvGrpSpPr>
                <p:nvPr/>
              </p:nvGrpSpPr>
              <p:grpSpPr bwMode="auto">
                <a:xfrm>
                  <a:off x="6552627" y="5286665"/>
                  <a:ext cx="507588" cy="221908"/>
                  <a:chOff x="4128636" y="3606589"/>
                  <a:chExt cx="568145" cy="338667"/>
                </a:xfrm>
              </p:grpSpPr>
              <p:sp>
                <p:nvSpPr>
                  <p:cNvPr id="137" name="Oval 642"/>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38" name="Rectangle 643"/>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39" name="Oval 644"/>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40" name="Straight Connector 645"/>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141" name="Straight Connector 646"/>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125" name="Rectangle 635"/>
                <p:cNvSpPr/>
                <p:nvPr/>
              </p:nvSpPr>
              <p:spPr bwMode="auto">
                <a:xfrm>
                  <a:off x="6553829" y="4551184"/>
                  <a:ext cx="496888"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26" name="Straight Connector 637"/>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127" name="Group 622"/>
                <p:cNvGrpSpPr>
                  <a:grpSpLocks/>
                </p:cNvGrpSpPr>
                <p:nvPr/>
              </p:nvGrpSpPr>
              <p:grpSpPr bwMode="auto">
                <a:xfrm>
                  <a:off x="6549992" y="3836935"/>
                  <a:ext cx="503828" cy="248485"/>
                  <a:chOff x="2183302" y="1564542"/>
                  <a:chExt cx="1200154" cy="440314"/>
                </a:xfrm>
              </p:grpSpPr>
              <p:sp>
                <p:nvSpPr>
                  <p:cNvPr id="128" name="Oval 623"/>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29" name="Rectangle 624"/>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30" name="Oval 625"/>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31" name="Freeform 626"/>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32" name="Freeform 627"/>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33" name="Freeform 628"/>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34" name="Freeform 629"/>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135" name="Straight Connector 630"/>
                  <p:cNvCxnSpPr>
                    <a:cxnSpLocks noChangeShapeType="1"/>
                    <a:endCxn id="130"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631"/>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222" name="Group 27"/>
            <p:cNvGrpSpPr>
              <a:grpSpLocks/>
            </p:cNvGrpSpPr>
            <p:nvPr/>
          </p:nvGrpSpPr>
          <p:grpSpPr bwMode="auto">
            <a:xfrm>
              <a:off x="2381250" y="2476500"/>
              <a:ext cx="4416425" cy="2314575"/>
              <a:chOff x="2381956" y="2435173"/>
              <a:chExt cx="4415330" cy="2315048"/>
            </a:xfrm>
          </p:grpSpPr>
          <p:sp>
            <p:nvSpPr>
              <p:cNvPr id="223" name="Freeform 390"/>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mn-ea"/>
                  <a:cs typeface="+mn-cs"/>
                </a:endParaRPr>
              </a:p>
            </p:txBody>
          </p:sp>
          <p:sp>
            <p:nvSpPr>
              <p:cNvPr id="224" name="Freeform 391"/>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n-ea"/>
                  <a:cs typeface="+mn-cs"/>
                </a:endParaRPr>
              </a:p>
            </p:txBody>
          </p:sp>
          <p:cxnSp>
            <p:nvCxnSpPr>
              <p:cNvPr id="225" name="Straight Arrow Connector 392"/>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226" name="Straight Arrow Connector 393"/>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227" name="Straight Arrow Connector 394"/>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229" name="Group 23"/>
            <p:cNvGrpSpPr>
              <a:grpSpLocks/>
            </p:cNvGrpSpPr>
            <p:nvPr/>
          </p:nvGrpSpPr>
          <p:grpSpPr bwMode="auto">
            <a:xfrm>
              <a:off x="2055813" y="4687888"/>
              <a:ext cx="4957762" cy="693737"/>
              <a:chOff x="2055070" y="4690247"/>
              <a:chExt cx="4956877" cy="694339"/>
            </a:xfrm>
          </p:grpSpPr>
          <p:grpSp>
            <p:nvGrpSpPr>
              <p:cNvPr id="230" name="Group 554"/>
              <p:cNvGrpSpPr>
                <a:grpSpLocks/>
              </p:cNvGrpSpPr>
              <p:nvPr/>
            </p:nvGrpSpPr>
            <p:grpSpPr bwMode="auto">
              <a:xfrm>
                <a:off x="3605320" y="5055434"/>
                <a:ext cx="430131" cy="329152"/>
                <a:chOff x="2931664" y="3912603"/>
                <a:chExt cx="430450" cy="329314"/>
              </a:xfrm>
            </p:grpSpPr>
            <p:sp>
              <p:nvSpPr>
                <p:cNvPr id="251" name="Rectangle 557"/>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52" name="Straight Connector 558"/>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253" name="Straight Connector 559"/>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254" name="Straight Connector 560"/>
                <p:cNvCxnSpPr>
                  <a:stCxn id="251"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231" name="Group 582"/>
              <p:cNvGrpSpPr>
                <a:grpSpLocks/>
              </p:cNvGrpSpPr>
              <p:nvPr/>
            </p:nvGrpSpPr>
            <p:grpSpPr bwMode="auto">
              <a:xfrm>
                <a:off x="4387957" y="5055368"/>
                <a:ext cx="430131" cy="329152"/>
                <a:chOff x="2931664" y="3912603"/>
                <a:chExt cx="430450" cy="329314"/>
              </a:xfrm>
            </p:grpSpPr>
            <p:sp>
              <p:nvSpPr>
                <p:cNvPr id="247" name="Rectangle 584"/>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48" name="Straight Connector 585"/>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249" name="Straight Connector 586"/>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250" name="Straight Connector 587"/>
                <p:cNvCxnSpPr>
                  <a:stCxn id="247"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232" name="Group 609"/>
              <p:cNvGrpSpPr>
                <a:grpSpLocks/>
              </p:cNvGrpSpPr>
              <p:nvPr/>
            </p:nvGrpSpPr>
            <p:grpSpPr bwMode="auto">
              <a:xfrm>
                <a:off x="5591804" y="5053093"/>
                <a:ext cx="430212" cy="328614"/>
                <a:chOff x="2932186" y="3913304"/>
                <a:chExt cx="430531" cy="328775"/>
              </a:xfrm>
            </p:grpSpPr>
            <p:sp>
              <p:nvSpPr>
                <p:cNvPr id="243" name="Rectangle 611"/>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44" name="Straight Connector 612"/>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245" name="Straight Connector 613"/>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246" name="Straight Connector 614"/>
                <p:cNvCxnSpPr>
                  <a:stCxn id="243"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233" name="Group 636"/>
              <p:cNvGrpSpPr>
                <a:grpSpLocks/>
              </p:cNvGrpSpPr>
              <p:nvPr/>
            </p:nvGrpSpPr>
            <p:grpSpPr bwMode="auto">
              <a:xfrm>
                <a:off x="6581816" y="5045656"/>
                <a:ext cx="430131" cy="329465"/>
                <a:chOff x="2931664" y="3912603"/>
                <a:chExt cx="430450" cy="329314"/>
              </a:xfrm>
            </p:grpSpPr>
            <p:sp>
              <p:nvSpPr>
                <p:cNvPr id="239" name="Rectangle 638"/>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40" name="Straight Connector 639"/>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241" name="Straight Connector 640"/>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242" name="Straight Connector 641"/>
                <p:cNvCxnSpPr>
                  <a:stCxn id="239"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234" name="Group 554"/>
              <p:cNvGrpSpPr>
                <a:grpSpLocks/>
              </p:cNvGrpSpPr>
              <p:nvPr/>
            </p:nvGrpSpPr>
            <p:grpSpPr bwMode="auto">
              <a:xfrm>
                <a:off x="2055070" y="4690247"/>
                <a:ext cx="675320" cy="521222"/>
                <a:chOff x="2931664" y="3912603"/>
                <a:chExt cx="430450" cy="329314"/>
              </a:xfrm>
            </p:grpSpPr>
            <p:sp>
              <p:nvSpPr>
                <p:cNvPr id="235" name="Rectangle 357"/>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36" name="Straight Connector 358"/>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237" name="Straight Connector 359"/>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238" name="Straight Connector 360"/>
                <p:cNvCxnSpPr>
                  <a:stCxn id="235"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255" name="Group 347"/>
            <p:cNvGrpSpPr>
              <a:grpSpLocks/>
            </p:cNvGrpSpPr>
            <p:nvPr/>
          </p:nvGrpSpPr>
          <p:grpSpPr bwMode="auto">
            <a:xfrm>
              <a:off x="5856288" y="5943600"/>
              <a:ext cx="588962" cy="242888"/>
              <a:chOff x="1871277" y="1576300"/>
              <a:chExt cx="1128371" cy="437861"/>
            </a:xfrm>
          </p:grpSpPr>
          <p:sp>
            <p:nvSpPr>
              <p:cNvPr id="256" name="Oval 362"/>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57" name="Rectangle 363"/>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58" name="Oval 364"/>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59" name="Freeform 365"/>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260" name="Freeform 366"/>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61" name="Freeform 367"/>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62" name="Freeform 368"/>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263" name="Straight Connector 369"/>
              <p:cNvCxnSpPr>
                <a:cxnSpLocks noChangeShapeType="1"/>
                <a:endCxn id="258"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4" name="Straight Connector 370"/>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5" name="Group 347"/>
            <p:cNvGrpSpPr>
              <a:grpSpLocks/>
            </p:cNvGrpSpPr>
            <p:nvPr/>
          </p:nvGrpSpPr>
          <p:grpSpPr bwMode="auto">
            <a:xfrm>
              <a:off x="4375150" y="5802313"/>
              <a:ext cx="588963" cy="242887"/>
              <a:chOff x="1871277" y="1576300"/>
              <a:chExt cx="1128371" cy="437861"/>
            </a:xfrm>
          </p:grpSpPr>
          <p:sp>
            <p:nvSpPr>
              <p:cNvPr id="266" name="Oval 372"/>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67" name="Rectangle 373"/>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68" name="Oval 374"/>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69" name="Freeform 375"/>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270" name="Freeform 376"/>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71" name="Freeform 377"/>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72" name="Freeform 378"/>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273" name="Straight Connector 379"/>
              <p:cNvCxnSpPr>
                <a:cxnSpLocks noChangeShapeType="1"/>
                <a:endCxn id="268"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4" name="Straight Connector 380"/>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5" name="Group 347"/>
            <p:cNvGrpSpPr>
              <a:grpSpLocks/>
            </p:cNvGrpSpPr>
            <p:nvPr/>
          </p:nvGrpSpPr>
          <p:grpSpPr bwMode="auto">
            <a:xfrm>
              <a:off x="5167313" y="6262688"/>
              <a:ext cx="588962" cy="242887"/>
              <a:chOff x="1871277" y="1576300"/>
              <a:chExt cx="1128371" cy="437861"/>
            </a:xfrm>
          </p:grpSpPr>
          <p:sp>
            <p:nvSpPr>
              <p:cNvPr id="276" name="Oval 40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77" name="Rectangle 406"/>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78" name="Oval 411"/>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79" name="Freeform 416"/>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280" name="Freeform 421"/>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81" name="Freeform 42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82" name="Freeform 42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283" name="Straight Connector 428"/>
              <p:cNvCxnSpPr>
                <a:cxnSpLocks noChangeShapeType="1"/>
                <a:endCxn id="278"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4" name="Straight Connector 429"/>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5" name="Group 25"/>
            <p:cNvGrpSpPr>
              <a:grpSpLocks/>
            </p:cNvGrpSpPr>
            <p:nvPr/>
          </p:nvGrpSpPr>
          <p:grpSpPr bwMode="auto">
            <a:xfrm>
              <a:off x="1925638" y="2220913"/>
              <a:ext cx="5095875" cy="2832100"/>
              <a:chOff x="1925876" y="2212958"/>
              <a:chExt cx="5095391" cy="2833288"/>
            </a:xfrm>
          </p:grpSpPr>
          <p:grpSp>
            <p:nvGrpSpPr>
              <p:cNvPr id="286" name="Group 11"/>
              <p:cNvGrpSpPr>
                <a:grpSpLocks/>
              </p:cNvGrpSpPr>
              <p:nvPr/>
            </p:nvGrpSpPr>
            <p:grpSpPr bwMode="auto">
              <a:xfrm>
                <a:off x="2744948" y="2212958"/>
                <a:ext cx="3598520" cy="493919"/>
                <a:chOff x="2704632" y="2011398"/>
                <a:chExt cx="3598520" cy="493919"/>
              </a:xfrm>
            </p:grpSpPr>
            <p:sp>
              <p:nvSpPr>
                <p:cNvPr id="311" name="Oval 341"/>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12" name="Oval 388"/>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13" name="TextBox 389"/>
                <p:cNvSpPr txBox="1">
                  <a:spLocks noChangeArrowheads="1"/>
                </p:cNvSpPr>
                <p:nvPr/>
              </p:nvSpPr>
              <p:spPr bwMode="auto">
                <a:xfrm>
                  <a:off x="3368976" y="2127167"/>
                  <a:ext cx="2225077" cy="2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mn-ea"/>
                      <a:ea typeface="+mn-ea"/>
                    </a:rPr>
                    <a:t>Remote Controller</a:t>
                  </a:r>
                </a:p>
              </p:txBody>
            </p:sp>
          </p:grpSp>
          <p:grpSp>
            <p:nvGrpSpPr>
              <p:cNvPr id="287" name="Group 441"/>
              <p:cNvGrpSpPr>
                <a:grpSpLocks/>
              </p:cNvGrpSpPr>
              <p:nvPr/>
            </p:nvGrpSpPr>
            <p:grpSpPr bwMode="auto">
              <a:xfrm>
                <a:off x="1925876" y="4223578"/>
                <a:ext cx="923837" cy="406570"/>
                <a:chOff x="2705100" y="2011480"/>
                <a:chExt cx="3598690" cy="494427"/>
              </a:xfrm>
            </p:grpSpPr>
            <p:sp>
              <p:nvSpPr>
                <p:cNvPr id="308" name="Oval 442"/>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09" name="Oval 443"/>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10" name="TextBox 389"/>
                <p:cNvSpPr txBox="1">
                  <a:spLocks noChangeArrowheads="1"/>
                </p:cNvSpPr>
                <p:nvPr/>
              </p:nvSpPr>
              <p:spPr bwMode="auto">
                <a:xfrm>
                  <a:off x="3506871" y="2127168"/>
                  <a:ext cx="1949285" cy="3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mn-ea"/>
                      <a:ea typeface="+mn-ea"/>
                    </a:rPr>
                    <a:t>CA</a:t>
                  </a:r>
                </a:p>
              </p:txBody>
            </p:sp>
          </p:grpSp>
          <p:grpSp>
            <p:nvGrpSpPr>
              <p:cNvPr id="288" name="Group 16"/>
              <p:cNvGrpSpPr>
                <a:grpSpLocks/>
              </p:cNvGrpSpPr>
              <p:nvPr/>
            </p:nvGrpSpPr>
            <p:grpSpPr bwMode="auto">
              <a:xfrm>
                <a:off x="3589508" y="4760377"/>
                <a:ext cx="463568" cy="285869"/>
                <a:chOff x="3558850" y="4573304"/>
                <a:chExt cx="463568" cy="285869"/>
              </a:xfrm>
            </p:grpSpPr>
            <p:grpSp>
              <p:nvGrpSpPr>
                <p:cNvPr id="304" name="Group 12"/>
                <p:cNvGrpSpPr>
                  <a:grpSpLocks/>
                </p:cNvGrpSpPr>
                <p:nvPr/>
              </p:nvGrpSpPr>
              <p:grpSpPr bwMode="auto">
                <a:xfrm>
                  <a:off x="3558850" y="4577634"/>
                  <a:ext cx="463568" cy="262710"/>
                  <a:chOff x="3558850" y="4577634"/>
                  <a:chExt cx="463568" cy="262710"/>
                </a:xfrm>
              </p:grpSpPr>
              <p:sp>
                <p:nvSpPr>
                  <p:cNvPr id="306" name="Oval 446"/>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07" name="Oval 447"/>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grpSp>
            <p:sp>
              <p:nvSpPr>
                <p:cNvPr id="305"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mn-ea"/>
                      <a:ea typeface="+mn-ea"/>
                    </a:rPr>
                    <a:t>CA</a:t>
                  </a:r>
                  <a:endParaRPr kumimoji="0" lang="en-US" altLang="zh-CN" sz="1800" b="0" i="0" u="none" strike="noStrike" kern="0" cap="none" spc="0" normalizeH="0" baseline="0" noProof="0">
                    <a:ln>
                      <a:noFill/>
                    </a:ln>
                    <a:solidFill>
                      <a:srgbClr val="FFFFFF"/>
                    </a:solidFill>
                    <a:effectLst/>
                    <a:uLnTx/>
                    <a:uFillTx/>
                    <a:latin typeface="+mn-ea"/>
                    <a:ea typeface="+mn-ea"/>
                  </a:endParaRPr>
                </a:p>
              </p:txBody>
            </p:sp>
          </p:grpSp>
          <p:grpSp>
            <p:nvGrpSpPr>
              <p:cNvPr id="289" name="Group 450"/>
              <p:cNvGrpSpPr>
                <a:grpSpLocks/>
              </p:cNvGrpSpPr>
              <p:nvPr/>
            </p:nvGrpSpPr>
            <p:grpSpPr bwMode="auto">
              <a:xfrm>
                <a:off x="4369656" y="4758258"/>
                <a:ext cx="463568" cy="285869"/>
                <a:chOff x="3558850" y="4573304"/>
                <a:chExt cx="463568" cy="285869"/>
              </a:xfrm>
            </p:grpSpPr>
            <p:grpSp>
              <p:nvGrpSpPr>
                <p:cNvPr id="300" name="Group 451"/>
                <p:cNvGrpSpPr>
                  <a:grpSpLocks/>
                </p:cNvGrpSpPr>
                <p:nvPr/>
              </p:nvGrpSpPr>
              <p:grpSpPr bwMode="auto">
                <a:xfrm>
                  <a:off x="3558850" y="4577634"/>
                  <a:ext cx="463568" cy="262710"/>
                  <a:chOff x="3558850" y="4577634"/>
                  <a:chExt cx="463568" cy="262710"/>
                </a:xfrm>
              </p:grpSpPr>
              <p:sp>
                <p:nvSpPr>
                  <p:cNvPr id="302" name="Oval 453"/>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03" name="Oval 454"/>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grpSp>
            <p:sp>
              <p:nvSpPr>
                <p:cNvPr id="301"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mn-ea"/>
                      <a:ea typeface="+mn-ea"/>
                    </a:rPr>
                    <a:t>CA</a:t>
                  </a:r>
                  <a:endParaRPr kumimoji="0" lang="en-US" altLang="zh-CN" sz="1800" b="0" i="0" u="none" strike="noStrike" kern="0" cap="none" spc="0" normalizeH="0" baseline="0" noProof="0">
                    <a:ln>
                      <a:noFill/>
                    </a:ln>
                    <a:solidFill>
                      <a:srgbClr val="FFFFFF"/>
                    </a:solidFill>
                    <a:effectLst/>
                    <a:uLnTx/>
                    <a:uFillTx/>
                    <a:latin typeface="+mn-ea"/>
                    <a:ea typeface="+mn-ea"/>
                  </a:endParaRPr>
                </a:p>
              </p:txBody>
            </p:sp>
          </p:grpSp>
          <p:grpSp>
            <p:nvGrpSpPr>
              <p:cNvPr id="290" name="Group 455"/>
              <p:cNvGrpSpPr>
                <a:grpSpLocks/>
              </p:cNvGrpSpPr>
              <p:nvPr/>
            </p:nvGrpSpPr>
            <p:grpSpPr bwMode="auto">
              <a:xfrm>
                <a:off x="5569912" y="4756140"/>
                <a:ext cx="463568" cy="285869"/>
                <a:chOff x="3558850" y="4573304"/>
                <a:chExt cx="463568" cy="285869"/>
              </a:xfrm>
            </p:grpSpPr>
            <p:grpSp>
              <p:nvGrpSpPr>
                <p:cNvPr id="296" name="Group 456"/>
                <p:cNvGrpSpPr>
                  <a:grpSpLocks/>
                </p:cNvGrpSpPr>
                <p:nvPr/>
              </p:nvGrpSpPr>
              <p:grpSpPr bwMode="auto">
                <a:xfrm>
                  <a:off x="3558850" y="4577634"/>
                  <a:ext cx="463568" cy="262710"/>
                  <a:chOff x="3558850" y="4577634"/>
                  <a:chExt cx="463568" cy="262710"/>
                </a:xfrm>
              </p:grpSpPr>
              <p:sp>
                <p:nvSpPr>
                  <p:cNvPr id="298" name="Oval 458"/>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99" name="Oval 459"/>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grpSp>
            <p:sp>
              <p:nvSpPr>
                <p:cNvPr id="297"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mn-ea"/>
                      <a:ea typeface="+mn-ea"/>
                    </a:rPr>
                    <a:t>CA</a:t>
                  </a:r>
                  <a:endParaRPr kumimoji="0" lang="en-US" altLang="zh-CN" sz="1800" b="0" i="0" u="none" strike="noStrike" kern="0" cap="none" spc="0" normalizeH="0" baseline="0" noProof="0">
                    <a:ln>
                      <a:noFill/>
                    </a:ln>
                    <a:solidFill>
                      <a:srgbClr val="FFFFFF"/>
                    </a:solidFill>
                    <a:effectLst/>
                    <a:uLnTx/>
                    <a:uFillTx/>
                    <a:latin typeface="+mn-ea"/>
                    <a:ea typeface="+mn-ea"/>
                  </a:endParaRPr>
                </a:p>
              </p:txBody>
            </p:sp>
          </p:grpSp>
          <p:grpSp>
            <p:nvGrpSpPr>
              <p:cNvPr id="291" name="Group 460"/>
              <p:cNvGrpSpPr>
                <a:grpSpLocks/>
              </p:cNvGrpSpPr>
              <p:nvPr/>
            </p:nvGrpSpPr>
            <p:grpSpPr bwMode="auto">
              <a:xfrm>
                <a:off x="6557699" y="4754022"/>
                <a:ext cx="463568" cy="285869"/>
                <a:chOff x="3558850" y="4573304"/>
                <a:chExt cx="463568" cy="285869"/>
              </a:xfrm>
            </p:grpSpPr>
            <p:grpSp>
              <p:nvGrpSpPr>
                <p:cNvPr id="292" name="Group 461"/>
                <p:cNvGrpSpPr>
                  <a:grpSpLocks/>
                </p:cNvGrpSpPr>
                <p:nvPr/>
              </p:nvGrpSpPr>
              <p:grpSpPr bwMode="auto">
                <a:xfrm>
                  <a:off x="3558850" y="4577634"/>
                  <a:ext cx="463568" cy="262710"/>
                  <a:chOff x="3558850" y="4577634"/>
                  <a:chExt cx="463568" cy="262710"/>
                </a:xfrm>
              </p:grpSpPr>
              <p:sp>
                <p:nvSpPr>
                  <p:cNvPr id="294" name="Oval 463"/>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95" name="Oval 464"/>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grpSp>
            <p:sp>
              <p:nvSpPr>
                <p:cNvPr id="293"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mn-ea"/>
                      <a:ea typeface="+mn-ea"/>
                    </a:rPr>
                    <a:t>CA</a:t>
                  </a:r>
                  <a:endParaRPr kumimoji="0" lang="en-US" altLang="zh-CN" sz="1800" b="0" i="0" u="none" strike="noStrike" kern="0" cap="none" spc="0" normalizeH="0" baseline="0" noProof="0">
                    <a:ln>
                      <a:noFill/>
                    </a:ln>
                    <a:solidFill>
                      <a:srgbClr val="FFFFFF"/>
                    </a:solidFill>
                    <a:effectLst/>
                    <a:uLnTx/>
                    <a:uFillTx/>
                    <a:latin typeface="+mn-ea"/>
                    <a:ea typeface="+mn-ea"/>
                  </a:endParaRPr>
                </a:p>
              </p:txBody>
            </p:sp>
          </p:grpSp>
        </p:grpSp>
        <p:grpSp>
          <p:nvGrpSpPr>
            <p:cNvPr id="314" name="Group 1"/>
            <p:cNvGrpSpPr>
              <a:grpSpLocks/>
            </p:cNvGrpSpPr>
            <p:nvPr/>
          </p:nvGrpSpPr>
          <p:grpSpPr bwMode="auto">
            <a:xfrm>
              <a:off x="938213" y="5527675"/>
              <a:ext cx="2709659" cy="902475"/>
              <a:chOff x="938213" y="5237163"/>
              <a:chExt cx="2709659" cy="902474"/>
            </a:xfrm>
          </p:grpSpPr>
          <p:cxnSp>
            <p:nvCxnSpPr>
              <p:cNvPr id="315" name="Straight Connector 338"/>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316" name="TextBox 265"/>
              <p:cNvSpPr txBox="1">
                <a:spLocks noChangeArrowheads="1"/>
              </p:cNvSpPr>
              <p:nvPr/>
            </p:nvSpPr>
            <p:spPr bwMode="auto">
              <a:xfrm>
                <a:off x="3198813" y="5473700"/>
                <a:ext cx="2744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mn-ea"/>
                    <a:ea typeface="+mn-ea"/>
                  </a:rPr>
                  <a:t>1</a:t>
                </a:r>
              </a:p>
            </p:txBody>
          </p:sp>
          <p:sp>
            <p:nvSpPr>
              <p:cNvPr id="317" name="TextBox 281"/>
              <p:cNvSpPr txBox="1">
                <a:spLocks noChangeArrowheads="1"/>
              </p:cNvSpPr>
              <p:nvPr/>
            </p:nvSpPr>
            <p:spPr bwMode="auto">
              <a:xfrm>
                <a:off x="3373438" y="5761038"/>
                <a:ext cx="2744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mn-ea"/>
                    <a:ea typeface="+mn-ea"/>
                  </a:rPr>
                  <a:t>2</a:t>
                </a:r>
              </a:p>
            </p:txBody>
          </p:sp>
          <p:grpSp>
            <p:nvGrpSpPr>
              <p:cNvPr id="318" name="Group 5"/>
              <p:cNvGrpSpPr>
                <a:grpSpLocks/>
              </p:cNvGrpSpPr>
              <p:nvPr/>
            </p:nvGrpSpPr>
            <p:grpSpPr bwMode="auto">
              <a:xfrm>
                <a:off x="938213" y="5237163"/>
                <a:ext cx="1616075" cy="524150"/>
                <a:chOff x="-4079003" y="2717403"/>
                <a:chExt cx="1616718" cy="525347"/>
              </a:xfrm>
            </p:grpSpPr>
            <p:sp>
              <p:nvSpPr>
                <p:cNvPr id="331" name="Rectangle 97"/>
                <p:cNvSpPr>
                  <a:spLocks noChangeArrowheads="1"/>
                </p:cNvSpPr>
                <p:nvPr/>
              </p:nvSpPr>
              <p:spPr bwMode="auto">
                <a:xfrm>
                  <a:off x="-4052413" y="2965119"/>
                  <a:ext cx="1290538" cy="208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32" name="Rectangle 98"/>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33" name="Line 99"/>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334" name="Rectangle 104"/>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35" name="Text Box 105"/>
                <p:cNvSpPr txBox="1">
                  <a:spLocks noChangeArrowheads="1"/>
                </p:cNvSpPr>
                <p:nvPr/>
              </p:nvSpPr>
              <p:spPr bwMode="auto">
                <a:xfrm>
                  <a:off x="-3430189" y="2965119"/>
                  <a:ext cx="543955"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mn-ea"/>
                      <a:ea typeface="+mn-ea"/>
                    </a:rPr>
                    <a:t>0111</a:t>
                  </a:r>
                </a:p>
              </p:txBody>
            </p:sp>
            <p:sp>
              <p:nvSpPr>
                <p:cNvPr id="336" name="Line 119"/>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grpSp>
          <p:sp>
            <p:nvSpPr>
              <p:cNvPr id="319"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grpSp>
            <p:nvGrpSpPr>
              <p:cNvPr id="320" name="Group 357"/>
              <p:cNvGrpSpPr>
                <a:grpSpLocks/>
              </p:cNvGrpSpPr>
              <p:nvPr/>
            </p:nvGrpSpPr>
            <p:grpSpPr bwMode="auto">
              <a:xfrm>
                <a:off x="2714625" y="5659438"/>
                <a:ext cx="565150" cy="293687"/>
                <a:chOff x="1871277" y="1576300"/>
                <a:chExt cx="1128371" cy="437861"/>
              </a:xfrm>
            </p:grpSpPr>
            <p:sp>
              <p:nvSpPr>
                <p:cNvPr id="322" name="Oval 351"/>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23" name="Rectangle 352"/>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24" name="Oval 353"/>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25" name="Freeform 354"/>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326" name="Freeform 355"/>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327" name="Freeform 440"/>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328" name="Freeform 445"/>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329" name="Straight Connector 449"/>
                <p:cNvCxnSpPr>
                  <a:cxnSpLocks noChangeShapeType="1"/>
                  <a:endCxn id="324"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0" name="Straight Connector 467"/>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21" name="TextBox 282"/>
              <p:cNvSpPr txBox="1">
                <a:spLocks noChangeArrowheads="1"/>
              </p:cNvSpPr>
              <p:nvPr/>
            </p:nvSpPr>
            <p:spPr bwMode="auto">
              <a:xfrm>
                <a:off x="3068638" y="5862638"/>
                <a:ext cx="2744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mn-ea"/>
                    <a:ea typeface="+mn-ea"/>
                  </a:rPr>
                  <a:t>3</a:t>
                </a:r>
              </a:p>
            </p:txBody>
          </p:sp>
        </p:grpSp>
        <p:sp>
          <p:nvSpPr>
            <p:cNvPr id="337" name="TextBox 6"/>
            <p:cNvSpPr txBox="1">
              <a:spLocks noChangeArrowheads="1"/>
            </p:cNvSpPr>
            <p:nvPr/>
          </p:nvSpPr>
          <p:spPr bwMode="auto">
            <a:xfrm>
              <a:off x="196850" y="4903788"/>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mn-ea"/>
                  <a:ea typeface="+mn-ea"/>
                </a:rPr>
                <a:t>values in arriving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mn-ea"/>
                  <a:ea typeface="+mn-ea"/>
                </a:rPr>
                <a:t>packet header</a:t>
              </a:r>
              <a:endParaRPr kumimoji="0" lang="en-US" altLang="zh-CN" sz="1800" b="0" i="0" u="none" strike="noStrike" kern="0" cap="none" spc="0" normalizeH="0" baseline="0" noProof="0">
                <a:ln>
                  <a:noFill/>
                </a:ln>
                <a:solidFill>
                  <a:srgbClr val="000000"/>
                </a:solidFill>
                <a:effectLst/>
                <a:uLnTx/>
                <a:uFillTx/>
                <a:latin typeface="+mn-ea"/>
                <a:ea typeface="+mn-ea"/>
              </a:endParaRPr>
            </a:p>
          </p:txBody>
        </p:sp>
      </p:grpSp>
    </p:spTree>
    <p:extLst>
      <p:ext uri="{BB962C8B-B14F-4D97-AF65-F5344CB8AC3E}">
        <p14:creationId xmlns:p14="http://schemas.microsoft.com/office/powerpoint/2010/main" val="766561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2"/>
          <p:cNvSpPr>
            <a:spLocks noGrp="1" noChangeArrowheads="1"/>
          </p:cNvSpPr>
          <p:nvPr>
            <p:ph type="title" idx="4294967295"/>
          </p:nvPr>
        </p:nvSpPr>
        <p:spPr>
          <a:xfrm>
            <a:off x="868191" y="566596"/>
            <a:ext cx="10301287" cy="1143000"/>
          </a:xfrm>
          <a:prstGeom prst="rect">
            <a:avLst/>
          </a:prstGeom>
          <a:noFill/>
        </p:spPr>
        <p:txBody>
          <a:bodyPr/>
          <a:lstStyle/>
          <a:p>
            <a:pPr algn="ctr" eaLnBrk="1" hangingPunct="1"/>
            <a:r>
              <a:rPr lang="en-US" altLang="zh-CN" dirty="0" err="1"/>
              <a:t>Traceroute</a:t>
            </a:r>
            <a:r>
              <a:rPr lang="en-US" altLang="zh-CN" dirty="0"/>
              <a:t> </a:t>
            </a:r>
            <a:r>
              <a:rPr lang="zh-CN" altLang="en-US" dirty="0"/>
              <a:t>和 </a:t>
            </a:r>
            <a:r>
              <a:rPr lang="en-US" altLang="zh-CN" dirty="0"/>
              <a:t>ICMP</a:t>
            </a:r>
          </a:p>
        </p:txBody>
      </p:sp>
      <p:sp>
        <p:nvSpPr>
          <p:cNvPr id="166916" name="Rectangle 3"/>
          <p:cNvSpPr>
            <a:spLocks noGrp="1" noChangeArrowheads="1"/>
          </p:cNvSpPr>
          <p:nvPr>
            <p:ph type="body" sz="half" idx="4294967295"/>
          </p:nvPr>
        </p:nvSpPr>
        <p:spPr>
          <a:xfrm>
            <a:off x="266218" y="1526489"/>
            <a:ext cx="5752617" cy="5264150"/>
          </a:xfrm>
          <a:prstGeom prst="rect">
            <a:avLst/>
          </a:prstGeom>
          <a:noFill/>
        </p:spPr>
        <p:txBody>
          <a:bodyPr/>
          <a:lstStyle/>
          <a:p>
            <a:pPr eaLnBrk="1" hangingPunct="1">
              <a:lnSpc>
                <a:spcPct val="120000"/>
              </a:lnSpc>
            </a:pPr>
            <a:r>
              <a:rPr lang="zh-CN" altLang="en-US" sz="2600" dirty="0">
                <a:solidFill>
                  <a:srgbClr val="FF0000"/>
                </a:solidFill>
              </a:rPr>
              <a:t>源端发送一系列的</a:t>
            </a:r>
            <a:r>
              <a:rPr lang="en-US" altLang="zh-CN" sz="2600" dirty="0">
                <a:solidFill>
                  <a:srgbClr val="FF0000"/>
                </a:solidFill>
              </a:rPr>
              <a:t>UDP</a:t>
            </a:r>
            <a:r>
              <a:rPr lang="zh-CN" altLang="en-US" sz="2600" dirty="0">
                <a:solidFill>
                  <a:srgbClr val="FF0000"/>
                </a:solidFill>
              </a:rPr>
              <a:t>分组给目的端</a:t>
            </a:r>
          </a:p>
          <a:p>
            <a:pPr lvl="1" eaLnBrk="1" hangingPunct="1">
              <a:lnSpc>
                <a:spcPct val="120000"/>
              </a:lnSpc>
            </a:pPr>
            <a:r>
              <a:rPr lang="zh-CN" altLang="en-US" sz="2600" dirty="0"/>
              <a:t>第一个分组  </a:t>
            </a:r>
            <a:r>
              <a:rPr lang="en-US" altLang="zh-CN" sz="2600" dirty="0"/>
              <a:t>TTL =1</a:t>
            </a:r>
          </a:p>
          <a:p>
            <a:pPr lvl="1" eaLnBrk="1" hangingPunct="1">
              <a:lnSpc>
                <a:spcPct val="120000"/>
              </a:lnSpc>
            </a:pPr>
            <a:r>
              <a:rPr lang="zh-CN" altLang="en-US" sz="2600" dirty="0"/>
              <a:t>第二个 </a:t>
            </a:r>
            <a:r>
              <a:rPr lang="en-US" altLang="zh-CN" sz="2600" dirty="0"/>
              <a:t>TTL=2, </a:t>
            </a:r>
            <a:r>
              <a:rPr lang="zh-CN" altLang="en-US" sz="2600" dirty="0"/>
              <a:t>等等</a:t>
            </a:r>
            <a:endParaRPr lang="en-US" altLang="zh-CN" sz="2600" dirty="0"/>
          </a:p>
          <a:p>
            <a:pPr eaLnBrk="1" hangingPunct="1">
              <a:lnSpc>
                <a:spcPct val="120000"/>
              </a:lnSpc>
            </a:pPr>
            <a:r>
              <a:rPr lang="zh-CN" altLang="en-US" sz="2600" dirty="0">
                <a:solidFill>
                  <a:srgbClr val="FF0000"/>
                </a:solidFill>
              </a:rPr>
              <a:t>当第</a:t>
            </a:r>
            <a:r>
              <a:rPr lang="en-US" altLang="zh-CN" sz="2600" dirty="0">
                <a:solidFill>
                  <a:srgbClr val="FF0000"/>
                </a:solidFill>
              </a:rPr>
              <a:t>n</a:t>
            </a:r>
            <a:r>
              <a:rPr lang="zh-CN" altLang="en-US" sz="2600" dirty="0">
                <a:solidFill>
                  <a:srgbClr val="FF0000"/>
                </a:solidFill>
              </a:rPr>
              <a:t>个分组到达第</a:t>
            </a:r>
            <a:r>
              <a:rPr lang="en-US" altLang="zh-CN" sz="2600" dirty="0">
                <a:solidFill>
                  <a:srgbClr val="FF0000"/>
                </a:solidFill>
              </a:rPr>
              <a:t>n</a:t>
            </a:r>
            <a:r>
              <a:rPr lang="zh-CN" altLang="en-US" sz="2600" dirty="0">
                <a:solidFill>
                  <a:srgbClr val="FF0000"/>
                </a:solidFill>
              </a:rPr>
              <a:t>个路由器时</a:t>
            </a:r>
          </a:p>
          <a:p>
            <a:pPr lvl="1" eaLnBrk="1" hangingPunct="1">
              <a:lnSpc>
                <a:spcPct val="120000"/>
              </a:lnSpc>
            </a:pPr>
            <a:r>
              <a:rPr lang="zh-CN" altLang="en-US" sz="2600" dirty="0"/>
              <a:t>路由器丢弃该分组</a:t>
            </a:r>
          </a:p>
          <a:p>
            <a:pPr lvl="1" eaLnBrk="1" hangingPunct="1">
              <a:lnSpc>
                <a:spcPct val="120000"/>
              </a:lnSpc>
            </a:pPr>
            <a:r>
              <a:rPr lang="zh-CN" altLang="en-US" sz="2600" dirty="0"/>
              <a:t>并给源端发送一个</a:t>
            </a:r>
            <a:r>
              <a:rPr lang="en-US" altLang="zh-CN" sz="2600" dirty="0">
                <a:solidFill>
                  <a:schemeClr val="tx2"/>
                </a:solidFill>
              </a:rPr>
              <a:t>ICMP</a:t>
            </a:r>
            <a:r>
              <a:rPr lang="zh-CN" altLang="en-US" sz="2600" dirty="0">
                <a:solidFill>
                  <a:schemeClr val="tx2"/>
                </a:solidFill>
              </a:rPr>
              <a:t>报文</a:t>
            </a:r>
            <a:r>
              <a:rPr lang="zh-CN" altLang="en-US" sz="2600" dirty="0"/>
              <a:t> </a:t>
            </a:r>
            <a:r>
              <a:rPr lang="en-US" altLang="zh-CN" sz="2600" dirty="0"/>
              <a:t>(type 11, code 0)</a:t>
            </a:r>
          </a:p>
          <a:p>
            <a:pPr lvl="1" eaLnBrk="1" hangingPunct="1">
              <a:lnSpc>
                <a:spcPct val="120000"/>
              </a:lnSpc>
            </a:pPr>
            <a:r>
              <a:rPr lang="zh-CN" altLang="en-US" sz="2600" dirty="0"/>
              <a:t>这个报文包含了路由器的名称和</a:t>
            </a:r>
            <a:r>
              <a:rPr lang="en-US" altLang="zh-CN" sz="2600" dirty="0"/>
              <a:t>IP</a:t>
            </a:r>
            <a:r>
              <a:rPr lang="zh-CN" altLang="en-US" sz="2600" dirty="0"/>
              <a:t>地址</a:t>
            </a:r>
          </a:p>
        </p:txBody>
      </p:sp>
      <p:sp>
        <p:nvSpPr>
          <p:cNvPr id="166917" name="Rectangle 4"/>
          <p:cNvSpPr>
            <a:spLocks noGrp="1" noChangeArrowheads="1"/>
          </p:cNvSpPr>
          <p:nvPr>
            <p:ph type="body" sz="half" idx="4294967295"/>
          </p:nvPr>
        </p:nvSpPr>
        <p:spPr>
          <a:xfrm>
            <a:off x="6447562" y="1548271"/>
            <a:ext cx="5393340" cy="4690482"/>
          </a:xfrm>
          <a:prstGeom prst="rect">
            <a:avLst/>
          </a:prstGeom>
          <a:noFill/>
        </p:spPr>
        <p:txBody>
          <a:bodyPr/>
          <a:lstStyle/>
          <a:p>
            <a:pPr eaLnBrk="1" hangingPunct="1">
              <a:lnSpc>
                <a:spcPct val="120000"/>
              </a:lnSpc>
            </a:pPr>
            <a:r>
              <a:rPr lang="zh-CN" altLang="en-US" sz="2600" dirty="0">
                <a:solidFill>
                  <a:srgbClr val="FF0000"/>
                </a:solidFill>
              </a:rPr>
              <a:t>当源端收到</a:t>
            </a:r>
            <a:r>
              <a:rPr lang="en-US" altLang="zh-CN" sz="2600" dirty="0">
                <a:solidFill>
                  <a:srgbClr val="FF0000"/>
                </a:solidFill>
              </a:rPr>
              <a:t>ICMP</a:t>
            </a:r>
            <a:r>
              <a:rPr lang="zh-CN" altLang="en-US" sz="2600" dirty="0">
                <a:solidFill>
                  <a:srgbClr val="FF0000"/>
                </a:solidFill>
              </a:rPr>
              <a:t>报文时，计算传输往返时间</a:t>
            </a:r>
            <a:r>
              <a:rPr lang="en-US" altLang="zh-CN" sz="2600" dirty="0">
                <a:solidFill>
                  <a:srgbClr val="FF0000"/>
                </a:solidFill>
              </a:rPr>
              <a:t>RTT</a:t>
            </a:r>
          </a:p>
          <a:p>
            <a:pPr eaLnBrk="1" hangingPunct="1">
              <a:lnSpc>
                <a:spcPct val="120000"/>
              </a:lnSpc>
            </a:pPr>
            <a:r>
              <a:rPr lang="zh-CN" altLang="en-US" sz="2600" dirty="0">
                <a:solidFill>
                  <a:srgbClr val="FF0000"/>
                </a:solidFill>
              </a:rPr>
              <a:t>对每个</a:t>
            </a:r>
            <a:r>
              <a:rPr lang="en-US" altLang="zh-CN" sz="2600" dirty="0">
                <a:solidFill>
                  <a:srgbClr val="FF0000"/>
                </a:solidFill>
              </a:rPr>
              <a:t>TTL</a:t>
            </a:r>
            <a:r>
              <a:rPr lang="zh-CN" altLang="en-US" sz="2600" dirty="0">
                <a:solidFill>
                  <a:srgbClr val="FF0000"/>
                </a:solidFill>
              </a:rPr>
              <a:t>作三次</a:t>
            </a:r>
            <a:endParaRPr lang="en-US" altLang="zh-CN" sz="2600" dirty="0">
              <a:solidFill>
                <a:srgbClr val="FF0000"/>
              </a:solidFill>
            </a:endParaRPr>
          </a:p>
          <a:p>
            <a:pPr eaLnBrk="1" hangingPunct="1">
              <a:lnSpc>
                <a:spcPct val="120000"/>
              </a:lnSpc>
            </a:pPr>
            <a:endParaRPr lang="zh-CN" altLang="en-US" sz="2600" dirty="0">
              <a:solidFill>
                <a:srgbClr val="FF0000"/>
              </a:solidFill>
            </a:endParaRPr>
          </a:p>
          <a:p>
            <a:pPr eaLnBrk="1" hangingPunct="1">
              <a:lnSpc>
                <a:spcPct val="120000"/>
              </a:lnSpc>
              <a:buFontTx/>
              <a:buNone/>
            </a:pPr>
            <a:r>
              <a:rPr lang="zh-CN" altLang="en-US" sz="2600" u="sng" dirty="0">
                <a:solidFill>
                  <a:schemeClr val="tx2"/>
                </a:solidFill>
              </a:rPr>
              <a:t>停止发送的依据：</a:t>
            </a:r>
          </a:p>
          <a:p>
            <a:pPr eaLnBrk="1" hangingPunct="1">
              <a:lnSpc>
                <a:spcPct val="120000"/>
              </a:lnSpc>
            </a:pPr>
            <a:r>
              <a:rPr lang="en-US" altLang="zh-CN" sz="2600" dirty="0"/>
              <a:t>UDP</a:t>
            </a:r>
            <a:r>
              <a:rPr lang="zh-CN" altLang="en-US" sz="2600" dirty="0"/>
              <a:t>报文最终到达目的端</a:t>
            </a:r>
          </a:p>
          <a:p>
            <a:pPr eaLnBrk="1" hangingPunct="1">
              <a:lnSpc>
                <a:spcPct val="120000"/>
              </a:lnSpc>
            </a:pPr>
            <a:r>
              <a:rPr lang="zh-CN" altLang="en-US" sz="2600" dirty="0"/>
              <a:t>目的端返回回应应答的 </a:t>
            </a:r>
            <a:r>
              <a:rPr lang="en-US" altLang="zh-CN" sz="2600" dirty="0"/>
              <a:t>ICMP </a:t>
            </a:r>
            <a:r>
              <a:rPr lang="zh-CN" altLang="en-US" sz="2600" dirty="0"/>
              <a:t>报文 </a:t>
            </a:r>
            <a:r>
              <a:rPr lang="en-US" altLang="zh-CN" sz="2600" dirty="0"/>
              <a:t>(type 3, code 3)</a:t>
            </a:r>
          </a:p>
          <a:p>
            <a:pPr eaLnBrk="1" hangingPunct="1">
              <a:lnSpc>
                <a:spcPct val="120000"/>
              </a:lnSpc>
            </a:pPr>
            <a:r>
              <a:rPr lang="zh-CN" altLang="en-US" sz="2600" dirty="0"/>
              <a:t>源端停止发送</a:t>
            </a:r>
          </a:p>
        </p:txBody>
      </p:sp>
    </p:spTree>
    <p:extLst>
      <p:ext uri="{BB962C8B-B14F-4D97-AF65-F5344CB8AC3E}">
        <p14:creationId xmlns:p14="http://schemas.microsoft.com/office/powerpoint/2010/main" val="30753571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idx="4294967295"/>
          </p:nvPr>
        </p:nvSpPr>
        <p:spPr>
          <a:xfrm>
            <a:off x="1701478" y="445424"/>
            <a:ext cx="7772400" cy="838200"/>
          </a:xfrm>
          <a:prstGeom prst="rect">
            <a:avLst/>
          </a:prstGeom>
          <a:noFill/>
        </p:spPr>
        <p:txBody>
          <a:bodyPr/>
          <a:lstStyle/>
          <a:p>
            <a:pPr algn="ctr" eaLnBrk="1" hangingPunct="1"/>
            <a:r>
              <a:rPr lang="en-US" altLang="zh-CN" dirty="0"/>
              <a:t>IPv6</a:t>
            </a:r>
          </a:p>
        </p:txBody>
      </p:sp>
      <p:sp>
        <p:nvSpPr>
          <p:cNvPr id="171012" name="Rectangle 3"/>
          <p:cNvSpPr>
            <a:spLocks noGrp="1" noChangeArrowheads="1"/>
          </p:cNvSpPr>
          <p:nvPr>
            <p:ph type="body" idx="4294967295"/>
          </p:nvPr>
        </p:nvSpPr>
        <p:spPr>
          <a:xfrm>
            <a:off x="1115691" y="1367039"/>
            <a:ext cx="9961281" cy="5105400"/>
          </a:xfrm>
          <a:prstGeom prst="rect">
            <a:avLst/>
          </a:prstGeom>
          <a:noFill/>
        </p:spPr>
        <p:txBody>
          <a:bodyPr/>
          <a:lstStyle/>
          <a:p>
            <a:pPr eaLnBrk="1" hangingPunct="1">
              <a:lnSpc>
                <a:spcPct val="130000"/>
              </a:lnSpc>
              <a:buFont typeface="Wingdings" panose="05000000000000000000" pitchFamily="2" charset="2"/>
              <a:buChar char="l"/>
            </a:pPr>
            <a:r>
              <a:rPr lang="zh-CN" altLang="en-US" sz="3200" dirty="0">
                <a:solidFill>
                  <a:schemeClr val="accent1"/>
                </a:solidFill>
                <a:latin typeface="+mn-ea"/>
              </a:rPr>
              <a:t> 初始动机：</a:t>
            </a:r>
            <a:r>
              <a:rPr lang="en-US" altLang="zh-CN" sz="3200" dirty="0">
                <a:latin typeface="+mn-ea"/>
              </a:rPr>
              <a:t>32-bit IPv4</a:t>
            </a:r>
            <a:r>
              <a:rPr lang="zh-CN" altLang="en-US" sz="3200" dirty="0">
                <a:latin typeface="+mn-ea"/>
              </a:rPr>
              <a:t>地址空间即将用尽</a:t>
            </a:r>
          </a:p>
          <a:p>
            <a:pPr eaLnBrk="1" hangingPunct="1">
              <a:lnSpc>
                <a:spcPct val="130000"/>
              </a:lnSpc>
              <a:buFont typeface="Wingdings" panose="05000000000000000000" pitchFamily="2" charset="2"/>
              <a:buChar char="l"/>
            </a:pPr>
            <a:r>
              <a:rPr lang="zh-CN" altLang="en-US" sz="3200" dirty="0">
                <a:solidFill>
                  <a:schemeClr val="accent1"/>
                </a:solidFill>
                <a:latin typeface="+mn-ea"/>
              </a:rPr>
              <a:t> 其他动机：</a:t>
            </a:r>
            <a:endParaRPr lang="en-US" altLang="zh-CN" sz="3200" dirty="0">
              <a:solidFill>
                <a:schemeClr val="accent1"/>
              </a:solidFill>
              <a:latin typeface="+mn-ea"/>
            </a:endParaRPr>
          </a:p>
          <a:p>
            <a:pPr lvl="1" eaLnBrk="1" hangingPunct="1">
              <a:lnSpc>
                <a:spcPct val="130000"/>
              </a:lnSpc>
            </a:pPr>
            <a:r>
              <a:rPr lang="zh-CN" altLang="en-US" sz="3200" dirty="0">
                <a:latin typeface="+mn-ea"/>
              </a:rPr>
              <a:t>首部格式可帮助加速处理</a:t>
            </a:r>
            <a:r>
              <a:rPr lang="en-US" altLang="zh-CN" sz="3200" dirty="0">
                <a:latin typeface="+mn-ea"/>
              </a:rPr>
              <a:t>/</a:t>
            </a:r>
            <a:r>
              <a:rPr lang="zh-CN" altLang="en-US" sz="3200" dirty="0">
                <a:latin typeface="+mn-ea"/>
              </a:rPr>
              <a:t>转发</a:t>
            </a:r>
          </a:p>
          <a:p>
            <a:pPr lvl="1" eaLnBrk="1" hangingPunct="1">
              <a:lnSpc>
                <a:spcPct val="130000"/>
              </a:lnSpc>
            </a:pPr>
            <a:r>
              <a:rPr lang="zh-CN" altLang="en-US" sz="3200" dirty="0">
                <a:latin typeface="+mn-ea"/>
              </a:rPr>
              <a:t>改变首部利于</a:t>
            </a:r>
            <a:r>
              <a:rPr lang="en-US" altLang="zh-CN" sz="3200" dirty="0" err="1">
                <a:latin typeface="+mn-ea"/>
              </a:rPr>
              <a:t>QoS</a:t>
            </a:r>
            <a:r>
              <a:rPr lang="zh-CN" altLang="en-US" sz="3200" dirty="0">
                <a:latin typeface="+mn-ea"/>
              </a:rPr>
              <a:t>要求</a:t>
            </a:r>
          </a:p>
          <a:p>
            <a:pPr>
              <a:lnSpc>
                <a:spcPct val="130000"/>
              </a:lnSpc>
              <a:buFont typeface="Wingdings" panose="05000000000000000000" pitchFamily="2" charset="2"/>
              <a:buChar char="l"/>
            </a:pPr>
            <a:r>
              <a:rPr lang="en-US" altLang="zh-CN" sz="3200" dirty="0">
                <a:solidFill>
                  <a:schemeClr val="accent1"/>
                </a:solidFill>
                <a:latin typeface="+mn-ea"/>
              </a:rPr>
              <a:t> IPv6 </a:t>
            </a:r>
            <a:r>
              <a:rPr lang="zh-CN" altLang="en-US" sz="3200" dirty="0">
                <a:solidFill>
                  <a:schemeClr val="accent1"/>
                </a:solidFill>
                <a:latin typeface="+mn-ea"/>
              </a:rPr>
              <a:t>数据报格式 </a:t>
            </a:r>
          </a:p>
          <a:p>
            <a:pPr lvl="1" eaLnBrk="1" hangingPunct="1">
              <a:lnSpc>
                <a:spcPct val="130000"/>
              </a:lnSpc>
            </a:pPr>
            <a:r>
              <a:rPr lang="zh-CN" altLang="en-US" sz="3200" dirty="0">
                <a:latin typeface="+mn-ea"/>
              </a:rPr>
              <a:t>固定长度的 </a:t>
            </a:r>
            <a:r>
              <a:rPr lang="en-US" altLang="zh-CN" sz="3200" dirty="0">
                <a:latin typeface="+mn-ea"/>
              </a:rPr>
              <a:t>40 </a:t>
            </a:r>
            <a:r>
              <a:rPr lang="zh-CN" altLang="en-US" sz="3200" dirty="0">
                <a:latin typeface="+mn-ea"/>
              </a:rPr>
              <a:t>字节首部</a:t>
            </a:r>
          </a:p>
          <a:p>
            <a:pPr lvl="1" eaLnBrk="1" hangingPunct="1">
              <a:lnSpc>
                <a:spcPct val="130000"/>
              </a:lnSpc>
            </a:pPr>
            <a:r>
              <a:rPr lang="zh-CN" altLang="en-US" sz="3200" dirty="0">
                <a:latin typeface="+mn-ea"/>
              </a:rPr>
              <a:t>不允许分片</a:t>
            </a:r>
          </a:p>
        </p:txBody>
      </p:sp>
    </p:spTree>
    <p:extLst>
      <p:ext uri="{BB962C8B-B14F-4D97-AF65-F5344CB8AC3E}">
        <p14:creationId xmlns:p14="http://schemas.microsoft.com/office/powerpoint/2010/main" val="42617079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0"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6924" y="3201124"/>
            <a:ext cx="4878387"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4"/>
          <p:cNvSpPr>
            <a:spLocks noChangeArrowheads="1"/>
          </p:cNvSpPr>
          <p:nvPr/>
        </p:nvSpPr>
        <p:spPr bwMode="auto">
          <a:xfrm>
            <a:off x="983052" y="1203616"/>
            <a:ext cx="10765768" cy="171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spcBef>
                <a:spcPct val="0"/>
              </a:spcBef>
              <a:buClrTx/>
              <a:buFont typeface="Wingdings" panose="05000000000000000000" pitchFamily="2" charset="2"/>
              <a:buChar char="l"/>
            </a:pPr>
            <a:r>
              <a:rPr lang="zh-CN" altLang="en-US" sz="2800" dirty="0">
                <a:solidFill>
                  <a:schemeClr val="tx2"/>
                </a:solidFill>
                <a:latin typeface="+mn-ea"/>
                <a:ea typeface="+mn-ea"/>
              </a:rPr>
              <a:t>优先级</a:t>
            </a:r>
            <a:r>
              <a:rPr lang="en-US" altLang="zh-CN" sz="2800" dirty="0">
                <a:solidFill>
                  <a:schemeClr val="tx2"/>
                </a:solidFill>
                <a:latin typeface="+mn-ea"/>
                <a:ea typeface="+mn-ea"/>
              </a:rPr>
              <a:t>:</a:t>
            </a:r>
            <a:r>
              <a:rPr lang="en-US" altLang="zh-CN" sz="2800" dirty="0">
                <a:latin typeface="+mn-ea"/>
                <a:ea typeface="+mn-ea"/>
              </a:rPr>
              <a:t>  </a:t>
            </a:r>
            <a:r>
              <a:rPr lang="zh-CN" altLang="en-US" sz="2800" dirty="0">
                <a:latin typeface="+mn-ea"/>
                <a:ea typeface="+mn-ea"/>
              </a:rPr>
              <a:t>表示流中分组的优先级</a:t>
            </a:r>
          </a:p>
          <a:p>
            <a:pPr marL="342900" indent="-342900">
              <a:lnSpc>
                <a:spcPct val="130000"/>
              </a:lnSpc>
              <a:spcBef>
                <a:spcPct val="0"/>
              </a:spcBef>
              <a:buClrTx/>
              <a:buFont typeface="Wingdings" panose="05000000000000000000" pitchFamily="2" charset="2"/>
              <a:buChar char="l"/>
            </a:pPr>
            <a:r>
              <a:rPr lang="zh-CN" altLang="en-US" sz="2800" dirty="0">
                <a:solidFill>
                  <a:schemeClr val="tx2"/>
                </a:solidFill>
                <a:latin typeface="+mn-ea"/>
                <a:ea typeface="+mn-ea"/>
              </a:rPr>
              <a:t>流标识</a:t>
            </a:r>
            <a:r>
              <a:rPr lang="en-US" altLang="zh-CN" sz="2800" dirty="0">
                <a:solidFill>
                  <a:schemeClr val="tx2"/>
                </a:solidFill>
                <a:latin typeface="+mn-ea"/>
                <a:ea typeface="+mn-ea"/>
              </a:rPr>
              <a:t>:</a:t>
            </a:r>
            <a:r>
              <a:rPr lang="en-US" altLang="zh-CN" sz="2800" dirty="0">
                <a:latin typeface="+mn-ea"/>
                <a:ea typeface="+mn-ea"/>
              </a:rPr>
              <a:t> </a:t>
            </a:r>
            <a:r>
              <a:rPr lang="zh-CN" altLang="en-US" sz="2800" dirty="0">
                <a:latin typeface="+mn-ea"/>
                <a:ea typeface="+mn-ea"/>
              </a:rPr>
              <a:t>表示分组在同一个“流</a:t>
            </a:r>
            <a:r>
              <a:rPr lang="en-US" altLang="zh-CN" sz="2800" dirty="0">
                <a:latin typeface="+mn-ea"/>
                <a:ea typeface="+mn-ea"/>
              </a:rPr>
              <a:t>”</a:t>
            </a:r>
            <a:r>
              <a:rPr lang="zh-CN" altLang="en-US" sz="2800" dirty="0">
                <a:latin typeface="+mn-ea"/>
                <a:ea typeface="+mn-ea"/>
              </a:rPr>
              <a:t>中 </a:t>
            </a:r>
            <a:r>
              <a:rPr lang="en-US" altLang="zh-CN" sz="2800" dirty="0">
                <a:latin typeface="+mn-ea"/>
                <a:ea typeface="+mn-ea"/>
              </a:rPr>
              <a:t>(“</a:t>
            </a:r>
            <a:r>
              <a:rPr lang="zh-CN" altLang="en-US" sz="2800" dirty="0">
                <a:latin typeface="+mn-ea"/>
                <a:ea typeface="+mn-ea"/>
              </a:rPr>
              <a:t>流”的概念尚未完全定义</a:t>
            </a:r>
            <a:r>
              <a:rPr lang="en-US" altLang="zh-CN" sz="2800" dirty="0">
                <a:latin typeface="+mn-ea"/>
                <a:ea typeface="+mn-ea"/>
              </a:rPr>
              <a:t>)</a:t>
            </a:r>
          </a:p>
          <a:p>
            <a:pPr marL="342900" indent="-342900">
              <a:lnSpc>
                <a:spcPct val="130000"/>
              </a:lnSpc>
              <a:spcBef>
                <a:spcPct val="0"/>
              </a:spcBef>
              <a:buClrTx/>
              <a:buFont typeface="Wingdings" panose="05000000000000000000" pitchFamily="2" charset="2"/>
              <a:buChar char="l"/>
            </a:pPr>
            <a:r>
              <a:rPr lang="zh-CN" altLang="en-US" sz="2800" dirty="0">
                <a:solidFill>
                  <a:schemeClr val="tx2"/>
                </a:solidFill>
                <a:latin typeface="+mn-ea"/>
                <a:ea typeface="+mn-ea"/>
              </a:rPr>
              <a:t>下一个首部</a:t>
            </a:r>
            <a:r>
              <a:rPr lang="en-US" altLang="zh-CN" sz="2800" dirty="0">
                <a:solidFill>
                  <a:schemeClr val="tx2"/>
                </a:solidFill>
                <a:latin typeface="+mn-ea"/>
                <a:ea typeface="+mn-ea"/>
              </a:rPr>
              <a:t>:</a:t>
            </a:r>
            <a:r>
              <a:rPr lang="en-US" altLang="zh-CN" sz="2800" dirty="0">
                <a:latin typeface="+mn-ea"/>
                <a:ea typeface="+mn-ea"/>
              </a:rPr>
              <a:t> </a:t>
            </a:r>
            <a:r>
              <a:rPr lang="zh-CN" altLang="en-US" sz="2800" dirty="0">
                <a:latin typeface="+mn-ea"/>
                <a:ea typeface="+mn-ea"/>
              </a:rPr>
              <a:t>表示数据的上层协议</a:t>
            </a:r>
          </a:p>
        </p:txBody>
      </p:sp>
      <p:sp>
        <p:nvSpPr>
          <p:cNvPr id="6" name="Rectangle 2"/>
          <p:cNvSpPr txBox="1">
            <a:spLocks noChangeArrowheads="1"/>
          </p:cNvSpPr>
          <p:nvPr/>
        </p:nvSpPr>
        <p:spPr>
          <a:xfrm>
            <a:off x="2079917" y="505877"/>
            <a:ext cx="7772400" cy="8382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IPv6</a:t>
            </a:r>
            <a:r>
              <a:rPr lang="zh-CN" altLang="en-US" dirty="0"/>
              <a:t>首部</a:t>
            </a:r>
            <a:r>
              <a:rPr lang="en-US" altLang="zh-CN" dirty="0"/>
              <a:t>*</a:t>
            </a:r>
          </a:p>
        </p:txBody>
      </p:sp>
    </p:spTree>
    <p:extLst>
      <p:ext uri="{BB962C8B-B14F-4D97-AF65-F5344CB8AC3E}">
        <p14:creationId xmlns:p14="http://schemas.microsoft.com/office/powerpoint/2010/main" val="18183398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Rectangle 3"/>
          <p:cNvSpPr>
            <a:spLocks noGrp="1" noChangeArrowheads="1"/>
          </p:cNvSpPr>
          <p:nvPr>
            <p:ph type="body" idx="4294967295"/>
          </p:nvPr>
        </p:nvSpPr>
        <p:spPr>
          <a:xfrm>
            <a:off x="868101" y="1432367"/>
            <a:ext cx="11030673" cy="5022850"/>
          </a:xfrm>
          <a:prstGeom prst="rect">
            <a:avLst/>
          </a:prstGeom>
        </p:spPr>
        <p:txBody>
          <a:bodyPr/>
          <a:lstStyle/>
          <a:p>
            <a:pPr eaLnBrk="1" hangingPunct="1">
              <a:lnSpc>
                <a:spcPct val="120000"/>
              </a:lnSpc>
              <a:spcBef>
                <a:spcPts val="0"/>
              </a:spcBef>
              <a:buFont typeface="Wingdings" panose="05000000000000000000" pitchFamily="2" charset="2"/>
              <a:buChar char="l"/>
            </a:pPr>
            <a:r>
              <a:rPr lang="zh-CN" altLang="en-US" dirty="0">
                <a:latin typeface="+mn-ea"/>
              </a:rPr>
              <a:t> 冒号十六进制表示法    </a:t>
            </a:r>
            <a:endParaRPr lang="en-US" altLang="zh-CN" dirty="0">
              <a:latin typeface="+mn-ea"/>
            </a:endParaRPr>
          </a:p>
          <a:p>
            <a:pPr marL="0" indent="0" eaLnBrk="1" hangingPunct="1">
              <a:lnSpc>
                <a:spcPct val="120000"/>
              </a:lnSpc>
              <a:spcBef>
                <a:spcPts val="0"/>
              </a:spcBef>
              <a:buClr>
                <a:schemeClr val="hlink"/>
              </a:buClr>
              <a:buNone/>
            </a:pPr>
            <a:r>
              <a:rPr lang="en-US" altLang="zh-CN" dirty="0">
                <a:latin typeface="+mn-ea"/>
              </a:rPr>
              <a:t>  </a:t>
            </a:r>
            <a:r>
              <a:rPr lang="zh-CN" altLang="en-US" dirty="0">
                <a:latin typeface="+mn-ea"/>
              </a:rPr>
              <a:t>例如：</a:t>
            </a:r>
            <a:r>
              <a:rPr lang="en-US" altLang="zh-CN">
                <a:solidFill>
                  <a:schemeClr val="accent1"/>
                </a:solidFill>
                <a:latin typeface="+mn-ea"/>
              </a:rPr>
              <a:t>104.220.136.100.255.255.255.255.0.0.18.128.140.10.255.255</a:t>
            </a:r>
            <a:endParaRPr lang="en-US" altLang="zh-CN" dirty="0">
              <a:solidFill>
                <a:schemeClr val="accent1"/>
              </a:solidFill>
              <a:latin typeface="+mn-ea"/>
            </a:endParaRPr>
          </a:p>
          <a:p>
            <a:pPr marL="0" indent="0" eaLnBrk="1" hangingPunct="1">
              <a:lnSpc>
                <a:spcPct val="120000"/>
              </a:lnSpc>
              <a:spcBef>
                <a:spcPts val="0"/>
              </a:spcBef>
              <a:buClr>
                <a:schemeClr val="hlink"/>
              </a:buClr>
              <a:buNone/>
            </a:pPr>
            <a:r>
              <a:rPr lang="zh-CN" altLang="en-US" dirty="0">
                <a:latin typeface="+mn-ea"/>
              </a:rPr>
              <a:t>  用冒号十六进制表示为： </a:t>
            </a:r>
            <a:endParaRPr lang="en-US" altLang="zh-CN" dirty="0">
              <a:latin typeface="+mn-ea"/>
            </a:endParaRPr>
          </a:p>
          <a:p>
            <a:pPr marL="0" indent="0" algn="ctr" eaLnBrk="1" hangingPunct="1">
              <a:lnSpc>
                <a:spcPct val="120000"/>
              </a:lnSpc>
              <a:spcBef>
                <a:spcPts val="0"/>
              </a:spcBef>
              <a:buClr>
                <a:schemeClr val="hlink"/>
              </a:buClr>
              <a:buNone/>
            </a:pPr>
            <a:r>
              <a:rPr lang="zh-CN" altLang="en-US" dirty="0">
                <a:latin typeface="+mn-ea"/>
              </a:rPr>
              <a:t> </a:t>
            </a:r>
            <a:r>
              <a:rPr lang="en-US" altLang="zh-CN" b="1" dirty="0">
                <a:latin typeface="+mn-ea"/>
              </a:rPr>
              <a:t>69DC:8864:FFFF:FFFF:0:1280:8C0A:FFFF</a:t>
            </a:r>
          </a:p>
          <a:p>
            <a:pPr>
              <a:lnSpc>
                <a:spcPct val="120000"/>
              </a:lnSpc>
              <a:spcBef>
                <a:spcPts val="0"/>
              </a:spcBef>
              <a:buFont typeface="Wingdings" panose="05000000000000000000" pitchFamily="2" charset="2"/>
              <a:buChar char="l"/>
            </a:pPr>
            <a:r>
              <a:rPr lang="zh-CN" altLang="en-US" dirty="0">
                <a:latin typeface="+mn-ea"/>
              </a:rPr>
              <a:t> 零压缩表示法</a:t>
            </a:r>
          </a:p>
          <a:p>
            <a:pPr marL="0" indent="0" eaLnBrk="1" hangingPunct="1">
              <a:lnSpc>
                <a:spcPct val="120000"/>
              </a:lnSpc>
              <a:spcBef>
                <a:spcPts val="0"/>
              </a:spcBef>
              <a:buClr>
                <a:schemeClr val="hlink"/>
              </a:buClr>
              <a:buNone/>
            </a:pPr>
            <a:r>
              <a:rPr lang="zh-CN" altLang="en-US" dirty="0">
                <a:latin typeface="+mn-ea"/>
              </a:rPr>
              <a:t>  例如：</a:t>
            </a:r>
            <a:r>
              <a:rPr lang="en-US" altLang="zh-CN" dirty="0">
                <a:solidFill>
                  <a:schemeClr val="accent1"/>
                </a:solidFill>
                <a:latin typeface="+mn-ea"/>
              </a:rPr>
              <a:t>FF0C:0:0:0:0:0:B1</a:t>
            </a:r>
          </a:p>
          <a:p>
            <a:pPr marL="0" indent="0" eaLnBrk="1" hangingPunct="1">
              <a:lnSpc>
                <a:spcPct val="120000"/>
              </a:lnSpc>
              <a:spcBef>
                <a:spcPts val="0"/>
              </a:spcBef>
              <a:buClr>
                <a:schemeClr val="hlink"/>
              </a:buClr>
              <a:buNone/>
            </a:pPr>
            <a:r>
              <a:rPr lang="en-US" altLang="zh-CN" dirty="0">
                <a:latin typeface="+mn-ea"/>
              </a:rPr>
              <a:t>   </a:t>
            </a:r>
            <a:r>
              <a:rPr lang="zh-CN" altLang="en-US" dirty="0">
                <a:latin typeface="+mn-ea"/>
              </a:rPr>
              <a:t>零压缩表示为：</a:t>
            </a:r>
          </a:p>
          <a:p>
            <a:pPr marL="0" indent="0" eaLnBrk="1" hangingPunct="1">
              <a:lnSpc>
                <a:spcPct val="120000"/>
              </a:lnSpc>
              <a:spcBef>
                <a:spcPts val="0"/>
              </a:spcBef>
              <a:buClr>
                <a:schemeClr val="hlink"/>
              </a:buClr>
              <a:buNone/>
            </a:pPr>
            <a:r>
              <a:rPr lang="zh-CN" altLang="en-US" dirty="0">
                <a:latin typeface="+mn-ea"/>
              </a:rPr>
              <a:t>   </a:t>
            </a:r>
            <a:r>
              <a:rPr lang="en-US" altLang="zh-CN" b="1" dirty="0">
                <a:latin typeface="+mn-ea"/>
              </a:rPr>
              <a:t>FF0C::B1</a:t>
            </a:r>
          </a:p>
        </p:txBody>
      </p:sp>
      <p:sp>
        <p:nvSpPr>
          <p:cNvPr id="6" name="Rectangle 2"/>
          <p:cNvSpPr txBox="1">
            <a:spLocks noChangeArrowheads="1"/>
          </p:cNvSpPr>
          <p:nvPr/>
        </p:nvSpPr>
        <p:spPr>
          <a:xfrm>
            <a:off x="2114640" y="474562"/>
            <a:ext cx="7772400" cy="8382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IPv6</a:t>
            </a:r>
            <a:r>
              <a:rPr lang="zh-CN" altLang="en-US" dirty="0"/>
              <a:t>地址表示</a:t>
            </a:r>
            <a:endParaRPr lang="en-US" altLang="zh-CN" dirty="0"/>
          </a:p>
        </p:txBody>
      </p:sp>
    </p:spTree>
    <p:extLst>
      <p:ext uri="{BB962C8B-B14F-4D97-AF65-F5344CB8AC3E}">
        <p14:creationId xmlns:p14="http://schemas.microsoft.com/office/powerpoint/2010/main" val="38601055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3"/>
          <p:cNvSpPr>
            <a:spLocks noGrp="1" noChangeArrowheads="1"/>
          </p:cNvSpPr>
          <p:nvPr>
            <p:ph type="body" idx="4294967295"/>
          </p:nvPr>
        </p:nvSpPr>
        <p:spPr>
          <a:xfrm>
            <a:off x="819240" y="1681223"/>
            <a:ext cx="10363200" cy="4648200"/>
          </a:xfrm>
          <a:prstGeom prst="rect">
            <a:avLst/>
          </a:prstGeom>
          <a:noFill/>
        </p:spPr>
        <p:txBody>
          <a:bodyPr/>
          <a:lstStyle/>
          <a:p>
            <a:pPr eaLnBrk="1" hangingPunct="1">
              <a:lnSpc>
                <a:spcPct val="150000"/>
              </a:lnSpc>
            </a:pPr>
            <a:r>
              <a:rPr lang="zh-CN" altLang="en-US" dirty="0">
                <a:solidFill>
                  <a:schemeClr val="tx2"/>
                </a:solidFill>
                <a:latin typeface="+mn-ea"/>
              </a:rPr>
              <a:t>校验和</a:t>
            </a:r>
            <a:r>
              <a:rPr lang="en-US" altLang="zh-CN" dirty="0">
                <a:solidFill>
                  <a:schemeClr val="tx2"/>
                </a:solidFill>
                <a:latin typeface="+mn-ea"/>
              </a:rPr>
              <a:t>:</a:t>
            </a:r>
            <a:r>
              <a:rPr lang="en-US" altLang="zh-CN" dirty="0">
                <a:latin typeface="+mn-ea"/>
              </a:rPr>
              <a:t> </a:t>
            </a:r>
            <a:r>
              <a:rPr lang="zh-CN" altLang="en-US" dirty="0">
                <a:latin typeface="+mn-ea"/>
              </a:rPr>
              <a:t>全部去掉，减少每一跳的处理时间</a:t>
            </a:r>
          </a:p>
          <a:p>
            <a:pPr eaLnBrk="1" hangingPunct="1">
              <a:lnSpc>
                <a:spcPct val="150000"/>
              </a:lnSpc>
            </a:pPr>
            <a:r>
              <a:rPr lang="zh-CN" altLang="en-US" dirty="0">
                <a:solidFill>
                  <a:schemeClr val="tx2"/>
                </a:solidFill>
                <a:latin typeface="+mn-ea"/>
              </a:rPr>
              <a:t>选项</a:t>
            </a:r>
            <a:r>
              <a:rPr lang="en-US" altLang="zh-CN" dirty="0">
                <a:solidFill>
                  <a:schemeClr val="tx2"/>
                </a:solidFill>
                <a:latin typeface="+mn-ea"/>
              </a:rPr>
              <a:t>:</a:t>
            </a:r>
            <a:r>
              <a:rPr lang="en-US" altLang="zh-CN" dirty="0">
                <a:latin typeface="+mn-ea"/>
              </a:rPr>
              <a:t> </a:t>
            </a:r>
            <a:r>
              <a:rPr lang="zh-CN" altLang="en-US" dirty="0">
                <a:latin typeface="+mn-ea"/>
              </a:rPr>
              <a:t>允许</a:t>
            </a:r>
            <a:r>
              <a:rPr lang="en-US" altLang="zh-CN" dirty="0">
                <a:latin typeface="+mn-ea"/>
              </a:rPr>
              <a:t>, </a:t>
            </a:r>
            <a:r>
              <a:rPr lang="zh-CN" altLang="en-US" dirty="0">
                <a:latin typeface="+mn-ea"/>
              </a:rPr>
              <a:t>但是不是标准首部的一部分，而是用下一个首部域指出</a:t>
            </a:r>
          </a:p>
          <a:p>
            <a:pPr eaLnBrk="1" hangingPunct="1">
              <a:lnSpc>
                <a:spcPct val="150000"/>
              </a:lnSpc>
            </a:pPr>
            <a:r>
              <a:rPr lang="en-US" altLang="zh-CN" dirty="0">
                <a:solidFill>
                  <a:schemeClr val="tx2"/>
                </a:solidFill>
                <a:latin typeface="+mn-ea"/>
              </a:rPr>
              <a:t>ICMPv6:</a:t>
            </a:r>
            <a:r>
              <a:rPr lang="zh-CN" altLang="en-US" dirty="0">
                <a:latin typeface="+mn-ea"/>
              </a:rPr>
              <a:t>新版本的 </a:t>
            </a:r>
            <a:r>
              <a:rPr lang="en-US" altLang="zh-CN" dirty="0">
                <a:latin typeface="+mn-ea"/>
              </a:rPr>
              <a:t>ICMP</a:t>
            </a:r>
          </a:p>
          <a:p>
            <a:pPr lvl="1" eaLnBrk="1" hangingPunct="1">
              <a:lnSpc>
                <a:spcPct val="150000"/>
              </a:lnSpc>
            </a:pPr>
            <a:r>
              <a:rPr lang="zh-CN" altLang="en-US" sz="2800" dirty="0">
                <a:latin typeface="+mn-ea"/>
              </a:rPr>
              <a:t>增加消息类型</a:t>
            </a:r>
            <a:r>
              <a:rPr lang="en-US" altLang="zh-CN" sz="2800" dirty="0">
                <a:latin typeface="+mn-ea"/>
              </a:rPr>
              <a:t>, </a:t>
            </a:r>
            <a:r>
              <a:rPr lang="zh-CN" altLang="en-US" sz="2800" dirty="0">
                <a:latin typeface="+mn-ea"/>
              </a:rPr>
              <a:t>例如</a:t>
            </a:r>
            <a:r>
              <a:rPr lang="en-US" altLang="zh-CN" sz="2800" dirty="0">
                <a:latin typeface="+mn-ea"/>
              </a:rPr>
              <a:t>“</a:t>
            </a:r>
            <a:r>
              <a:rPr lang="zh-CN" altLang="en-US" sz="2800" dirty="0">
                <a:latin typeface="+mn-ea"/>
              </a:rPr>
              <a:t>分组太大”</a:t>
            </a:r>
          </a:p>
          <a:p>
            <a:pPr lvl="1" eaLnBrk="1" hangingPunct="1">
              <a:lnSpc>
                <a:spcPct val="150000"/>
              </a:lnSpc>
            </a:pPr>
            <a:r>
              <a:rPr lang="zh-CN" altLang="en-US" sz="2800" dirty="0">
                <a:latin typeface="+mn-ea"/>
              </a:rPr>
              <a:t>多播组管理功能</a:t>
            </a:r>
          </a:p>
        </p:txBody>
      </p:sp>
      <p:sp>
        <p:nvSpPr>
          <p:cNvPr id="5" name="Rectangle 2"/>
          <p:cNvSpPr txBox="1">
            <a:spLocks noChangeArrowheads="1"/>
          </p:cNvSpPr>
          <p:nvPr/>
        </p:nvSpPr>
        <p:spPr>
          <a:xfrm>
            <a:off x="2114640" y="474562"/>
            <a:ext cx="7772400" cy="8382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与</a:t>
            </a:r>
            <a:r>
              <a:rPr lang="en-US" altLang="zh-CN" dirty="0"/>
              <a:t>IPv4</a:t>
            </a:r>
            <a:r>
              <a:rPr lang="zh-CN" altLang="en-US" dirty="0"/>
              <a:t>的其它不同*</a:t>
            </a:r>
            <a:endParaRPr lang="en-US" altLang="zh-CN" dirty="0"/>
          </a:p>
        </p:txBody>
      </p:sp>
    </p:spTree>
    <p:extLst>
      <p:ext uri="{BB962C8B-B14F-4D97-AF65-F5344CB8AC3E}">
        <p14:creationId xmlns:p14="http://schemas.microsoft.com/office/powerpoint/2010/main" val="39751656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2"/>
          <p:cNvSpPr>
            <a:spLocks noGrp="1" noChangeArrowheads="1"/>
          </p:cNvSpPr>
          <p:nvPr>
            <p:ph type="title" idx="4294967295"/>
          </p:nvPr>
        </p:nvSpPr>
        <p:spPr>
          <a:xfrm>
            <a:off x="729205" y="541117"/>
            <a:ext cx="10363200" cy="1143000"/>
          </a:xfrm>
          <a:prstGeom prst="rect">
            <a:avLst/>
          </a:prstGeom>
          <a:noFill/>
        </p:spPr>
        <p:txBody>
          <a:bodyPr/>
          <a:lstStyle/>
          <a:p>
            <a:pPr algn="ctr" eaLnBrk="1" hangingPunct="1"/>
            <a:r>
              <a:rPr lang="zh-CN" altLang="en-US" dirty="0">
                <a:latin typeface="+mn-ea"/>
                <a:ea typeface="+mn-ea"/>
              </a:rPr>
              <a:t>从 </a:t>
            </a:r>
            <a:r>
              <a:rPr lang="en-US" altLang="zh-CN" dirty="0">
                <a:latin typeface="+mn-ea"/>
                <a:ea typeface="+mn-ea"/>
              </a:rPr>
              <a:t>IPv4 </a:t>
            </a:r>
            <a:r>
              <a:rPr lang="zh-CN" altLang="en-US" dirty="0">
                <a:latin typeface="+mn-ea"/>
                <a:ea typeface="+mn-ea"/>
              </a:rPr>
              <a:t>到 </a:t>
            </a:r>
            <a:r>
              <a:rPr lang="en-US" altLang="zh-CN" dirty="0">
                <a:latin typeface="+mn-ea"/>
                <a:ea typeface="+mn-ea"/>
              </a:rPr>
              <a:t>IPv6</a:t>
            </a:r>
            <a:r>
              <a:rPr lang="zh-CN" altLang="en-US" dirty="0">
                <a:latin typeface="+mn-ea"/>
                <a:ea typeface="+mn-ea"/>
              </a:rPr>
              <a:t>过渡</a:t>
            </a:r>
            <a:r>
              <a:rPr lang="en-US" altLang="zh-CN" dirty="0">
                <a:latin typeface="+mn-ea"/>
                <a:ea typeface="+mn-ea"/>
              </a:rPr>
              <a:t>*</a:t>
            </a:r>
            <a:endParaRPr lang="zh-CN" altLang="en-US" dirty="0">
              <a:latin typeface="+mn-ea"/>
              <a:ea typeface="+mn-ea"/>
            </a:endParaRPr>
          </a:p>
        </p:txBody>
      </p:sp>
      <p:sp>
        <p:nvSpPr>
          <p:cNvPr id="178180" name="Rectangle 3"/>
          <p:cNvSpPr>
            <a:spLocks noGrp="1" noChangeArrowheads="1"/>
          </p:cNvSpPr>
          <p:nvPr>
            <p:ph type="body" idx="4294967295"/>
          </p:nvPr>
        </p:nvSpPr>
        <p:spPr>
          <a:xfrm>
            <a:off x="1007018" y="1658073"/>
            <a:ext cx="10532941" cy="4238625"/>
          </a:xfrm>
          <a:prstGeom prst="rect">
            <a:avLst/>
          </a:prstGeom>
          <a:noFill/>
        </p:spPr>
        <p:txBody>
          <a:bodyPr/>
          <a:lstStyle/>
          <a:p>
            <a:pPr eaLnBrk="1" hangingPunct="1">
              <a:lnSpc>
                <a:spcPct val="150000"/>
              </a:lnSpc>
            </a:pPr>
            <a:r>
              <a:rPr lang="zh-CN" altLang="en-US" sz="3200" dirty="0">
                <a:latin typeface="+mn-ea"/>
              </a:rPr>
              <a:t>并不是所有的路由器都能够同时升级</a:t>
            </a:r>
          </a:p>
          <a:p>
            <a:pPr lvl="1" eaLnBrk="1" hangingPunct="1">
              <a:lnSpc>
                <a:spcPct val="150000"/>
              </a:lnSpc>
            </a:pPr>
            <a:r>
              <a:rPr lang="zh-CN" altLang="en-US" sz="2800" dirty="0">
                <a:latin typeface="+mn-ea"/>
              </a:rPr>
              <a:t>没有 “标志日”</a:t>
            </a:r>
          </a:p>
          <a:p>
            <a:pPr lvl="1" eaLnBrk="1" hangingPunct="1">
              <a:lnSpc>
                <a:spcPct val="150000"/>
              </a:lnSpc>
            </a:pPr>
            <a:r>
              <a:rPr lang="zh-CN" altLang="en-US" sz="2800" dirty="0">
                <a:latin typeface="+mn-ea"/>
              </a:rPr>
              <a:t>同时有 </a:t>
            </a:r>
            <a:r>
              <a:rPr lang="en-US" altLang="zh-CN" sz="2800" dirty="0">
                <a:latin typeface="+mn-ea"/>
              </a:rPr>
              <a:t>IPv4 </a:t>
            </a:r>
            <a:r>
              <a:rPr lang="zh-CN" altLang="en-US" sz="2800" dirty="0">
                <a:latin typeface="+mn-ea"/>
              </a:rPr>
              <a:t>和 </a:t>
            </a:r>
            <a:r>
              <a:rPr lang="en-US" altLang="zh-CN" sz="2800" dirty="0">
                <a:latin typeface="+mn-ea"/>
              </a:rPr>
              <a:t>IPv6 </a:t>
            </a:r>
            <a:r>
              <a:rPr lang="zh-CN" altLang="en-US" sz="2800" dirty="0">
                <a:latin typeface="+mn-ea"/>
              </a:rPr>
              <a:t>路由器的网络如何工作</a:t>
            </a:r>
            <a:r>
              <a:rPr lang="en-US" altLang="zh-CN" sz="2800" dirty="0">
                <a:latin typeface="+mn-ea"/>
              </a:rPr>
              <a:t>? </a:t>
            </a:r>
          </a:p>
          <a:p>
            <a:pPr eaLnBrk="1" hangingPunct="1">
              <a:lnSpc>
                <a:spcPct val="150000"/>
              </a:lnSpc>
            </a:pPr>
            <a:r>
              <a:rPr lang="zh-CN" altLang="en-US" sz="3200" dirty="0">
                <a:latin typeface="+mn-ea"/>
              </a:rPr>
              <a:t>两种推荐方法</a:t>
            </a:r>
            <a:r>
              <a:rPr lang="en-US" altLang="zh-CN" sz="3200" dirty="0">
                <a:latin typeface="+mn-ea"/>
              </a:rPr>
              <a:t>:</a:t>
            </a:r>
          </a:p>
          <a:p>
            <a:pPr lvl="1" eaLnBrk="1" hangingPunct="1">
              <a:lnSpc>
                <a:spcPct val="150000"/>
              </a:lnSpc>
            </a:pPr>
            <a:r>
              <a:rPr lang="zh-CN" altLang="en-US" sz="2800" dirty="0">
                <a:solidFill>
                  <a:srgbClr val="FF0000"/>
                </a:solidFill>
                <a:latin typeface="+mn-ea"/>
              </a:rPr>
              <a:t>双栈：</a:t>
            </a:r>
            <a:r>
              <a:rPr lang="zh-CN" altLang="en-US" sz="2800" dirty="0">
                <a:latin typeface="+mn-ea"/>
              </a:rPr>
              <a:t>一些路由器具有双重栈 </a:t>
            </a:r>
            <a:r>
              <a:rPr lang="en-US" altLang="zh-CN" sz="2800" dirty="0">
                <a:latin typeface="+mn-ea"/>
              </a:rPr>
              <a:t>(v6, v4) </a:t>
            </a:r>
            <a:r>
              <a:rPr lang="zh-CN" altLang="en-US" sz="2800" dirty="0">
                <a:latin typeface="+mn-ea"/>
              </a:rPr>
              <a:t>能够在两种格式中转换</a:t>
            </a:r>
          </a:p>
          <a:p>
            <a:pPr lvl="1" eaLnBrk="1" hangingPunct="1">
              <a:lnSpc>
                <a:spcPct val="150000"/>
              </a:lnSpc>
            </a:pPr>
            <a:r>
              <a:rPr lang="zh-CN" altLang="en-US" sz="2800" dirty="0">
                <a:solidFill>
                  <a:srgbClr val="FF0000"/>
                </a:solidFill>
                <a:latin typeface="+mn-ea"/>
              </a:rPr>
              <a:t>隧道</a:t>
            </a:r>
            <a:r>
              <a:rPr lang="en-US" altLang="zh-CN" sz="2800" dirty="0">
                <a:solidFill>
                  <a:srgbClr val="FF0000"/>
                </a:solidFill>
                <a:latin typeface="+mn-ea"/>
              </a:rPr>
              <a:t>: </a:t>
            </a:r>
            <a:r>
              <a:rPr lang="zh-CN" altLang="en-US" sz="2800" dirty="0">
                <a:latin typeface="+mn-ea"/>
              </a:rPr>
              <a:t>在穿过</a:t>
            </a:r>
            <a:r>
              <a:rPr lang="en-US" altLang="zh-CN" sz="2800" dirty="0">
                <a:latin typeface="+mn-ea"/>
              </a:rPr>
              <a:t>IPv4</a:t>
            </a:r>
            <a:r>
              <a:rPr lang="zh-CN" altLang="en-US" sz="2800" dirty="0">
                <a:latin typeface="+mn-ea"/>
              </a:rPr>
              <a:t>路由器时，</a:t>
            </a:r>
            <a:r>
              <a:rPr lang="en-US" altLang="zh-CN" sz="2800" dirty="0">
                <a:latin typeface="+mn-ea"/>
              </a:rPr>
              <a:t>IPv6</a:t>
            </a:r>
            <a:r>
              <a:rPr lang="zh-CN" altLang="en-US" sz="2800" dirty="0">
                <a:latin typeface="+mn-ea"/>
              </a:rPr>
              <a:t>分组作为 </a:t>
            </a:r>
            <a:r>
              <a:rPr lang="en-US" altLang="zh-CN" sz="2800" dirty="0">
                <a:latin typeface="+mn-ea"/>
              </a:rPr>
              <a:t>IPv4</a:t>
            </a:r>
            <a:r>
              <a:rPr lang="zh-CN" altLang="en-US" sz="2800" dirty="0">
                <a:latin typeface="+mn-ea"/>
              </a:rPr>
              <a:t>分组的负载</a:t>
            </a:r>
          </a:p>
        </p:txBody>
      </p:sp>
    </p:spTree>
    <p:extLst>
      <p:ext uri="{BB962C8B-B14F-4D97-AF65-F5344CB8AC3E}">
        <p14:creationId xmlns:p14="http://schemas.microsoft.com/office/powerpoint/2010/main" val="11366302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idx="4294967295"/>
          </p:nvPr>
        </p:nvSpPr>
        <p:spPr>
          <a:xfrm>
            <a:off x="760785" y="405271"/>
            <a:ext cx="10301287" cy="1143000"/>
          </a:xfrm>
          <a:prstGeom prst="rect">
            <a:avLst/>
          </a:prstGeom>
          <a:noFill/>
        </p:spPr>
        <p:txBody>
          <a:bodyPr/>
          <a:lstStyle/>
          <a:p>
            <a:pPr algn="ctr" eaLnBrk="1" hangingPunct="1"/>
            <a:r>
              <a:rPr lang="zh-CN" altLang="en-US" dirty="0">
                <a:latin typeface="+mn-ea"/>
                <a:ea typeface="+mn-ea"/>
              </a:rPr>
              <a:t>双栈方法</a:t>
            </a:r>
            <a:r>
              <a:rPr lang="en-US" altLang="zh-CN" dirty="0">
                <a:latin typeface="+mn-ea"/>
                <a:ea typeface="+mn-ea"/>
              </a:rPr>
              <a:t>*</a:t>
            </a:r>
            <a:endParaRPr lang="zh-CN" altLang="en-US" dirty="0">
              <a:latin typeface="+mn-ea"/>
              <a:ea typeface="+mn-ea"/>
            </a:endParaRPr>
          </a:p>
        </p:txBody>
      </p:sp>
      <p:grpSp>
        <p:nvGrpSpPr>
          <p:cNvPr id="2" name="组合 1"/>
          <p:cNvGrpSpPr/>
          <p:nvPr/>
        </p:nvGrpSpPr>
        <p:grpSpPr>
          <a:xfrm>
            <a:off x="2103519" y="1627652"/>
            <a:ext cx="7526617" cy="4275438"/>
            <a:chOff x="3214689" y="2217959"/>
            <a:chExt cx="5759450" cy="3174631"/>
          </a:xfrm>
        </p:grpSpPr>
        <p:grpSp>
          <p:nvGrpSpPr>
            <p:cNvPr id="180228" name="Group 18"/>
            <p:cNvGrpSpPr>
              <a:grpSpLocks/>
            </p:cNvGrpSpPr>
            <p:nvPr/>
          </p:nvGrpSpPr>
          <p:grpSpPr bwMode="auto">
            <a:xfrm>
              <a:off x="3214689" y="2233834"/>
              <a:ext cx="708025" cy="638175"/>
              <a:chOff x="1065" y="1028"/>
              <a:chExt cx="446" cy="402"/>
            </a:xfrm>
          </p:grpSpPr>
          <p:grpSp>
            <p:nvGrpSpPr>
              <p:cNvPr id="180338" name="Group 16"/>
              <p:cNvGrpSpPr>
                <a:grpSpLocks/>
              </p:cNvGrpSpPr>
              <p:nvPr/>
            </p:nvGrpSpPr>
            <p:grpSpPr bwMode="auto">
              <a:xfrm>
                <a:off x="1065" y="1218"/>
                <a:ext cx="446" cy="212"/>
                <a:chOff x="1065" y="1218"/>
                <a:chExt cx="446" cy="212"/>
              </a:xfrm>
            </p:grpSpPr>
            <p:sp>
              <p:nvSpPr>
                <p:cNvPr id="180340" name="Oval 3"/>
                <p:cNvSpPr>
                  <a:spLocks noChangeArrowheads="1"/>
                </p:cNvSpPr>
                <p:nvPr/>
              </p:nvSpPr>
              <p:spPr bwMode="auto">
                <a:xfrm>
                  <a:off x="1068" y="1284"/>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341" name="Line 4"/>
                <p:cNvSpPr>
                  <a:spLocks noChangeShapeType="1"/>
                </p:cNvSpPr>
                <p:nvPr/>
              </p:nvSpPr>
              <p:spPr bwMode="auto">
                <a:xfrm>
                  <a:off x="1068" y="1277"/>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42" name="Line 5"/>
                <p:cNvSpPr>
                  <a:spLocks noChangeShapeType="1"/>
                </p:cNvSpPr>
                <p:nvPr/>
              </p:nvSpPr>
              <p:spPr bwMode="auto">
                <a:xfrm>
                  <a:off x="1415" y="1284"/>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43" name="Rectangle 6"/>
                <p:cNvSpPr>
                  <a:spLocks noChangeArrowheads="1"/>
                </p:cNvSpPr>
                <p:nvPr/>
              </p:nvSpPr>
              <p:spPr bwMode="auto">
                <a:xfrm>
                  <a:off x="1068" y="1277"/>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344" name="Oval 7"/>
                <p:cNvSpPr>
                  <a:spLocks noChangeArrowheads="1"/>
                </p:cNvSpPr>
                <p:nvPr/>
              </p:nvSpPr>
              <p:spPr bwMode="auto">
                <a:xfrm>
                  <a:off x="1065" y="1218"/>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345" name="Group 11"/>
                <p:cNvGrpSpPr>
                  <a:grpSpLocks/>
                </p:cNvGrpSpPr>
                <p:nvPr/>
              </p:nvGrpSpPr>
              <p:grpSpPr bwMode="auto">
                <a:xfrm>
                  <a:off x="1173" y="1246"/>
                  <a:ext cx="222" cy="85"/>
                  <a:chOff x="1173" y="1246"/>
                  <a:chExt cx="222" cy="85"/>
                </a:xfrm>
              </p:grpSpPr>
              <p:sp>
                <p:nvSpPr>
                  <p:cNvPr id="180350" name="Line 8"/>
                  <p:cNvSpPr>
                    <a:spLocks noChangeShapeType="1"/>
                  </p:cNvSpPr>
                  <p:nvPr/>
                </p:nvSpPr>
                <p:spPr bwMode="auto">
                  <a:xfrm flipV="1">
                    <a:off x="1173" y="1246"/>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51" name="Line 9"/>
                  <p:cNvSpPr>
                    <a:spLocks noChangeShapeType="1"/>
                  </p:cNvSpPr>
                  <p:nvPr/>
                </p:nvSpPr>
                <p:spPr bwMode="auto">
                  <a:xfrm>
                    <a:off x="1326" y="1331"/>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52" name="Line 10"/>
                  <p:cNvSpPr>
                    <a:spLocks noChangeShapeType="1"/>
                  </p:cNvSpPr>
                  <p:nvPr/>
                </p:nvSpPr>
                <p:spPr bwMode="auto">
                  <a:xfrm>
                    <a:off x="1247" y="1248"/>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346" name="Group 15"/>
                <p:cNvGrpSpPr>
                  <a:grpSpLocks/>
                </p:cNvGrpSpPr>
                <p:nvPr/>
              </p:nvGrpSpPr>
              <p:grpSpPr bwMode="auto">
                <a:xfrm>
                  <a:off x="1174" y="1244"/>
                  <a:ext cx="220" cy="88"/>
                  <a:chOff x="1174" y="1244"/>
                  <a:chExt cx="220" cy="88"/>
                </a:xfrm>
              </p:grpSpPr>
              <p:sp>
                <p:nvSpPr>
                  <p:cNvPr id="180347" name="Line 12"/>
                  <p:cNvSpPr>
                    <a:spLocks noChangeShapeType="1"/>
                  </p:cNvSpPr>
                  <p:nvPr/>
                </p:nvSpPr>
                <p:spPr bwMode="auto">
                  <a:xfrm>
                    <a:off x="1174" y="1330"/>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48" name="Line 13"/>
                  <p:cNvSpPr>
                    <a:spLocks noChangeShapeType="1"/>
                  </p:cNvSpPr>
                  <p:nvPr/>
                </p:nvSpPr>
                <p:spPr bwMode="auto">
                  <a:xfrm>
                    <a:off x="1325" y="1245"/>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49" name="Line 14"/>
                  <p:cNvSpPr>
                    <a:spLocks noChangeShapeType="1"/>
                  </p:cNvSpPr>
                  <p:nvPr/>
                </p:nvSpPr>
                <p:spPr bwMode="auto">
                  <a:xfrm flipV="1">
                    <a:off x="1247" y="1244"/>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339" name="Rectangle 17"/>
              <p:cNvSpPr>
                <a:spLocks noChangeArrowheads="1"/>
              </p:cNvSpPr>
              <p:nvPr/>
            </p:nvSpPr>
            <p:spPr bwMode="auto">
              <a:xfrm>
                <a:off x="1177" y="1028"/>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A</a:t>
                </a:r>
              </a:p>
            </p:txBody>
          </p:sp>
        </p:grpSp>
        <p:grpSp>
          <p:nvGrpSpPr>
            <p:cNvPr id="180229" name="Group 34"/>
            <p:cNvGrpSpPr>
              <a:grpSpLocks/>
            </p:cNvGrpSpPr>
            <p:nvPr/>
          </p:nvGrpSpPr>
          <p:grpSpPr bwMode="auto">
            <a:xfrm>
              <a:off x="4260851" y="2238597"/>
              <a:ext cx="708025" cy="638175"/>
              <a:chOff x="1724" y="1031"/>
              <a:chExt cx="446" cy="402"/>
            </a:xfrm>
          </p:grpSpPr>
          <p:grpSp>
            <p:nvGrpSpPr>
              <p:cNvPr id="180323" name="Group 32"/>
              <p:cNvGrpSpPr>
                <a:grpSpLocks/>
              </p:cNvGrpSpPr>
              <p:nvPr/>
            </p:nvGrpSpPr>
            <p:grpSpPr bwMode="auto">
              <a:xfrm>
                <a:off x="1724" y="1221"/>
                <a:ext cx="446" cy="212"/>
                <a:chOff x="1724" y="1221"/>
                <a:chExt cx="446" cy="212"/>
              </a:xfrm>
            </p:grpSpPr>
            <p:sp>
              <p:nvSpPr>
                <p:cNvPr id="180325" name="Oval 19"/>
                <p:cNvSpPr>
                  <a:spLocks noChangeArrowheads="1"/>
                </p:cNvSpPr>
                <p:nvPr/>
              </p:nvSpPr>
              <p:spPr bwMode="auto">
                <a:xfrm>
                  <a:off x="1727" y="1287"/>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326" name="Line 20"/>
                <p:cNvSpPr>
                  <a:spLocks noChangeShapeType="1"/>
                </p:cNvSpPr>
                <p:nvPr/>
              </p:nvSpPr>
              <p:spPr bwMode="auto">
                <a:xfrm>
                  <a:off x="1727" y="1280"/>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27" name="Line 21"/>
                <p:cNvSpPr>
                  <a:spLocks noChangeShapeType="1"/>
                </p:cNvSpPr>
                <p:nvPr/>
              </p:nvSpPr>
              <p:spPr bwMode="auto">
                <a:xfrm>
                  <a:off x="2074" y="1287"/>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28" name="Rectangle 22"/>
                <p:cNvSpPr>
                  <a:spLocks noChangeArrowheads="1"/>
                </p:cNvSpPr>
                <p:nvPr/>
              </p:nvSpPr>
              <p:spPr bwMode="auto">
                <a:xfrm>
                  <a:off x="1727" y="1280"/>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329" name="Oval 23"/>
                <p:cNvSpPr>
                  <a:spLocks noChangeArrowheads="1"/>
                </p:cNvSpPr>
                <p:nvPr/>
              </p:nvSpPr>
              <p:spPr bwMode="auto">
                <a:xfrm>
                  <a:off x="1724" y="1221"/>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330" name="Group 27"/>
                <p:cNvGrpSpPr>
                  <a:grpSpLocks/>
                </p:cNvGrpSpPr>
                <p:nvPr/>
              </p:nvGrpSpPr>
              <p:grpSpPr bwMode="auto">
                <a:xfrm>
                  <a:off x="1832" y="1249"/>
                  <a:ext cx="222" cy="85"/>
                  <a:chOff x="1832" y="1249"/>
                  <a:chExt cx="222" cy="85"/>
                </a:xfrm>
              </p:grpSpPr>
              <p:sp>
                <p:nvSpPr>
                  <p:cNvPr id="180335" name="Line 24"/>
                  <p:cNvSpPr>
                    <a:spLocks noChangeShapeType="1"/>
                  </p:cNvSpPr>
                  <p:nvPr/>
                </p:nvSpPr>
                <p:spPr bwMode="auto">
                  <a:xfrm flipV="1">
                    <a:off x="1832" y="1249"/>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36" name="Line 25"/>
                  <p:cNvSpPr>
                    <a:spLocks noChangeShapeType="1"/>
                  </p:cNvSpPr>
                  <p:nvPr/>
                </p:nvSpPr>
                <p:spPr bwMode="auto">
                  <a:xfrm>
                    <a:off x="1985" y="1334"/>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37" name="Line 26"/>
                  <p:cNvSpPr>
                    <a:spLocks noChangeShapeType="1"/>
                  </p:cNvSpPr>
                  <p:nvPr/>
                </p:nvSpPr>
                <p:spPr bwMode="auto">
                  <a:xfrm>
                    <a:off x="1906" y="1251"/>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331" name="Group 31"/>
                <p:cNvGrpSpPr>
                  <a:grpSpLocks/>
                </p:cNvGrpSpPr>
                <p:nvPr/>
              </p:nvGrpSpPr>
              <p:grpSpPr bwMode="auto">
                <a:xfrm>
                  <a:off x="1833" y="1247"/>
                  <a:ext cx="220" cy="88"/>
                  <a:chOff x="1833" y="1247"/>
                  <a:chExt cx="220" cy="88"/>
                </a:xfrm>
              </p:grpSpPr>
              <p:sp>
                <p:nvSpPr>
                  <p:cNvPr id="180332" name="Line 28"/>
                  <p:cNvSpPr>
                    <a:spLocks noChangeShapeType="1"/>
                  </p:cNvSpPr>
                  <p:nvPr/>
                </p:nvSpPr>
                <p:spPr bwMode="auto">
                  <a:xfrm>
                    <a:off x="1833" y="1333"/>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33" name="Line 29"/>
                  <p:cNvSpPr>
                    <a:spLocks noChangeShapeType="1"/>
                  </p:cNvSpPr>
                  <p:nvPr/>
                </p:nvSpPr>
                <p:spPr bwMode="auto">
                  <a:xfrm>
                    <a:off x="1984" y="1248"/>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34" name="Line 30"/>
                  <p:cNvSpPr>
                    <a:spLocks noChangeShapeType="1"/>
                  </p:cNvSpPr>
                  <p:nvPr/>
                </p:nvSpPr>
                <p:spPr bwMode="auto">
                  <a:xfrm flipV="1">
                    <a:off x="1906" y="1247"/>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324" name="Rectangle 33"/>
              <p:cNvSpPr>
                <a:spLocks noChangeArrowheads="1"/>
              </p:cNvSpPr>
              <p:nvPr/>
            </p:nvSpPr>
            <p:spPr bwMode="auto">
              <a:xfrm>
                <a:off x="1836" y="1031"/>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B</a:t>
                </a:r>
              </a:p>
            </p:txBody>
          </p:sp>
        </p:grpSp>
        <p:grpSp>
          <p:nvGrpSpPr>
            <p:cNvPr id="180230" name="Group 50"/>
            <p:cNvGrpSpPr>
              <a:grpSpLocks/>
            </p:cNvGrpSpPr>
            <p:nvPr/>
          </p:nvGrpSpPr>
          <p:grpSpPr bwMode="auto">
            <a:xfrm>
              <a:off x="7275514" y="2229072"/>
              <a:ext cx="708025" cy="638175"/>
              <a:chOff x="3623" y="1025"/>
              <a:chExt cx="446" cy="402"/>
            </a:xfrm>
          </p:grpSpPr>
          <p:grpSp>
            <p:nvGrpSpPr>
              <p:cNvPr id="180308" name="Group 48"/>
              <p:cNvGrpSpPr>
                <a:grpSpLocks/>
              </p:cNvGrpSpPr>
              <p:nvPr/>
            </p:nvGrpSpPr>
            <p:grpSpPr bwMode="auto">
              <a:xfrm>
                <a:off x="3623" y="1215"/>
                <a:ext cx="446" cy="212"/>
                <a:chOff x="3623" y="1215"/>
                <a:chExt cx="446" cy="212"/>
              </a:xfrm>
            </p:grpSpPr>
            <p:sp>
              <p:nvSpPr>
                <p:cNvPr id="180310" name="Oval 35"/>
                <p:cNvSpPr>
                  <a:spLocks noChangeArrowheads="1"/>
                </p:cNvSpPr>
                <p:nvPr/>
              </p:nvSpPr>
              <p:spPr bwMode="auto">
                <a:xfrm>
                  <a:off x="3626" y="1281"/>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311" name="Line 36"/>
                <p:cNvSpPr>
                  <a:spLocks noChangeShapeType="1"/>
                </p:cNvSpPr>
                <p:nvPr/>
              </p:nvSpPr>
              <p:spPr bwMode="auto">
                <a:xfrm>
                  <a:off x="3626" y="1274"/>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12" name="Line 37"/>
                <p:cNvSpPr>
                  <a:spLocks noChangeShapeType="1"/>
                </p:cNvSpPr>
                <p:nvPr/>
              </p:nvSpPr>
              <p:spPr bwMode="auto">
                <a:xfrm>
                  <a:off x="3973" y="1281"/>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13" name="Rectangle 38"/>
                <p:cNvSpPr>
                  <a:spLocks noChangeArrowheads="1"/>
                </p:cNvSpPr>
                <p:nvPr/>
              </p:nvSpPr>
              <p:spPr bwMode="auto">
                <a:xfrm>
                  <a:off x="3626" y="1274"/>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314" name="Oval 39"/>
                <p:cNvSpPr>
                  <a:spLocks noChangeArrowheads="1"/>
                </p:cNvSpPr>
                <p:nvPr/>
              </p:nvSpPr>
              <p:spPr bwMode="auto">
                <a:xfrm>
                  <a:off x="3623" y="1215"/>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315" name="Group 43"/>
                <p:cNvGrpSpPr>
                  <a:grpSpLocks/>
                </p:cNvGrpSpPr>
                <p:nvPr/>
              </p:nvGrpSpPr>
              <p:grpSpPr bwMode="auto">
                <a:xfrm>
                  <a:off x="3731" y="1243"/>
                  <a:ext cx="222" cy="85"/>
                  <a:chOff x="3731" y="1243"/>
                  <a:chExt cx="222" cy="85"/>
                </a:xfrm>
              </p:grpSpPr>
              <p:sp>
                <p:nvSpPr>
                  <p:cNvPr id="180320" name="Line 40"/>
                  <p:cNvSpPr>
                    <a:spLocks noChangeShapeType="1"/>
                  </p:cNvSpPr>
                  <p:nvPr/>
                </p:nvSpPr>
                <p:spPr bwMode="auto">
                  <a:xfrm flipV="1">
                    <a:off x="3731" y="1243"/>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21" name="Line 41"/>
                  <p:cNvSpPr>
                    <a:spLocks noChangeShapeType="1"/>
                  </p:cNvSpPr>
                  <p:nvPr/>
                </p:nvSpPr>
                <p:spPr bwMode="auto">
                  <a:xfrm>
                    <a:off x="3884" y="1328"/>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22" name="Line 42"/>
                  <p:cNvSpPr>
                    <a:spLocks noChangeShapeType="1"/>
                  </p:cNvSpPr>
                  <p:nvPr/>
                </p:nvSpPr>
                <p:spPr bwMode="auto">
                  <a:xfrm>
                    <a:off x="3805" y="1245"/>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316" name="Group 47"/>
                <p:cNvGrpSpPr>
                  <a:grpSpLocks/>
                </p:cNvGrpSpPr>
                <p:nvPr/>
              </p:nvGrpSpPr>
              <p:grpSpPr bwMode="auto">
                <a:xfrm>
                  <a:off x="3732" y="1241"/>
                  <a:ext cx="220" cy="88"/>
                  <a:chOff x="3732" y="1241"/>
                  <a:chExt cx="220" cy="88"/>
                </a:xfrm>
              </p:grpSpPr>
              <p:sp>
                <p:nvSpPr>
                  <p:cNvPr id="180317" name="Line 44"/>
                  <p:cNvSpPr>
                    <a:spLocks noChangeShapeType="1"/>
                  </p:cNvSpPr>
                  <p:nvPr/>
                </p:nvSpPr>
                <p:spPr bwMode="auto">
                  <a:xfrm>
                    <a:off x="3732" y="1327"/>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18" name="Line 45"/>
                  <p:cNvSpPr>
                    <a:spLocks noChangeShapeType="1"/>
                  </p:cNvSpPr>
                  <p:nvPr/>
                </p:nvSpPr>
                <p:spPr bwMode="auto">
                  <a:xfrm>
                    <a:off x="3883" y="1242"/>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19" name="Line 46"/>
                  <p:cNvSpPr>
                    <a:spLocks noChangeShapeType="1"/>
                  </p:cNvSpPr>
                  <p:nvPr/>
                </p:nvSpPr>
                <p:spPr bwMode="auto">
                  <a:xfrm flipV="1">
                    <a:off x="3805" y="1241"/>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309" name="Rectangle 49"/>
              <p:cNvSpPr>
                <a:spLocks noChangeArrowheads="1"/>
              </p:cNvSpPr>
              <p:nvPr/>
            </p:nvSpPr>
            <p:spPr bwMode="auto">
              <a:xfrm>
                <a:off x="3735" y="1025"/>
                <a:ext cx="2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E</a:t>
                </a:r>
              </a:p>
            </p:txBody>
          </p:sp>
        </p:grpSp>
        <p:grpSp>
          <p:nvGrpSpPr>
            <p:cNvPr id="180231" name="Group 66"/>
            <p:cNvGrpSpPr>
              <a:grpSpLocks/>
            </p:cNvGrpSpPr>
            <p:nvPr/>
          </p:nvGrpSpPr>
          <p:grpSpPr bwMode="auto">
            <a:xfrm>
              <a:off x="8266114" y="2217959"/>
              <a:ext cx="708025" cy="638175"/>
              <a:chOff x="4247" y="1018"/>
              <a:chExt cx="446" cy="402"/>
            </a:xfrm>
          </p:grpSpPr>
          <p:grpSp>
            <p:nvGrpSpPr>
              <p:cNvPr id="180293" name="Group 64"/>
              <p:cNvGrpSpPr>
                <a:grpSpLocks/>
              </p:cNvGrpSpPr>
              <p:nvPr/>
            </p:nvGrpSpPr>
            <p:grpSpPr bwMode="auto">
              <a:xfrm>
                <a:off x="4247" y="1208"/>
                <a:ext cx="446" cy="212"/>
                <a:chOff x="4247" y="1208"/>
                <a:chExt cx="446" cy="212"/>
              </a:xfrm>
            </p:grpSpPr>
            <p:sp>
              <p:nvSpPr>
                <p:cNvPr id="180295" name="Oval 51"/>
                <p:cNvSpPr>
                  <a:spLocks noChangeArrowheads="1"/>
                </p:cNvSpPr>
                <p:nvPr/>
              </p:nvSpPr>
              <p:spPr bwMode="auto">
                <a:xfrm>
                  <a:off x="4250" y="1274"/>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96" name="Line 52"/>
                <p:cNvSpPr>
                  <a:spLocks noChangeShapeType="1"/>
                </p:cNvSpPr>
                <p:nvPr/>
              </p:nvSpPr>
              <p:spPr bwMode="auto">
                <a:xfrm>
                  <a:off x="4250" y="1267"/>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97" name="Line 53"/>
                <p:cNvSpPr>
                  <a:spLocks noChangeShapeType="1"/>
                </p:cNvSpPr>
                <p:nvPr/>
              </p:nvSpPr>
              <p:spPr bwMode="auto">
                <a:xfrm>
                  <a:off x="4597" y="1274"/>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98" name="Rectangle 54"/>
                <p:cNvSpPr>
                  <a:spLocks noChangeArrowheads="1"/>
                </p:cNvSpPr>
                <p:nvPr/>
              </p:nvSpPr>
              <p:spPr bwMode="auto">
                <a:xfrm>
                  <a:off x="4250" y="1267"/>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299" name="Oval 55"/>
                <p:cNvSpPr>
                  <a:spLocks noChangeArrowheads="1"/>
                </p:cNvSpPr>
                <p:nvPr/>
              </p:nvSpPr>
              <p:spPr bwMode="auto">
                <a:xfrm>
                  <a:off x="4247" y="1208"/>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300" name="Group 59"/>
                <p:cNvGrpSpPr>
                  <a:grpSpLocks/>
                </p:cNvGrpSpPr>
                <p:nvPr/>
              </p:nvGrpSpPr>
              <p:grpSpPr bwMode="auto">
                <a:xfrm>
                  <a:off x="4355" y="1236"/>
                  <a:ext cx="222" cy="85"/>
                  <a:chOff x="4355" y="1236"/>
                  <a:chExt cx="222" cy="85"/>
                </a:xfrm>
              </p:grpSpPr>
              <p:sp>
                <p:nvSpPr>
                  <p:cNvPr id="180305" name="Line 56"/>
                  <p:cNvSpPr>
                    <a:spLocks noChangeShapeType="1"/>
                  </p:cNvSpPr>
                  <p:nvPr/>
                </p:nvSpPr>
                <p:spPr bwMode="auto">
                  <a:xfrm flipV="1">
                    <a:off x="4355" y="1236"/>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06" name="Line 57"/>
                  <p:cNvSpPr>
                    <a:spLocks noChangeShapeType="1"/>
                  </p:cNvSpPr>
                  <p:nvPr/>
                </p:nvSpPr>
                <p:spPr bwMode="auto">
                  <a:xfrm>
                    <a:off x="4508" y="1321"/>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07" name="Line 58"/>
                  <p:cNvSpPr>
                    <a:spLocks noChangeShapeType="1"/>
                  </p:cNvSpPr>
                  <p:nvPr/>
                </p:nvSpPr>
                <p:spPr bwMode="auto">
                  <a:xfrm>
                    <a:off x="4429" y="1238"/>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301" name="Group 63"/>
                <p:cNvGrpSpPr>
                  <a:grpSpLocks/>
                </p:cNvGrpSpPr>
                <p:nvPr/>
              </p:nvGrpSpPr>
              <p:grpSpPr bwMode="auto">
                <a:xfrm>
                  <a:off x="4356" y="1234"/>
                  <a:ext cx="220" cy="88"/>
                  <a:chOff x="4356" y="1234"/>
                  <a:chExt cx="220" cy="88"/>
                </a:xfrm>
              </p:grpSpPr>
              <p:sp>
                <p:nvSpPr>
                  <p:cNvPr id="180302" name="Line 60"/>
                  <p:cNvSpPr>
                    <a:spLocks noChangeShapeType="1"/>
                  </p:cNvSpPr>
                  <p:nvPr/>
                </p:nvSpPr>
                <p:spPr bwMode="auto">
                  <a:xfrm>
                    <a:off x="4356" y="1320"/>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03" name="Line 61"/>
                  <p:cNvSpPr>
                    <a:spLocks noChangeShapeType="1"/>
                  </p:cNvSpPr>
                  <p:nvPr/>
                </p:nvSpPr>
                <p:spPr bwMode="auto">
                  <a:xfrm>
                    <a:off x="4507" y="1235"/>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04" name="Line 62"/>
                  <p:cNvSpPr>
                    <a:spLocks noChangeShapeType="1"/>
                  </p:cNvSpPr>
                  <p:nvPr/>
                </p:nvSpPr>
                <p:spPr bwMode="auto">
                  <a:xfrm flipV="1">
                    <a:off x="4429" y="1234"/>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294" name="Rectangle 65"/>
              <p:cNvSpPr>
                <a:spLocks noChangeArrowheads="1"/>
              </p:cNvSpPr>
              <p:nvPr/>
            </p:nvSpPr>
            <p:spPr bwMode="auto">
              <a:xfrm>
                <a:off x="4359" y="1018"/>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F</a:t>
                </a:r>
              </a:p>
            </p:txBody>
          </p:sp>
        </p:grpSp>
        <p:sp>
          <p:nvSpPr>
            <p:cNvPr id="180232" name="Line 67"/>
            <p:cNvSpPr>
              <a:spLocks noChangeShapeType="1"/>
            </p:cNvSpPr>
            <p:nvPr/>
          </p:nvSpPr>
          <p:spPr bwMode="auto">
            <a:xfrm>
              <a:off x="3933825" y="2724371"/>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33" name="Line 68"/>
            <p:cNvSpPr>
              <a:spLocks noChangeShapeType="1"/>
            </p:cNvSpPr>
            <p:nvPr/>
          </p:nvSpPr>
          <p:spPr bwMode="auto">
            <a:xfrm>
              <a:off x="7980363" y="2705321"/>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34" name="Rectangle 69"/>
            <p:cNvSpPr>
              <a:spLocks noChangeArrowheads="1"/>
            </p:cNvSpPr>
            <p:nvPr/>
          </p:nvSpPr>
          <p:spPr bwMode="auto">
            <a:xfrm>
              <a:off x="3271839" y="2838671"/>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0235" name="Rectangle 70"/>
            <p:cNvSpPr>
              <a:spLocks noChangeArrowheads="1"/>
            </p:cNvSpPr>
            <p:nvPr/>
          </p:nvSpPr>
          <p:spPr bwMode="auto">
            <a:xfrm>
              <a:off x="4318001" y="2840258"/>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0236" name="Rectangle 71"/>
            <p:cNvSpPr>
              <a:spLocks noChangeArrowheads="1"/>
            </p:cNvSpPr>
            <p:nvPr/>
          </p:nvSpPr>
          <p:spPr bwMode="auto">
            <a:xfrm>
              <a:off x="7343776" y="2832321"/>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0237" name="Rectangle 72"/>
            <p:cNvSpPr>
              <a:spLocks noChangeArrowheads="1"/>
            </p:cNvSpPr>
            <p:nvPr/>
          </p:nvSpPr>
          <p:spPr bwMode="auto">
            <a:xfrm>
              <a:off x="8324851" y="2835496"/>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0238" name="Line 73"/>
            <p:cNvSpPr>
              <a:spLocks noChangeShapeType="1"/>
            </p:cNvSpPr>
            <p:nvPr/>
          </p:nvSpPr>
          <p:spPr bwMode="auto">
            <a:xfrm>
              <a:off x="4965700" y="2714846"/>
              <a:ext cx="23256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80239" name="Group 89"/>
            <p:cNvGrpSpPr>
              <a:grpSpLocks/>
            </p:cNvGrpSpPr>
            <p:nvPr/>
          </p:nvGrpSpPr>
          <p:grpSpPr bwMode="auto">
            <a:xfrm>
              <a:off x="5254626" y="2241772"/>
              <a:ext cx="708025" cy="638175"/>
              <a:chOff x="2350" y="1033"/>
              <a:chExt cx="446" cy="402"/>
            </a:xfrm>
          </p:grpSpPr>
          <p:grpSp>
            <p:nvGrpSpPr>
              <p:cNvPr id="180278" name="Group 87"/>
              <p:cNvGrpSpPr>
                <a:grpSpLocks/>
              </p:cNvGrpSpPr>
              <p:nvPr/>
            </p:nvGrpSpPr>
            <p:grpSpPr bwMode="auto">
              <a:xfrm>
                <a:off x="2350" y="1223"/>
                <a:ext cx="446" cy="212"/>
                <a:chOff x="2350" y="1223"/>
                <a:chExt cx="446" cy="212"/>
              </a:xfrm>
            </p:grpSpPr>
            <p:sp>
              <p:nvSpPr>
                <p:cNvPr id="180280" name="Oval 74"/>
                <p:cNvSpPr>
                  <a:spLocks noChangeArrowheads="1"/>
                </p:cNvSpPr>
                <p:nvPr/>
              </p:nvSpPr>
              <p:spPr bwMode="auto">
                <a:xfrm>
                  <a:off x="2353" y="1289"/>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81" name="Line 75"/>
                <p:cNvSpPr>
                  <a:spLocks noChangeShapeType="1"/>
                </p:cNvSpPr>
                <p:nvPr/>
              </p:nvSpPr>
              <p:spPr bwMode="auto">
                <a:xfrm>
                  <a:off x="2353" y="1282"/>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82" name="Line 76"/>
                <p:cNvSpPr>
                  <a:spLocks noChangeShapeType="1"/>
                </p:cNvSpPr>
                <p:nvPr/>
              </p:nvSpPr>
              <p:spPr bwMode="auto">
                <a:xfrm>
                  <a:off x="2700" y="1289"/>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83" name="Rectangle 77"/>
                <p:cNvSpPr>
                  <a:spLocks noChangeArrowheads="1"/>
                </p:cNvSpPr>
                <p:nvPr/>
              </p:nvSpPr>
              <p:spPr bwMode="auto">
                <a:xfrm>
                  <a:off x="2353" y="1282"/>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284" name="Oval 78"/>
                <p:cNvSpPr>
                  <a:spLocks noChangeArrowheads="1"/>
                </p:cNvSpPr>
                <p:nvPr/>
              </p:nvSpPr>
              <p:spPr bwMode="auto">
                <a:xfrm>
                  <a:off x="2350" y="1223"/>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285" name="Group 82"/>
                <p:cNvGrpSpPr>
                  <a:grpSpLocks/>
                </p:cNvGrpSpPr>
                <p:nvPr/>
              </p:nvGrpSpPr>
              <p:grpSpPr bwMode="auto">
                <a:xfrm>
                  <a:off x="2458" y="1251"/>
                  <a:ext cx="222" cy="85"/>
                  <a:chOff x="2458" y="1251"/>
                  <a:chExt cx="222" cy="85"/>
                </a:xfrm>
              </p:grpSpPr>
              <p:sp>
                <p:nvSpPr>
                  <p:cNvPr id="180290" name="Line 79"/>
                  <p:cNvSpPr>
                    <a:spLocks noChangeShapeType="1"/>
                  </p:cNvSpPr>
                  <p:nvPr/>
                </p:nvSpPr>
                <p:spPr bwMode="auto">
                  <a:xfrm flipV="1">
                    <a:off x="2458" y="1251"/>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91" name="Line 80"/>
                  <p:cNvSpPr>
                    <a:spLocks noChangeShapeType="1"/>
                  </p:cNvSpPr>
                  <p:nvPr/>
                </p:nvSpPr>
                <p:spPr bwMode="auto">
                  <a:xfrm>
                    <a:off x="2611" y="1336"/>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92" name="Line 81"/>
                  <p:cNvSpPr>
                    <a:spLocks noChangeShapeType="1"/>
                  </p:cNvSpPr>
                  <p:nvPr/>
                </p:nvSpPr>
                <p:spPr bwMode="auto">
                  <a:xfrm>
                    <a:off x="2532" y="1253"/>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286" name="Group 86"/>
                <p:cNvGrpSpPr>
                  <a:grpSpLocks/>
                </p:cNvGrpSpPr>
                <p:nvPr/>
              </p:nvGrpSpPr>
              <p:grpSpPr bwMode="auto">
                <a:xfrm>
                  <a:off x="2459" y="1249"/>
                  <a:ext cx="220" cy="88"/>
                  <a:chOff x="2459" y="1249"/>
                  <a:chExt cx="220" cy="88"/>
                </a:xfrm>
              </p:grpSpPr>
              <p:sp>
                <p:nvSpPr>
                  <p:cNvPr id="180287" name="Line 83"/>
                  <p:cNvSpPr>
                    <a:spLocks noChangeShapeType="1"/>
                  </p:cNvSpPr>
                  <p:nvPr/>
                </p:nvSpPr>
                <p:spPr bwMode="auto">
                  <a:xfrm>
                    <a:off x="2459" y="133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88" name="Line 84"/>
                  <p:cNvSpPr>
                    <a:spLocks noChangeShapeType="1"/>
                  </p:cNvSpPr>
                  <p:nvPr/>
                </p:nvSpPr>
                <p:spPr bwMode="auto">
                  <a:xfrm>
                    <a:off x="2610" y="125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89" name="Line 85"/>
                  <p:cNvSpPr>
                    <a:spLocks noChangeShapeType="1"/>
                  </p:cNvSpPr>
                  <p:nvPr/>
                </p:nvSpPr>
                <p:spPr bwMode="auto">
                  <a:xfrm flipV="1">
                    <a:off x="2532" y="1249"/>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279" name="Rectangle 88"/>
              <p:cNvSpPr>
                <a:spLocks noChangeArrowheads="1"/>
              </p:cNvSpPr>
              <p:nvPr/>
            </p:nvSpPr>
            <p:spPr bwMode="auto">
              <a:xfrm>
                <a:off x="2462" y="1033"/>
                <a:ext cx="2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C</a:t>
                </a:r>
              </a:p>
            </p:txBody>
          </p:sp>
        </p:grpSp>
        <p:grpSp>
          <p:nvGrpSpPr>
            <p:cNvPr id="180240" name="Group 105"/>
            <p:cNvGrpSpPr>
              <a:grpSpLocks/>
            </p:cNvGrpSpPr>
            <p:nvPr/>
          </p:nvGrpSpPr>
          <p:grpSpPr bwMode="auto">
            <a:xfrm>
              <a:off x="6243639" y="2232247"/>
              <a:ext cx="708025" cy="638175"/>
              <a:chOff x="2973" y="1027"/>
              <a:chExt cx="446" cy="402"/>
            </a:xfrm>
          </p:grpSpPr>
          <p:grpSp>
            <p:nvGrpSpPr>
              <p:cNvPr id="180263" name="Group 103"/>
              <p:cNvGrpSpPr>
                <a:grpSpLocks/>
              </p:cNvGrpSpPr>
              <p:nvPr/>
            </p:nvGrpSpPr>
            <p:grpSpPr bwMode="auto">
              <a:xfrm>
                <a:off x="2973" y="1217"/>
                <a:ext cx="446" cy="212"/>
                <a:chOff x="2973" y="1217"/>
                <a:chExt cx="446" cy="212"/>
              </a:xfrm>
            </p:grpSpPr>
            <p:sp>
              <p:nvSpPr>
                <p:cNvPr id="180265" name="Oval 90"/>
                <p:cNvSpPr>
                  <a:spLocks noChangeArrowheads="1"/>
                </p:cNvSpPr>
                <p:nvPr/>
              </p:nvSpPr>
              <p:spPr bwMode="auto">
                <a:xfrm>
                  <a:off x="2976" y="1283"/>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66" name="Line 91"/>
                <p:cNvSpPr>
                  <a:spLocks noChangeShapeType="1"/>
                </p:cNvSpPr>
                <p:nvPr/>
              </p:nvSpPr>
              <p:spPr bwMode="auto">
                <a:xfrm>
                  <a:off x="2976" y="127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67" name="Line 92"/>
                <p:cNvSpPr>
                  <a:spLocks noChangeShapeType="1"/>
                </p:cNvSpPr>
                <p:nvPr/>
              </p:nvSpPr>
              <p:spPr bwMode="auto">
                <a:xfrm>
                  <a:off x="3323" y="1283"/>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68" name="Rectangle 93"/>
                <p:cNvSpPr>
                  <a:spLocks noChangeArrowheads="1"/>
                </p:cNvSpPr>
                <p:nvPr/>
              </p:nvSpPr>
              <p:spPr bwMode="auto">
                <a:xfrm>
                  <a:off x="2976" y="1276"/>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269" name="Oval 94"/>
                <p:cNvSpPr>
                  <a:spLocks noChangeArrowheads="1"/>
                </p:cNvSpPr>
                <p:nvPr/>
              </p:nvSpPr>
              <p:spPr bwMode="auto">
                <a:xfrm>
                  <a:off x="2973" y="1217"/>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270" name="Group 98"/>
                <p:cNvGrpSpPr>
                  <a:grpSpLocks/>
                </p:cNvGrpSpPr>
                <p:nvPr/>
              </p:nvGrpSpPr>
              <p:grpSpPr bwMode="auto">
                <a:xfrm>
                  <a:off x="3081" y="1245"/>
                  <a:ext cx="222" cy="85"/>
                  <a:chOff x="3081" y="1245"/>
                  <a:chExt cx="222" cy="85"/>
                </a:xfrm>
              </p:grpSpPr>
              <p:sp>
                <p:nvSpPr>
                  <p:cNvPr id="180275" name="Line 95"/>
                  <p:cNvSpPr>
                    <a:spLocks noChangeShapeType="1"/>
                  </p:cNvSpPr>
                  <p:nvPr/>
                </p:nvSpPr>
                <p:spPr bwMode="auto">
                  <a:xfrm flipV="1">
                    <a:off x="3081" y="124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76" name="Line 96"/>
                  <p:cNvSpPr>
                    <a:spLocks noChangeShapeType="1"/>
                  </p:cNvSpPr>
                  <p:nvPr/>
                </p:nvSpPr>
                <p:spPr bwMode="auto">
                  <a:xfrm>
                    <a:off x="3234" y="133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77" name="Line 97"/>
                  <p:cNvSpPr>
                    <a:spLocks noChangeShapeType="1"/>
                  </p:cNvSpPr>
                  <p:nvPr/>
                </p:nvSpPr>
                <p:spPr bwMode="auto">
                  <a:xfrm>
                    <a:off x="3155" y="1247"/>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271" name="Group 102"/>
                <p:cNvGrpSpPr>
                  <a:grpSpLocks/>
                </p:cNvGrpSpPr>
                <p:nvPr/>
              </p:nvGrpSpPr>
              <p:grpSpPr bwMode="auto">
                <a:xfrm>
                  <a:off x="3082" y="1243"/>
                  <a:ext cx="220" cy="88"/>
                  <a:chOff x="3082" y="1243"/>
                  <a:chExt cx="220" cy="88"/>
                </a:xfrm>
              </p:grpSpPr>
              <p:sp>
                <p:nvSpPr>
                  <p:cNvPr id="180272" name="Line 99"/>
                  <p:cNvSpPr>
                    <a:spLocks noChangeShapeType="1"/>
                  </p:cNvSpPr>
                  <p:nvPr/>
                </p:nvSpPr>
                <p:spPr bwMode="auto">
                  <a:xfrm>
                    <a:off x="3082" y="1329"/>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73" name="Line 100"/>
                  <p:cNvSpPr>
                    <a:spLocks noChangeShapeType="1"/>
                  </p:cNvSpPr>
                  <p:nvPr/>
                </p:nvSpPr>
                <p:spPr bwMode="auto">
                  <a:xfrm>
                    <a:off x="3233" y="1244"/>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74" name="Line 101"/>
                  <p:cNvSpPr>
                    <a:spLocks noChangeShapeType="1"/>
                  </p:cNvSpPr>
                  <p:nvPr/>
                </p:nvSpPr>
                <p:spPr bwMode="auto">
                  <a:xfrm flipV="1">
                    <a:off x="3155" y="1243"/>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264" name="Rectangle 104"/>
              <p:cNvSpPr>
                <a:spLocks noChangeArrowheads="1"/>
              </p:cNvSpPr>
              <p:nvPr/>
            </p:nvSpPr>
            <p:spPr bwMode="auto">
              <a:xfrm>
                <a:off x="3085" y="1027"/>
                <a:ext cx="2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D</a:t>
                </a:r>
              </a:p>
            </p:txBody>
          </p:sp>
        </p:grpSp>
        <p:sp>
          <p:nvSpPr>
            <p:cNvPr id="180241" name="Rectangle 106"/>
            <p:cNvSpPr>
              <a:spLocks noChangeArrowheads="1"/>
            </p:cNvSpPr>
            <p:nvPr/>
          </p:nvSpPr>
          <p:spPr bwMode="auto">
            <a:xfrm>
              <a:off x="5299076" y="2843433"/>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solidFill>
                    <a:schemeClr val="tx2"/>
                  </a:solidFill>
                  <a:latin typeface="+mn-ea"/>
                  <a:ea typeface="+mn-ea"/>
                </a:rPr>
                <a:t>IPv4</a:t>
              </a:r>
            </a:p>
          </p:txBody>
        </p:sp>
        <p:sp>
          <p:nvSpPr>
            <p:cNvPr id="180242" name="Rectangle 107"/>
            <p:cNvSpPr>
              <a:spLocks noChangeArrowheads="1"/>
            </p:cNvSpPr>
            <p:nvPr/>
          </p:nvSpPr>
          <p:spPr bwMode="auto">
            <a:xfrm>
              <a:off x="6292851" y="2845021"/>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solidFill>
                    <a:schemeClr val="tx2"/>
                  </a:solidFill>
                  <a:latin typeface="+mn-ea"/>
                  <a:ea typeface="+mn-ea"/>
                </a:rPr>
                <a:t>IPv4</a:t>
              </a:r>
            </a:p>
          </p:txBody>
        </p:sp>
        <p:sp>
          <p:nvSpPr>
            <p:cNvPr id="180243" name="Line 108"/>
            <p:cNvSpPr>
              <a:spLocks noChangeShapeType="1"/>
            </p:cNvSpPr>
            <p:nvPr/>
          </p:nvSpPr>
          <p:spPr bwMode="auto">
            <a:xfrm>
              <a:off x="3675064" y="3141883"/>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44" name="Line 109"/>
            <p:cNvSpPr>
              <a:spLocks noChangeShapeType="1"/>
            </p:cNvSpPr>
            <p:nvPr/>
          </p:nvSpPr>
          <p:spPr bwMode="auto">
            <a:xfrm>
              <a:off x="4794251" y="3145058"/>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45" name="Line 110"/>
            <p:cNvSpPr>
              <a:spLocks noChangeShapeType="1"/>
            </p:cNvSpPr>
            <p:nvPr/>
          </p:nvSpPr>
          <p:spPr bwMode="auto">
            <a:xfrm>
              <a:off x="6829426" y="3146646"/>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46" name="Line 111"/>
            <p:cNvSpPr>
              <a:spLocks noChangeShapeType="1"/>
            </p:cNvSpPr>
            <p:nvPr/>
          </p:nvSpPr>
          <p:spPr bwMode="auto">
            <a:xfrm>
              <a:off x="7885114" y="3148233"/>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80247" name="Group 114"/>
            <p:cNvGrpSpPr>
              <a:grpSpLocks/>
            </p:cNvGrpSpPr>
            <p:nvPr/>
          </p:nvGrpSpPr>
          <p:grpSpPr bwMode="auto">
            <a:xfrm>
              <a:off x="3608390" y="3251422"/>
              <a:ext cx="855663" cy="1438275"/>
              <a:chOff x="1313" y="1669"/>
              <a:chExt cx="539" cy="906"/>
            </a:xfrm>
          </p:grpSpPr>
          <p:sp>
            <p:nvSpPr>
              <p:cNvPr id="180261" name="Rectangle 112"/>
              <p:cNvSpPr>
                <a:spLocks noChangeArrowheads="1"/>
              </p:cNvSpPr>
              <p:nvPr/>
            </p:nvSpPr>
            <p:spPr bwMode="auto">
              <a:xfrm>
                <a:off x="1338" y="1669"/>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62" name="Rectangle 113"/>
              <p:cNvSpPr>
                <a:spLocks noChangeArrowheads="1"/>
              </p:cNvSpPr>
              <p:nvPr/>
            </p:nvSpPr>
            <p:spPr bwMode="auto">
              <a:xfrm>
                <a:off x="1313" y="1688"/>
                <a:ext cx="539"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X</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grpSp>
          <p:nvGrpSpPr>
            <p:cNvPr id="180248" name="Group 117"/>
            <p:cNvGrpSpPr>
              <a:grpSpLocks/>
            </p:cNvGrpSpPr>
            <p:nvPr/>
          </p:nvGrpSpPr>
          <p:grpSpPr bwMode="auto">
            <a:xfrm>
              <a:off x="7761289" y="3264122"/>
              <a:ext cx="884237" cy="1438275"/>
              <a:chOff x="3929" y="1677"/>
              <a:chExt cx="557" cy="906"/>
            </a:xfrm>
          </p:grpSpPr>
          <p:sp>
            <p:nvSpPr>
              <p:cNvPr id="180259" name="Rectangle 115"/>
              <p:cNvSpPr>
                <a:spLocks noChangeArrowheads="1"/>
              </p:cNvSpPr>
              <p:nvPr/>
            </p:nvSpPr>
            <p:spPr bwMode="auto">
              <a:xfrm>
                <a:off x="3954" y="1677"/>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60" name="Rectangle 116"/>
              <p:cNvSpPr>
                <a:spLocks noChangeArrowheads="1"/>
              </p:cNvSpPr>
              <p:nvPr/>
            </p:nvSpPr>
            <p:spPr bwMode="auto">
              <a:xfrm>
                <a:off x="3929" y="1696"/>
                <a:ext cx="557"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a:t>
                </a:r>
                <a:r>
                  <a:rPr lang="en-US" altLang="zh-CN" sz="1400" b="1">
                    <a:solidFill>
                      <a:schemeClr val="tx2"/>
                    </a:solidFill>
                    <a:latin typeface="+mn-ea"/>
                    <a:ea typeface="+mn-ea"/>
                  </a:rPr>
                  <a:t>??</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grpSp>
          <p:nvGrpSpPr>
            <p:cNvPr id="180249" name="Group 120"/>
            <p:cNvGrpSpPr>
              <a:grpSpLocks/>
            </p:cNvGrpSpPr>
            <p:nvPr/>
          </p:nvGrpSpPr>
          <p:grpSpPr bwMode="auto">
            <a:xfrm>
              <a:off x="4670426" y="3251422"/>
              <a:ext cx="800100" cy="1449387"/>
              <a:chOff x="1982" y="1669"/>
              <a:chExt cx="504" cy="913"/>
            </a:xfrm>
          </p:grpSpPr>
          <p:sp>
            <p:nvSpPr>
              <p:cNvPr id="180257" name="Rectangle 118"/>
              <p:cNvSpPr>
                <a:spLocks noChangeArrowheads="1"/>
              </p:cNvSpPr>
              <p:nvPr/>
            </p:nvSpPr>
            <p:spPr bwMode="auto">
              <a:xfrm>
                <a:off x="2007" y="1669"/>
                <a:ext cx="466" cy="913"/>
              </a:xfrm>
              <a:prstGeom prst="rect">
                <a:avLst/>
              </a:prstGeom>
              <a:solidFill>
                <a:schemeClr val="tx2"/>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58" name="Rectangle 119"/>
              <p:cNvSpPr>
                <a:spLocks noChangeArrowheads="1"/>
              </p:cNvSpPr>
              <p:nvPr/>
            </p:nvSpPr>
            <p:spPr bwMode="auto">
              <a:xfrm>
                <a:off x="1982" y="1696"/>
                <a:ext cx="504" cy="87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dirty="0" err="1">
                    <a:solidFill>
                      <a:schemeClr val="bg1"/>
                    </a:solidFill>
                    <a:latin typeface="+mn-ea"/>
                    <a:ea typeface="+mn-ea"/>
                  </a:rPr>
                  <a:t>Src:A</a:t>
                </a:r>
                <a:endParaRPr lang="en-US" altLang="zh-CN" sz="1400" b="1" dirty="0">
                  <a:solidFill>
                    <a:schemeClr val="bg1"/>
                  </a:solidFill>
                  <a:latin typeface="+mn-ea"/>
                  <a:ea typeface="+mn-ea"/>
                </a:endParaRPr>
              </a:p>
              <a:p>
                <a:pPr>
                  <a:spcBef>
                    <a:spcPct val="0"/>
                  </a:spcBef>
                  <a:buClrTx/>
                  <a:buFontTx/>
                  <a:buNone/>
                </a:pPr>
                <a:r>
                  <a:rPr lang="en-US" altLang="zh-CN" sz="1400" b="1" dirty="0" err="1">
                    <a:solidFill>
                      <a:schemeClr val="bg1"/>
                    </a:solidFill>
                    <a:latin typeface="+mn-ea"/>
                    <a:ea typeface="+mn-ea"/>
                  </a:rPr>
                  <a:t>Dest</a:t>
                </a:r>
                <a:r>
                  <a:rPr lang="en-US" altLang="zh-CN" sz="1400" b="1" dirty="0">
                    <a:solidFill>
                      <a:schemeClr val="bg1"/>
                    </a:solidFill>
                    <a:latin typeface="+mn-ea"/>
                    <a:ea typeface="+mn-ea"/>
                  </a:rPr>
                  <a:t>: F</a:t>
                </a: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r>
                  <a:rPr lang="en-US" altLang="zh-CN" sz="1400" b="1" dirty="0">
                    <a:solidFill>
                      <a:schemeClr val="bg1"/>
                    </a:solidFill>
                    <a:latin typeface="+mn-ea"/>
                    <a:ea typeface="+mn-ea"/>
                  </a:rPr>
                  <a:t>data</a:t>
                </a:r>
              </a:p>
            </p:txBody>
          </p:sp>
        </p:grpSp>
        <p:sp>
          <p:nvSpPr>
            <p:cNvPr id="180250" name="Rectangle 121"/>
            <p:cNvSpPr>
              <a:spLocks noChangeArrowheads="1"/>
            </p:cNvSpPr>
            <p:nvPr/>
          </p:nvSpPr>
          <p:spPr bwMode="auto">
            <a:xfrm>
              <a:off x="3529682" y="4784947"/>
              <a:ext cx="93846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A-to-B:</a:t>
              </a:r>
            </a:p>
            <a:p>
              <a:pPr algn="ctr">
                <a:spcBef>
                  <a:spcPct val="0"/>
                </a:spcBef>
                <a:buClrTx/>
                <a:buFontTx/>
                <a:buNone/>
              </a:pPr>
              <a:r>
                <a:rPr lang="en-US" altLang="zh-CN" sz="1600" b="1">
                  <a:latin typeface="+mn-ea"/>
                  <a:ea typeface="+mn-ea"/>
                </a:rPr>
                <a:t>IPv6</a:t>
              </a:r>
            </a:p>
          </p:txBody>
        </p:sp>
        <p:grpSp>
          <p:nvGrpSpPr>
            <p:cNvPr id="180251" name="Group 124"/>
            <p:cNvGrpSpPr>
              <a:grpSpLocks/>
            </p:cNvGrpSpPr>
            <p:nvPr/>
          </p:nvGrpSpPr>
          <p:grpSpPr bwMode="auto">
            <a:xfrm>
              <a:off x="6780214" y="3295872"/>
              <a:ext cx="800100" cy="1449387"/>
              <a:chOff x="3311" y="1697"/>
              <a:chExt cx="504" cy="913"/>
            </a:xfrm>
          </p:grpSpPr>
          <p:sp>
            <p:nvSpPr>
              <p:cNvPr id="180255" name="Rectangle 122"/>
              <p:cNvSpPr>
                <a:spLocks noChangeArrowheads="1"/>
              </p:cNvSpPr>
              <p:nvPr/>
            </p:nvSpPr>
            <p:spPr bwMode="auto">
              <a:xfrm>
                <a:off x="3336" y="1697"/>
                <a:ext cx="466" cy="913"/>
              </a:xfrm>
              <a:prstGeom prst="rect">
                <a:avLst/>
              </a:prstGeom>
              <a:solidFill>
                <a:schemeClr val="tx2"/>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56" name="Rectangle 123"/>
              <p:cNvSpPr>
                <a:spLocks noChangeArrowheads="1"/>
              </p:cNvSpPr>
              <p:nvPr/>
            </p:nvSpPr>
            <p:spPr bwMode="auto">
              <a:xfrm>
                <a:off x="3311" y="1724"/>
                <a:ext cx="504" cy="87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dirty="0" err="1">
                    <a:solidFill>
                      <a:schemeClr val="bg1"/>
                    </a:solidFill>
                    <a:latin typeface="+mn-ea"/>
                    <a:ea typeface="+mn-ea"/>
                  </a:rPr>
                  <a:t>Src:A</a:t>
                </a:r>
                <a:endParaRPr lang="en-US" altLang="zh-CN" sz="1400" b="1" dirty="0">
                  <a:solidFill>
                    <a:schemeClr val="bg1"/>
                  </a:solidFill>
                  <a:latin typeface="+mn-ea"/>
                  <a:ea typeface="+mn-ea"/>
                </a:endParaRPr>
              </a:p>
              <a:p>
                <a:pPr>
                  <a:spcBef>
                    <a:spcPct val="0"/>
                  </a:spcBef>
                  <a:buClrTx/>
                  <a:buFontTx/>
                  <a:buNone/>
                </a:pPr>
                <a:r>
                  <a:rPr lang="en-US" altLang="zh-CN" sz="1400" b="1" dirty="0" err="1">
                    <a:solidFill>
                      <a:schemeClr val="bg1"/>
                    </a:solidFill>
                    <a:latin typeface="+mn-ea"/>
                    <a:ea typeface="+mn-ea"/>
                  </a:rPr>
                  <a:t>Dest</a:t>
                </a:r>
                <a:r>
                  <a:rPr lang="en-US" altLang="zh-CN" sz="1400" b="1" dirty="0">
                    <a:solidFill>
                      <a:schemeClr val="bg1"/>
                    </a:solidFill>
                    <a:latin typeface="+mn-ea"/>
                    <a:ea typeface="+mn-ea"/>
                  </a:rPr>
                  <a:t>: F</a:t>
                </a: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r>
                  <a:rPr lang="en-US" altLang="zh-CN" sz="1400" b="1" dirty="0">
                    <a:solidFill>
                      <a:schemeClr val="bg1"/>
                    </a:solidFill>
                    <a:latin typeface="+mn-ea"/>
                    <a:ea typeface="+mn-ea"/>
                  </a:rPr>
                  <a:t>data</a:t>
                </a:r>
              </a:p>
            </p:txBody>
          </p:sp>
        </p:grpSp>
        <p:sp>
          <p:nvSpPr>
            <p:cNvPr id="180252" name="Rectangle 125"/>
            <p:cNvSpPr>
              <a:spLocks noChangeArrowheads="1"/>
            </p:cNvSpPr>
            <p:nvPr/>
          </p:nvSpPr>
          <p:spPr bwMode="auto">
            <a:xfrm>
              <a:off x="4635454" y="4784946"/>
              <a:ext cx="92243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B-to-C:</a:t>
              </a:r>
            </a:p>
            <a:p>
              <a:pPr algn="ctr">
                <a:spcBef>
                  <a:spcPct val="0"/>
                </a:spcBef>
                <a:buClrTx/>
                <a:buFontTx/>
                <a:buNone/>
              </a:pPr>
              <a:r>
                <a:rPr lang="en-US" altLang="zh-CN" sz="1600" b="1">
                  <a:latin typeface="+mn-ea"/>
                  <a:ea typeface="+mn-ea"/>
                </a:rPr>
                <a:t>IPv</a:t>
              </a:r>
              <a:r>
                <a:rPr lang="en-US" altLang="zh-CN" sz="1600" b="1">
                  <a:solidFill>
                    <a:schemeClr val="tx2"/>
                  </a:solidFill>
                  <a:latin typeface="+mn-ea"/>
                  <a:ea typeface="+mn-ea"/>
                </a:rPr>
                <a:t>4</a:t>
              </a:r>
            </a:p>
          </p:txBody>
        </p:sp>
        <p:sp>
          <p:nvSpPr>
            <p:cNvPr id="180253" name="Rectangle 126"/>
            <p:cNvSpPr>
              <a:spLocks noChangeArrowheads="1"/>
            </p:cNvSpPr>
            <p:nvPr/>
          </p:nvSpPr>
          <p:spPr bwMode="auto">
            <a:xfrm>
              <a:off x="6764291" y="4807172"/>
              <a:ext cx="92243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D-to-E:</a:t>
              </a:r>
            </a:p>
            <a:p>
              <a:pPr algn="ctr">
                <a:spcBef>
                  <a:spcPct val="0"/>
                </a:spcBef>
                <a:buClrTx/>
                <a:buFontTx/>
                <a:buNone/>
              </a:pPr>
              <a:r>
                <a:rPr lang="en-US" altLang="zh-CN" sz="1600" b="1">
                  <a:latin typeface="+mn-ea"/>
                  <a:ea typeface="+mn-ea"/>
                </a:rPr>
                <a:t>IPv</a:t>
              </a:r>
              <a:r>
                <a:rPr lang="en-US" altLang="zh-CN" sz="1600" b="1">
                  <a:solidFill>
                    <a:schemeClr val="tx2"/>
                  </a:solidFill>
                  <a:latin typeface="+mn-ea"/>
                  <a:ea typeface="+mn-ea"/>
                </a:rPr>
                <a:t>4</a:t>
              </a:r>
            </a:p>
          </p:txBody>
        </p:sp>
        <p:sp>
          <p:nvSpPr>
            <p:cNvPr id="180254" name="Rectangle 127"/>
            <p:cNvSpPr>
              <a:spLocks noChangeArrowheads="1"/>
            </p:cNvSpPr>
            <p:nvPr/>
          </p:nvSpPr>
          <p:spPr bwMode="auto">
            <a:xfrm>
              <a:off x="7767823" y="4797647"/>
              <a:ext cx="87434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E-to-F:</a:t>
              </a:r>
            </a:p>
            <a:p>
              <a:pPr algn="ctr">
                <a:spcBef>
                  <a:spcPct val="0"/>
                </a:spcBef>
                <a:buClrTx/>
                <a:buFontTx/>
                <a:buNone/>
              </a:pPr>
              <a:r>
                <a:rPr lang="en-US" altLang="zh-CN" sz="1600" b="1">
                  <a:latin typeface="+mn-ea"/>
                  <a:ea typeface="+mn-ea"/>
                </a:rPr>
                <a:t>IPv6</a:t>
              </a:r>
            </a:p>
          </p:txBody>
        </p:sp>
      </p:grpSp>
    </p:spTree>
    <p:extLst>
      <p:ext uri="{BB962C8B-B14F-4D97-AF65-F5344CB8AC3E}">
        <p14:creationId xmlns:p14="http://schemas.microsoft.com/office/powerpoint/2010/main" val="3361369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2"/>
          <p:cNvSpPr>
            <a:spLocks noGrp="1" noChangeArrowheads="1"/>
          </p:cNvSpPr>
          <p:nvPr>
            <p:ph type="title" idx="4294967295"/>
          </p:nvPr>
        </p:nvSpPr>
        <p:spPr>
          <a:xfrm>
            <a:off x="2056608" y="329937"/>
            <a:ext cx="7772400" cy="990600"/>
          </a:xfrm>
          <a:prstGeom prst="rect">
            <a:avLst/>
          </a:prstGeom>
          <a:noFill/>
        </p:spPr>
        <p:txBody>
          <a:bodyPr/>
          <a:lstStyle/>
          <a:p>
            <a:pPr algn="ctr" eaLnBrk="1" hangingPunct="1"/>
            <a:r>
              <a:rPr lang="zh-CN" altLang="en-US" dirty="0"/>
              <a:t>隧道方法</a:t>
            </a:r>
            <a:r>
              <a:rPr lang="en-US" altLang="zh-CN" dirty="0"/>
              <a:t>*</a:t>
            </a:r>
            <a:endParaRPr lang="zh-CN" altLang="en-US" dirty="0"/>
          </a:p>
        </p:txBody>
      </p:sp>
      <p:grpSp>
        <p:nvGrpSpPr>
          <p:cNvPr id="2" name="组合 1"/>
          <p:cNvGrpSpPr/>
          <p:nvPr/>
        </p:nvGrpSpPr>
        <p:grpSpPr>
          <a:xfrm>
            <a:off x="1775691" y="1199087"/>
            <a:ext cx="7602537" cy="5481425"/>
            <a:chOff x="1833564" y="1106489"/>
            <a:chExt cx="7602537" cy="5481425"/>
          </a:xfrm>
        </p:grpSpPr>
        <p:grpSp>
          <p:nvGrpSpPr>
            <p:cNvPr id="182276" name="Group 18"/>
            <p:cNvGrpSpPr>
              <a:grpSpLocks/>
            </p:cNvGrpSpPr>
            <p:nvPr/>
          </p:nvGrpSpPr>
          <p:grpSpPr bwMode="auto">
            <a:xfrm>
              <a:off x="3676651" y="1122364"/>
              <a:ext cx="708025" cy="638175"/>
              <a:chOff x="1356" y="707"/>
              <a:chExt cx="446" cy="402"/>
            </a:xfrm>
          </p:grpSpPr>
          <p:grpSp>
            <p:nvGrpSpPr>
              <p:cNvPr id="182470" name="Group 16"/>
              <p:cNvGrpSpPr>
                <a:grpSpLocks/>
              </p:cNvGrpSpPr>
              <p:nvPr/>
            </p:nvGrpSpPr>
            <p:grpSpPr bwMode="auto">
              <a:xfrm>
                <a:off x="1356" y="897"/>
                <a:ext cx="446" cy="212"/>
                <a:chOff x="1356" y="897"/>
                <a:chExt cx="446" cy="212"/>
              </a:xfrm>
            </p:grpSpPr>
            <p:sp>
              <p:nvSpPr>
                <p:cNvPr id="182472" name="Oval 3"/>
                <p:cNvSpPr>
                  <a:spLocks noChangeArrowheads="1"/>
                </p:cNvSpPr>
                <p:nvPr/>
              </p:nvSpPr>
              <p:spPr bwMode="auto">
                <a:xfrm>
                  <a:off x="1359" y="963"/>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473" name="Line 4"/>
                <p:cNvSpPr>
                  <a:spLocks noChangeShapeType="1"/>
                </p:cNvSpPr>
                <p:nvPr/>
              </p:nvSpPr>
              <p:spPr bwMode="auto">
                <a:xfrm>
                  <a:off x="1359" y="95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74" name="Line 5"/>
                <p:cNvSpPr>
                  <a:spLocks noChangeShapeType="1"/>
                </p:cNvSpPr>
                <p:nvPr/>
              </p:nvSpPr>
              <p:spPr bwMode="auto">
                <a:xfrm>
                  <a:off x="1706" y="963"/>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75" name="Rectangle 6"/>
                <p:cNvSpPr>
                  <a:spLocks noChangeArrowheads="1"/>
                </p:cNvSpPr>
                <p:nvPr/>
              </p:nvSpPr>
              <p:spPr bwMode="auto">
                <a:xfrm>
                  <a:off x="1359" y="956"/>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76" name="Oval 7"/>
                <p:cNvSpPr>
                  <a:spLocks noChangeArrowheads="1"/>
                </p:cNvSpPr>
                <p:nvPr/>
              </p:nvSpPr>
              <p:spPr bwMode="auto">
                <a:xfrm>
                  <a:off x="1356" y="897"/>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77" name="Group 11"/>
                <p:cNvGrpSpPr>
                  <a:grpSpLocks/>
                </p:cNvGrpSpPr>
                <p:nvPr/>
              </p:nvGrpSpPr>
              <p:grpSpPr bwMode="auto">
                <a:xfrm>
                  <a:off x="1464" y="925"/>
                  <a:ext cx="222" cy="85"/>
                  <a:chOff x="1464" y="925"/>
                  <a:chExt cx="222" cy="85"/>
                </a:xfrm>
              </p:grpSpPr>
              <p:sp>
                <p:nvSpPr>
                  <p:cNvPr id="182482" name="Line 8"/>
                  <p:cNvSpPr>
                    <a:spLocks noChangeShapeType="1"/>
                  </p:cNvSpPr>
                  <p:nvPr/>
                </p:nvSpPr>
                <p:spPr bwMode="auto">
                  <a:xfrm flipV="1">
                    <a:off x="1464" y="92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83" name="Line 9"/>
                  <p:cNvSpPr>
                    <a:spLocks noChangeShapeType="1"/>
                  </p:cNvSpPr>
                  <p:nvPr/>
                </p:nvSpPr>
                <p:spPr bwMode="auto">
                  <a:xfrm>
                    <a:off x="1617" y="101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84" name="Line 10"/>
                  <p:cNvSpPr>
                    <a:spLocks noChangeShapeType="1"/>
                  </p:cNvSpPr>
                  <p:nvPr/>
                </p:nvSpPr>
                <p:spPr bwMode="auto">
                  <a:xfrm>
                    <a:off x="1538" y="927"/>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78" name="Group 15"/>
                <p:cNvGrpSpPr>
                  <a:grpSpLocks/>
                </p:cNvGrpSpPr>
                <p:nvPr/>
              </p:nvGrpSpPr>
              <p:grpSpPr bwMode="auto">
                <a:xfrm>
                  <a:off x="1465" y="923"/>
                  <a:ext cx="220" cy="88"/>
                  <a:chOff x="1465" y="923"/>
                  <a:chExt cx="220" cy="88"/>
                </a:xfrm>
              </p:grpSpPr>
              <p:sp>
                <p:nvSpPr>
                  <p:cNvPr id="182479" name="Line 12"/>
                  <p:cNvSpPr>
                    <a:spLocks noChangeShapeType="1"/>
                  </p:cNvSpPr>
                  <p:nvPr/>
                </p:nvSpPr>
                <p:spPr bwMode="auto">
                  <a:xfrm>
                    <a:off x="1465" y="1009"/>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80" name="Line 13"/>
                  <p:cNvSpPr>
                    <a:spLocks noChangeShapeType="1"/>
                  </p:cNvSpPr>
                  <p:nvPr/>
                </p:nvSpPr>
                <p:spPr bwMode="auto">
                  <a:xfrm>
                    <a:off x="1616" y="924"/>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81" name="Line 14"/>
                  <p:cNvSpPr>
                    <a:spLocks noChangeShapeType="1"/>
                  </p:cNvSpPr>
                  <p:nvPr/>
                </p:nvSpPr>
                <p:spPr bwMode="auto">
                  <a:xfrm flipV="1">
                    <a:off x="1538" y="923"/>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471" name="Rectangle 17"/>
              <p:cNvSpPr>
                <a:spLocks noChangeArrowheads="1"/>
              </p:cNvSpPr>
              <p:nvPr/>
            </p:nvSpPr>
            <p:spPr bwMode="auto">
              <a:xfrm>
                <a:off x="1468" y="707"/>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A</a:t>
                </a:r>
              </a:p>
            </p:txBody>
          </p:sp>
        </p:grpSp>
        <p:grpSp>
          <p:nvGrpSpPr>
            <p:cNvPr id="182277" name="Group 34"/>
            <p:cNvGrpSpPr>
              <a:grpSpLocks/>
            </p:cNvGrpSpPr>
            <p:nvPr/>
          </p:nvGrpSpPr>
          <p:grpSpPr bwMode="auto">
            <a:xfrm>
              <a:off x="4722814" y="1127126"/>
              <a:ext cx="708025" cy="638175"/>
              <a:chOff x="2015" y="710"/>
              <a:chExt cx="446" cy="402"/>
            </a:xfrm>
          </p:grpSpPr>
          <p:grpSp>
            <p:nvGrpSpPr>
              <p:cNvPr id="182455" name="Group 32"/>
              <p:cNvGrpSpPr>
                <a:grpSpLocks/>
              </p:cNvGrpSpPr>
              <p:nvPr/>
            </p:nvGrpSpPr>
            <p:grpSpPr bwMode="auto">
              <a:xfrm>
                <a:off x="2015" y="900"/>
                <a:ext cx="446" cy="212"/>
                <a:chOff x="2015" y="900"/>
                <a:chExt cx="446" cy="212"/>
              </a:xfrm>
            </p:grpSpPr>
            <p:sp>
              <p:nvSpPr>
                <p:cNvPr id="182457" name="Oval 19"/>
                <p:cNvSpPr>
                  <a:spLocks noChangeArrowheads="1"/>
                </p:cNvSpPr>
                <p:nvPr/>
              </p:nvSpPr>
              <p:spPr bwMode="auto">
                <a:xfrm>
                  <a:off x="2018" y="966"/>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458" name="Line 20"/>
                <p:cNvSpPr>
                  <a:spLocks noChangeShapeType="1"/>
                </p:cNvSpPr>
                <p:nvPr/>
              </p:nvSpPr>
              <p:spPr bwMode="auto">
                <a:xfrm>
                  <a:off x="2018" y="959"/>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59" name="Line 21"/>
                <p:cNvSpPr>
                  <a:spLocks noChangeShapeType="1"/>
                </p:cNvSpPr>
                <p:nvPr/>
              </p:nvSpPr>
              <p:spPr bwMode="auto">
                <a:xfrm>
                  <a:off x="2365" y="96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60" name="Rectangle 22"/>
                <p:cNvSpPr>
                  <a:spLocks noChangeArrowheads="1"/>
                </p:cNvSpPr>
                <p:nvPr/>
              </p:nvSpPr>
              <p:spPr bwMode="auto">
                <a:xfrm>
                  <a:off x="2018" y="959"/>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61" name="Oval 23"/>
                <p:cNvSpPr>
                  <a:spLocks noChangeArrowheads="1"/>
                </p:cNvSpPr>
                <p:nvPr/>
              </p:nvSpPr>
              <p:spPr bwMode="auto">
                <a:xfrm>
                  <a:off x="2015" y="900"/>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62" name="Group 27"/>
                <p:cNvGrpSpPr>
                  <a:grpSpLocks/>
                </p:cNvGrpSpPr>
                <p:nvPr/>
              </p:nvGrpSpPr>
              <p:grpSpPr bwMode="auto">
                <a:xfrm>
                  <a:off x="2123" y="928"/>
                  <a:ext cx="222" cy="85"/>
                  <a:chOff x="2123" y="928"/>
                  <a:chExt cx="222" cy="85"/>
                </a:xfrm>
              </p:grpSpPr>
              <p:sp>
                <p:nvSpPr>
                  <p:cNvPr id="182467" name="Line 24"/>
                  <p:cNvSpPr>
                    <a:spLocks noChangeShapeType="1"/>
                  </p:cNvSpPr>
                  <p:nvPr/>
                </p:nvSpPr>
                <p:spPr bwMode="auto">
                  <a:xfrm flipV="1">
                    <a:off x="2123" y="928"/>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68" name="Line 25"/>
                  <p:cNvSpPr>
                    <a:spLocks noChangeShapeType="1"/>
                  </p:cNvSpPr>
                  <p:nvPr/>
                </p:nvSpPr>
                <p:spPr bwMode="auto">
                  <a:xfrm>
                    <a:off x="2276" y="1013"/>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69" name="Line 26"/>
                  <p:cNvSpPr>
                    <a:spLocks noChangeShapeType="1"/>
                  </p:cNvSpPr>
                  <p:nvPr/>
                </p:nvSpPr>
                <p:spPr bwMode="auto">
                  <a:xfrm>
                    <a:off x="2197" y="930"/>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63" name="Group 31"/>
                <p:cNvGrpSpPr>
                  <a:grpSpLocks/>
                </p:cNvGrpSpPr>
                <p:nvPr/>
              </p:nvGrpSpPr>
              <p:grpSpPr bwMode="auto">
                <a:xfrm>
                  <a:off x="2124" y="926"/>
                  <a:ext cx="220" cy="88"/>
                  <a:chOff x="2124" y="926"/>
                  <a:chExt cx="220" cy="88"/>
                </a:xfrm>
              </p:grpSpPr>
              <p:sp>
                <p:nvSpPr>
                  <p:cNvPr id="182464" name="Line 28"/>
                  <p:cNvSpPr>
                    <a:spLocks noChangeShapeType="1"/>
                  </p:cNvSpPr>
                  <p:nvPr/>
                </p:nvSpPr>
                <p:spPr bwMode="auto">
                  <a:xfrm>
                    <a:off x="2124" y="1012"/>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65" name="Line 29"/>
                  <p:cNvSpPr>
                    <a:spLocks noChangeShapeType="1"/>
                  </p:cNvSpPr>
                  <p:nvPr/>
                </p:nvSpPr>
                <p:spPr bwMode="auto">
                  <a:xfrm>
                    <a:off x="2275" y="927"/>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66" name="Line 30"/>
                  <p:cNvSpPr>
                    <a:spLocks noChangeShapeType="1"/>
                  </p:cNvSpPr>
                  <p:nvPr/>
                </p:nvSpPr>
                <p:spPr bwMode="auto">
                  <a:xfrm flipV="1">
                    <a:off x="2197" y="926"/>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456" name="Rectangle 33"/>
              <p:cNvSpPr>
                <a:spLocks noChangeArrowheads="1"/>
              </p:cNvSpPr>
              <p:nvPr/>
            </p:nvSpPr>
            <p:spPr bwMode="auto">
              <a:xfrm>
                <a:off x="2127" y="710"/>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B</a:t>
                </a:r>
              </a:p>
            </p:txBody>
          </p:sp>
        </p:grpSp>
        <p:grpSp>
          <p:nvGrpSpPr>
            <p:cNvPr id="182278" name="Group 50"/>
            <p:cNvGrpSpPr>
              <a:grpSpLocks/>
            </p:cNvGrpSpPr>
            <p:nvPr/>
          </p:nvGrpSpPr>
          <p:grpSpPr bwMode="auto">
            <a:xfrm>
              <a:off x="7737476" y="1117601"/>
              <a:ext cx="708025" cy="638175"/>
              <a:chOff x="3914" y="704"/>
              <a:chExt cx="446" cy="402"/>
            </a:xfrm>
          </p:grpSpPr>
          <p:grpSp>
            <p:nvGrpSpPr>
              <p:cNvPr id="182440" name="Group 48"/>
              <p:cNvGrpSpPr>
                <a:grpSpLocks/>
              </p:cNvGrpSpPr>
              <p:nvPr/>
            </p:nvGrpSpPr>
            <p:grpSpPr bwMode="auto">
              <a:xfrm>
                <a:off x="3914" y="894"/>
                <a:ext cx="446" cy="212"/>
                <a:chOff x="3914" y="894"/>
                <a:chExt cx="446" cy="212"/>
              </a:xfrm>
            </p:grpSpPr>
            <p:sp>
              <p:nvSpPr>
                <p:cNvPr id="182442" name="Oval 35"/>
                <p:cNvSpPr>
                  <a:spLocks noChangeArrowheads="1"/>
                </p:cNvSpPr>
                <p:nvPr/>
              </p:nvSpPr>
              <p:spPr bwMode="auto">
                <a:xfrm>
                  <a:off x="3917" y="960"/>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443" name="Line 36"/>
                <p:cNvSpPr>
                  <a:spLocks noChangeShapeType="1"/>
                </p:cNvSpPr>
                <p:nvPr/>
              </p:nvSpPr>
              <p:spPr bwMode="auto">
                <a:xfrm>
                  <a:off x="3917" y="953"/>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44" name="Line 37"/>
                <p:cNvSpPr>
                  <a:spLocks noChangeShapeType="1"/>
                </p:cNvSpPr>
                <p:nvPr/>
              </p:nvSpPr>
              <p:spPr bwMode="auto">
                <a:xfrm>
                  <a:off x="4264" y="960"/>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45" name="Rectangle 38"/>
                <p:cNvSpPr>
                  <a:spLocks noChangeArrowheads="1"/>
                </p:cNvSpPr>
                <p:nvPr/>
              </p:nvSpPr>
              <p:spPr bwMode="auto">
                <a:xfrm>
                  <a:off x="3917" y="953"/>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46" name="Oval 39"/>
                <p:cNvSpPr>
                  <a:spLocks noChangeArrowheads="1"/>
                </p:cNvSpPr>
                <p:nvPr/>
              </p:nvSpPr>
              <p:spPr bwMode="auto">
                <a:xfrm>
                  <a:off x="3914" y="894"/>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47" name="Group 43"/>
                <p:cNvGrpSpPr>
                  <a:grpSpLocks/>
                </p:cNvGrpSpPr>
                <p:nvPr/>
              </p:nvGrpSpPr>
              <p:grpSpPr bwMode="auto">
                <a:xfrm>
                  <a:off x="4022" y="922"/>
                  <a:ext cx="222" cy="85"/>
                  <a:chOff x="4022" y="922"/>
                  <a:chExt cx="222" cy="85"/>
                </a:xfrm>
              </p:grpSpPr>
              <p:sp>
                <p:nvSpPr>
                  <p:cNvPr id="182452" name="Line 40"/>
                  <p:cNvSpPr>
                    <a:spLocks noChangeShapeType="1"/>
                  </p:cNvSpPr>
                  <p:nvPr/>
                </p:nvSpPr>
                <p:spPr bwMode="auto">
                  <a:xfrm flipV="1">
                    <a:off x="4022" y="922"/>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53" name="Line 41"/>
                  <p:cNvSpPr>
                    <a:spLocks noChangeShapeType="1"/>
                  </p:cNvSpPr>
                  <p:nvPr/>
                </p:nvSpPr>
                <p:spPr bwMode="auto">
                  <a:xfrm>
                    <a:off x="4175" y="1007"/>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54" name="Line 42"/>
                  <p:cNvSpPr>
                    <a:spLocks noChangeShapeType="1"/>
                  </p:cNvSpPr>
                  <p:nvPr/>
                </p:nvSpPr>
                <p:spPr bwMode="auto">
                  <a:xfrm>
                    <a:off x="4096" y="924"/>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48" name="Group 47"/>
                <p:cNvGrpSpPr>
                  <a:grpSpLocks/>
                </p:cNvGrpSpPr>
                <p:nvPr/>
              </p:nvGrpSpPr>
              <p:grpSpPr bwMode="auto">
                <a:xfrm>
                  <a:off x="4023" y="920"/>
                  <a:ext cx="220" cy="88"/>
                  <a:chOff x="4023" y="920"/>
                  <a:chExt cx="220" cy="88"/>
                </a:xfrm>
              </p:grpSpPr>
              <p:sp>
                <p:nvSpPr>
                  <p:cNvPr id="182449" name="Line 44"/>
                  <p:cNvSpPr>
                    <a:spLocks noChangeShapeType="1"/>
                  </p:cNvSpPr>
                  <p:nvPr/>
                </p:nvSpPr>
                <p:spPr bwMode="auto">
                  <a:xfrm>
                    <a:off x="4023" y="1006"/>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50" name="Line 45"/>
                  <p:cNvSpPr>
                    <a:spLocks noChangeShapeType="1"/>
                  </p:cNvSpPr>
                  <p:nvPr/>
                </p:nvSpPr>
                <p:spPr bwMode="auto">
                  <a:xfrm>
                    <a:off x="4174" y="921"/>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51" name="Line 46"/>
                  <p:cNvSpPr>
                    <a:spLocks noChangeShapeType="1"/>
                  </p:cNvSpPr>
                  <p:nvPr/>
                </p:nvSpPr>
                <p:spPr bwMode="auto">
                  <a:xfrm flipV="1">
                    <a:off x="4096" y="920"/>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441" name="Rectangle 49"/>
              <p:cNvSpPr>
                <a:spLocks noChangeArrowheads="1"/>
              </p:cNvSpPr>
              <p:nvPr/>
            </p:nvSpPr>
            <p:spPr bwMode="auto">
              <a:xfrm>
                <a:off x="4026" y="704"/>
                <a:ext cx="2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E</a:t>
                </a:r>
              </a:p>
            </p:txBody>
          </p:sp>
        </p:grpSp>
        <p:grpSp>
          <p:nvGrpSpPr>
            <p:cNvPr id="182279" name="Group 66"/>
            <p:cNvGrpSpPr>
              <a:grpSpLocks/>
            </p:cNvGrpSpPr>
            <p:nvPr/>
          </p:nvGrpSpPr>
          <p:grpSpPr bwMode="auto">
            <a:xfrm>
              <a:off x="8728076" y="1106489"/>
              <a:ext cx="708025" cy="638175"/>
              <a:chOff x="4538" y="697"/>
              <a:chExt cx="446" cy="402"/>
            </a:xfrm>
          </p:grpSpPr>
          <p:grpSp>
            <p:nvGrpSpPr>
              <p:cNvPr id="182425" name="Group 64"/>
              <p:cNvGrpSpPr>
                <a:grpSpLocks/>
              </p:cNvGrpSpPr>
              <p:nvPr/>
            </p:nvGrpSpPr>
            <p:grpSpPr bwMode="auto">
              <a:xfrm>
                <a:off x="4538" y="887"/>
                <a:ext cx="446" cy="212"/>
                <a:chOff x="4538" y="887"/>
                <a:chExt cx="446" cy="212"/>
              </a:xfrm>
            </p:grpSpPr>
            <p:sp>
              <p:nvSpPr>
                <p:cNvPr id="182427" name="Oval 51"/>
                <p:cNvSpPr>
                  <a:spLocks noChangeArrowheads="1"/>
                </p:cNvSpPr>
                <p:nvPr/>
              </p:nvSpPr>
              <p:spPr bwMode="auto">
                <a:xfrm>
                  <a:off x="4541" y="953"/>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428" name="Line 52"/>
                <p:cNvSpPr>
                  <a:spLocks noChangeShapeType="1"/>
                </p:cNvSpPr>
                <p:nvPr/>
              </p:nvSpPr>
              <p:spPr bwMode="auto">
                <a:xfrm>
                  <a:off x="4541" y="94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29" name="Line 53"/>
                <p:cNvSpPr>
                  <a:spLocks noChangeShapeType="1"/>
                </p:cNvSpPr>
                <p:nvPr/>
              </p:nvSpPr>
              <p:spPr bwMode="auto">
                <a:xfrm>
                  <a:off x="4888" y="953"/>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30" name="Rectangle 54"/>
                <p:cNvSpPr>
                  <a:spLocks noChangeArrowheads="1"/>
                </p:cNvSpPr>
                <p:nvPr/>
              </p:nvSpPr>
              <p:spPr bwMode="auto">
                <a:xfrm>
                  <a:off x="4541" y="946"/>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31" name="Oval 55"/>
                <p:cNvSpPr>
                  <a:spLocks noChangeArrowheads="1"/>
                </p:cNvSpPr>
                <p:nvPr/>
              </p:nvSpPr>
              <p:spPr bwMode="auto">
                <a:xfrm>
                  <a:off x="4538" y="887"/>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32" name="Group 59"/>
                <p:cNvGrpSpPr>
                  <a:grpSpLocks/>
                </p:cNvGrpSpPr>
                <p:nvPr/>
              </p:nvGrpSpPr>
              <p:grpSpPr bwMode="auto">
                <a:xfrm>
                  <a:off x="4646" y="915"/>
                  <a:ext cx="222" cy="85"/>
                  <a:chOff x="4646" y="915"/>
                  <a:chExt cx="222" cy="85"/>
                </a:xfrm>
              </p:grpSpPr>
              <p:sp>
                <p:nvSpPr>
                  <p:cNvPr id="182437" name="Line 56"/>
                  <p:cNvSpPr>
                    <a:spLocks noChangeShapeType="1"/>
                  </p:cNvSpPr>
                  <p:nvPr/>
                </p:nvSpPr>
                <p:spPr bwMode="auto">
                  <a:xfrm flipV="1">
                    <a:off x="4646" y="91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38" name="Line 57"/>
                  <p:cNvSpPr>
                    <a:spLocks noChangeShapeType="1"/>
                  </p:cNvSpPr>
                  <p:nvPr/>
                </p:nvSpPr>
                <p:spPr bwMode="auto">
                  <a:xfrm>
                    <a:off x="4799" y="100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39" name="Line 58"/>
                  <p:cNvSpPr>
                    <a:spLocks noChangeShapeType="1"/>
                  </p:cNvSpPr>
                  <p:nvPr/>
                </p:nvSpPr>
                <p:spPr bwMode="auto">
                  <a:xfrm>
                    <a:off x="4720" y="917"/>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33" name="Group 63"/>
                <p:cNvGrpSpPr>
                  <a:grpSpLocks/>
                </p:cNvGrpSpPr>
                <p:nvPr/>
              </p:nvGrpSpPr>
              <p:grpSpPr bwMode="auto">
                <a:xfrm>
                  <a:off x="4647" y="913"/>
                  <a:ext cx="220" cy="88"/>
                  <a:chOff x="4647" y="913"/>
                  <a:chExt cx="220" cy="88"/>
                </a:xfrm>
              </p:grpSpPr>
              <p:sp>
                <p:nvSpPr>
                  <p:cNvPr id="182434" name="Line 60"/>
                  <p:cNvSpPr>
                    <a:spLocks noChangeShapeType="1"/>
                  </p:cNvSpPr>
                  <p:nvPr/>
                </p:nvSpPr>
                <p:spPr bwMode="auto">
                  <a:xfrm>
                    <a:off x="4647" y="999"/>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35" name="Line 61"/>
                  <p:cNvSpPr>
                    <a:spLocks noChangeShapeType="1"/>
                  </p:cNvSpPr>
                  <p:nvPr/>
                </p:nvSpPr>
                <p:spPr bwMode="auto">
                  <a:xfrm>
                    <a:off x="4798" y="914"/>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36" name="Line 62"/>
                  <p:cNvSpPr>
                    <a:spLocks noChangeShapeType="1"/>
                  </p:cNvSpPr>
                  <p:nvPr/>
                </p:nvSpPr>
                <p:spPr bwMode="auto">
                  <a:xfrm flipV="1">
                    <a:off x="4720" y="913"/>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426" name="Rectangle 65"/>
              <p:cNvSpPr>
                <a:spLocks noChangeArrowheads="1"/>
              </p:cNvSpPr>
              <p:nvPr/>
            </p:nvSpPr>
            <p:spPr bwMode="auto">
              <a:xfrm>
                <a:off x="4650" y="697"/>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F</a:t>
                </a:r>
              </a:p>
            </p:txBody>
          </p:sp>
        </p:grpSp>
        <p:sp>
          <p:nvSpPr>
            <p:cNvPr id="182280" name="Rectangle 67"/>
            <p:cNvSpPr>
              <a:spLocks noChangeArrowheads="1"/>
            </p:cNvSpPr>
            <p:nvPr/>
          </p:nvSpPr>
          <p:spPr bwMode="auto">
            <a:xfrm>
              <a:off x="5430838" y="1590675"/>
              <a:ext cx="2278062" cy="63500"/>
            </a:xfrm>
            <a:prstGeom prst="rect">
              <a:avLst/>
            </a:prstGeom>
            <a:solidFill>
              <a:srgbClr val="FF0000"/>
            </a:solidFill>
            <a:ln w="12700">
              <a:solidFill>
                <a:srgbClr val="FF0000"/>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281" name="Line 68"/>
            <p:cNvSpPr>
              <a:spLocks noChangeShapeType="1"/>
            </p:cNvSpPr>
            <p:nvPr/>
          </p:nvSpPr>
          <p:spPr bwMode="auto">
            <a:xfrm>
              <a:off x="4395788" y="1612900"/>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282" name="Line 69"/>
            <p:cNvSpPr>
              <a:spLocks noChangeShapeType="1"/>
            </p:cNvSpPr>
            <p:nvPr/>
          </p:nvSpPr>
          <p:spPr bwMode="auto">
            <a:xfrm>
              <a:off x="8442325" y="1593850"/>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283" name="Rectangle 70"/>
            <p:cNvSpPr>
              <a:spLocks noChangeArrowheads="1"/>
            </p:cNvSpPr>
            <p:nvPr/>
          </p:nvSpPr>
          <p:spPr bwMode="auto">
            <a:xfrm>
              <a:off x="3733801" y="1727200"/>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84" name="Rectangle 71"/>
            <p:cNvSpPr>
              <a:spLocks noChangeArrowheads="1"/>
            </p:cNvSpPr>
            <p:nvPr/>
          </p:nvSpPr>
          <p:spPr bwMode="auto">
            <a:xfrm>
              <a:off x="4779964" y="1728788"/>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85" name="Rectangle 72"/>
            <p:cNvSpPr>
              <a:spLocks noChangeArrowheads="1"/>
            </p:cNvSpPr>
            <p:nvPr/>
          </p:nvSpPr>
          <p:spPr bwMode="auto">
            <a:xfrm>
              <a:off x="7805739" y="1720850"/>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86" name="Rectangle 73"/>
            <p:cNvSpPr>
              <a:spLocks noChangeArrowheads="1"/>
            </p:cNvSpPr>
            <p:nvPr/>
          </p:nvSpPr>
          <p:spPr bwMode="auto">
            <a:xfrm>
              <a:off x="8786814" y="1724025"/>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87" name="Rectangle 74"/>
            <p:cNvSpPr>
              <a:spLocks noChangeArrowheads="1"/>
            </p:cNvSpPr>
            <p:nvPr/>
          </p:nvSpPr>
          <p:spPr bwMode="auto">
            <a:xfrm>
              <a:off x="6191250" y="1247775"/>
              <a:ext cx="85119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solidFill>
                    <a:schemeClr val="tx2"/>
                  </a:solidFill>
                  <a:latin typeface="+mn-ea"/>
                  <a:ea typeface="+mn-ea"/>
                </a:rPr>
                <a:t>tunnel</a:t>
              </a:r>
            </a:p>
          </p:txBody>
        </p:sp>
        <p:sp>
          <p:nvSpPr>
            <p:cNvPr id="182288" name="Rectangle 75"/>
            <p:cNvSpPr>
              <a:spLocks noChangeArrowheads="1"/>
            </p:cNvSpPr>
            <p:nvPr/>
          </p:nvSpPr>
          <p:spPr bwMode="auto">
            <a:xfrm>
              <a:off x="1938339" y="1314451"/>
              <a:ext cx="1203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b="1">
                  <a:latin typeface="+mn-ea"/>
                  <a:ea typeface="+mn-ea"/>
                </a:rPr>
                <a:t>逻辑观点</a:t>
              </a:r>
              <a:r>
                <a:rPr lang="en-US" altLang="zh-CN" sz="1800" b="1">
                  <a:latin typeface="+mn-ea"/>
                  <a:ea typeface="+mn-ea"/>
                </a:rPr>
                <a:t>:</a:t>
              </a:r>
            </a:p>
          </p:txBody>
        </p:sp>
        <p:sp>
          <p:nvSpPr>
            <p:cNvPr id="182289" name="Rectangle 76"/>
            <p:cNvSpPr>
              <a:spLocks noChangeArrowheads="1"/>
            </p:cNvSpPr>
            <p:nvPr/>
          </p:nvSpPr>
          <p:spPr bwMode="auto">
            <a:xfrm>
              <a:off x="1833564" y="2468563"/>
              <a:ext cx="1203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b="1">
                  <a:latin typeface="+mn-ea"/>
                  <a:ea typeface="+mn-ea"/>
                </a:rPr>
                <a:t>物理观点</a:t>
              </a:r>
              <a:r>
                <a:rPr lang="en-US" altLang="zh-CN" sz="1800" b="1">
                  <a:latin typeface="+mn-ea"/>
                  <a:ea typeface="+mn-ea"/>
                </a:rPr>
                <a:t>:</a:t>
              </a:r>
            </a:p>
          </p:txBody>
        </p:sp>
        <p:grpSp>
          <p:nvGrpSpPr>
            <p:cNvPr id="182290" name="Group 92"/>
            <p:cNvGrpSpPr>
              <a:grpSpLocks/>
            </p:cNvGrpSpPr>
            <p:nvPr/>
          </p:nvGrpSpPr>
          <p:grpSpPr bwMode="auto">
            <a:xfrm>
              <a:off x="3667126" y="2254251"/>
              <a:ext cx="708025" cy="638175"/>
              <a:chOff x="1350" y="1420"/>
              <a:chExt cx="446" cy="402"/>
            </a:xfrm>
          </p:grpSpPr>
          <p:grpSp>
            <p:nvGrpSpPr>
              <p:cNvPr id="182410" name="Group 90"/>
              <p:cNvGrpSpPr>
                <a:grpSpLocks/>
              </p:cNvGrpSpPr>
              <p:nvPr/>
            </p:nvGrpSpPr>
            <p:grpSpPr bwMode="auto">
              <a:xfrm>
                <a:off x="1350" y="1610"/>
                <a:ext cx="446" cy="212"/>
                <a:chOff x="1350" y="1610"/>
                <a:chExt cx="446" cy="212"/>
              </a:xfrm>
            </p:grpSpPr>
            <p:sp>
              <p:nvSpPr>
                <p:cNvPr id="182412" name="Oval 77"/>
                <p:cNvSpPr>
                  <a:spLocks noChangeArrowheads="1"/>
                </p:cNvSpPr>
                <p:nvPr/>
              </p:nvSpPr>
              <p:spPr bwMode="auto">
                <a:xfrm>
                  <a:off x="1353" y="1676"/>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413" name="Line 78"/>
                <p:cNvSpPr>
                  <a:spLocks noChangeShapeType="1"/>
                </p:cNvSpPr>
                <p:nvPr/>
              </p:nvSpPr>
              <p:spPr bwMode="auto">
                <a:xfrm>
                  <a:off x="1353" y="1669"/>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14" name="Line 79"/>
                <p:cNvSpPr>
                  <a:spLocks noChangeShapeType="1"/>
                </p:cNvSpPr>
                <p:nvPr/>
              </p:nvSpPr>
              <p:spPr bwMode="auto">
                <a:xfrm>
                  <a:off x="1700" y="167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15" name="Rectangle 80"/>
                <p:cNvSpPr>
                  <a:spLocks noChangeArrowheads="1"/>
                </p:cNvSpPr>
                <p:nvPr/>
              </p:nvSpPr>
              <p:spPr bwMode="auto">
                <a:xfrm>
                  <a:off x="1353" y="1669"/>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16" name="Oval 81"/>
                <p:cNvSpPr>
                  <a:spLocks noChangeArrowheads="1"/>
                </p:cNvSpPr>
                <p:nvPr/>
              </p:nvSpPr>
              <p:spPr bwMode="auto">
                <a:xfrm>
                  <a:off x="1350" y="1610"/>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17" name="Group 85"/>
                <p:cNvGrpSpPr>
                  <a:grpSpLocks/>
                </p:cNvGrpSpPr>
                <p:nvPr/>
              </p:nvGrpSpPr>
              <p:grpSpPr bwMode="auto">
                <a:xfrm>
                  <a:off x="1458" y="1638"/>
                  <a:ext cx="222" cy="85"/>
                  <a:chOff x="1458" y="1638"/>
                  <a:chExt cx="222" cy="85"/>
                </a:xfrm>
              </p:grpSpPr>
              <p:sp>
                <p:nvSpPr>
                  <p:cNvPr id="182422" name="Line 82"/>
                  <p:cNvSpPr>
                    <a:spLocks noChangeShapeType="1"/>
                  </p:cNvSpPr>
                  <p:nvPr/>
                </p:nvSpPr>
                <p:spPr bwMode="auto">
                  <a:xfrm flipV="1">
                    <a:off x="1458" y="1638"/>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23" name="Line 83"/>
                  <p:cNvSpPr>
                    <a:spLocks noChangeShapeType="1"/>
                  </p:cNvSpPr>
                  <p:nvPr/>
                </p:nvSpPr>
                <p:spPr bwMode="auto">
                  <a:xfrm>
                    <a:off x="1611" y="1723"/>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24" name="Line 84"/>
                  <p:cNvSpPr>
                    <a:spLocks noChangeShapeType="1"/>
                  </p:cNvSpPr>
                  <p:nvPr/>
                </p:nvSpPr>
                <p:spPr bwMode="auto">
                  <a:xfrm>
                    <a:off x="1532" y="1640"/>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18" name="Group 89"/>
                <p:cNvGrpSpPr>
                  <a:grpSpLocks/>
                </p:cNvGrpSpPr>
                <p:nvPr/>
              </p:nvGrpSpPr>
              <p:grpSpPr bwMode="auto">
                <a:xfrm>
                  <a:off x="1459" y="1636"/>
                  <a:ext cx="220" cy="88"/>
                  <a:chOff x="1459" y="1636"/>
                  <a:chExt cx="220" cy="88"/>
                </a:xfrm>
              </p:grpSpPr>
              <p:sp>
                <p:nvSpPr>
                  <p:cNvPr id="182419" name="Line 86"/>
                  <p:cNvSpPr>
                    <a:spLocks noChangeShapeType="1"/>
                  </p:cNvSpPr>
                  <p:nvPr/>
                </p:nvSpPr>
                <p:spPr bwMode="auto">
                  <a:xfrm>
                    <a:off x="1459" y="1722"/>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20" name="Line 87"/>
                  <p:cNvSpPr>
                    <a:spLocks noChangeShapeType="1"/>
                  </p:cNvSpPr>
                  <p:nvPr/>
                </p:nvSpPr>
                <p:spPr bwMode="auto">
                  <a:xfrm>
                    <a:off x="1610" y="1637"/>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21" name="Line 88"/>
                  <p:cNvSpPr>
                    <a:spLocks noChangeShapeType="1"/>
                  </p:cNvSpPr>
                  <p:nvPr/>
                </p:nvSpPr>
                <p:spPr bwMode="auto">
                  <a:xfrm flipV="1">
                    <a:off x="1532" y="1636"/>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411" name="Rectangle 91"/>
              <p:cNvSpPr>
                <a:spLocks noChangeArrowheads="1"/>
              </p:cNvSpPr>
              <p:nvPr/>
            </p:nvSpPr>
            <p:spPr bwMode="auto">
              <a:xfrm>
                <a:off x="1462" y="1420"/>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A</a:t>
                </a:r>
              </a:p>
            </p:txBody>
          </p:sp>
        </p:grpSp>
        <p:grpSp>
          <p:nvGrpSpPr>
            <p:cNvPr id="182291" name="Group 108"/>
            <p:cNvGrpSpPr>
              <a:grpSpLocks/>
            </p:cNvGrpSpPr>
            <p:nvPr/>
          </p:nvGrpSpPr>
          <p:grpSpPr bwMode="auto">
            <a:xfrm>
              <a:off x="4713289" y="2259014"/>
              <a:ext cx="708025" cy="638175"/>
              <a:chOff x="2009" y="1423"/>
              <a:chExt cx="446" cy="402"/>
            </a:xfrm>
          </p:grpSpPr>
          <p:grpSp>
            <p:nvGrpSpPr>
              <p:cNvPr id="182395" name="Group 106"/>
              <p:cNvGrpSpPr>
                <a:grpSpLocks/>
              </p:cNvGrpSpPr>
              <p:nvPr/>
            </p:nvGrpSpPr>
            <p:grpSpPr bwMode="auto">
              <a:xfrm>
                <a:off x="2009" y="1613"/>
                <a:ext cx="446" cy="212"/>
                <a:chOff x="2009" y="1613"/>
                <a:chExt cx="446" cy="212"/>
              </a:xfrm>
            </p:grpSpPr>
            <p:sp>
              <p:nvSpPr>
                <p:cNvPr id="182397" name="Oval 93"/>
                <p:cNvSpPr>
                  <a:spLocks noChangeArrowheads="1"/>
                </p:cNvSpPr>
                <p:nvPr/>
              </p:nvSpPr>
              <p:spPr bwMode="auto">
                <a:xfrm>
                  <a:off x="2012" y="1679"/>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98" name="Line 94"/>
                <p:cNvSpPr>
                  <a:spLocks noChangeShapeType="1"/>
                </p:cNvSpPr>
                <p:nvPr/>
              </p:nvSpPr>
              <p:spPr bwMode="auto">
                <a:xfrm>
                  <a:off x="2012" y="1672"/>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99" name="Line 95"/>
                <p:cNvSpPr>
                  <a:spLocks noChangeShapeType="1"/>
                </p:cNvSpPr>
                <p:nvPr/>
              </p:nvSpPr>
              <p:spPr bwMode="auto">
                <a:xfrm>
                  <a:off x="2359" y="1679"/>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00" name="Rectangle 96"/>
                <p:cNvSpPr>
                  <a:spLocks noChangeArrowheads="1"/>
                </p:cNvSpPr>
                <p:nvPr/>
              </p:nvSpPr>
              <p:spPr bwMode="auto">
                <a:xfrm>
                  <a:off x="2012" y="1672"/>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01" name="Oval 97"/>
                <p:cNvSpPr>
                  <a:spLocks noChangeArrowheads="1"/>
                </p:cNvSpPr>
                <p:nvPr/>
              </p:nvSpPr>
              <p:spPr bwMode="auto">
                <a:xfrm>
                  <a:off x="2009" y="1613"/>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02" name="Group 101"/>
                <p:cNvGrpSpPr>
                  <a:grpSpLocks/>
                </p:cNvGrpSpPr>
                <p:nvPr/>
              </p:nvGrpSpPr>
              <p:grpSpPr bwMode="auto">
                <a:xfrm>
                  <a:off x="2117" y="1641"/>
                  <a:ext cx="222" cy="85"/>
                  <a:chOff x="2117" y="1641"/>
                  <a:chExt cx="222" cy="85"/>
                </a:xfrm>
              </p:grpSpPr>
              <p:sp>
                <p:nvSpPr>
                  <p:cNvPr id="182407" name="Line 98"/>
                  <p:cNvSpPr>
                    <a:spLocks noChangeShapeType="1"/>
                  </p:cNvSpPr>
                  <p:nvPr/>
                </p:nvSpPr>
                <p:spPr bwMode="auto">
                  <a:xfrm flipV="1">
                    <a:off x="2117" y="1641"/>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08" name="Line 99"/>
                  <p:cNvSpPr>
                    <a:spLocks noChangeShapeType="1"/>
                  </p:cNvSpPr>
                  <p:nvPr/>
                </p:nvSpPr>
                <p:spPr bwMode="auto">
                  <a:xfrm>
                    <a:off x="2270" y="1726"/>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09" name="Line 100"/>
                  <p:cNvSpPr>
                    <a:spLocks noChangeShapeType="1"/>
                  </p:cNvSpPr>
                  <p:nvPr/>
                </p:nvSpPr>
                <p:spPr bwMode="auto">
                  <a:xfrm>
                    <a:off x="2191" y="1643"/>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03" name="Group 105"/>
                <p:cNvGrpSpPr>
                  <a:grpSpLocks/>
                </p:cNvGrpSpPr>
                <p:nvPr/>
              </p:nvGrpSpPr>
              <p:grpSpPr bwMode="auto">
                <a:xfrm>
                  <a:off x="2118" y="1639"/>
                  <a:ext cx="220" cy="88"/>
                  <a:chOff x="2118" y="1639"/>
                  <a:chExt cx="220" cy="88"/>
                </a:xfrm>
              </p:grpSpPr>
              <p:sp>
                <p:nvSpPr>
                  <p:cNvPr id="182404" name="Line 102"/>
                  <p:cNvSpPr>
                    <a:spLocks noChangeShapeType="1"/>
                  </p:cNvSpPr>
                  <p:nvPr/>
                </p:nvSpPr>
                <p:spPr bwMode="auto">
                  <a:xfrm>
                    <a:off x="2118" y="172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05" name="Line 103"/>
                  <p:cNvSpPr>
                    <a:spLocks noChangeShapeType="1"/>
                  </p:cNvSpPr>
                  <p:nvPr/>
                </p:nvSpPr>
                <p:spPr bwMode="auto">
                  <a:xfrm>
                    <a:off x="2269" y="164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06" name="Line 104"/>
                  <p:cNvSpPr>
                    <a:spLocks noChangeShapeType="1"/>
                  </p:cNvSpPr>
                  <p:nvPr/>
                </p:nvSpPr>
                <p:spPr bwMode="auto">
                  <a:xfrm flipV="1">
                    <a:off x="2191" y="1639"/>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396" name="Rectangle 107"/>
              <p:cNvSpPr>
                <a:spLocks noChangeArrowheads="1"/>
              </p:cNvSpPr>
              <p:nvPr/>
            </p:nvSpPr>
            <p:spPr bwMode="auto">
              <a:xfrm>
                <a:off x="2121" y="1423"/>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B</a:t>
                </a:r>
              </a:p>
            </p:txBody>
          </p:sp>
        </p:grpSp>
        <p:grpSp>
          <p:nvGrpSpPr>
            <p:cNvPr id="182292" name="Group 124"/>
            <p:cNvGrpSpPr>
              <a:grpSpLocks/>
            </p:cNvGrpSpPr>
            <p:nvPr/>
          </p:nvGrpSpPr>
          <p:grpSpPr bwMode="auto">
            <a:xfrm>
              <a:off x="7727951" y="2249489"/>
              <a:ext cx="708025" cy="638175"/>
              <a:chOff x="3908" y="1417"/>
              <a:chExt cx="446" cy="402"/>
            </a:xfrm>
          </p:grpSpPr>
          <p:grpSp>
            <p:nvGrpSpPr>
              <p:cNvPr id="182380" name="Group 122"/>
              <p:cNvGrpSpPr>
                <a:grpSpLocks/>
              </p:cNvGrpSpPr>
              <p:nvPr/>
            </p:nvGrpSpPr>
            <p:grpSpPr bwMode="auto">
              <a:xfrm>
                <a:off x="3908" y="1607"/>
                <a:ext cx="446" cy="212"/>
                <a:chOff x="3908" y="1607"/>
                <a:chExt cx="446" cy="212"/>
              </a:xfrm>
            </p:grpSpPr>
            <p:sp>
              <p:nvSpPr>
                <p:cNvPr id="182382" name="Oval 109"/>
                <p:cNvSpPr>
                  <a:spLocks noChangeArrowheads="1"/>
                </p:cNvSpPr>
                <p:nvPr/>
              </p:nvSpPr>
              <p:spPr bwMode="auto">
                <a:xfrm>
                  <a:off x="3911" y="1673"/>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83" name="Line 110"/>
                <p:cNvSpPr>
                  <a:spLocks noChangeShapeType="1"/>
                </p:cNvSpPr>
                <p:nvPr/>
              </p:nvSpPr>
              <p:spPr bwMode="auto">
                <a:xfrm>
                  <a:off x="3911" y="166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84" name="Line 111"/>
                <p:cNvSpPr>
                  <a:spLocks noChangeShapeType="1"/>
                </p:cNvSpPr>
                <p:nvPr/>
              </p:nvSpPr>
              <p:spPr bwMode="auto">
                <a:xfrm>
                  <a:off x="4258" y="1673"/>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85" name="Rectangle 112"/>
                <p:cNvSpPr>
                  <a:spLocks noChangeArrowheads="1"/>
                </p:cNvSpPr>
                <p:nvPr/>
              </p:nvSpPr>
              <p:spPr bwMode="auto">
                <a:xfrm>
                  <a:off x="3911" y="1666"/>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386" name="Oval 113"/>
                <p:cNvSpPr>
                  <a:spLocks noChangeArrowheads="1"/>
                </p:cNvSpPr>
                <p:nvPr/>
              </p:nvSpPr>
              <p:spPr bwMode="auto">
                <a:xfrm>
                  <a:off x="3908" y="1607"/>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87" name="Group 117"/>
                <p:cNvGrpSpPr>
                  <a:grpSpLocks/>
                </p:cNvGrpSpPr>
                <p:nvPr/>
              </p:nvGrpSpPr>
              <p:grpSpPr bwMode="auto">
                <a:xfrm>
                  <a:off x="4016" y="1635"/>
                  <a:ext cx="222" cy="85"/>
                  <a:chOff x="4016" y="1635"/>
                  <a:chExt cx="222" cy="85"/>
                </a:xfrm>
              </p:grpSpPr>
              <p:sp>
                <p:nvSpPr>
                  <p:cNvPr id="182392" name="Line 114"/>
                  <p:cNvSpPr>
                    <a:spLocks noChangeShapeType="1"/>
                  </p:cNvSpPr>
                  <p:nvPr/>
                </p:nvSpPr>
                <p:spPr bwMode="auto">
                  <a:xfrm flipV="1">
                    <a:off x="4016" y="163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93" name="Line 115"/>
                  <p:cNvSpPr>
                    <a:spLocks noChangeShapeType="1"/>
                  </p:cNvSpPr>
                  <p:nvPr/>
                </p:nvSpPr>
                <p:spPr bwMode="auto">
                  <a:xfrm>
                    <a:off x="4169" y="172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94" name="Line 116"/>
                  <p:cNvSpPr>
                    <a:spLocks noChangeShapeType="1"/>
                  </p:cNvSpPr>
                  <p:nvPr/>
                </p:nvSpPr>
                <p:spPr bwMode="auto">
                  <a:xfrm>
                    <a:off x="4090" y="1637"/>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388" name="Group 121"/>
                <p:cNvGrpSpPr>
                  <a:grpSpLocks/>
                </p:cNvGrpSpPr>
                <p:nvPr/>
              </p:nvGrpSpPr>
              <p:grpSpPr bwMode="auto">
                <a:xfrm>
                  <a:off x="4017" y="1633"/>
                  <a:ext cx="220" cy="88"/>
                  <a:chOff x="4017" y="1633"/>
                  <a:chExt cx="220" cy="88"/>
                </a:xfrm>
              </p:grpSpPr>
              <p:sp>
                <p:nvSpPr>
                  <p:cNvPr id="182389" name="Line 118"/>
                  <p:cNvSpPr>
                    <a:spLocks noChangeShapeType="1"/>
                  </p:cNvSpPr>
                  <p:nvPr/>
                </p:nvSpPr>
                <p:spPr bwMode="auto">
                  <a:xfrm>
                    <a:off x="4017" y="1719"/>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90" name="Line 119"/>
                  <p:cNvSpPr>
                    <a:spLocks noChangeShapeType="1"/>
                  </p:cNvSpPr>
                  <p:nvPr/>
                </p:nvSpPr>
                <p:spPr bwMode="auto">
                  <a:xfrm>
                    <a:off x="4168" y="1634"/>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91" name="Line 120"/>
                  <p:cNvSpPr>
                    <a:spLocks noChangeShapeType="1"/>
                  </p:cNvSpPr>
                  <p:nvPr/>
                </p:nvSpPr>
                <p:spPr bwMode="auto">
                  <a:xfrm flipV="1">
                    <a:off x="4090" y="1633"/>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381" name="Rectangle 123"/>
              <p:cNvSpPr>
                <a:spLocks noChangeArrowheads="1"/>
              </p:cNvSpPr>
              <p:nvPr/>
            </p:nvSpPr>
            <p:spPr bwMode="auto">
              <a:xfrm>
                <a:off x="4020" y="1417"/>
                <a:ext cx="2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E</a:t>
                </a:r>
              </a:p>
            </p:txBody>
          </p:sp>
        </p:grpSp>
        <p:grpSp>
          <p:nvGrpSpPr>
            <p:cNvPr id="182293" name="Group 140"/>
            <p:cNvGrpSpPr>
              <a:grpSpLocks/>
            </p:cNvGrpSpPr>
            <p:nvPr/>
          </p:nvGrpSpPr>
          <p:grpSpPr bwMode="auto">
            <a:xfrm>
              <a:off x="8718551" y="2238376"/>
              <a:ext cx="708025" cy="638175"/>
              <a:chOff x="4532" y="1410"/>
              <a:chExt cx="446" cy="402"/>
            </a:xfrm>
          </p:grpSpPr>
          <p:grpSp>
            <p:nvGrpSpPr>
              <p:cNvPr id="182365" name="Group 138"/>
              <p:cNvGrpSpPr>
                <a:grpSpLocks/>
              </p:cNvGrpSpPr>
              <p:nvPr/>
            </p:nvGrpSpPr>
            <p:grpSpPr bwMode="auto">
              <a:xfrm>
                <a:off x="4532" y="1600"/>
                <a:ext cx="446" cy="212"/>
                <a:chOff x="4532" y="1600"/>
                <a:chExt cx="446" cy="212"/>
              </a:xfrm>
            </p:grpSpPr>
            <p:sp>
              <p:nvSpPr>
                <p:cNvPr id="182367" name="Oval 125"/>
                <p:cNvSpPr>
                  <a:spLocks noChangeArrowheads="1"/>
                </p:cNvSpPr>
                <p:nvPr/>
              </p:nvSpPr>
              <p:spPr bwMode="auto">
                <a:xfrm>
                  <a:off x="4535" y="1666"/>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68" name="Line 126"/>
                <p:cNvSpPr>
                  <a:spLocks noChangeShapeType="1"/>
                </p:cNvSpPr>
                <p:nvPr/>
              </p:nvSpPr>
              <p:spPr bwMode="auto">
                <a:xfrm>
                  <a:off x="4535" y="1659"/>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69" name="Line 127"/>
                <p:cNvSpPr>
                  <a:spLocks noChangeShapeType="1"/>
                </p:cNvSpPr>
                <p:nvPr/>
              </p:nvSpPr>
              <p:spPr bwMode="auto">
                <a:xfrm>
                  <a:off x="4882" y="166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70" name="Rectangle 128"/>
                <p:cNvSpPr>
                  <a:spLocks noChangeArrowheads="1"/>
                </p:cNvSpPr>
                <p:nvPr/>
              </p:nvSpPr>
              <p:spPr bwMode="auto">
                <a:xfrm>
                  <a:off x="4535" y="1659"/>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371" name="Oval 129"/>
                <p:cNvSpPr>
                  <a:spLocks noChangeArrowheads="1"/>
                </p:cNvSpPr>
                <p:nvPr/>
              </p:nvSpPr>
              <p:spPr bwMode="auto">
                <a:xfrm>
                  <a:off x="4532" y="1600"/>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72" name="Group 133"/>
                <p:cNvGrpSpPr>
                  <a:grpSpLocks/>
                </p:cNvGrpSpPr>
                <p:nvPr/>
              </p:nvGrpSpPr>
              <p:grpSpPr bwMode="auto">
                <a:xfrm>
                  <a:off x="4640" y="1628"/>
                  <a:ext cx="222" cy="85"/>
                  <a:chOff x="4640" y="1628"/>
                  <a:chExt cx="222" cy="85"/>
                </a:xfrm>
              </p:grpSpPr>
              <p:sp>
                <p:nvSpPr>
                  <p:cNvPr id="182377" name="Line 130"/>
                  <p:cNvSpPr>
                    <a:spLocks noChangeShapeType="1"/>
                  </p:cNvSpPr>
                  <p:nvPr/>
                </p:nvSpPr>
                <p:spPr bwMode="auto">
                  <a:xfrm flipV="1">
                    <a:off x="4640" y="1628"/>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78" name="Line 131"/>
                  <p:cNvSpPr>
                    <a:spLocks noChangeShapeType="1"/>
                  </p:cNvSpPr>
                  <p:nvPr/>
                </p:nvSpPr>
                <p:spPr bwMode="auto">
                  <a:xfrm>
                    <a:off x="4793" y="1713"/>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79" name="Line 132"/>
                  <p:cNvSpPr>
                    <a:spLocks noChangeShapeType="1"/>
                  </p:cNvSpPr>
                  <p:nvPr/>
                </p:nvSpPr>
                <p:spPr bwMode="auto">
                  <a:xfrm>
                    <a:off x="4714" y="1630"/>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373" name="Group 137"/>
                <p:cNvGrpSpPr>
                  <a:grpSpLocks/>
                </p:cNvGrpSpPr>
                <p:nvPr/>
              </p:nvGrpSpPr>
              <p:grpSpPr bwMode="auto">
                <a:xfrm>
                  <a:off x="4641" y="1626"/>
                  <a:ext cx="220" cy="88"/>
                  <a:chOff x="4641" y="1626"/>
                  <a:chExt cx="220" cy="88"/>
                </a:xfrm>
              </p:grpSpPr>
              <p:sp>
                <p:nvSpPr>
                  <p:cNvPr id="182374" name="Line 134"/>
                  <p:cNvSpPr>
                    <a:spLocks noChangeShapeType="1"/>
                  </p:cNvSpPr>
                  <p:nvPr/>
                </p:nvSpPr>
                <p:spPr bwMode="auto">
                  <a:xfrm>
                    <a:off x="4641" y="1712"/>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75" name="Line 135"/>
                  <p:cNvSpPr>
                    <a:spLocks noChangeShapeType="1"/>
                  </p:cNvSpPr>
                  <p:nvPr/>
                </p:nvSpPr>
                <p:spPr bwMode="auto">
                  <a:xfrm>
                    <a:off x="4792" y="1627"/>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76" name="Line 136"/>
                  <p:cNvSpPr>
                    <a:spLocks noChangeShapeType="1"/>
                  </p:cNvSpPr>
                  <p:nvPr/>
                </p:nvSpPr>
                <p:spPr bwMode="auto">
                  <a:xfrm flipV="1">
                    <a:off x="4714" y="1626"/>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366" name="Rectangle 139"/>
              <p:cNvSpPr>
                <a:spLocks noChangeArrowheads="1"/>
              </p:cNvSpPr>
              <p:nvPr/>
            </p:nvSpPr>
            <p:spPr bwMode="auto">
              <a:xfrm>
                <a:off x="4644" y="1410"/>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F</a:t>
                </a:r>
              </a:p>
            </p:txBody>
          </p:sp>
        </p:grpSp>
        <p:sp>
          <p:nvSpPr>
            <p:cNvPr id="182294" name="Line 141"/>
            <p:cNvSpPr>
              <a:spLocks noChangeShapeType="1"/>
            </p:cNvSpPr>
            <p:nvPr/>
          </p:nvSpPr>
          <p:spPr bwMode="auto">
            <a:xfrm>
              <a:off x="4386263" y="2744788"/>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295" name="Line 142"/>
            <p:cNvSpPr>
              <a:spLocks noChangeShapeType="1"/>
            </p:cNvSpPr>
            <p:nvPr/>
          </p:nvSpPr>
          <p:spPr bwMode="auto">
            <a:xfrm>
              <a:off x="8432800" y="2725738"/>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296" name="Rectangle 143"/>
            <p:cNvSpPr>
              <a:spLocks noChangeArrowheads="1"/>
            </p:cNvSpPr>
            <p:nvPr/>
          </p:nvSpPr>
          <p:spPr bwMode="auto">
            <a:xfrm>
              <a:off x="3724276" y="2859088"/>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97" name="Rectangle 144"/>
            <p:cNvSpPr>
              <a:spLocks noChangeArrowheads="1"/>
            </p:cNvSpPr>
            <p:nvPr/>
          </p:nvSpPr>
          <p:spPr bwMode="auto">
            <a:xfrm>
              <a:off x="4770439" y="2860675"/>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98" name="Rectangle 145"/>
            <p:cNvSpPr>
              <a:spLocks noChangeArrowheads="1"/>
            </p:cNvSpPr>
            <p:nvPr/>
          </p:nvSpPr>
          <p:spPr bwMode="auto">
            <a:xfrm>
              <a:off x="7796214" y="2852738"/>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99" name="Rectangle 146"/>
            <p:cNvSpPr>
              <a:spLocks noChangeArrowheads="1"/>
            </p:cNvSpPr>
            <p:nvPr/>
          </p:nvSpPr>
          <p:spPr bwMode="auto">
            <a:xfrm>
              <a:off x="8777289" y="2855913"/>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300" name="Line 147"/>
            <p:cNvSpPr>
              <a:spLocks noChangeShapeType="1"/>
            </p:cNvSpPr>
            <p:nvPr/>
          </p:nvSpPr>
          <p:spPr bwMode="auto">
            <a:xfrm>
              <a:off x="5418139" y="2735263"/>
              <a:ext cx="232568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82301" name="Group 163"/>
            <p:cNvGrpSpPr>
              <a:grpSpLocks/>
            </p:cNvGrpSpPr>
            <p:nvPr/>
          </p:nvGrpSpPr>
          <p:grpSpPr bwMode="auto">
            <a:xfrm>
              <a:off x="5707064" y="2262189"/>
              <a:ext cx="708025" cy="638175"/>
              <a:chOff x="2635" y="1425"/>
              <a:chExt cx="446" cy="402"/>
            </a:xfrm>
          </p:grpSpPr>
          <p:grpSp>
            <p:nvGrpSpPr>
              <p:cNvPr id="182350" name="Group 161"/>
              <p:cNvGrpSpPr>
                <a:grpSpLocks/>
              </p:cNvGrpSpPr>
              <p:nvPr/>
            </p:nvGrpSpPr>
            <p:grpSpPr bwMode="auto">
              <a:xfrm>
                <a:off x="2635" y="1615"/>
                <a:ext cx="446" cy="212"/>
                <a:chOff x="2635" y="1615"/>
                <a:chExt cx="446" cy="212"/>
              </a:xfrm>
            </p:grpSpPr>
            <p:sp>
              <p:nvSpPr>
                <p:cNvPr id="182352" name="Oval 148"/>
                <p:cNvSpPr>
                  <a:spLocks noChangeArrowheads="1"/>
                </p:cNvSpPr>
                <p:nvPr/>
              </p:nvSpPr>
              <p:spPr bwMode="auto">
                <a:xfrm>
                  <a:off x="2638" y="1681"/>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53" name="Line 149"/>
                <p:cNvSpPr>
                  <a:spLocks noChangeShapeType="1"/>
                </p:cNvSpPr>
                <p:nvPr/>
              </p:nvSpPr>
              <p:spPr bwMode="auto">
                <a:xfrm>
                  <a:off x="2638" y="1674"/>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54" name="Line 150"/>
                <p:cNvSpPr>
                  <a:spLocks noChangeShapeType="1"/>
                </p:cNvSpPr>
                <p:nvPr/>
              </p:nvSpPr>
              <p:spPr bwMode="auto">
                <a:xfrm>
                  <a:off x="2985" y="1681"/>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55" name="Rectangle 151"/>
                <p:cNvSpPr>
                  <a:spLocks noChangeArrowheads="1"/>
                </p:cNvSpPr>
                <p:nvPr/>
              </p:nvSpPr>
              <p:spPr bwMode="auto">
                <a:xfrm>
                  <a:off x="2638" y="1674"/>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356" name="Oval 152"/>
                <p:cNvSpPr>
                  <a:spLocks noChangeArrowheads="1"/>
                </p:cNvSpPr>
                <p:nvPr/>
              </p:nvSpPr>
              <p:spPr bwMode="auto">
                <a:xfrm>
                  <a:off x="2635" y="1615"/>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57" name="Group 156"/>
                <p:cNvGrpSpPr>
                  <a:grpSpLocks/>
                </p:cNvGrpSpPr>
                <p:nvPr/>
              </p:nvGrpSpPr>
              <p:grpSpPr bwMode="auto">
                <a:xfrm>
                  <a:off x="2743" y="1643"/>
                  <a:ext cx="222" cy="85"/>
                  <a:chOff x="2743" y="1643"/>
                  <a:chExt cx="222" cy="85"/>
                </a:xfrm>
              </p:grpSpPr>
              <p:sp>
                <p:nvSpPr>
                  <p:cNvPr id="182362" name="Line 153"/>
                  <p:cNvSpPr>
                    <a:spLocks noChangeShapeType="1"/>
                  </p:cNvSpPr>
                  <p:nvPr/>
                </p:nvSpPr>
                <p:spPr bwMode="auto">
                  <a:xfrm flipV="1">
                    <a:off x="2743" y="1643"/>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63" name="Line 154"/>
                  <p:cNvSpPr>
                    <a:spLocks noChangeShapeType="1"/>
                  </p:cNvSpPr>
                  <p:nvPr/>
                </p:nvSpPr>
                <p:spPr bwMode="auto">
                  <a:xfrm>
                    <a:off x="2896" y="1728"/>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64" name="Line 155"/>
                  <p:cNvSpPr>
                    <a:spLocks noChangeShapeType="1"/>
                  </p:cNvSpPr>
                  <p:nvPr/>
                </p:nvSpPr>
                <p:spPr bwMode="auto">
                  <a:xfrm>
                    <a:off x="2817" y="1645"/>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358" name="Group 160"/>
                <p:cNvGrpSpPr>
                  <a:grpSpLocks/>
                </p:cNvGrpSpPr>
                <p:nvPr/>
              </p:nvGrpSpPr>
              <p:grpSpPr bwMode="auto">
                <a:xfrm>
                  <a:off x="2744" y="1641"/>
                  <a:ext cx="220" cy="88"/>
                  <a:chOff x="2744" y="1641"/>
                  <a:chExt cx="220" cy="88"/>
                </a:xfrm>
              </p:grpSpPr>
              <p:sp>
                <p:nvSpPr>
                  <p:cNvPr id="182359" name="Line 157"/>
                  <p:cNvSpPr>
                    <a:spLocks noChangeShapeType="1"/>
                  </p:cNvSpPr>
                  <p:nvPr/>
                </p:nvSpPr>
                <p:spPr bwMode="auto">
                  <a:xfrm>
                    <a:off x="2744" y="1727"/>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60" name="Line 158"/>
                  <p:cNvSpPr>
                    <a:spLocks noChangeShapeType="1"/>
                  </p:cNvSpPr>
                  <p:nvPr/>
                </p:nvSpPr>
                <p:spPr bwMode="auto">
                  <a:xfrm>
                    <a:off x="2895" y="1642"/>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61" name="Line 159"/>
                  <p:cNvSpPr>
                    <a:spLocks noChangeShapeType="1"/>
                  </p:cNvSpPr>
                  <p:nvPr/>
                </p:nvSpPr>
                <p:spPr bwMode="auto">
                  <a:xfrm flipV="1">
                    <a:off x="2817" y="1641"/>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351" name="Rectangle 162"/>
              <p:cNvSpPr>
                <a:spLocks noChangeArrowheads="1"/>
              </p:cNvSpPr>
              <p:nvPr/>
            </p:nvSpPr>
            <p:spPr bwMode="auto">
              <a:xfrm>
                <a:off x="2747" y="1425"/>
                <a:ext cx="2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C</a:t>
                </a:r>
              </a:p>
            </p:txBody>
          </p:sp>
        </p:grpSp>
        <p:grpSp>
          <p:nvGrpSpPr>
            <p:cNvPr id="182302" name="Group 179"/>
            <p:cNvGrpSpPr>
              <a:grpSpLocks/>
            </p:cNvGrpSpPr>
            <p:nvPr/>
          </p:nvGrpSpPr>
          <p:grpSpPr bwMode="auto">
            <a:xfrm>
              <a:off x="6696076" y="2252664"/>
              <a:ext cx="708025" cy="638175"/>
              <a:chOff x="3258" y="1419"/>
              <a:chExt cx="446" cy="402"/>
            </a:xfrm>
          </p:grpSpPr>
          <p:grpSp>
            <p:nvGrpSpPr>
              <p:cNvPr id="182335" name="Group 177"/>
              <p:cNvGrpSpPr>
                <a:grpSpLocks/>
              </p:cNvGrpSpPr>
              <p:nvPr/>
            </p:nvGrpSpPr>
            <p:grpSpPr bwMode="auto">
              <a:xfrm>
                <a:off x="3258" y="1609"/>
                <a:ext cx="446" cy="212"/>
                <a:chOff x="3258" y="1609"/>
                <a:chExt cx="446" cy="212"/>
              </a:xfrm>
            </p:grpSpPr>
            <p:sp>
              <p:nvSpPr>
                <p:cNvPr id="182337" name="Oval 164"/>
                <p:cNvSpPr>
                  <a:spLocks noChangeArrowheads="1"/>
                </p:cNvSpPr>
                <p:nvPr/>
              </p:nvSpPr>
              <p:spPr bwMode="auto">
                <a:xfrm>
                  <a:off x="3261" y="1675"/>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38" name="Line 165"/>
                <p:cNvSpPr>
                  <a:spLocks noChangeShapeType="1"/>
                </p:cNvSpPr>
                <p:nvPr/>
              </p:nvSpPr>
              <p:spPr bwMode="auto">
                <a:xfrm>
                  <a:off x="3261" y="1668"/>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39" name="Line 166"/>
                <p:cNvSpPr>
                  <a:spLocks noChangeShapeType="1"/>
                </p:cNvSpPr>
                <p:nvPr/>
              </p:nvSpPr>
              <p:spPr bwMode="auto">
                <a:xfrm>
                  <a:off x="3608" y="1675"/>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40" name="Rectangle 167"/>
                <p:cNvSpPr>
                  <a:spLocks noChangeArrowheads="1"/>
                </p:cNvSpPr>
                <p:nvPr/>
              </p:nvSpPr>
              <p:spPr bwMode="auto">
                <a:xfrm>
                  <a:off x="3261" y="1668"/>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341" name="Oval 168"/>
                <p:cNvSpPr>
                  <a:spLocks noChangeArrowheads="1"/>
                </p:cNvSpPr>
                <p:nvPr/>
              </p:nvSpPr>
              <p:spPr bwMode="auto">
                <a:xfrm>
                  <a:off x="3258" y="1609"/>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42" name="Group 172"/>
                <p:cNvGrpSpPr>
                  <a:grpSpLocks/>
                </p:cNvGrpSpPr>
                <p:nvPr/>
              </p:nvGrpSpPr>
              <p:grpSpPr bwMode="auto">
                <a:xfrm>
                  <a:off x="3366" y="1637"/>
                  <a:ext cx="222" cy="85"/>
                  <a:chOff x="3366" y="1637"/>
                  <a:chExt cx="222" cy="85"/>
                </a:xfrm>
              </p:grpSpPr>
              <p:sp>
                <p:nvSpPr>
                  <p:cNvPr id="182347" name="Line 169"/>
                  <p:cNvSpPr>
                    <a:spLocks noChangeShapeType="1"/>
                  </p:cNvSpPr>
                  <p:nvPr/>
                </p:nvSpPr>
                <p:spPr bwMode="auto">
                  <a:xfrm flipV="1">
                    <a:off x="3366" y="1637"/>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48" name="Line 170"/>
                  <p:cNvSpPr>
                    <a:spLocks noChangeShapeType="1"/>
                  </p:cNvSpPr>
                  <p:nvPr/>
                </p:nvSpPr>
                <p:spPr bwMode="auto">
                  <a:xfrm>
                    <a:off x="3519" y="1722"/>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49" name="Line 171"/>
                  <p:cNvSpPr>
                    <a:spLocks noChangeShapeType="1"/>
                  </p:cNvSpPr>
                  <p:nvPr/>
                </p:nvSpPr>
                <p:spPr bwMode="auto">
                  <a:xfrm>
                    <a:off x="3440" y="1639"/>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343" name="Group 176"/>
                <p:cNvGrpSpPr>
                  <a:grpSpLocks/>
                </p:cNvGrpSpPr>
                <p:nvPr/>
              </p:nvGrpSpPr>
              <p:grpSpPr bwMode="auto">
                <a:xfrm>
                  <a:off x="3367" y="1635"/>
                  <a:ext cx="220" cy="88"/>
                  <a:chOff x="3367" y="1635"/>
                  <a:chExt cx="220" cy="88"/>
                </a:xfrm>
              </p:grpSpPr>
              <p:sp>
                <p:nvSpPr>
                  <p:cNvPr id="182344" name="Line 173"/>
                  <p:cNvSpPr>
                    <a:spLocks noChangeShapeType="1"/>
                  </p:cNvSpPr>
                  <p:nvPr/>
                </p:nvSpPr>
                <p:spPr bwMode="auto">
                  <a:xfrm>
                    <a:off x="3367" y="1721"/>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45" name="Line 174"/>
                  <p:cNvSpPr>
                    <a:spLocks noChangeShapeType="1"/>
                  </p:cNvSpPr>
                  <p:nvPr/>
                </p:nvSpPr>
                <p:spPr bwMode="auto">
                  <a:xfrm>
                    <a:off x="3518" y="1636"/>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46" name="Line 175"/>
                  <p:cNvSpPr>
                    <a:spLocks noChangeShapeType="1"/>
                  </p:cNvSpPr>
                  <p:nvPr/>
                </p:nvSpPr>
                <p:spPr bwMode="auto">
                  <a:xfrm flipV="1">
                    <a:off x="3440" y="1635"/>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336" name="Rectangle 178"/>
              <p:cNvSpPr>
                <a:spLocks noChangeArrowheads="1"/>
              </p:cNvSpPr>
              <p:nvPr/>
            </p:nvSpPr>
            <p:spPr bwMode="auto">
              <a:xfrm>
                <a:off x="3370" y="1419"/>
                <a:ext cx="2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D</a:t>
                </a:r>
              </a:p>
            </p:txBody>
          </p:sp>
        </p:grpSp>
        <p:sp>
          <p:nvSpPr>
            <p:cNvPr id="182303" name="Rectangle 180"/>
            <p:cNvSpPr>
              <a:spLocks noChangeArrowheads="1"/>
            </p:cNvSpPr>
            <p:nvPr/>
          </p:nvSpPr>
          <p:spPr bwMode="auto">
            <a:xfrm>
              <a:off x="5751514" y="2863850"/>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solidFill>
                    <a:schemeClr val="tx2"/>
                  </a:solidFill>
                  <a:latin typeface="+mn-ea"/>
                  <a:ea typeface="+mn-ea"/>
                </a:rPr>
                <a:t>IPv4</a:t>
              </a:r>
            </a:p>
          </p:txBody>
        </p:sp>
        <p:sp>
          <p:nvSpPr>
            <p:cNvPr id="182304" name="Rectangle 181"/>
            <p:cNvSpPr>
              <a:spLocks noChangeArrowheads="1"/>
            </p:cNvSpPr>
            <p:nvPr/>
          </p:nvSpPr>
          <p:spPr bwMode="auto">
            <a:xfrm>
              <a:off x="6745289" y="2865438"/>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solidFill>
                    <a:schemeClr val="tx2"/>
                  </a:solidFill>
                  <a:latin typeface="+mn-ea"/>
                  <a:ea typeface="+mn-ea"/>
                </a:rPr>
                <a:t>IPv4</a:t>
              </a:r>
            </a:p>
          </p:txBody>
        </p:sp>
        <p:grpSp>
          <p:nvGrpSpPr>
            <p:cNvPr id="182305" name="Group 184"/>
            <p:cNvGrpSpPr>
              <a:grpSpLocks/>
            </p:cNvGrpSpPr>
            <p:nvPr/>
          </p:nvGrpSpPr>
          <p:grpSpPr bwMode="auto">
            <a:xfrm>
              <a:off x="4081465" y="3260726"/>
              <a:ext cx="855663" cy="1438275"/>
              <a:chOff x="1611" y="2054"/>
              <a:chExt cx="539" cy="906"/>
            </a:xfrm>
          </p:grpSpPr>
          <p:sp>
            <p:nvSpPr>
              <p:cNvPr id="182333" name="Rectangle 182"/>
              <p:cNvSpPr>
                <a:spLocks noChangeArrowheads="1"/>
              </p:cNvSpPr>
              <p:nvPr/>
            </p:nvSpPr>
            <p:spPr bwMode="auto">
              <a:xfrm>
                <a:off x="1636" y="2054"/>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34" name="Rectangle 183"/>
              <p:cNvSpPr>
                <a:spLocks noChangeArrowheads="1"/>
              </p:cNvSpPr>
              <p:nvPr/>
            </p:nvSpPr>
            <p:spPr bwMode="auto">
              <a:xfrm>
                <a:off x="1611" y="2073"/>
                <a:ext cx="539"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X</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grpSp>
          <p:nvGrpSpPr>
            <p:cNvPr id="182306" name="Group 187"/>
            <p:cNvGrpSpPr>
              <a:grpSpLocks/>
            </p:cNvGrpSpPr>
            <p:nvPr/>
          </p:nvGrpSpPr>
          <p:grpSpPr bwMode="auto">
            <a:xfrm>
              <a:off x="8234368" y="3273426"/>
              <a:ext cx="855663" cy="1438275"/>
              <a:chOff x="4227" y="2062"/>
              <a:chExt cx="539" cy="906"/>
            </a:xfrm>
          </p:grpSpPr>
          <p:sp>
            <p:nvSpPr>
              <p:cNvPr id="182331" name="Rectangle 185"/>
              <p:cNvSpPr>
                <a:spLocks noChangeArrowheads="1"/>
              </p:cNvSpPr>
              <p:nvPr/>
            </p:nvSpPr>
            <p:spPr bwMode="auto">
              <a:xfrm>
                <a:off x="4252" y="2062"/>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32" name="Rectangle 186"/>
              <p:cNvSpPr>
                <a:spLocks noChangeArrowheads="1"/>
              </p:cNvSpPr>
              <p:nvPr/>
            </p:nvSpPr>
            <p:spPr bwMode="auto">
              <a:xfrm>
                <a:off x="4227" y="2081"/>
                <a:ext cx="539"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X</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grpSp>
          <p:nvGrpSpPr>
            <p:cNvPr id="182307" name="Group 193"/>
            <p:cNvGrpSpPr>
              <a:grpSpLocks/>
            </p:cNvGrpSpPr>
            <p:nvPr/>
          </p:nvGrpSpPr>
          <p:grpSpPr bwMode="auto">
            <a:xfrm>
              <a:off x="5122863" y="3254375"/>
              <a:ext cx="982662" cy="2197100"/>
              <a:chOff x="2267" y="2050"/>
              <a:chExt cx="619" cy="1384"/>
            </a:xfrm>
          </p:grpSpPr>
          <p:sp>
            <p:nvSpPr>
              <p:cNvPr id="182326" name="Rectangle 188"/>
              <p:cNvSpPr>
                <a:spLocks noChangeArrowheads="1"/>
              </p:cNvSpPr>
              <p:nvPr/>
            </p:nvSpPr>
            <p:spPr bwMode="auto">
              <a:xfrm>
                <a:off x="2305" y="2054"/>
                <a:ext cx="581" cy="1380"/>
              </a:xfrm>
              <a:prstGeom prst="rect">
                <a:avLst/>
              </a:prstGeom>
              <a:solidFill>
                <a:srgbClr val="FF0000"/>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27" name="Group 191"/>
              <p:cNvGrpSpPr>
                <a:grpSpLocks/>
              </p:cNvGrpSpPr>
              <p:nvPr/>
            </p:nvGrpSpPr>
            <p:grpSpPr bwMode="auto">
              <a:xfrm>
                <a:off x="2325" y="2437"/>
                <a:ext cx="539" cy="906"/>
                <a:chOff x="2325" y="2437"/>
                <a:chExt cx="539" cy="906"/>
              </a:xfrm>
            </p:grpSpPr>
            <p:sp>
              <p:nvSpPr>
                <p:cNvPr id="182329" name="Rectangle 189"/>
                <p:cNvSpPr>
                  <a:spLocks noChangeArrowheads="1"/>
                </p:cNvSpPr>
                <p:nvPr/>
              </p:nvSpPr>
              <p:spPr bwMode="auto">
                <a:xfrm>
                  <a:off x="2350" y="2437"/>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30" name="Rectangle 190"/>
                <p:cNvSpPr>
                  <a:spLocks noChangeArrowheads="1"/>
                </p:cNvSpPr>
                <p:nvPr/>
              </p:nvSpPr>
              <p:spPr bwMode="auto">
                <a:xfrm>
                  <a:off x="2325" y="2456"/>
                  <a:ext cx="539"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X</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sp>
            <p:nvSpPr>
              <p:cNvPr id="182328" name="Rectangle 192"/>
              <p:cNvSpPr>
                <a:spLocks noChangeArrowheads="1"/>
              </p:cNvSpPr>
              <p:nvPr/>
            </p:nvSpPr>
            <p:spPr bwMode="auto">
              <a:xfrm>
                <a:off x="2267" y="2050"/>
                <a:ext cx="61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Src:B</a:t>
                </a:r>
              </a:p>
              <a:p>
                <a:pPr>
                  <a:spcBef>
                    <a:spcPct val="0"/>
                  </a:spcBef>
                  <a:buClrTx/>
                  <a:buFontTx/>
                  <a:buNone/>
                </a:pPr>
                <a:r>
                  <a:rPr lang="en-US" altLang="zh-CN" sz="1800" b="1">
                    <a:latin typeface="+mn-ea"/>
                    <a:ea typeface="+mn-ea"/>
                  </a:rPr>
                  <a:t>Dest: E</a:t>
                </a:r>
              </a:p>
            </p:txBody>
          </p:sp>
        </p:grpSp>
        <p:sp>
          <p:nvSpPr>
            <p:cNvPr id="182308" name="Line 194"/>
            <p:cNvSpPr>
              <a:spLocks noChangeShapeType="1"/>
            </p:cNvSpPr>
            <p:nvPr/>
          </p:nvSpPr>
          <p:spPr bwMode="auto">
            <a:xfrm>
              <a:off x="4127501" y="3162300"/>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09" name="Line 195"/>
            <p:cNvSpPr>
              <a:spLocks noChangeShapeType="1"/>
            </p:cNvSpPr>
            <p:nvPr/>
          </p:nvSpPr>
          <p:spPr bwMode="auto">
            <a:xfrm>
              <a:off x="5246689" y="3165475"/>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10" name="Line 196"/>
            <p:cNvSpPr>
              <a:spLocks noChangeShapeType="1"/>
            </p:cNvSpPr>
            <p:nvPr/>
          </p:nvSpPr>
          <p:spPr bwMode="auto">
            <a:xfrm>
              <a:off x="7281864" y="3167063"/>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11" name="Line 197"/>
            <p:cNvSpPr>
              <a:spLocks noChangeShapeType="1"/>
            </p:cNvSpPr>
            <p:nvPr/>
          </p:nvSpPr>
          <p:spPr bwMode="auto">
            <a:xfrm>
              <a:off x="8337551" y="3168650"/>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82312" name="Group 203"/>
            <p:cNvGrpSpPr>
              <a:grpSpLocks/>
            </p:cNvGrpSpPr>
            <p:nvPr/>
          </p:nvGrpSpPr>
          <p:grpSpPr bwMode="auto">
            <a:xfrm>
              <a:off x="7135813" y="3257550"/>
              <a:ext cx="982662" cy="2197100"/>
              <a:chOff x="3535" y="2052"/>
              <a:chExt cx="619" cy="1384"/>
            </a:xfrm>
          </p:grpSpPr>
          <p:sp>
            <p:nvSpPr>
              <p:cNvPr id="182321" name="Rectangle 198"/>
              <p:cNvSpPr>
                <a:spLocks noChangeArrowheads="1"/>
              </p:cNvSpPr>
              <p:nvPr/>
            </p:nvSpPr>
            <p:spPr bwMode="auto">
              <a:xfrm>
                <a:off x="3573" y="2056"/>
                <a:ext cx="581" cy="1380"/>
              </a:xfrm>
              <a:prstGeom prst="rect">
                <a:avLst/>
              </a:prstGeom>
              <a:solidFill>
                <a:srgbClr val="FF0000"/>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22" name="Group 201"/>
              <p:cNvGrpSpPr>
                <a:grpSpLocks/>
              </p:cNvGrpSpPr>
              <p:nvPr/>
            </p:nvGrpSpPr>
            <p:grpSpPr bwMode="auto">
              <a:xfrm>
                <a:off x="3593" y="2439"/>
                <a:ext cx="539" cy="906"/>
                <a:chOff x="3593" y="2439"/>
                <a:chExt cx="539" cy="906"/>
              </a:xfrm>
            </p:grpSpPr>
            <p:sp>
              <p:nvSpPr>
                <p:cNvPr id="182324" name="Rectangle 199"/>
                <p:cNvSpPr>
                  <a:spLocks noChangeArrowheads="1"/>
                </p:cNvSpPr>
                <p:nvPr/>
              </p:nvSpPr>
              <p:spPr bwMode="auto">
                <a:xfrm>
                  <a:off x="3618" y="2439"/>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25" name="Rectangle 200"/>
                <p:cNvSpPr>
                  <a:spLocks noChangeArrowheads="1"/>
                </p:cNvSpPr>
                <p:nvPr/>
              </p:nvSpPr>
              <p:spPr bwMode="auto">
                <a:xfrm>
                  <a:off x="3593" y="2458"/>
                  <a:ext cx="539"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X</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sp>
            <p:nvSpPr>
              <p:cNvPr id="182323" name="Rectangle 202"/>
              <p:cNvSpPr>
                <a:spLocks noChangeArrowheads="1"/>
              </p:cNvSpPr>
              <p:nvPr/>
            </p:nvSpPr>
            <p:spPr bwMode="auto">
              <a:xfrm>
                <a:off x="3535" y="2052"/>
                <a:ext cx="61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Src:B</a:t>
                </a:r>
              </a:p>
              <a:p>
                <a:pPr>
                  <a:spcBef>
                    <a:spcPct val="0"/>
                  </a:spcBef>
                  <a:buClrTx/>
                  <a:buFontTx/>
                  <a:buNone/>
                </a:pPr>
                <a:r>
                  <a:rPr lang="en-US" altLang="zh-CN" sz="1800" b="1">
                    <a:latin typeface="+mn-ea"/>
                    <a:ea typeface="+mn-ea"/>
                  </a:rPr>
                  <a:t>Dest: E</a:t>
                </a:r>
              </a:p>
            </p:txBody>
          </p:sp>
        </p:grpSp>
        <p:sp>
          <p:nvSpPr>
            <p:cNvPr id="182313" name="Rectangle 204"/>
            <p:cNvSpPr>
              <a:spLocks noChangeArrowheads="1"/>
            </p:cNvSpPr>
            <p:nvPr/>
          </p:nvSpPr>
          <p:spPr bwMode="auto">
            <a:xfrm>
              <a:off x="4021807" y="5621339"/>
              <a:ext cx="93846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A-to-B:</a:t>
              </a:r>
            </a:p>
            <a:p>
              <a:pPr algn="ctr">
                <a:spcBef>
                  <a:spcPct val="0"/>
                </a:spcBef>
                <a:buClrTx/>
                <a:buFontTx/>
                <a:buNone/>
              </a:pPr>
              <a:r>
                <a:rPr lang="en-US" altLang="zh-CN" sz="1600" b="1">
                  <a:latin typeface="+mn-ea"/>
                  <a:ea typeface="+mn-ea"/>
                </a:rPr>
                <a:t>IPv6</a:t>
              </a:r>
            </a:p>
          </p:txBody>
        </p:sp>
        <p:sp>
          <p:nvSpPr>
            <p:cNvPr id="182314" name="Line 205"/>
            <p:cNvSpPr>
              <a:spLocks noChangeShapeType="1"/>
            </p:cNvSpPr>
            <p:nvPr/>
          </p:nvSpPr>
          <p:spPr bwMode="auto">
            <a:xfrm>
              <a:off x="4470400" y="4916488"/>
              <a:ext cx="0" cy="785812"/>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15" name="Rectangle 206"/>
            <p:cNvSpPr>
              <a:spLocks noChangeArrowheads="1"/>
            </p:cNvSpPr>
            <p:nvPr/>
          </p:nvSpPr>
          <p:spPr bwMode="auto">
            <a:xfrm>
              <a:off x="8313923" y="5634039"/>
              <a:ext cx="87434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E-to-F:</a:t>
              </a:r>
            </a:p>
            <a:p>
              <a:pPr algn="ctr">
                <a:spcBef>
                  <a:spcPct val="0"/>
                </a:spcBef>
                <a:buClrTx/>
                <a:buFontTx/>
                <a:buNone/>
              </a:pPr>
              <a:r>
                <a:rPr lang="en-US" altLang="zh-CN" sz="1600" b="1">
                  <a:latin typeface="+mn-ea"/>
                  <a:ea typeface="+mn-ea"/>
                </a:rPr>
                <a:t>IPv6</a:t>
              </a:r>
            </a:p>
          </p:txBody>
        </p:sp>
        <p:sp>
          <p:nvSpPr>
            <p:cNvPr id="182316" name="Line 207"/>
            <p:cNvSpPr>
              <a:spLocks noChangeShapeType="1"/>
            </p:cNvSpPr>
            <p:nvPr/>
          </p:nvSpPr>
          <p:spPr bwMode="auto">
            <a:xfrm>
              <a:off x="8731250" y="4929188"/>
              <a:ext cx="0" cy="785812"/>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17" name="Rectangle 208"/>
            <p:cNvSpPr>
              <a:spLocks noChangeArrowheads="1"/>
            </p:cNvSpPr>
            <p:nvPr/>
          </p:nvSpPr>
          <p:spPr bwMode="auto">
            <a:xfrm>
              <a:off x="5000651" y="5743575"/>
              <a:ext cx="1308051"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B-to-C:</a:t>
              </a:r>
            </a:p>
            <a:p>
              <a:pPr algn="ctr">
                <a:spcBef>
                  <a:spcPct val="0"/>
                </a:spcBef>
                <a:buClrTx/>
                <a:buFontTx/>
                <a:buNone/>
              </a:pPr>
              <a:r>
                <a:rPr lang="en-US" altLang="zh-CN" sz="1600" b="1">
                  <a:latin typeface="+mn-ea"/>
                  <a:ea typeface="+mn-ea"/>
                </a:rPr>
                <a:t>IPv6 inside</a:t>
              </a:r>
            </a:p>
            <a:p>
              <a:pPr algn="ctr">
                <a:spcBef>
                  <a:spcPct val="0"/>
                </a:spcBef>
                <a:buClrTx/>
                <a:buFontTx/>
                <a:buNone/>
              </a:pPr>
              <a:r>
                <a:rPr lang="en-US" altLang="zh-CN" sz="1600" b="1">
                  <a:latin typeface="+mn-ea"/>
                  <a:ea typeface="+mn-ea"/>
                </a:rPr>
                <a:t>IPv4</a:t>
              </a:r>
            </a:p>
          </p:txBody>
        </p:sp>
        <p:sp>
          <p:nvSpPr>
            <p:cNvPr id="182318" name="Line 209"/>
            <p:cNvSpPr>
              <a:spLocks noChangeShapeType="1"/>
            </p:cNvSpPr>
            <p:nvPr/>
          </p:nvSpPr>
          <p:spPr bwMode="auto">
            <a:xfrm>
              <a:off x="5632450" y="5510213"/>
              <a:ext cx="0" cy="184150"/>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19" name="Rectangle 210"/>
            <p:cNvSpPr>
              <a:spLocks noChangeArrowheads="1"/>
            </p:cNvSpPr>
            <p:nvPr/>
          </p:nvSpPr>
          <p:spPr bwMode="auto">
            <a:xfrm>
              <a:off x="7026301" y="5756275"/>
              <a:ext cx="1308051"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D-to-E:</a:t>
              </a:r>
            </a:p>
            <a:p>
              <a:pPr algn="ctr">
                <a:spcBef>
                  <a:spcPct val="0"/>
                </a:spcBef>
                <a:buClrTx/>
                <a:buFontTx/>
                <a:buNone/>
              </a:pPr>
              <a:r>
                <a:rPr lang="en-US" altLang="zh-CN" sz="1600" b="1">
                  <a:latin typeface="+mn-ea"/>
                  <a:ea typeface="+mn-ea"/>
                </a:rPr>
                <a:t>IPv6 inside</a:t>
              </a:r>
            </a:p>
            <a:p>
              <a:pPr algn="ctr">
                <a:spcBef>
                  <a:spcPct val="0"/>
                </a:spcBef>
                <a:buClrTx/>
                <a:buFontTx/>
                <a:buNone/>
              </a:pPr>
              <a:r>
                <a:rPr lang="en-US" altLang="zh-CN" sz="1600" b="1">
                  <a:latin typeface="+mn-ea"/>
                  <a:ea typeface="+mn-ea"/>
                </a:rPr>
                <a:t>IPv4</a:t>
              </a:r>
            </a:p>
          </p:txBody>
        </p:sp>
        <p:sp>
          <p:nvSpPr>
            <p:cNvPr id="182320" name="Line 211"/>
            <p:cNvSpPr>
              <a:spLocks noChangeShapeType="1"/>
            </p:cNvSpPr>
            <p:nvPr/>
          </p:nvSpPr>
          <p:spPr bwMode="auto">
            <a:xfrm>
              <a:off x="7658100" y="5522913"/>
              <a:ext cx="0" cy="184150"/>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Tree>
    <p:extLst>
      <p:ext uri="{BB962C8B-B14F-4D97-AF65-F5344CB8AC3E}">
        <p14:creationId xmlns:p14="http://schemas.microsoft.com/office/powerpoint/2010/main" val="42117448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59270" y="2168391"/>
            <a:ext cx="6462328" cy="1477328"/>
          </a:xfrm>
          <a:prstGeom prst="rect">
            <a:avLst/>
          </a:prstGeom>
          <a:noFill/>
        </p:spPr>
        <p:txBody>
          <a:bodyPr wrap="square" rtlCol="0">
            <a:spAutoFit/>
          </a:bodyPr>
          <a:lstStyle/>
          <a:p>
            <a:r>
              <a:rPr lang="en-US" altLang="zh-CN" sz="3600" b="1" dirty="0">
                <a:solidFill>
                  <a:srgbClr val="575757"/>
                </a:solidFill>
                <a:cs typeface="+mn-ea"/>
                <a:sym typeface="+mn-lt"/>
              </a:rPr>
              <a:t>4.5 </a:t>
            </a:r>
            <a:r>
              <a:rPr lang="zh-CN" altLang="en-US" sz="3600" b="1" dirty="0">
                <a:solidFill>
                  <a:srgbClr val="575757"/>
                </a:solidFill>
                <a:cs typeface="+mn-ea"/>
                <a:sym typeface="+mn-lt"/>
              </a:rPr>
              <a:t>路由和选路</a:t>
            </a:r>
            <a:endParaRPr lang="en-US" altLang="zh-CN" sz="3600" b="1" dirty="0">
              <a:solidFill>
                <a:srgbClr val="575757"/>
              </a:solidFill>
              <a:cs typeface="+mn-ea"/>
              <a:sym typeface="+mn-lt"/>
            </a:endParaRPr>
          </a:p>
          <a:p>
            <a:r>
              <a:rPr lang="en-US" altLang="zh-CN" sz="5400" b="1" dirty="0">
                <a:solidFill>
                  <a:srgbClr val="575757"/>
                </a:solidFill>
                <a:cs typeface="+mn-ea"/>
                <a:sym typeface="+mn-lt"/>
              </a:rPr>
              <a:t>4.5.1</a:t>
            </a:r>
            <a:r>
              <a:rPr lang="zh-CN" altLang="en-US" sz="5400" b="1" dirty="0">
                <a:solidFill>
                  <a:srgbClr val="575757"/>
                </a:solidFill>
                <a:cs typeface="+mn-ea"/>
                <a:sym typeface="+mn-lt"/>
              </a:rPr>
              <a:t>选路算法</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12400763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90" name="Rectangle 144"/>
          <p:cNvSpPr>
            <a:spLocks noGrp="1" noChangeArrowheads="1"/>
          </p:cNvSpPr>
          <p:nvPr>
            <p:ph type="title" idx="4294967295"/>
          </p:nvPr>
        </p:nvSpPr>
        <p:spPr>
          <a:xfrm>
            <a:off x="0" y="204544"/>
            <a:ext cx="12192000" cy="1143000"/>
          </a:xfrm>
          <a:prstGeom prst="rect">
            <a:avLst/>
          </a:prstGeom>
        </p:spPr>
        <p:txBody>
          <a:bodyPr/>
          <a:lstStyle/>
          <a:p>
            <a:pPr algn="ctr">
              <a:defRPr/>
            </a:pPr>
            <a:r>
              <a:rPr lang="zh-CN" altLang="en-US" dirty="0">
                <a:cs typeface="+mj-cs"/>
              </a:rPr>
              <a:t>路由与转发的相互作用</a:t>
            </a:r>
            <a:endParaRPr lang="en-US" dirty="0">
              <a:cs typeface="+mj-cs"/>
            </a:endParaRPr>
          </a:p>
        </p:txBody>
      </p:sp>
      <p:grpSp>
        <p:nvGrpSpPr>
          <p:cNvPr id="94211" name="Group 2"/>
          <p:cNvGrpSpPr>
            <a:grpSpLocks/>
          </p:cNvGrpSpPr>
          <p:nvPr/>
        </p:nvGrpSpPr>
        <p:grpSpPr bwMode="auto">
          <a:xfrm>
            <a:off x="5135034" y="4497389"/>
            <a:ext cx="3797300" cy="1481137"/>
            <a:chOff x="291" y="3093"/>
            <a:chExt cx="1794" cy="933"/>
          </a:xfrm>
        </p:grpSpPr>
        <p:grpSp>
          <p:nvGrpSpPr>
            <p:cNvPr id="94288" name="Group 3"/>
            <p:cNvGrpSpPr>
              <a:grpSpLocks/>
            </p:cNvGrpSpPr>
            <p:nvPr/>
          </p:nvGrpSpPr>
          <p:grpSpPr bwMode="auto">
            <a:xfrm>
              <a:off x="291" y="3093"/>
              <a:ext cx="1794" cy="933"/>
              <a:chOff x="2124" y="2903"/>
              <a:chExt cx="1794" cy="933"/>
            </a:xfrm>
          </p:grpSpPr>
          <p:sp>
            <p:nvSpPr>
              <p:cNvPr id="94292" name="Freeform 4"/>
              <p:cNvSpPr>
                <a:spLocks/>
              </p:cNvSpPr>
              <p:nvPr/>
            </p:nvSpPr>
            <p:spPr bwMode="auto">
              <a:xfrm>
                <a:off x="2124" y="2903"/>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94293" name="Group 5"/>
              <p:cNvGrpSpPr>
                <a:grpSpLocks/>
              </p:cNvGrpSpPr>
              <p:nvPr/>
            </p:nvGrpSpPr>
            <p:grpSpPr bwMode="auto">
              <a:xfrm>
                <a:off x="2196" y="3160"/>
                <a:ext cx="1642" cy="415"/>
                <a:chOff x="959" y="3814"/>
                <a:chExt cx="1642" cy="415"/>
              </a:xfrm>
            </p:grpSpPr>
            <p:grpSp>
              <p:nvGrpSpPr>
                <p:cNvPr id="94328" name="Group 6"/>
                <p:cNvGrpSpPr>
                  <a:grpSpLocks/>
                </p:cNvGrpSpPr>
                <p:nvPr/>
              </p:nvGrpSpPr>
              <p:grpSpPr bwMode="auto">
                <a:xfrm>
                  <a:off x="2223" y="3814"/>
                  <a:ext cx="378" cy="181"/>
                  <a:chOff x="4396" y="1245"/>
                  <a:chExt cx="672" cy="248"/>
                </a:xfrm>
              </p:grpSpPr>
              <p:sp>
                <p:nvSpPr>
                  <p:cNvPr id="9434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4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4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50" name="Group 10"/>
                  <p:cNvGrpSpPr>
                    <a:grpSpLocks/>
                  </p:cNvGrpSpPr>
                  <p:nvPr/>
                </p:nvGrpSpPr>
                <p:grpSpPr bwMode="auto">
                  <a:xfrm>
                    <a:off x="4530" y="1287"/>
                    <a:ext cx="377" cy="75"/>
                    <a:chOff x="2468" y="1332"/>
                    <a:chExt cx="310" cy="60"/>
                  </a:xfrm>
                </p:grpSpPr>
                <p:sp>
                  <p:nvSpPr>
                    <p:cNvPr id="94353" name="Freeform 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54" name="Freeform 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96" name="Line 13"/>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97" name="Line 14"/>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94329" name="Group 15"/>
                <p:cNvGrpSpPr>
                  <a:grpSpLocks/>
                </p:cNvGrpSpPr>
                <p:nvPr/>
              </p:nvGrpSpPr>
              <p:grpSpPr bwMode="auto">
                <a:xfrm>
                  <a:off x="1559" y="4048"/>
                  <a:ext cx="378" cy="181"/>
                  <a:chOff x="4396" y="1245"/>
                  <a:chExt cx="672" cy="248"/>
                </a:xfrm>
              </p:grpSpPr>
              <p:sp>
                <p:nvSpPr>
                  <p:cNvPr id="9433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4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4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42" name="Group 19"/>
                  <p:cNvGrpSpPr>
                    <a:grpSpLocks/>
                  </p:cNvGrpSpPr>
                  <p:nvPr/>
                </p:nvGrpSpPr>
                <p:grpSpPr bwMode="auto">
                  <a:xfrm>
                    <a:off x="4530" y="1287"/>
                    <a:ext cx="377" cy="75"/>
                    <a:chOff x="2468" y="1332"/>
                    <a:chExt cx="310" cy="60"/>
                  </a:xfrm>
                </p:grpSpPr>
                <p:sp>
                  <p:nvSpPr>
                    <p:cNvPr id="94345" name="Freeform 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46" name="Freeform 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88" name="Line 22"/>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89" name="Line 23"/>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94330" name="Group 24"/>
                <p:cNvGrpSpPr>
                  <a:grpSpLocks/>
                </p:cNvGrpSpPr>
                <p:nvPr/>
              </p:nvGrpSpPr>
              <p:grpSpPr bwMode="auto">
                <a:xfrm>
                  <a:off x="959" y="3816"/>
                  <a:ext cx="378" cy="181"/>
                  <a:chOff x="4396" y="1245"/>
                  <a:chExt cx="672" cy="248"/>
                </a:xfrm>
              </p:grpSpPr>
              <p:sp>
                <p:nvSpPr>
                  <p:cNvPr id="9433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3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3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34" name="Group 28"/>
                  <p:cNvGrpSpPr>
                    <a:grpSpLocks/>
                  </p:cNvGrpSpPr>
                  <p:nvPr/>
                </p:nvGrpSpPr>
                <p:grpSpPr bwMode="auto">
                  <a:xfrm>
                    <a:off x="4530" y="1287"/>
                    <a:ext cx="377" cy="75"/>
                    <a:chOff x="2468" y="1332"/>
                    <a:chExt cx="310" cy="60"/>
                  </a:xfrm>
                </p:grpSpPr>
                <p:sp>
                  <p:nvSpPr>
                    <p:cNvPr id="94337" name="Freeform 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38" name="Freeform 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80" name="Line 31"/>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81" name="Line 32"/>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sp>
            <p:nvSpPr>
              <p:cNvPr id="94294" name="Freeform 33"/>
              <p:cNvSpPr>
                <a:spLocks/>
              </p:cNvSpPr>
              <p:nvPr/>
            </p:nvSpPr>
            <p:spPr bwMode="auto">
              <a:xfrm>
                <a:off x="2574" y="3086"/>
                <a:ext cx="294" cy="166"/>
              </a:xfrm>
              <a:custGeom>
                <a:avLst/>
                <a:gdLst>
                  <a:gd name="T0" fmla="*/ 0 w 294"/>
                  <a:gd name="T1" fmla="*/ 166 h 166"/>
                  <a:gd name="T2" fmla="*/ 294 w 294"/>
                  <a:gd name="T3" fmla="*/ 0 h 166"/>
                  <a:gd name="T4" fmla="*/ 0 60000 65536"/>
                  <a:gd name="T5" fmla="*/ 0 60000 65536"/>
                </a:gdLst>
                <a:ahLst/>
                <a:cxnLst>
                  <a:cxn ang="T4">
                    <a:pos x="T0" y="T1"/>
                  </a:cxn>
                  <a:cxn ang="T5">
                    <a:pos x="T2" y="T3"/>
                  </a:cxn>
                </a:cxnLst>
                <a:rect l="0" t="0" r="r" b="b"/>
                <a:pathLst>
                  <a:path w="294" h="166">
                    <a:moveTo>
                      <a:pt x="0" y="166"/>
                    </a:moveTo>
                    <a:lnTo>
                      <a:pt x="294"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295" name="Freeform 34"/>
              <p:cNvSpPr>
                <a:spLocks/>
              </p:cNvSpPr>
              <p:nvPr/>
            </p:nvSpPr>
            <p:spPr bwMode="auto">
              <a:xfrm>
                <a:off x="3182" y="3082"/>
                <a:ext cx="272" cy="174"/>
              </a:xfrm>
              <a:custGeom>
                <a:avLst/>
                <a:gdLst>
                  <a:gd name="T0" fmla="*/ 0 w 272"/>
                  <a:gd name="T1" fmla="*/ 0 h 174"/>
                  <a:gd name="T2" fmla="*/ 272 w 272"/>
                  <a:gd name="T3" fmla="*/ 174 h 174"/>
                  <a:gd name="T4" fmla="*/ 0 60000 65536"/>
                  <a:gd name="T5" fmla="*/ 0 60000 65536"/>
                </a:gdLst>
                <a:ahLst/>
                <a:cxnLst>
                  <a:cxn ang="T4">
                    <a:pos x="T0" y="T1"/>
                  </a:cxn>
                  <a:cxn ang="T5">
                    <a:pos x="T2" y="T3"/>
                  </a:cxn>
                </a:cxnLst>
                <a:rect l="0" t="0" r="r" b="b"/>
                <a:pathLst>
                  <a:path w="272" h="174">
                    <a:moveTo>
                      <a:pt x="0" y="0"/>
                    </a:moveTo>
                    <a:lnTo>
                      <a:pt x="272"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296" name="Freeform 35"/>
              <p:cNvSpPr>
                <a:spLocks/>
              </p:cNvSpPr>
              <p:nvPr/>
            </p:nvSpPr>
            <p:spPr bwMode="auto">
              <a:xfrm>
                <a:off x="2511" y="3329"/>
                <a:ext cx="303" cy="150"/>
              </a:xfrm>
              <a:custGeom>
                <a:avLst/>
                <a:gdLst>
                  <a:gd name="T0" fmla="*/ 0 w 294"/>
                  <a:gd name="T1" fmla="*/ 0 h 174"/>
                  <a:gd name="T2" fmla="*/ 342 w 294"/>
                  <a:gd name="T3" fmla="*/ 83 h 174"/>
                  <a:gd name="T4" fmla="*/ 0 60000 65536"/>
                  <a:gd name="T5" fmla="*/ 0 60000 65536"/>
                </a:gdLst>
                <a:ahLst/>
                <a:cxnLst>
                  <a:cxn ang="T4">
                    <a:pos x="T0" y="T1"/>
                  </a:cxn>
                  <a:cxn ang="T5">
                    <a:pos x="T2" y="T3"/>
                  </a:cxn>
                </a:cxnLst>
                <a:rect l="0" t="0" r="r" b="b"/>
                <a:pathLst>
                  <a:path w="294" h="174">
                    <a:moveTo>
                      <a:pt x="0" y="0"/>
                    </a:moveTo>
                    <a:lnTo>
                      <a:pt x="294"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297" name="Freeform 36"/>
              <p:cNvSpPr>
                <a:spLocks/>
              </p:cNvSpPr>
              <p:nvPr/>
            </p:nvSpPr>
            <p:spPr bwMode="auto">
              <a:xfrm>
                <a:off x="3168" y="3322"/>
                <a:ext cx="352" cy="148"/>
              </a:xfrm>
              <a:custGeom>
                <a:avLst/>
                <a:gdLst>
                  <a:gd name="T0" fmla="*/ 0 w 352"/>
                  <a:gd name="T1" fmla="*/ 148 h 148"/>
                  <a:gd name="T2" fmla="*/ 352 w 352"/>
                  <a:gd name="T3" fmla="*/ 0 h 148"/>
                  <a:gd name="T4" fmla="*/ 0 60000 65536"/>
                  <a:gd name="T5" fmla="*/ 0 60000 65536"/>
                </a:gdLst>
                <a:ahLst/>
                <a:cxnLst>
                  <a:cxn ang="T4">
                    <a:pos x="T0" y="T1"/>
                  </a:cxn>
                  <a:cxn ang="T5">
                    <a:pos x="T2" y="T3"/>
                  </a:cxn>
                </a:cxnLst>
                <a:rect l="0" t="0" r="r" b="b"/>
                <a:pathLst>
                  <a:path w="352" h="148">
                    <a:moveTo>
                      <a:pt x="0" y="148"/>
                    </a:moveTo>
                    <a:lnTo>
                      <a:pt x="35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298" name="Freeform 37"/>
              <p:cNvSpPr>
                <a:spLocks/>
              </p:cNvSpPr>
              <p:nvPr/>
            </p:nvSpPr>
            <p:spPr bwMode="auto">
              <a:xfrm>
                <a:off x="3528" y="3348"/>
                <a:ext cx="130" cy="320"/>
              </a:xfrm>
              <a:custGeom>
                <a:avLst/>
                <a:gdLst>
                  <a:gd name="T0" fmla="*/ 0 w 118"/>
                  <a:gd name="T1" fmla="*/ 54 h 500"/>
                  <a:gd name="T2" fmla="*/ 192 w 118"/>
                  <a:gd name="T3" fmla="*/ 0 h 500"/>
                  <a:gd name="T4" fmla="*/ 0 60000 65536"/>
                  <a:gd name="T5" fmla="*/ 0 60000 65536"/>
                </a:gdLst>
                <a:ahLst/>
                <a:cxnLst>
                  <a:cxn ang="T4">
                    <a:pos x="T0" y="T1"/>
                  </a:cxn>
                  <a:cxn ang="T5">
                    <a:pos x="T2" y="T3"/>
                  </a:cxn>
                </a:cxnLst>
                <a:rect l="0" t="0" r="r" b="b"/>
                <a:pathLst>
                  <a:path w="118" h="500">
                    <a:moveTo>
                      <a:pt x="0" y="500"/>
                    </a:moveTo>
                    <a:lnTo>
                      <a:pt x="11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299" name="Freeform 38"/>
              <p:cNvSpPr>
                <a:spLocks/>
              </p:cNvSpPr>
              <p:nvPr/>
            </p:nvSpPr>
            <p:spPr bwMode="auto">
              <a:xfrm>
                <a:off x="2750" y="3684"/>
                <a:ext cx="464" cy="47"/>
              </a:xfrm>
              <a:custGeom>
                <a:avLst/>
                <a:gdLst>
                  <a:gd name="T0" fmla="*/ 1147 w 370"/>
                  <a:gd name="T1" fmla="*/ 217 h 32"/>
                  <a:gd name="T2" fmla="*/ 0 w 370"/>
                  <a:gd name="T3" fmla="*/ 0 h 32"/>
                  <a:gd name="T4" fmla="*/ 0 60000 65536"/>
                  <a:gd name="T5" fmla="*/ 0 60000 65536"/>
                </a:gdLst>
                <a:ahLst/>
                <a:cxnLst>
                  <a:cxn ang="T4">
                    <a:pos x="T0" y="T1"/>
                  </a:cxn>
                  <a:cxn ang="T5">
                    <a:pos x="T2" y="T3"/>
                  </a:cxn>
                </a:cxnLst>
                <a:rect l="0" t="0" r="r" b="b"/>
                <a:pathLst>
                  <a:path w="370" h="32">
                    <a:moveTo>
                      <a:pt x="370" y="32"/>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300" name="Freeform 39"/>
              <p:cNvSpPr>
                <a:spLocks/>
              </p:cNvSpPr>
              <p:nvPr/>
            </p:nvSpPr>
            <p:spPr bwMode="auto">
              <a:xfrm>
                <a:off x="2412" y="3344"/>
                <a:ext cx="122" cy="268"/>
              </a:xfrm>
              <a:custGeom>
                <a:avLst/>
                <a:gdLst>
                  <a:gd name="T0" fmla="*/ 26 w 176"/>
                  <a:gd name="T1" fmla="*/ 47 h 412"/>
                  <a:gd name="T2" fmla="*/ 28 w 176"/>
                  <a:gd name="T3" fmla="*/ 48 h 412"/>
                  <a:gd name="T4" fmla="*/ 0 w 176"/>
                  <a:gd name="T5" fmla="*/ 0 h 412"/>
                  <a:gd name="T6" fmla="*/ 0 60000 65536"/>
                  <a:gd name="T7" fmla="*/ 0 60000 65536"/>
                  <a:gd name="T8" fmla="*/ 0 60000 65536"/>
                </a:gdLst>
                <a:ahLst/>
                <a:cxnLst>
                  <a:cxn ang="T6">
                    <a:pos x="T0" y="T1"/>
                  </a:cxn>
                  <a:cxn ang="T7">
                    <a:pos x="T2" y="T3"/>
                  </a:cxn>
                  <a:cxn ang="T8">
                    <a:pos x="T4" y="T5"/>
                  </a:cxn>
                </a:cxnLst>
                <a:rect l="0" t="0" r="r" b="b"/>
                <a:pathLst>
                  <a:path w="176" h="412">
                    <a:moveTo>
                      <a:pt x="162" y="408"/>
                    </a:moveTo>
                    <a:lnTo>
                      <a:pt x="176" y="412"/>
                    </a:ln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94301" name="Group 40"/>
              <p:cNvGrpSpPr>
                <a:grpSpLocks/>
              </p:cNvGrpSpPr>
              <p:nvPr/>
            </p:nvGrpSpPr>
            <p:grpSpPr bwMode="auto">
              <a:xfrm>
                <a:off x="2822" y="2974"/>
                <a:ext cx="378" cy="181"/>
                <a:chOff x="4396" y="1245"/>
                <a:chExt cx="672" cy="248"/>
              </a:xfrm>
            </p:grpSpPr>
            <p:sp>
              <p:nvSpPr>
                <p:cNvPr id="9432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2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2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23" name="Group 44"/>
                <p:cNvGrpSpPr>
                  <a:grpSpLocks/>
                </p:cNvGrpSpPr>
                <p:nvPr/>
              </p:nvGrpSpPr>
              <p:grpSpPr bwMode="auto">
                <a:xfrm>
                  <a:off x="4530" y="1287"/>
                  <a:ext cx="377" cy="75"/>
                  <a:chOff x="2468" y="1332"/>
                  <a:chExt cx="310" cy="60"/>
                </a:xfrm>
              </p:grpSpPr>
              <p:sp>
                <p:nvSpPr>
                  <p:cNvPr id="94326" name="Freeform 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27" name="Freeform 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69" name="Line 47"/>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70" name="Line 4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94302" name="Group 49"/>
              <p:cNvGrpSpPr>
                <a:grpSpLocks/>
              </p:cNvGrpSpPr>
              <p:nvPr/>
            </p:nvGrpSpPr>
            <p:grpSpPr bwMode="auto">
              <a:xfrm>
                <a:off x="3171" y="3604"/>
                <a:ext cx="378" cy="181"/>
                <a:chOff x="4396" y="1245"/>
                <a:chExt cx="672" cy="248"/>
              </a:xfrm>
            </p:grpSpPr>
            <p:sp>
              <p:nvSpPr>
                <p:cNvPr id="9431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1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1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15" name="Group 53"/>
                <p:cNvGrpSpPr>
                  <a:grpSpLocks/>
                </p:cNvGrpSpPr>
                <p:nvPr/>
              </p:nvGrpSpPr>
              <p:grpSpPr bwMode="auto">
                <a:xfrm>
                  <a:off x="4530" y="1287"/>
                  <a:ext cx="377" cy="75"/>
                  <a:chOff x="2468" y="1332"/>
                  <a:chExt cx="310" cy="60"/>
                </a:xfrm>
              </p:grpSpPr>
              <p:sp>
                <p:nvSpPr>
                  <p:cNvPr id="94318" name="Freeform 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19" name="Freeform 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61" name="Line 56"/>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62" name="Line 57"/>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94303" name="Group 58"/>
              <p:cNvGrpSpPr>
                <a:grpSpLocks/>
              </p:cNvGrpSpPr>
              <p:nvPr/>
            </p:nvGrpSpPr>
            <p:grpSpPr bwMode="auto">
              <a:xfrm>
                <a:off x="2403" y="3574"/>
                <a:ext cx="378" cy="181"/>
                <a:chOff x="4396" y="1245"/>
                <a:chExt cx="672" cy="248"/>
              </a:xfrm>
            </p:grpSpPr>
            <p:sp>
              <p:nvSpPr>
                <p:cNvPr id="943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07" name="Group 62"/>
                <p:cNvGrpSpPr>
                  <a:grpSpLocks/>
                </p:cNvGrpSpPr>
                <p:nvPr/>
              </p:nvGrpSpPr>
              <p:grpSpPr bwMode="auto">
                <a:xfrm>
                  <a:off x="4530" y="1287"/>
                  <a:ext cx="377" cy="75"/>
                  <a:chOff x="2468" y="1332"/>
                  <a:chExt cx="310" cy="60"/>
                </a:xfrm>
              </p:grpSpPr>
              <p:sp>
                <p:nvSpPr>
                  <p:cNvPr id="94310" name="Freeform 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11" name="Freeform 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53" name="Line 65"/>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54" name="Line 66"/>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sp>
          <p:nvSpPr>
            <p:cNvPr id="74834" name="Text Box 67"/>
            <p:cNvSpPr txBox="1">
              <a:spLocks noChangeArrowheads="1"/>
            </p:cNvSpPr>
            <p:nvPr/>
          </p:nvSpPr>
          <p:spPr bwMode="auto">
            <a:xfrm>
              <a:off x="667" y="3221"/>
              <a:ext cx="1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solidFill>
                    <a:prstClr val="black"/>
                  </a:solidFill>
                </a:rPr>
                <a:t>1</a:t>
              </a:r>
            </a:p>
          </p:txBody>
        </p:sp>
        <p:sp>
          <p:nvSpPr>
            <p:cNvPr id="74835" name="Text Box 68"/>
            <p:cNvSpPr txBox="1">
              <a:spLocks noChangeArrowheads="1"/>
            </p:cNvSpPr>
            <p:nvPr/>
          </p:nvSpPr>
          <p:spPr bwMode="auto">
            <a:xfrm>
              <a:off x="620" y="3504"/>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2</a:t>
              </a:r>
            </a:p>
          </p:txBody>
        </p:sp>
        <p:sp>
          <p:nvSpPr>
            <p:cNvPr id="74836" name="Text Box 69"/>
            <p:cNvSpPr txBox="1">
              <a:spLocks noChangeArrowheads="1"/>
            </p:cNvSpPr>
            <p:nvPr/>
          </p:nvSpPr>
          <p:spPr bwMode="auto">
            <a:xfrm>
              <a:off x="448" y="3501"/>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3</a:t>
              </a:r>
            </a:p>
          </p:txBody>
        </p:sp>
      </p:grpSp>
      <p:sp>
        <p:nvSpPr>
          <p:cNvPr id="94212" name="Freeform 72"/>
          <p:cNvSpPr>
            <a:spLocks/>
          </p:cNvSpPr>
          <p:nvPr/>
        </p:nvSpPr>
        <p:spPr bwMode="auto">
          <a:xfrm>
            <a:off x="3196167" y="3743325"/>
            <a:ext cx="3054351" cy="1295400"/>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4758" name="Rectangle 73"/>
          <p:cNvSpPr>
            <a:spLocks noChangeArrowheads="1"/>
          </p:cNvSpPr>
          <p:nvPr/>
        </p:nvSpPr>
        <p:spPr bwMode="auto">
          <a:xfrm>
            <a:off x="2901952" y="1417639"/>
            <a:ext cx="3371849" cy="23336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59" name="Oval 74"/>
          <p:cNvSpPr>
            <a:spLocks noChangeArrowheads="1"/>
          </p:cNvSpPr>
          <p:nvPr/>
        </p:nvSpPr>
        <p:spPr bwMode="auto">
          <a:xfrm>
            <a:off x="3350684" y="1470025"/>
            <a:ext cx="2794000" cy="6048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60" name="Rectangle 75"/>
          <p:cNvSpPr>
            <a:spLocks noChangeArrowheads="1"/>
          </p:cNvSpPr>
          <p:nvPr/>
        </p:nvSpPr>
        <p:spPr bwMode="auto">
          <a:xfrm>
            <a:off x="3276600" y="4806951"/>
            <a:ext cx="1540933" cy="23812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61" name="Rectangle 76"/>
          <p:cNvSpPr>
            <a:spLocks noChangeArrowheads="1"/>
          </p:cNvSpPr>
          <p:nvPr/>
        </p:nvSpPr>
        <p:spPr bwMode="auto">
          <a:xfrm>
            <a:off x="3244851" y="4830764"/>
            <a:ext cx="1530349" cy="2381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62" name="Line 77"/>
          <p:cNvSpPr>
            <a:spLocks noChangeShapeType="1"/>
          </p:cNvSpPr>
          <p:nvPr/>
        </p:nvSpPr>
        <p:spPr bwMode="auto">
          <a:xfrm>
            <a:off x="4612218" y="4962525"/>
            <a:ext cx="563033"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74763" name="Rectangle 78"/>
          <p:cNvSpPr>
            <a:spLocks noChangeArrowheads="1"/>
          </p:cNvSpPr>
          <p:nvPr/>
        </p:nvSpPr>
        <p:spPr bwMode="auto">
          <a:xfrm>
            <a:off x="4083051" y="4833938"/>
            <a:ext cx="569383" cy="2397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64" name="Text Box 79"/>
          <p:cNvSpPr txBox="1">
            <a:spLocks noChangeArrowheads="1"/>
          </p:cNvSpPr>
          <p:nvPr/>
        </p:nvSpPr>
        <p:spPr bwMode="auto">
          <a:xfrm>
            <a:off x="4019551" y="480695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200">
              <a:solidFill>
                <a:prstClr val="black"/>
              </a:solidFill>
            </a:endParaRPr>
          </a:p>
        </p:txBody>
      </p:sp>
      <p:sp>
        <p:nvSpPr>
          <p:cNvPr id="74765" name="Text Box 80"/>
          <p:cNvSpPr txBox="1">
            <a:spLocks noChangeArrowheads="1"/>
          </p:cNvSpPr>
          <p:nvPr/>
        </p:nvSpPr>
        <p:spPr bwMode="auto">
          <a:xfrm>
            <a:off x="1731433" y="4135439"/>
            <a:ext cx="26468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zh-CN" altLang="en-US" sz="1600" b="1" dirty="0">
                <a:solidFill>
                  <a:prstClr val="black"/>
                </a:solidFill>
                <a:latin typeface="Microsoft YaHei"/>
                <a:ea typeface="Microsoft YaHei"/>
              </a:rPr>
              <a:t>到达分组头部中的目的地址</a:t>
            </a:r>
            <a:endParaRPr lang="en-US" altLang="zh-CN" sz="1600" b="1" dirty="0">
              <a:solidFill>
                <a:prstClr val="black"/>
              </a:solidFill>
              <a:latin typeface="Microsoft YaHei"/>
              <a:ea typeface="Microsoft YaHei"/>
            </a:endParaRPr>
          </a:p>
        </p:txBody>
      </p:sp>
      <p:sp>
        <p:nvSpPr>
          <p:cNvPr id="74766" name="Line 81"/>
          <p:cNvSpPr>
            <a:spLocks noChangeShapeType="1"/>
          </p:cNvSpPr>
          <p:nvPr/>
        </p:nvSpPr>
        <p:spPr bwMode="auto">
          <a:xfrm flipH="1">
            <a:off x="3575051" y="5092700"/>
            <a:ext cx="17991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767" name="Text Box 82"/>
          <p:cNvSpPr txBox="1">
            <a:spLocks noChangeArrowheads="1"/>
          </p:cNvSpPr>
          <p:nvPr/>
        </p:nvSpPr>
        <p:spPr bwMode="auto">
          <a:xfrm>
            <a:off x="3522134" y="1627188"/>
            <a:ext cx="2484967"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1400" b="1" dirty="0">
                <a:solidFill>
                  <a:srgbClr val="CC0000"/>
                </a:solidFill>
              </a:rPr>
              <a:t>路由算法</a:t>
            </a:r>
            <a:endParaRPr lang="en-US" sz="1400" b="1" dirty="0">
              <a:solidFill>
                <a:srgbClr val="CC0000"/>
              </a:solidFill>
            </a:endParaRPr>
          </a:p>
        </p:txBody>
      </p:sp>
      <p:sp>
        <p:nvSpPr>
          <p:cNvPr id="74768" name="Rectangle 83"/>
          <p:cNvSpPr>
            <a:spLocks noChangeArrowheads="1"/>
          </p:cNvSpPr>
          <p:nvPr/>
        </p:nvSpPr>
        <p:spPr bwMode="auto">
          <a:xfrm>
            <a:off x="3183467" y="2363789"/>
            <a:ext cx="2912533" cy="1298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69" name="Text Box 84"/>
          <p:cNvSpPr txBox="1">
            <a:spLocks noChangeArrowheads="1"/>
          </p:cNvSpPr>
          <p:nvPr/>
        </p:nvSpPr>
        <p:spPr bwMode="auto">
          <a:xfrm>
            <a:off x="3337985" y="2327275"/>
            <a:ext cx="1082348"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1400" b="1" dirty="0">
                <a:solidFill>
                  <a:srgbClr val="CC0000"/>
                </a:solidFill>
              </a:rPr>
              <a:t>本地转发表</a:t>
            </a:r>
            <a:endParaRPr lang="en-US" sz="1400" b="1" dirty="0">
              <a:solidFill>
                <a:srgbClr val="CC0000"/>
              </a:solidFill>
            </a:endParaRPr>
          </a:p>
        </p:txBody>
      </p:sp>
      <p:sp>
        <p:nvSpPr>
          <p:cNvPr id="74770" name="Text Box 85"/>
          <p:cNvSpPr txBox="1">
            <a:spLocks noChangeArrowheads="1"/>
          </p:cNvSpPr>
          <p:nvPr/>
        </p:nvSpPr>
        <p:spPr bwMode="auto">
          <a:xfrm>
            <a:off x="3240617" y="2574925"/>
            <a:ext cx="175048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400">
                <a:solidFill>
                  <a:prstClr val="black"/>
                </a:solidFill>
              </a:rPr>
              <a:t>dest address</a:t>
            </a:r>
          </a:p>
        </p:txBody>
      </p:sp>
      <p:sp>
        <p:nvSpPr>
          <p:cNvPr id="74771" name="Text Box 86"/>
          <p:cNvSpPr txBox="1">
            <a:spLocks noChangeArrowheads="1"/>
          </p:cNvSpPr>
          <p:nvPr/>
        </p:nvSpPr>
        <p:spPr bwMode="auto">
          <a:xfrm>
            <a:off x="4826000" y="2576513"/>
            <a:ext cx="138853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400">
                <a:solidFill>
                  <a:prstClr val="black"/>
                </a:solidFill>
              </a:rPr>
              <a:t>output  link</a:t>
            </a:r>
          </a:p>
        </p:txBody>
      </p:sp>
      <p:sp>
        <p:nvSpPr>
          <p:cNvPr id="74772" name="Line 87"/>
          <p:cNvSpPr>
            <a:spLocks noChangeShapeType="1"/>
          </p:cNvSpPr>
          <p:nvPr/>
        </p:nvSpPr>
        <p:spPr bwMode="auto">
          <a:xfrm>
            <a:off x="4927600" y="2587625"/>
            <a:ext cx="10584"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773" name="Text Box 88"/>
          <p:cNvSpPr txBox="1">
            <a:spLocks noChangeArrowheads="1"/>
          </p:cNvSpPr>
          <p:nvPr/>
        </p:nvSpPr>
        <p:spPr bwMode="auto">
          <a:xfrm>
            <a:off x="3642061" y="2859089"/>
            <a:ext cx="1300356"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1200">
                <a:solidFill>
                  <a:prstClr val="black"/>
                </a:solidFill>
              </a:rPr>
              <a:t>address-range 1</a:t>
            </a:r>
          </a:p>
          <a:p>
            <a:pPr algn="r">
              <a:defRPr/>
            </a:pPr>
            <a:r>
              <a:rPr lang="en-US" sz="1200">
                <a:solidFill>
                  <a:prstClr val="black"/>
                </a:solidFill>
              </a:rPr>
              <a:t>address-range 2</a:t>
            </a:r>
          </a:p>
          <a:p>
            <a:pPr algn="r">
              <a:defRPr/>
            </a:pPr>
            <a:r>
              <a:rPr lang="en-US" sz="1200">
                <a:solidFill>
                  <a:prstClr val="black"/>
                </a:solidFill>
              </a:rPr>
              <a:t>address-range 3</a:t>
            </a:r>
          </a:p>
          <a:p>
            <a:pPr algn="r">
              <a:defRPr/>
            </a:pPr>
            <a:r>
              <a:rPr lang="en-US" sz="1200">
                <a:solidFill>
                  <a:prstClr val="black"/>
                </a:solidFill>
              </a:rPr>
              <a:t>address-range 4</a:t>
            </a:r>
          </a:p>
        </p:txBody>
      </p:sp>
      <p:sp>
        <p:nvSpPr>
          <p:cNvPr id="74774" name="Text Box 89"/>
          <p:cNvSpPr txBox="1">
            <a:spLocks noChangeArrowheads="1"/>
          </p:cNvSpPr>
          <p:nvPr/>
        </p:nvSpPr>
        <p:spPr bwMode="auto">
          <a:xfrm>
            <a:off x="4992812" y="2859089"/>
            <a:ext cx="269626"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200">
                <a:solidFill>
                  <a:prstClr val="black"/>
                </a:solidFill>
              </a:rPr>
              <a:t>3</a:t>
            </a:r>
          </a:p>
          <a:p>
            <a:pPr algn="ctr">
              <a:defRPr/>
            </a:pPr>
            <a:r>
              <a:rPr lang="en-US" sz="1200">
                <a:solidFill>
                  <a:prstClr val="black"/>
                </a:solidFill>
              </a:rPr>
              <a:t>2</a:t>
            </a:r>
          </a:p>
          <a:p>
            <a:pPr algn="ctr">
              <a:defRPr/>
            </a:pPr>
            <a:r>
              <a:rPr lang="en-US" sz="1200">
                <a:solidFill>
                  <a:prstClr val="black"/>
                </a:solidFill>
              </a:rPr>
              <a:t>2</a:t>
            </a:r>
          </a:p>
          <a:p>
            <a:pPr algn="ctr">
              <a:defRPr/>
            </a:pPr>
            <a:r>
              <a:rPr lang="en-US" sz="1200">
                <a:solidFill>
                  <a:prstClr val="black"/>
                </a:solidFill>
              </a:rPr>
              <a:t>1</a:t>
            </a:r>
          </a:p>
        </p:txBody>
      </p:sp>
      <p:sp>
        <p:nvSpPr>
          <p:cNvPr id="74775" name="Line 90"/>
          <p:cNvSpPr>
            <a:spLocks noChangeShapeType="1"/>
          </p:cNvSpPr>
          <p:nvPr/>
        </p:nvSpPr>
        <p:spPr bwMode="auto">
          <a:xfrm>
            <a:off x="3213101" y="2840038"/>
            <a:ext cx="2885017" cy="4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776" name="Line 91"/>
          <p:cNvSpPr>
            <a:spLocks noChangeShapeType="1"/>
          </p:cNvSpPr>
          <p:nvPr/>
        </p:nvSpPr>
        <p:spPr bwMode="auto">
          <a:xfrm>
            <a:off x="3189818" y="2592388"/>
            <a:ext cx="2897716" cy="4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777" name="AutoShape 92"/>
          <p:cNvSpPr>
            <a:spLocks noChangeArrowheads="1"/>
          </p:cNvSpPr>
          <p:nvPr/>
        </p:nvSpPr>
        <p:spPr bwMode="auto">
          <a:xfrm rot="5400000">
            <a:off x="4661694" y="2036499"/>
            <a:ext cx="239713" cy="364067"/>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78" name="Line 93"/>
          <p:cNvSpPr>
            <a:spLocks noChangeShapeType="1"/>
          </p:cNvSpPr>
          <p:nvPr/>
        </p:nvSpPr>
        <p:spPr bwMode="auto">
          <a:xfrm>
            <a:off x="3790951" y="4524375"/>
            <a:ext cx="484716"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94234" name="Freeform 94"/>
          <p:cNvSpPr>
            <a:spLocks/>
          </p:cNvSpPr>
          <p:nvPr/>
        </p:nvSpPr>
        <p:spPr bwMode="auto">
          <a:xfrm>
            <a:off x="5221818" y="5014913"/>
            <a:ext cx="1172633" cy="26511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Lst>
            <a:ahLst/>
            <a:cxnLst>
              <a:cxn ang="T6">
                <a:pos x="T0" y="T1"/>
              </a:cxn>
              <a:cxn ang="T7">
                <a:pos x="T2" y="T3"/>
              </a:cxn>
              <a:cxn ang="T8">
                <a:pos x="T4" y="T5"/>
              </a:cxn>
            </a:cxnLst>
            <a:rect l="0" t="0" r="r" b="b"/>
            <a:pathLst>
              <a:path w="554" h="167">
                <a:moveTo>
                  <a:pt x="0" y="10"/>
                </a:moveTo>
                <a:cubicBezTo>
                  <a:pt x="102" y="0"/>
                  <a:pt x="240" y="5"/>
                  <a:pt x="324" y="26"/>
                </a:cubicBezTo>
                <a:cubicBezTo>
                  <a:pt x="416" y="52"/>
                  <a:pt x="502" y="120"/>
                  <a:pt x="554" y="167"/>
                </a:cubicBezTo>
              </a:path>
            </a:pathLst>
          </a:custGeom>
          <a:noFill/>
          <a:ln w="57150" cmpd="sng">
            <a:solidFill>
              <a:srgbClr val="CC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235" name="Freeform 95"/>
          <p:cNvSpPr>
            <a:spLocks/>
          </p:cNvSpPr>
          <p:nvPr/>
        </p:nvSpPr>
        <p:spPr bwMode="auto">
          <a:xfrm flipH="1">
            <a:off x="8333317" y="4578351"/>
            <a:ext cx="770467"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236" name="Freeform 96"/>
          <p:cNvSpPr>
            <a:spLocks/>
          </p:cNvSpPr>
          <p:nvPr/>
        </p:nvSpPr>
        <p:spPr bwMode="auto">
          <a:xfrm flipH="1">
            <a:off x="6987117" y="4305301"/>
            <a:ext cx="770467"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237" name="Freeform 97"/>
          <p:cNvSpPr>
            <a:spLocks/>
          </p:cNvSpPr>
          <p:nvPr/>
        </p:nvSpPr>
        <p:spPr bwMode="auto">
          <a:xfrm flipH="1" flipV="1">
            <a:off x="7878234" y="5851526"/>
            <a:ext cx="72390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238" name="Freeform 98"/>
          <p:cNvSpPr>
            <a:spLocks/>
          </p:cNvSpPr>
          <p:nvPr/>
        </p:nvSpPr>
        <p:spPr bwMode="auto">
          <a:xfrm flipH="1" flipV="1">
            <a:off x="6079067" y="5835651"/>
            <a:ext cx="72390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239" name="Freeform 99"/>
          <p:cNvSpPr>
            <a:spLocks/>
          </p:cNvSpPr>
          <p:nvPr/>
        </p:nvSpPr>
        <p:spPr bwMode="auto">
          <a:xfrm flipH="1" flipV="1">
            <a:off x="6932085" y="5543550"/>
            <a:ext cx="723900"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94240" name="Group 100"/>
          <p:cNvGrpSpPr>
            <a:grpSpLocks/>
          </p:cNvGrpSpPr>
          <p:nvPr/>
        </p:nvGrpSpPr>
        <p:grpSpPr bwMode="auto">
          <a:xfrm>
            <a:off x="6997701" y="3860800"/>
            <a:ext cx="734484" cy="452438"/>
            <a:chOff x="2886" y="1668"/>
            <a:chExt cx="347" cy="285"/>
          </a:xfrm>
        </p:grpSpPr>
        <p:sp>
          <p:nvSpPr>
            <p:cNvPr id="74826" name="Rectangle 10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7" name="Oval 10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8" name="Rectangle 10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9" name="Line 104"/>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30" name="Line 105"/>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31" name="Line 106"/>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32" name="AutoShape 10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94241" name="Group 108"/>
          <p:cNvGrpSpPr>
            <a:grpSpLocks/>
          </p:cNvGrpSpPr>
          <p:nvPr/>
        </p:nvGrpSpPr>
        <p:grpSpPr bwMode="auto">
          <a:xfrm>
            <a:off x="8348134" y="4133850"/>
            <a:ext cx="734484" cy="452438"/>
            <a:chOff x="2886" y="1668"/>
            <a:chExt cx="347" cy="285"/>
          </a:xfrm>
        </p:grpSpPr>
        <p:sp>
          <p:nvSpPr>
            <p:cNvPr id="74819" name="Rectangle 10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0" name="Oval 11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1" name="Rectangle 11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2" name="Line 112"/>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23" name="Line 113"/>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24" name="Line 114"/>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25" name="AutoShape 11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94242" name="Group 116"/>
          <p:cNvGrpSpPr>
            <a:grpSpLocks/>
          </p:cNvGrpSpPr>
          <p:nvPr/>
        </p:nvGrpSpPr>
        <p:grpSpPr bwMode="auto">
          <a:xfrm>
            <a:off x="7854951" y="6210300"/>
            <a:ext cx="734483" cy="452438"/>
            <a:chOff x="2886" y="1668"/>
            <a:chExt cx="347" cy="285"/>
          </a:xfrm>
        </p:grpSpPr>
        <p:sp>
          <p:nvSpPr>
            <p:cNvPr id="74812" name="Rectangle 11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13" name="Oval 11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14" name="Rectangle 11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15" name="Line 120"/>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16" name="Line 121"/>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17" name="Line 122"/>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18" name="AutoShape 12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94243" name="Group 124"/>
          <p:cNvGrpSpPr>
            <a:grpSpLocks/>
          </p:cNvGrpSpPr>
          <p:nvPr/>
        </p:nvGrpSpPr>
        <p:grpSpPr bwMode="auto">
          <a:xfrm>
            <a:off x="6927851" y="5991225"/>
            <a:ext cx="734483" cy="452438"/>
            <a:chOff x="2886" y="1668"/>
            <a:chExt cx="347" cy="285"/>
          </a:xfrm>
        </p:grpSpPr>
        <p:sp>
          <p:nvSpPr>
            <p:cNvPr id="74805" name="Rectangle 12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06" name="Oval 12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07" name="Rectangle 12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08" name="Line 128"/>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09" name="Line 129"/>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10" name="Line 130"/>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11" name="AutoShape 13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94244" name="Group 132"/>
          <p:cNvGrpSpPr>
            <a:grpSpLocks/>
          </p:cNvGrpSpPr>
          <p:nvPr/>
        </p:nvGrpSpPr>
        <p:grpSpPr bwMode="auto">
          <a:xfrm>
            <a:off x="6053667" y="6183314"/>
            <a:ext cx="734484" cy="452437"/>
            <a:chOff x="2886" y="1668"/>
            <a:chExt cx="347" cy="285"/>
          </a:xfrm>
        </p:grpSpPr>
        <p:sp>
          <p:nvSpPr>
            <p:cNvPr id="74798" name="Rectangle 13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99" name="Oval 13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00" name="Rectangle 13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01" name="Line 136"/>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02" name="Line 137"/>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03" name="Line 138"/>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04" name="AutoShape 13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778388" name="Group 148"/>
          <p:cNvGrpSpPr>
            <a:grpSpLocks/>
          </p:cNvGrpSpPr>
          <p:nvPr/>
        </p:nvGrpSpPr>
        <p:grpSpPr bwMode="auto">
          <a:xfrm>
            <a:off x="5888567" y="1447801"/>
            <a:ext cx="4345516" cy="646113"/>
            <a:chOff x="2782" y="912"/>
            <a:chExt cx="2053" cy="407"/>
          </a:xfrm>
        </p:grpSpPr>
        <p:sp>
          <p:nvSpPr>
            <p:cNvPr id="74796" name="Line 146"/>
            <p:cNvSpPr>
              <a:spLocks noChangeShapeType="1"/>
            </p:cNvSpPr>
            <p:nvPr/>
          </p:nvSpPr>
          <p:spPr bwMode="auto">
            <a:xfrm>
              <a:off x="2782" y="1117"/>
              <a:ext cx="1032"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74797" name="Text Box 147"/>
            <p:cNvSpPr txBox="1">
              <a:spLocks noChangeArrowheads="1"/>
            </p:cNvSpPr>
            <p:nvPr/>
          </p:nvSpPr>
          <p:spPr bwMode="auto">
            <a:xfrm>
              <a:off x="3548" y="912"/>
              <a:ext cx="1287"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b="1" dirty="0">
                  <a:solidFill>
                    <a:srgbClr val="CC0000"/>
                  </a:solidFill>
                  <a:latin typeface="Microsoft YaHei"/>
                  <a:ea typeface="Microsoft YaHei"/>
                </a:rPr>
                <a:t>路由算法确定了通过网络</a:t>
              </a:r>
              <a:endParaRPr lang="en-US" altLang="zh-CN" b="1" dirty="0">
                <a:solidFill>
                  <a:srgbClr val="CC0000"/>
                </a:solidFill>
                <a:latin typeface="Microsoft YaHei"/>
                <a:ea typeface="Microsoft YaHei"/>
              </a:endParaRPr>
            </a:p>
            <a:p>
              <a:pPr>
                <a:defRPr/>
              </a:pPr>
              <a:r>
                <a:rPr lang="zh-CN" altLang="en-US" b="1" dirty="0">
                  <a:solidFill>
                    <a:srgbClr val="CC0000"/>
                  </a:solidFill>
                  <a:latin typeface="Microsoft YaHei"/>
                  <a:ea typeface="Microsoft YaHei"/>
                </a:rPr>
                <a:t>的端到端路径</a:t>
              </a:r>
              <a:endParaRPr lang="en-US" b="1" dirty="0">
                <a:solidFill>
                  <a:srgbClr val="CC0000"/>
                </a:solidFill>
                <a:latin typeface="Microsoft YaHei"/>
                <a:ea typeface="Microsoft YaHei"/>
              </a:endParaRPr>
            </a:p>
          </p:txBody>
        </p:sp>
      </p:grpSp>
      <p:grpSp>
        <p:nvGrpSpPr>
          <p:cNvPr id="778389" name="Group 149"/>
          <p:cNvGrpSpPr>
            <a:grpSpLocks/>
          </p:cNvGrpSpPr>
          <p:nvPr/>
        </p:nvGrpSpPr>
        <p:grpSpPr bwMode="auto">
          <a:xfrm>
            <a:off x="5973234" y="2135189"/>
            <a:ext cx="4080934" cy="646113"/>
            <a:chOff x="2782" y="912"/>
            <a:chExt cx="1928" cy="407"/>
          </a:xfrm>
        </p:grpSpPr>
        <p:sp>
          <p:nvSpPr>
            <p:cNvPr id="74794" name="Line 150"/>
            <p:cNvSpPr>
              <a:spLocks noChangeShapeType="1"/>
            </p:cNvSpPr>
            <p:nvPr/>
          </p:nvSpPr>
          <p:spPr bwMode="auto">
            <a:xfrm>
              <a:off x="2782" y="1117"/>
              <a:ext cx="1032"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74795" name="Text Box 151"/>
            <p:cNvSpPr txBox="1">
              <a:spLocks noChangeArrowheads="1"/>
            </p:cNvSpPr>
            <p:nvPr/>
          </p:nvSpPr>
          <p:spPr bwMode="auto">
            <a:xfrm>
              <a:off x="3532" y="912"/>
              <a:ext cx="117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b="1" dirty="0">
                  <a:solidFill>
                    <a:srgbClr val="CC0000"/>
                  </a:solidFill>
                  <a:latin typeface="Microsoft YaHei"/>
                  <a:ea typeface="Microsoft YaHei"/>
                </a:rPr>
                <a:t>转发表确定了在路由器</a:t>
              </a:r>
              <a:endParaRPr lang="en-US" altLang="zh-CN" b="1" dirty="0">
                <a:solidFill>
                  <a:srgbClr val="CC0000"/>
                </a:solidFill>
                <a:latin typeface="Microsoft YaHei"/>
                <a:ea typeface="Microsoft YaHei"/>
              </a:endParaRPr>
            </a:p>
            <a:p>
              <a:pPr>
                <a:defRPr/>
              </a:pPr>
              <a:r>
                <a:rPr lang="zh-CN" altLang="en-US" b="1" dirty="0">
                  <a:solidFill>
                    <a:srgbClr val="CC0000"/>
                  </a:solidFill>
                  <a:latin typeface="Microsoft YaHei"/>
                  <a:ea typeface="Microsoft YaHei"/>
                </a:rPr>
                <a:t>上的本地转发</a:t>
              </a:r>
              <a:endParaRPr lang="en-US" b="1" dirty="0">
                <a:solidFill>
                  <a:srgbClr val="CC0000"/>
                </a:solidFill>
                <a:latin typeface="Microsoft YaHei"/>
                <a:ea typeface="Microsoft YaHei"/>
              </a:endParaRPr>
            </a:p>
          </p:txBody>
        </p:sp>
      </p:grpSp>
    </p:spTree>
    <p:extLst>
      <p:ext uri="{BB962C8B-B14F-4D97-AF65-F5344CB8AC3E}">
        <p14:creationId xmlns:p14="http://schemas.microsoft.com/office/powerpoint/2010/main" val="891589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78388"/>
                                        </p:tgtEl>
                                        <p:attrNameLst>
                                          <p:attrName>style.visibility</p:attrName>
                                        </p:attrNameLst>
                                      </p:cBhvr>
                                      <p:to>
                                        <p:strVal val="visible"/>
                                      </p:to>
                                    </p:set>
                                    <p:animEffect transition="in" filter="dissolve">
                                      <p:cBhvr>
                                        <p:cTn id="7" dur="500"/>
                                        <p:tgtEl>
                                          <p:spTgt spid="778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78389"/>
                                        </p:tgtEl>
                                        <p:attrNameLst>
                                          <p:attrName>style.visibility</p:attrName>
                                        </p:attrNameLst>
                                      </p:cBhvr>
                                      <p:to>
                                        <p:strVal val="visible"/>
                                      </p:to>
                                    </p:set>
                                    <p:animEffect transition="in" filter="dissolve">
                                      <p:cBhvr>
                                        <p:cTn id="12" dur="500"/>
                                        <p:tgtEl>
                                          <p:spTgt spid="778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idx="4294967295"/>
          </p:nvPr>
        </p:nvSpPr>
        <p:spPr>
          <a:xfrm>
            <a:off x="0" y="594360"/>
            <a:ext cx="12192000" cy="624840"/>
          </a:xfrm>
          <a:prstGeom prst="rect">
            <a:avLst/>
          </a:prstGeom>
        </p:spPr>
        <p:txBody>
          <a:bodyPr/>
          <a:lstStyle/>
          <a:p>
            <a:pPr algn="ctr">
              <a:defRPr/>
            </a:pPr>
            <a:r>
              <a:rPr lang="zh-CN" altLang="en-US" dirty="0">
                <a:cs typeface="+mj-cs"/>
              </a:rPr>
              <a:t>连接建立*</a:t>
            </a:r>
            <a:endParaRPr lang="en-US" dirty="0">
              <a:cs typeface="+mj-cs"/>
            </a:endParaRPr>
          </a:p>
        </p:txBody>
      </p:sp>
      <p:sp>
        <p:nvSpPr>
          <p:cNvPr id="7174" name="Rectangle 3"/>
          <p:cNvSpPr>
            <a:spLocks noGrp="1" noChangeArrowheads="1"/>
          </p:cNvSpPr>
          <p:nvPr>
            <p:ph type="body" idx="4294967295"/>
          </p:nvPr>
        </p:nvSpPr>
        <p:spPr>
          <a:xfrm>
            <a:off x="1231900" y="1600200"/>
            <a:ext cx="9923780" cy="4334256"/>
          </a:xfrm>
          <a:prstGeom prst="rect">
            <a:avLst/>
          </a:prstGeom>
        </p:spPr>
        <p:txBody>
          <a:bodyPr/>
          <a:lstStyle/>
          <a:p>
            <a:pPr algn="just">
              <a:lnSpc>
                <a:spcPct val="120000"/>
              </a:lnSpc>
            </a:pPr>
            <a:r>
              <a:rPr lang="zh-CN" altLang="en-US" b="1" dirty="0">
                <a:solidFill>
                  <a:srgbClr val="FF0000"/>
                </a:solidFill>
                <a:latin typeface="+mn-ea"/>
              </a:rPr>
              <a:t>传输层连接</a:t>
            </a:r>
            <a:r>
              <a:rPr lang="en-US" altLang="zh-CN" dirty="0">
                <a:solidFill>
                  <a:srgbClr val="CC3399"/>
                </a:solidFill>
                <a:latin typeface="+mn-ea"/>
              </a:rPr>
              <a:t>: </a:t>
            </a:r>
            <a:r>
              <a:rPr lang="zh-CN" altLang="en-US" dirty="0">
                <a:latin typeface="+mn-ea"/>
              </a:rPr>
              <a:t>如</a:t>
            </a:r>
            <a:r>
              <a:rPr lang="en-US" altLang="zh-CN" dirty="0">
                <a:latin typeface="+mn-ea"/>
              </a:rPr>
              <a:t>TCP</a:t>
            </a:r>
            <a:r>
              <a:rPr lang="zh-CN" altLang="en-US" dirty="0">
                <a:latin typeface="+mn-ea"/>
              </a:rPr>
              <a:t>协议，在数据实际传输之前，需要</a:t>
            </a:r>
            <a:r>
              <a:rPr lang="zh-CN" altLang="en-US" dirty="0">
                <a:solidFill>
                  <a:srgbClr val="FF3300"/>
                </a:solidFill>
                <a:latin typeface="+mn-ea"/>
              </a:rPr>
              <a:t>发送方和接收方经过三次握手</a:t>
            </a:r>
            <a:r>
              <a:rPr lang="zh-CN" altLang="en-US" dirty="0">
                <a:latin typeface="+mn-ea"/>
              </a:rPr>
              <a:t>建立所需的状态信息。两个进程之间建立连接</a:t>
            </a:r>
            <a:endParaRPr lang="zh-CN" altLang="en-US" i="1" dirty="0">
              <a:latin typeface="+mn-ea"/>
            </a:endParaRPr>
          </a:p>
          <a:p>
            <a:pPr>
              <a:lnSpc>
                <a:spcPct val="120000"/>
              </a:lnSpc>
            </a:pPr>
            <a:r>
              <a:rPr lang="zh-CN" altLang="en-US" b="1" dirty="0">
                <a:solidFill>
                  <a:srgbClr val="FF0000"/>
                </a:solidFill>
                <a:latin typeface="+mn-ea"/>
              </a:rPr>
              <a:t>网络层连接</a:t>
            </a:r>
            <a:r>
              <a:rPr lang="en-US" altLang="zh-CN" dirty="0">
                <a:solidFill>
                  <a:srgbClr val="CC3399"/>
                </a:solidFill>
                <a:latin typeface="+mn-ea"/>
              </a:rPr>
              <a:t>: </a:t>
            </a:r>
            <a:r>
              <a:rPr lang="zh-CN" altLang="en-US" dirty="0">
                <a:latin typeface="+mn-ea"/>
              </a:rPr>
              <a:t>指网络层数据分组开始传输前，在所选择的从源到目的地</a:t>
            </a:r>
            <a:r>
              <a:rPr lang="zh-CN" altLang="en-US" dirty="0">
                <a:solidFill>
                  <a:srgbClr val="FF3300"/>
                </a:solidFill>
                <a:latin typeface="+mn-ea"/>
              </a:rPr>
              <a:t>路径上的各路由器之间相互握手</a:t>
            </a:r>
            <a:r>
              <a:rPr lang="zh-CN" altLang="en-US" dirty="0">
                <a:latin typeface="+mn-ea"/>
              </a:rPr>
              <a:t>，建立连接状态。</a:t>
            </a:r>
          </a:p>
          <a:p>
            <a:pPr>
              <a:lnSpc>
                <a:spcPct val="120000"/>
              </a:lnSpc>
              <a:buNone/>
            </a:pPr>
            <a:r>
              <a:rPr lang="zh-CN" altLang="en-US" dirty="0">
                <a:latin typeface="+mn-ea"/>
              </a:rPr>
              <a:t>            如</a:t>
            </a:r>
            <a:r>
              <a:rPr lang="en-US" altLang="zh-CN" dirty="0">
                <a:latin typeface="+mn-ea"/>
              </a:rPr>
              <a:t>ATM</a:t>
            </a:r>
            <a:r>
              <a:rPr lang="zh-CN" altLang="en-US" dirty="0">
                <a:latin typeface="+mn-ea"/>
              </a:rPr>
              <a:t>、帧中继、</a:t>
            </a:r>
            <a:r>
              <a:rPr lang="en-US" altLang="zh-CN" dirty="0">
                <a:latin typeface="+mn-ea"/>
              </a:rPr>
              <a:t>MPLS</a:t>
            </a:r>
            <a:r>
              <a:rPr lang="zh-CN" altLang="en-US" dirty="0">
                <a:latin typeface="+mn-ea"/>
              </a:rPr>
              <a:t>的网络层。（已经很少使用）</a:t>
            </a:r>
          </a:p>
          <a:p>
            <a:pPr>
              <a:lnSpc>
                <a:spcPct val="120000"/>
              </a:lnSpc>
              <a:buNone/>
            </a:pPr>
            <a:r>
              <a:rPr lang="zh-CN" altLang="en-US" dirty="0">
                <a:solidFill>
                  <a:srgbClr val="FF0000"/>
                </a:solidFill>
                <a:latin typeface="+mn-ea"/>
              </a:rPr>
              <a:t>  </a:t>
            </a:r>
            <a:r>
              <a:rPr lang="zh-CN" altLang="en-US" b="1" u="sng" dirty="0">
                <a:solidFill>
                  <a:srgbClr val="FF0000"/>
                </a:solidFill>
                <a:latin typeface="+mn-ea"/>
              </a:rPr>
              <a:t>如今的因特网网络层不执行连接建立。</a:t>
            </a:r>
          </a:p>
        </p:txBody>
      </p:sp>
    </p:spTree>
    <p:extLst>
      <p:ext uri="{BB962C8B-B14F-4D97-AF65-F5344CB8AC3E}">
        <p14:creationId xmlns:p14="http://schemas.microsoft.com/office/powerpoint/2010/main" val="1653140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1" y="228600"/>
            <a:ext cx="12192001" cy="1143000"/>
          </a:xfrm>
          <a:prstGeom prst="rect">
            <a:avLst/>
          </a:prstGeom>
        </p:spPr>
        <p:txBody>
          <a:bodyPr/>
          <a:lstStyle/>
          <a:p>
            <a:pPr algn="ctr"/>
            <a:r>
              <a:rPr lang="zh-CN" altLang="en-US" dirty="0"/>
              <a:t>路由的基本概念</a:t>
            </a:r>
          </a:p>
        </p:txBody>
      </p:sp>
      <p:sp>
        <p:nvSpPr>
          <p:cNvPr id="1059843" name="Rectangle 3"/>
          <p:cNvSpPr>
            <a:spLocks noGrp="1" noChangeArrowheads="1"/>
          </p:cNvSpPr>
          <p:nvPr>
            <p:ph type="body" idx="4294967295"/>
          </p:nvPr>
        </p:nvSpPr>
        <p:spPr>
          <a:xfrm>
            <a:off x="783772" y="1110818"/>
            <a:ext cx="6561573" cy="4978494"/>
          </a:xfrm>
          <a:prstGeom prst="rect">
            <a:avLst/>
          </a:prstGeom>
        </p:spPr>
        <p:txBody>
          <a:bodyPr/>
          <a:lstStyle/>
          <a:p>
            <a:pPr>
              <a:lnSpc>
                <a:spcPct val="115000"/>
              </a:lnSpc>
            </a:pPr>
            <a:r>
              <a:rPr lang="zh-CN" altLang="en-US" sz="2400" b="1" dirty="0">
                <a:solidFill>
                  <a:srgbClr val="FF0000"/>
                </a:solidFill>
                <a:latin typeface="+mn-ea"/>
              </a:rPr>
              <a:t>默认路由器</a:t>
            </a:r>
            <a:r>
              <a:rPr lang="zh-CN" altLang="en-US" sz="2400" dirty="0">
                <a:latin typeface="+mn-ea"/>
              </a:rPr>
              <a:t>：与主机直接相连的路由器，又叫</a:t>
            </a:r>
            <a:r>
              <a:rPr lang="zh-CN" altLang="en-US" sz="2400" i="1" dirty="0">
                <a:solidFill>
                  <a:srgbClr val="FF0000"/>
                </a:solidFill>
                <a:latin typeface="+mn-ea"/>
              </a:rPr>
              <a:t>第一跳路由器</a:t>
            </a:r>
            <a:r>
              <a:rPr lang="zh-CN" altLang="en-US" sz="2400" dirty="0">
                <a:latin typeface="+mn-ea"/>
              </a:rPr>
              <a:t>。每当主机发送一个分组时，都先传送给它的默认路由器。</a:t>
            </a:r>
          </a:p>
          <a:p>
            <a:pPr lvl="1">
              <a:lnSpc>
                <a:spcPct val="115000"/>
              </a:lnSpc>
            </a:pPr>
            <a:r>
              <a:rPr lang="zh-CN" altLang="en-US" sz="2000" i="1" dirty="0">
                <a:solidFill>
                  <a:srgbClr val="FF0000"/>
                </a:solidFill>
                <a:latin typeface="+mn-ea"/>
              </a:rPr>
              <a:t>源路由器：</a:t>
            </a:r>
            <a:r>
              <a:rPr lang="zh-CN" altLang="en-US" sz="2000" dirty="0">
                <a:latin typeface="+mn-ea"/>
              </a:rPr>
              <a:t>源主机的默认路由器。</a:t>
            </a:r>
          </a:p>
          <a:p>
            <a:pPr lvl="1">
              <a:lnSpc>
                <a:spcPct val="115000"/>
              </a:lnSpc>
            </a:pPr>
            <a:r>
              <a:rPr lang="zh-CN" altLang="en-US" sz="2000" i="1" dirty="0">
                <a:solidFill>
                  <a:srgbClr val="FF0000"/>
                </a:solidFill>
                <a:latin typeface="+mn-ea"/>
              </a:rPr>
              <a:t>目的路由器：</a:t>
            </a:r>
            <a:r>
              <a:rPr lang="zh-CN" altLang="en-US" sz="2000" dirty="0">
                <a:latin typeface="+mn-ea"/>
              </a:rPr>
              <a:t>目的主机的默认路由器。</a:t>
            </a:r>
            <a:endParaRPr lang="en-US" altLang="zh-CN" sz="2000" dirty="0">
              <a:latin typeface="+mn-ea"/>
            </a:endParaRPr>
          </a:p>
          <a:p>
            <a:pPr lvl="1">
              <a:lnSpc>
                <a:spcPct val="115000"/>
              </a:lnSpc>
            </a:pPr>
            <a:r>
              <a:rPr lang="zh-CN" altLang="en-US" sz="2000" dirty="0">
                <a:latin typeface="+mn-ea"/>
              </a:rPr>
              <a:t>从源主机到目的主机的选路归结为</a:t>
            </a:r>
            <a:r>
              <a:rPr lang="zh-CN" altLang="en-US" sz="2000" dirty="0">
                <a:solidFill>
                  <a:srgbClr val="FF3300"/>
                </a:solidFill>
                <a:latin typeface="+mn-ea"/>
              </a:rPr>
              <a:t>从源路由器到目的路由器的选路</a:t>
            </a:r>
            <a:r>
              <a:rPr lang="zh-CN" altLang="en-US" sz="2000" dirty="0">
                <a:latin typeface="+mn-ea"/>
              </a:rPr>
              <a:t>。</a:t>
            </a:r>
            <a:endParaRPr lang="en-US" altLang="zh-CN" sz="2000" dirty="0">
              <a:latin typeface="+mn-ea"/>
            </a:endParaRPr>
          </a:p>
          <a:p>
            <a:pPr>
              <a:lnSpc>
                <a:spcPct val="115000"/>
              </a:lnSpc>
            </a:pPr>
            <a:r>
              <a:rPr lang="zh-CN" altLang="en-US" sz="2400" b="1" dirty="0">
                <a:solidFill>
                  <a:srgbClr val="FF0000"/>
                </a:solidFill>
                <a:latin typeface="+mn-ea"/>
              </a:rPr>
              <a:t>路由算法</a:t>
            </a:r>
            <a:r>
              <a:rPr lang="zh-CN" altLang="en-US" sz="2400" dirty="0">
                <a:latin typeface="+mn-ea"/>
              </a:rPr>
              <a:t>：是确定一个分组从源路由器到目的路由器所经路径的算法</a:t>
            </a:r>
            <a:endParaRPr lang="en-US" altLang="zh-CN" sz="2400" dirty="0">
              <a:latin typeface="+mn-ea"/>
            </a:endParaRPr>
          </a:p>
          <a:p>
            <a:pPr>
              <a:lnSpc>
                <a:spcPct val="115000"/>
              </a:lnSpc>
            </a:pPr>
            <a:r>
              <a:rPr lang="zh-CN" altLang="en-US" sz="2400" dirty="0">
                <a:latin typeface="+mn-ea"/>
              </a:rPr>
              <a:t>路由算法的关键：在给定的一组路由器以及连接路由器的链路中，找到一条从源路由器到目的路由器的“好”路径。</a:t>
            </a:r>
          </a:p>
          <a:p>
            <a:pPr>
              <a:lnSpc>
                <a:spcPct val="115000"/>
              </a:lnSpc>
            </a:pPr>
            <a:endParaRPr lang="zh-CN" altLang="en-US" sz="2400" dirty="0">
              <a:latin typeface="+mn-ea"/>
            </a:endParaRPr>
          </a:p>
        </p:txBody>
      </p:sp>
      <p:sp>
        <p:nvSpPr>
          <p:cNvPr id="10245" name="Freeform 5"/>
          <p:cNvSpPr>
            <a:spLocks/>
          </p:cNvSpPr>
          <p:nvPr/>
        </p:nvSpPr>
        <p:spPr bwMode="auto">
          <a:xfrm>
            <a:off x="9677401" y="2311400"/>
            <a:ext cx="1885951" cy="165100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46" name="Freeform 6"/>
          <p:cNvSpPr>
            <a:spLocks/>
          </p:cNvSpPr>
          <p:nvPr/>
        </p:nvSpPr>
        <p:spPr bwMode="auto">
          <a:xfrm>
            <a:off x="7704667" y="2170113"/>
            <a:ext cx="1957917" cy="1566862"/>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47" name="Freeform 7"/>
          <p:cNvSpPr>
            <a:spLocks/>
          </p:cNvSpPr>
          <p:nvPr/>
        </p:nvSpPr>
        <p:spPr bwMode="auto">
          <a:xfrm>
            <a:off x="8092018" y="3600451"/>
            <a:ext cx="3119967" cy="21875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248" name="Group 8"/>
          <p:cNvGrpSpPr>
            <a:grpSpLocks/>
          </p:cNvGrpSpPr>
          <p:nvPr/>
        </p:nvGrpSpPr>
        <p:grpSpPr bwMode="auto">
          <a:xfrm>
            <a:off x="7827433" y="2303464"/>
            <a:ext cx="770467" cy="314325"/>
            <a:chOff x="3552" y="246"/>
            <a:chExt cx="527" cy="248"/>
          </a:xfrm>
        </p:grpSpPr>
        <p:graphicFrame>
          <p:nvGraphicFramePr>
            <p:cNvPr id="10660" name="Object 9"/>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61" name="Object 10"/>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5" imgW="681706" imgH="480401" progId="MS_ClipArt_Gallery.2">
                    <p:embed/>
                  </p:oleObj>
                </mc:Choice>
                <mc:Fallback>
                  <p:oleObj name="Clip" r:id="rId5"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62" name="Line 11"/>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249" name="Group 12"/>
          <p:cNvGrpSpPr>
            <a:grpSpLocks/>
          </p:cNvGrpSpPr>
          <p:nvPr/>
        </p:nvGrpSpPr>
        <p:grpSpPr bwMode="auto">
          <a:xfrm>
            <a:off x="7827433" y="2890839"/>
            <a:ext cx="770467" cy="314325"/>
            <a:chOff x="3552" y="246"/>
            <a:chExt cx="527" cy="248"/>
          </a:xfrm>
        </p:grpSpPr>
        <p:graphicFrame>
          <p:nvGraphicFramePr>
            <p:cNvPr id="10657" name="Object 13"/>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8" name="Object 14"/>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5" imgW="681706" imgH="480401" progId="MS_ClipArt_Gallery.2">
                    <p:embed/>
                  </p:oleObj>
                </mc:Choice>
                <mc:Fallback>
                  <p:oleObj name="Clip" r:id="rId5"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9" name="Line 15"/>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250" name="Group 16"/>
          <p:cNvGrpSpPr>
            <a:grpSpLocks/>
          </p:cNvGrpSpPr>
          <p:nvPr/>
        </p:nvGrpSpPr>
        <p:grpSpPr bwMode="auto">
          <a:xfrm>
            <a:off x="8223251" y="2679701"/>
            <a:ext cx="71967" cy="212725"/>
            <a:chOff x="3842" y="406"/>
            <a:chExt cx="51" cy="167"/>
          </a:xfrm>
        </p:grpSpPr>
        <p:sp>
          <p:nvSpPr>
            <p:cNvPr id="10654" name="Oval 17"/>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55" name="Oval 18"/>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56" name="Oval 19"/>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grpSp>
        <p:nvGrpSpPr>
          <p:cNvPr id="10251" name="Group 20"/>
          <p:cNvGrpSpPr>
            <a:grpSpLocks/>
          </p:cNvGrpSpPr>
          <p:nvPr/>
        </p:nvGrpSpPr>
        <p:grpSpPr bwMode="auto">
          <a:xfrm>
            <a:off x="8716434" y="3176589"/>
            <a:ext cx="220133" cy="388937"/>
            <a:chOff x="4180" y="783"/>
            <a:chExt cx="150" cy="307"/>
          </a:xfrm>
        </p:grpSpPr>
        <p:sp>
          <p:nvSpPr>
            <p:cNvPr id="10646" name="AutoShape 2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7" name="Rectangle 2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8"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9"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50" name="Line 2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51" name="Line 2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52"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53" name="Rectangle 2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grpSp>
        <p:nvGrpSpPr>
          <p:cNvPr id="10252" name="Group 29"/>
          <p:cNvGrpSpPr>
            <a:grpSpLocks/>
          </p:cNvGrpSpPr>
          <p:nvPr/>
        </p:nvGrpSpPr>
        <p:grpSpPr bwMode="auto">
          <a:xfrm rot="-5400000">
            <a:off x="9047107" y="3244380"/>
            <a:ext cx="80963" cy="247004"/>
            <a:chOff x="3842" y="406"/>
            <a:chExt cx="51" cy="168"/>
          </a:xfrm>
        </p:grpSpPr>
        <p:sp>
          <p:nvSpPr>
            <p:cNvPr id="10643" name="Oval 30"/>
            <p:cNvSpPr>
              <a:spLocks noChangeArrowheads="1"/>
            </p:cNvSpPr>
            <p:nvPr/>
          </p:nvSpPr>
          <p:spPr bwMode="auto">
            <a:xfrm>
              <a:off x="3842" y="406"/>
              <a:ext cx="47" cy="4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4" name="Oval 31"/>
            <p:cNvSpPr>
              <a:spLocks noChangeArrowheads="1"/>
            </p:cNvSpPr>
            <p:nvPr/>
          </p:nvSpPr>
          <p:spPr bwMode="auto">
            <a:xfrm>
              <a:off x="3844" y="466"/>
              <a:ext cx="47" cy="4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5" name="Oval 32"/>
            <p:cNvSpPr>
              <a:spLocks noChangeArrowheads="1"/>
            </p:cNvSpPr>
            <p:nvPr/>
          </p:nvSpPr>
          <p:spPr bwMode="auto">
            <a:xfrm>
              <a:off x="3846" y="526"/>
              <a:ext cx="47" cy="4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sp>
        <p:nvSpPr>
          <p:cNvPr id="10253" name="Line 33"/>
          <p:cNvSpPr>
            <a:spLocks noChangeShapeType="1"/>
          </p:cNvSpPr>
          <p:nvPr/>
        </p:nvSpPr>
        <p:spPr bwMode="auto">
          <a:xfrm>
            <a:off x="8858251" y="3086100"/>
            <a:ext cx="52070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54" name="Line 34"/>
          <p:cNvSpPr>
            <a:spLocks noChangeShapeType="1"/>
          </p:cNvSpPr>
          <p:nvPr/>
        </p:nvSpPr>
        <p:spPr bwMode="auto">
          <a:xfrm>
            <a:off x="8862485" y="3082926"/>
            <a:ext cx="2116" cy="936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55" name="Line 35"/>
          <p:cNvSpPr>
            <a:spLocks noChangeShapeType="1"/>
          </p:cNvSpPr>
          <p:nvPr/>
        </p:nvSpPr>
        <p:spPr bwMode="auto">
          <a:xfrm>
            <a:off x="9381067" y="3081338"/>
            <a:ext cx="2117" cy="80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56" name="Line 36"/>
          <p:cNvSpPr>
            <a:spLocks noChangeShapeType="1"/>
          </p:cNvSpPr>
          <p:nvPr/>
        </p:nvSpPr>
        <p:spPr bwMode="auto">
          <a:xfrm>
            <a:off x="8544984" y="2554288"/>
            <a:ext cx="302683" cy="260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57" name="Line 37"/>
          <p:cNvSpPr>
            <a:spLocks noChangeShapeType="1"/>
          </p:cNvSpPr>
          <p:nvPr/>
        </p:nvSpPr>
        <p:spPr bwMode="auto">
          <a:xfrm flipV="1">
            <a:off x="8557685" y="2835275"/>
            <a:ext cx="289983" cy="3254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58" name="Line 38"/>
          <p:cNvSpPr>
            <a:spLocks noChangeShapeType="1"/>
          </p:cNvSpPr>
          <p:nvPr/>
        </p:nvSpPr>
        <p:spPr bwMode="auto">
          <a:xfrm flipV="1">
            <a:off x="9110134" y="2919414"/>
            <a:ext cx="2117" cy="1619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259" name="Group 39"/>
          <p:cNvGrpSpPr>
            <a:grpSpLocks/>
          </p:cNvGrpSpPr>
          <p:nvPr/>
        </p:nvGrpSpPr>
        <p:grpSpPr bwMode="auto">
          <a:xfrm>
            <a:off x="9235018" y="3154364"/>
            <a:ext cx="220133" cy="388937"/>
            <a:chOff x="4180" y="783"/>
            <a:chExt cx="150" cy="307"/>
          </a:xfrm>
        </p:grpSpPr>
        <p:sp>
          <p:nvSpPr>
            <p:cNvPr id="10635" name="AutoShape 40"/>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6" name="Rectangle 41"/>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7" name="Rectangle 4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8" name="AutoShape 4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9" name="Line 44"/>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40" name="Line 45"/>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41" name="Rectangle 4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2" name="Rectangle 47"/>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grpSp>
        <p:nvGrpSpPr>
          <p:cNvPr id="10260" name="Group 48"/>
          <p:cNvGrpSpPr>
            <a:grpSpLocks/>
          </p:cNvGrpSpPr>
          <p:nvPr/>
        </p:nvGrpSpPr>
        <p:grpSpPr bwMode="auto">
          <a:xfrm>
            <a:off x="8231718" y="3763963"/>
            <a:ext cx="501649" cy="912812"/>
            <a:chOff x="3314" y="1248"/>
            <a:chExt cx="344" cy="694"/>
          </a:xfrm>
        </p:grpSpPr>
        <p:graphicFrame>
          <p:nvGraphicFramePr>
            <p:cNvPr id="10626" name="Object 49"/>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27" name="Line 50"/>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10628" name="Object 51"/>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29" name="Line 52"/>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630" name="Group 53"/>
            <p:cNvGrpSpPr>
              <a:grpSpLocks/>
            </p:cNvGrpSpPr>
            <p:nvPr/>
          </p:nvGrpSpPr>
          <p:grpSpPr bwMode="auto">
            <a:xfrm>
              <a:off x="3404" y="1504"/>
              <a:ext cx="51" cy="167"/>
              <a:chOff x="3842" y="406"/>
              <a:chExt cx="51" cy="167"/>
            </a:xfrm>
          </p:grpSpPr>
          <p:sp>
            <p:nvSpPr>
              <p:cNvPr id="10632" name="Oval 54"/>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3" name="Oval 55"/>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4" name="Oval 56"/>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sp>
          <p:nvSpPr>
            <p:cNvPr id="10631" name="Line 57"/>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aphicFrame>
        <p:nvGraphicFramePr>
          <p:cNvPr id="10261" name="Object 58"/>
          <p:cNvGraphicFramePr>
            <a:graphicFrameLocks noChangeAspect="1"/>
          </p:cNvGraphicFramePr>
          <p:nvPr/>
        </p:nvGraphicFramePr>
        <p:xfrm>
          <a:off x="9141884" y="4759326"/>
          <a:ext cx="438149" cy="327025"/>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1884" y="4759326"/>
                        <a:ext cx="438149"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62" name="Object 59"/>
          <p:cNvGraphicFramePr>
            <a:graphicFrameLocks noChangeAspect="1"/>
          </p:cNvGraphicFramePr>
          <p:nvPr/>
        </p:nvGraphicFramePr>
        <p:xfrm>
          <a:off x="8498418" y="4748214"/>
          <a:ext cx="436033" cy="325437"/>
        </p:xfrm>
        <a:graphic>
          <a:graphicData uri="http://schemas.openxmlformats.org/presentationml/2006/ole">
            <mc:AlternateContent xmlns:mc="http://schemas.openxmlformats.org/markup-compatibility/2006">
              <mc:Choice xmlns:v="urn:schemas-microsoft-com:vml" Requires="v">
                <p:oleObj name="Clip" r:id="rId8" imgW="1307263" imgH="1084139" progId="MS_ClipArt_Gallery.2">
                  <p:embed/>
                </p:oleObj>
              </mc:Choice>
              <mc:Fallback>
                <p:oleObj name="Clip" r:id="rId8"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8418" y="4748214"/>
                        <a:ext cx="436033"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3" name="Oval 60"/>
          <p:cNvSpPr>
            <a:spLocks noChangeArrowheads="1"/>
          </p:cNvSpPr>
          <p:nvPr/>
        </p:nvSpPr>
        <p:spPr bwMode="auto">
          <a:xfrm rot="16200000">
            <a:off x="8936567" y="4849284"/>
            <a:ext cx="63500" cy="6773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264" name="Oval 61"/>
          <p:cNvSpPr>
            <a:spLocks noChangeArrowheads="1"/>
          </p:cNvSpPr>
          <p:nvPr/>
        </p:nvSpPr>
        <p:spPr bwMode="auto">
          <a:xfrm rot="16200000">
            <a:off x="9026526" y="4846639"/>
            <a:ext cx="63500" cy="69849"/>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265" name="Oval 62"/>
          <p:cNvSpPr>
            <a:spLocks noChangeArrowheads="1"/>
          </p:cNvSpPr>
          <p:nvPr/>
        </p:nvSpPr>
        <p:spPr bwMode="auto">
          <a:xfrm rot="16200000">
            <a:off x="9106694" y="4851666"/>
            <a:ext cx="61913" cy="6773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266" name="Line 63"/>
          <p:cNvSpPr>
            <a:spLocks noChangeShapeType="1"/>
          </p:cNvSpPr>
          <p:nvPr/>
        </p:nvSpPr>
        <p:spPr bwMode="auto">
          <a:xfrm rot="16200000">
            <a:off x="9380274" y="4735249"/>
            <a:ext cx="58737" cy="211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67" name="Line 64"/>
          <p:cNvSpPr>
            <a:spLocks noChangeShapeType="1"/>
          </p:cNvSpPr>
          <p:nvPr/>
        </p:nvSpPr>
        <p:spPr bwMode="auto">
          <a:xfrm rot="5400000" flipH="1">
            <a:off x="8723577" y="4726782"/>
            <a:ext cx="619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68" name="Line 65"/>
          <p:cNvSpPr>
            <a:spLocks noChangeShapeType="1"/>
          </p:cNvSpPr>
          <p:nvPr/>
        </p:nvSpPr>
        <p:spPr bwMode="auto">
          <a:xfrm rot="16200000" flipV="1">
            <a:off x="9084735" y="4374092"/>
            <a:ext cx="0" cy="6561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69" name="Line 66"/>
          <p:cNvSpPr>
            <a:spLocks noChangeShapeType="1"/>
          </p:cNvSpPr>
          <p:nvPr/>
        </p:nvSpPr>
        <p:spPr bwMode="auto">
          <a:xfrm flipV="1">
            <a:off x="8733367" y="4332289"/>
            <a:ext cx="99484"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70" name="Line 67"/>
          <p:cNvSpPr>
            <a:spLocks noChangeShapeType="1"/>
          </p:cNvSpPr>
          <p:nvPr/>
        </p:nvSpPr>
        <p:spPr bwMode="auto">
          <a:xfrm>
            <a:off x="9366251" y="4378326"/>
            <a:ext cx="317500" cy="3794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71" name="Line 68"/>
          <p:cNvSpPr>
            <a:spLocks noChangeShapeType="1"/>
          </p:cNvSpPr>
          <p:nvPr/>
        </p:nvSpPr>
        <p:spPr bwMode="auto">
          <a:xfrm flipH="1">
            <a:off x="10200218" y="4375151"/>
            <a:ext cx="292100" cy="3857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10272" name="Object 69"/>
          <p:cNvGraphicFramePr>
            <a:graphicFrameLocks noChangeAspect="1"/>
          </p:cNvGraphicFramePr>
          <p:nvPr/>
        </p:nvGraphicFramePr>
        <p:xfrm>
          <a:off x="10386485" y="3933826"/>
          <a:ext cx="213783" cy="238125"/>
        </p:xfrm>
        <a:graphic>
          <a:graphicData uri="http://schemas.openxmlformats.org/presentationml/2006/ole">
            <mc:AlternateContent xmlns:mc="http://schemas.openxmlformats.org/markup-compatibility/2006">
              <mc:Choice xmlns:v="urn:schemas-microsoft-com:vml" Requires="v">
                <p:oleObj name="Clip" r:id="rId9" imgW="982811" imgH="1208363" progId="MS_ClipArt_Gallery.2">
                  <p:embed/>
                </p:oleObj>
              </mc:Choice>
              <mc:Fallback>
                <p:oleObj name="Clip" r:id="rId9" imgW="982811" imgH="1208363"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86485" y="3933826"/>
                        <a:ext cx="213783" cy="23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3" name="Object 70"/>
          <p:cNvGraphicFramePr>
            <a:graphicFrameLocks noChangeAspect="1"/>
          </p:cNvGraphicFramePr>
          <p:nvPr/>
        </p:nvGraphicFramePr>
        <p:xfrm>
          <a:off x="8983133" y="4013200"/>
          <a:ext cx="213784" cy="236538"/>
        </p:xfrm>
        <a:graphic>
          <a:graphicData uri="http://schemas.openxmlformats.org/presentationml/2006/ole">
            <mc:AlternateContent xmlns:mc="http://schemas.openxmlformats.org/markup-compatibility/2006">
              <mc:Choice xmlns:v="urn:schemas-microsoft-com:vml" Requires="v">
                <p:oleObj name="Clip" r:id="rId11" imgW="982811" imgH="1208363" progId="MS_ClipArt_Gallery.2">
                  <p:embed/>
                </p:oleObj>
              </mc:Choice>
              <mc:Fallback>
                <p:oleObj name="Clip" r:id="rId11" imgW="982811" imgH="1208363"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3133" y="4013200"/>
                        <a:ext cx="213784"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74" name="Group 71"/>
          <p:cNvGrpSpPr>
            <a:grpSpLocks/>
          </p:cNvGrpSpPr>
          <p:nvPr/>
        </p:nvGrpSpPr>
        <p:grpSpPr bwMode="auto">
          <a:xfrm>
            <a:off x="9349318" y="5192714"/>
            <a:ext cx="425449" cy="420687"/>
            <a:chOff x="2870" y="1518"/>
            <a:chExt cx="292" cy="320"/>
          </a:xfrm>
        </p:grpSpPr>
        <p:graphicFrame>
          <p:nvGraphicFramePr>
            <p:cNvPr id="10624" name="Object 7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2" imgW="826829" imgH="840406" progId="MS_ClipArt_Gallery.2">
                    <p:embed/>
                  </p:oleObj>
                </mc:Choice>
                <mc:Fallback>
                  <p:oleObj name="Clip" r:id="rId12" imgW="826829" imgH="840406"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25" name="Object 7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4" imgW="1268295" imgH="1199426" progId="MS_ClipArt_Gallery.2">
                    <p:embed/>
                  </p:oleObj>
                </mc:Choice>
                <mc:Fallback>
                  <p:oleObj name="Clip" r:id="rId14" imgW="1268295" imgH="1199426" progId="MS_ClipArt_Gallery.2">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75" name="Group 74"/>
          <p:cNvGrpSpPr>
            <a:grpSpLocks/>
          </p:cNvGrpSpPr>
          <p:nvPr/>
        </p:nvGrpSpPr>
        <p:grpSpPr bwMode="auto">
          <a:xfrm>
            <a:off x="10164234" y="5224464"/>
            <a:ext cx="427567" cy="420687"/>
            <a:chOff x="2870" y="1518"/>
            <a:chExt cx="292" cy="320"/>
          </a:xfrm>
        </p:grpSpPr>
        <p:graphicFrame>
          <p:nvGraphicFramePr>
            <p:cNvPr id="10622" name="Object 7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2" imgW="826829" imgH="840406" progId="MS_ClipArt_Gallery.2">
                    <p:embed/>
                  </p:oleObj>
                </mc:Choice>
                <mc:Fallback>
                  <p:oleObj name="Clip" r:id="rId12" imgW="826829" imgH="840406"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23" name="Object 7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4" imgW="1268295" imgH="1199426" progId="MS_ClipArt_Gallery.2">
                    <p:embed/>
                  </p:oleObj>
                </mc:Choice>
                <mc:Fallback>
                  <p:oleObj name="Clip" r:id="rId14" imgW="1268295" imgH="1199426" progId="MS_ClipArt_Gallery.2">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76" name="Group 77"/>
          <p:cNvGrpSpPr>
            <a:grpSpLocks/>
          </p:cNvGrpSpPr>
          <p:nvPr/>
        </p:nvGrpSpPr>
        <p:grpSpPr bwMode="auto">
          <a:xfrm>
            <a:off x="9730318" y="4945064"/>
            <a:ext cx="397933" cy="369887"/>
            <a:chOff x="4733" y="2082"/>
            <a:chExt cx="272" cy="282"/>
          </a:xfrm>
        </p:grpSpPr>
        <p:graphicFrame>
          <p:nvGraphicFramePr>
            <p:cNvPr id="10620" name="Object 78"/>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name="Clip" r:id="rId16" imgW="826829" imgH="840406" progId="MS_ClipArt_Gallery.2">
                    <p:embed/>
                  </p:oleObj>
                </mc:Choice>
                <mc:Fallback>
                  <p:oleObj name="Clip" r:id="rId16" imgW="826829" imgH="840406"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21" name="Rectangle 79"/>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sp>
        <p:nvSpPr>
          <p:cNvPr id="10277" name="Line 80"/>
          <p:cNvSpPr>
            <a:spLocks noChangeShapeType="1"/>
          </p:cNvSpPr>
          <p:nvPr/>
        </p:nvSpPr>
        <p:spPr bwMode="auto">
          <a:xfrm>
            <a:off x="10052051" y="4848226"/>
            <a:ext cx="0" cy="2254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278" name="Group 81"/>
          <p:cNvGrpSpPr>
            <a:grpSpLocks/>
          </p:cNvGrpSpPr>
          <p:nvPr/>
        </p:nvGrpSpPr>
        <p:grpSpPr bwMode="auto">
          <a:xfrm>
            <a:off x="10807701" y="4281489"/>
            <a:ext cx="218017" cy="403225"/>
            <a:chOff x="4180" y="783"/>
            <a:chExt cx="150" cy="307"/>
          </a:xfrm>
        </p:grpSpPr>
        <p:sp>
          <p:nvSpPr>
            <p:cNvPr id="10612" name="AutoShape 82"/>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3" name="Rectangle 83"/>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4" name="Rectangle 8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5" name="AutoShape 8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6" name="Line 86"/>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17" name="Line 87"/>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18" name="Rectangle 8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9" name="Rectangle 89"/>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grpSp>
        <p:nvGrpSpPr>
          <p:cNvPr id="10279" name="Group 90"/>
          <p:cNvGrpSpPr>
            <a:grpSpLocks/>
          </p:cNvGrpSpPr>
          <p:nvPr/>
        </p:nvGrpSpPr>
        <p:grpSpPr bwMode="auto">
          <a:xfrm>
            <a:off x="10795001" y="4719639"/>
            <a:ext cx="218017" cy="403225"/>
            <a:chOff x="4180" y="783"/>
            <a:chExt cx="150" cy="307"/>
          </a:xfrm>
        </p:grpSpPr>
        <p:sp>
          <p:nvSpPr>
            <p:cNvPr id="10604" name="AutoShape 9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05" name="Rectangle 9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06" name="Rectangle 9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07" name="AutoShape 9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08" name="Line 9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09" name="Line 9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10" name="Rectangle 9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1" name="Rectangle 9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sp>
        <p:nvSpPr>
          <p:cNvPr id="10280" name="Line 99"/>
          <p:cNvSpPr>
            <a:spLocks noChangeShapeType="1"/>
          </p:cNvSpPr>
          <p:nvPr/>
        </p:nvSpPr>
        <p:spPr bwMode="auto">
          <a:xfrm rot="5400000" flipH="1">
            <a:off x="10422202" y="4648994"/>
            <a:ext cx="6016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1" name="Line 100"/>
          <p:cNvSpPr>
            <a:spLocks noChangeShapeType="1"/>
          </p:cNvSpPr>
          <p:nvPr/>
        </p:nvSpPr>
        <p:spPr bwMode="auto">
          <a:xfrm rot="16200000">
            <a:off x="10773833" y="4893205"/>
            <a:ext cx="0" cy="1100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2" name="Line 101"/>
          <p:cNvSpPr>
            <a:spLocks noChangeShapeType="1"/>
          </p:cNvSpPr>
          <p:nvPr/>
        </p:nvSpPr>
        <p:spPr bwMode="auto">
          <a:xfrm rot="16200000">
            <a:off x="10763251" y="4433359"/>
            <a:ext cx="0" cy="9313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3" name="Line 102"/>
          <p:cNvSpPr>
            <a:spLocks noChangeShapeType="1"/>
          </p:cNvSpPr>
          <p:nvPr/>
        </p:nvSpPr>
        <p:spPr bwMode="auto">
          <a:xfrm flipV="1">
            <a:off x="9376833" y="2603500"/>
            <a:ext cx="482600" cy="2047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4" name="Line 103"/>
          <p:cNvSpPr>
            <a:spLocks noChangeShapeType="1"/>
          </p:cNvSpPr>
          <p:nvPr/>
        </p:nvSpPr>
        <p:spPr bwMode="auto">
          <a:xfrm>
            <a:off x="10358967" y="2587625"/>
            <a:ext cx="508000" cy="2047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5" name="Line 104"/>
          <p:cNvSpPr>
            <a:spLocks noChangeShapeType="1"/>
          </p:cNvSpPr>
          <p:nvPr/>
        </p:nvSpPr>
        <p:spPr bwMode="auto">
          <a:xfrm flipH="1">
            <a:off x="10902951" y="2919413"/>
            <a:ext cx="254000" cy="6715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6" name="Line 105"/>
          <p:cNvSpPr>
            <a:spLocks noChangeShapeType="1"/>
          </p:cNvSpPr>
          <p:nvPr/>
        </p:nvSpPr>
        <p:spPr bwMode="auto">
          <a:xfrm>
            <a:off x="10094384" y="2698750"/>
            <a:ext cx="0" cy="425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7" name="Line 106"/>
          <p:cNvSpPr>
            <a:spLocks noChangeShapeType="1"/>
          </p:cNvSpPr>
          <p:nvPr/>
        </p:nvSpPr>
        <p:spPr bwMode="auto">
          <a:xfrm>
            <a:off x="10121900" y="3336925"/>
            <a:ext cx="560917" cy="3635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8" name="Line 107"/>
          <p:cNvSpPr>
            <a:spLocks noChangeShapeType="1"/>
          </p:cNvSpPr>
          <p:nvPr/>
        </p:nvSpPr>
        <p:spPr bwMode="auto">
          <a:xfrm flipH="1">
            <a:off x="10604500" y="3795713"/>
            <a:ext cx="279400" cy="355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9" name="Line 108"/>
          <p:cNvSpPr>
            <a:spLocks noChangeShapeType="1"/>
          </p:cNvSpPr>
          <p:nvPr/>
        </p:nvSpPr>
        <p:spPr bwMode="auto">
          <a:xfrm flipH="1">
            <a:off x="10367434" y="2889251"/>
            <a:ext cx="586317" cy="3778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90" name="Line 109"/>
          <p:cNvSpPr>
            <a:spLocks noChangeShapeType="1"/>
          </p:cNvSpPr>
          <p:nvPr/>
        </p:nvSpPr>
        <p:spPr bwMode="auto">
          <a:xfrm flipH="1">
            <a:off x="10375901" y="2336801"/>
            <a:ext cx="368300" cy="2508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91" name="Line 110"/>
          <p:cNvSpPr>
            <a:spLocks noChangeShapeType="1"/>
          </p:cNvSpPr>
          <p:nvPr/>
        </p:nvSpPr>
        <p:spPr bwMode="auto">
          <a:xfrm flipH="1">
            <a:off x="11129433" y="2509839"/>
            <a:ext cx="211667" cy="173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292" name="Group 111"/>
          <p:cNvGrpSpPr>
            <a:grpSpLocks/>
          </p:cNvGrpSpPr>
          <p:nvPr/>
        </p:nvGrpSpPr>
        <p:grpSpPr bwMode="auto">
          <a:xfrm>
            <a:off x="8832851" y="2698750"/>
            <a:ext cx="524933" cy="230188"/>
            <a:chOff x="3600" y="219"/>
            <a:chExt cx="360" cy="175"/>
          </a:xfrm>
        </p:grpSpPr>
        <p:sp>
          <p:nvSpPr>
            <p:cNvPr id="10591" name="Oval 11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92" name="Line 11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93" name="Line 11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94" name="Rectangle 11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95" name="Oval 11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96" name="Group 117"/>
            <p:cNvGrpSpPr>
              <a:grpSpLocks/>
            </p:cNvGrpSpPr>
            <p:nvPr/>
          </p:nvGrpSpPr>
          <p:grpSpPr bwMode="auto">
            <a:xfrm>
              <a:off x="3686" y="244"/>
              <a:ext cx="177" cy="66"/>
              <a:chOff x="2848" y="848"/>
              <a:chExt cx="140" cy="98"/>
            </a:xfrm>
          </p:grpSpPr>
          <p:sp>
            <p:nvSpPr>
              <p:cNvPr id="10601" name="Line 11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02" name="Line 11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03" name="Line 12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97" name="Group 121"/>
            <p:cNvGrpSpPr>
              <a:grpSpLocks/>
            </p:cNvGrpSpPr>
            <p:nvPr/>
          </p:nvGrpSpPr>
          <p:grpSpPr bwMode="auto">
            <a:xfrm flipV="1">
              <a:off x="3686" y="243"/>
              <a:ext cx="177" cy="66"/>
              <a:chOff x="2848" y="848"/>
              <a:chExt cx="140" cy="98"/>
            </a:xfrm>
          </p:grpSpPr>
          <p:sp>
            <p:nvSpPr>
              <p:cNvPr id="10598" name="Line 12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99" name="Line 12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00" name="Line 12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3" name="Group 125"/>
          <p:cNvGrpSpPr>
            <a:grpSpLocks/>
          </p:cNvGrpSpPr>
          <p:nvPr/>
        </p:nvGrpSpPr>
        <p:grpSpPr bwMode="auto">
          <a:xfrm>
            <a:off x="9831918" y="2473325"/>
            <a:ext cx="527049" cy="230188"/>
            <a:chOff x="3600" y="219"/>
            <a:chExt cx="360" cy="175"/>
          </a:xfrm>
        </p:grpSpPr>
        <p:sp>
          <p:nvSpPr>
            <p:cNvPr id="10578" name="Oval 1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79" name="Line 12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80" name="Line 12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81" name="Rectangle 12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82" name="Oval 1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83" name="Group 131"/>
            <p:cNvGrpSpPr>
              <a:grpSpLocks/>
            </p:cNvGrpSpPr>
            <p:nvPr/>
          </p:nvGrpSpPr>
          <p:grpSpPr bwMode="auto">
            <a:xfrm>
              <a:off x="3686" y="244"/>
              <a:ext cx="177" cy="66"/>
              <a:chOff x="2848" y="848"/>
              <a:chExt cx="140" cy="98"/>
            </a:xfrm>
          </p:grpSpPr>
          <p:sp>
            <p:nvSpPr>
              <p:cNvPr id="10588" name="Line 13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89" name="Line 13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90" name="Line 13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84" name="Group 135"/>
            <p:cNvGrpSpPr>
              <a:grpSpLocks/>
            </p:cNvGrpSpPr>
            <p:nvPr/>
          </p:nvGrpSpPr>
          <p:grpSpPr bwMode="auto">
            <a:xfrm flipV="1">
              <a:off x="3686" y="243"/>
              <a:ext cx="177" cy="66"/>
              <a:chOff x="2848" y="848"/>
              <a:chExt cx="140" cy="98"/>
            </a:xfrm>
          </p:grpSpPr>
          <p:sp>
            <p:nvSpPr>
              <p:cNvPr id="10585" name="Line 13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86" name="Line 13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87" name="Line 13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4" name="Group 139"/>
          <p:cNvGrpSpPr>
            <a:grpSpLocks/>
          </p:cNvGrpSpPr>
          <p:nvPr/>
        </p:nvGrpSpPr>
        <p:grpSpPr bwMode="auto">
          <a:xfrm>
            <a:off x="9850967" y="3121025"/>
            <a:ext cx="524933" cy="230188"/>
            <a:chOff x="3600" y="219"/>
            <a:chExt cx="360" cy="175"/>
          </a:xfrm>
        </p:grpSpPr>
        <p:sp>
          <p:nvSpPr>
            <p:cNvPr id="10565"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66"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7"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8" name="Rectangle 14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69"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70" name="Group 145"/>
            <p:cNvGrpSpPr>
              <a:grpSpLocks/>
            </p:cNvGrpSpPr>
            <p:nvPr/>
          </p:nvGrpSpPr>
          <p:grpSpPr bwMode="auto">
            <a:xfrm>
              <a:off x="3686" y="244"/>
              <a:ext cx="177" cy="66"/>
              <a:chOff x="2848" y="848"/>
              <a:chExt cx="140" cy="98"/>
            </a:xfrm>
          </p:grpSpPr>
          <p:sp>
            <p:nvSpPr>
              <p:cNvPr id="10575" name="Line 14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76"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77"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71" name="Group 149"/>
            <p:cNvGrpSpPr>
              <a:grpSpLocks/>
            </p:cNvGrpSpPr>
            <p:nvPr/>
          </p:nvGrpSpPr>
          <p:grpSpPr bwMode="auto">
            <a:xfrm flipV="1">
              <a:off x="3686" y="243"/>
              <a:ext cx="177" cy="66"/>
              <a:chOff x="2848" y="848"/>
              <a:chExt cx="140" cy="98"/>
            </a:xfrm>
          </p:grpSpPr>
          <p:sp>
            <p:nvSpPr>
              <p:cNvPr id="10572" name="Line 15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73"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74"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5" name="Group 153"/>
          <p:cNvGrpSpPr>
            <a:grpSpLocks/>
          </p:cNvGrpSpPr>
          <p:nvPr/>
        </p:nvGrpSpPr>
        <p:grpSpPr bwMode="auto">
          <a:xfrm>
            <a:off x="10866967" y="2678114"/>
            <a:ext cx="524933" cy="230187"/>
            <a:chOff x="3600" y="219"/>
            <a:chExt cx="360" cy="175"/>
          </a:xfrm>
        </p:grpSpPr>
        <p:sp>
          <p:nvSpPr>
            <p:cNvPr id="10552" name="Oval 1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53" name="Line 15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54" name="Line 15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55" name="Rectangle 15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56" name="Oval 1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57" name="Group 159"/>
            <p:cNvGrpSpPr>
              <a:grpSpLocks/>
            </p:cNvGrpSpPr>
            <p:nvPr/>
          </p:nvGrpSpPr>
          <p:grpSpPr bwMode="auto">
            <a:xfrm>
              <a:off x="3686" y="244"/>
              <a:ext cx="177" cy="66"/>
              <a:chOff x="2848" y="848"/>
              <a:chExt cx="140" cy="98"/>
            </a:xfrm>
          </p:grpSpPr>
          <p:sp>
            <p:nvSpPr>
              <p:cNvPr id="10562" name="Line 16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3" name="Line 16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4" name="Line 16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58" name="Group 163"/>
            <p:cNvGrpSpPr>
              <a:grpSpLocks/>
            </p:cNvGrpSpPr>
            <p:nvPr/>
          </p:nvGrpSpPr>
          <p:grpSpPr bwMode="auto">
            <a:xfrm flipV="1">
              <a:off x="3686" y="243"/>
              <a:ext cx="177" cy="66"/>
              <a:chOff x="2848" y="848"/>
              <a:chExt cx="140" cy="98"/>
            </a:xfrm>
          </p:grpSpPr>
          <p:sp>
            <p:nvSpPr>
              <p:cNvPr id="10559" name="Line 16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0" name="Line 16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1" name="Line 16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6" name="Group 167"/>
          <p:cNvGrpSpPr>
            <a:grpSpLocks/>
          </p:cNvGrpSpPr>
          <p:nvPr/>
        </p:nvGrpSpPr>
        <p:grpSpPr bwMode="auto">
          <a:xfrm>
            <a:off x="10663767" y="3562350"/>
            <a:ext cx="527051" cy="230188"/>
            <a:chOff x="3600" y="219"/>
            <a:chExt cx="360" cy="175"/>
          </a:xfrm>
        </p:grpSpPr>
        <p:sp>
          <p:nvSpPr>
            <p:cNvPr id="10539" name="Oval 16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40" name="Line 16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41" name="Line 17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42" name="Rectangle 171"/>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43" name="Oval 17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44" name="Group 173"/>
            <p:cNvGrpSpPr>
              <a:grpSpLocks/>
            </p:cNvGrpSpPr>
            <p:nvPr/>
          </p:nvGrpSpPr>
          <p:grpSpPr bwMode="auto">
            <a:xfrm>
              <a:off x="3686" y="244"/>
              <a:ext cx="177" cy="66"/>
              <a:chOff x="2848" y="848"/>
              <a:chExt cx="140" cy="98"/>
            </a:xfrm>
          </p:grpSpPr>
          <p:sp>
            <p:nvSpPr>
              <p:cNvPr id="10549" name="Line 17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50" name="Line 17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51" name="Line 17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45" name="Group 177"/>
            <p:cNvGrpSpPr>
              <a:grpSpLocks/>
            </p:cNvGrpSpPr>
            <p:nvPr/>
          </p:nvGrpSpPr>
          <p:grpSpPr bwMode="auto">
            <a:xfrm flipV="1">
              <a:off x="3686" y="243"/>
              <a:ext cx="177" cy="66"/>
              <a:chOff x="2848" y="848"/>
              <a:chExt cx="140" cy="98"/>
            </a:xfrm>
          </p:grpSpPr>
          <p:sp>
            <p:nvSpPr>
              <p:cNvPr id="10546" name="Line 17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47" name="Line 17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48" name="Line 18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7" name="Group 181"/>
          <p:cNvGrpSpPr>
            <a:grpSpLocks/>
          </p:cNvGrpSpPr>
          <p:nvPr/>
        </p:nvGrpSpPr>
        <p:grpSpPr bwMode="auto">
          <a:xfrm>
            <a:off x="10314518" y="4138614"/>
            <a:ext cx="527049" cy="231775"/>
            <a:chOff x="3600" y="219"/>
            <a:chExt cx="360" cy="175"/>
          </a:xfrm>
        </p:grpSpPr>
        <p:sp>
          <p:nvSpPr>
            <p:cNvPr id="10526" name="Oval 18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27" name="Line 18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8" name="Line 18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9" name="Rectangle 18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30" name="Oval 18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31" name="Group 187"/>
            <p:cNvGrpSpPr>
              <a:grpSpLocks/>
            </p:cNvGrpSpPr>
            <p:nvPr/>
          </p:nvGrpSpPr>
          <p:grpSpPr bwMode="auto">
            <a:xfrm>
              <a:off x="3686" y="244"/>
              <a:ext cx="177" cy="66"/>
              <a:chOff x="2848" y="848"/>
              <a:chExt cx="140" cy="98"/>
            </a:xfrm>
          </p:grpSpPr>
          <p:sp>
            <p:nvSpPr>
              <p:cNvPr id="10536" name="Line 18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37" name="Line 18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38" name="Line 19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32" name="Group 191"/>
            <p:cNvGrpSpPr>
              <a:grpSpLocks/>
            </p:cNvGrpSpPr>
            <p:nvPr/>
          </p:nvGrpSpPr>
          <p:grpSpPr bwMode="auto">
            <a:xfrm flipV="1">
              <a:off x="3686" y="243"/>
              <a:ext cx="177" cy="66"/>
              <a:chOff x="2848" y="848"/>
              <a:chExt cx="140" cy="98"/>
            </a:xfrm>
          </p:grpSpPr>
          <p:sp>
            <p:nvSpPr>
              <p:cNvPr id="10533" name="Line 19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34" name="Line 19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35" name="Line 19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8" name="Group 195"/>
          <p:cNvGrpSpPr>
            <a:grpSpLocks/>
          </p:cNvGrpSpPr>
          <p:nvPr/>
        </p:nvGrpSpPr>
        <p:grpSpPr bwMode="auto">
          <a:xfrm>
            <a:off x="9675284" y="4621213"/>
            <a:ext cx="524933" cy="228600"/>
            <a:chOff x="3600" y="219"/>
            <a:chExt cx="360" cy="175"/>
          </a:xfrm>
        </p:grpSpPr>
        <p:sp>
          <p:nvSpPr>
            <p:cNvPr id="10513" name="Oval 19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14" name="Line 19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15" name="Line 19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16" name="Rectangle 19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17" name="Oval 20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18" name="Group 201"/>
            <p:cNvGrpSpPr>
              <a:grpSpLocks/>
            </p:cNvGrpSpPr>
            <p:nvPr/>
          </p:nvGrpSpPr>
          <p:grpSpPr bwMode="auto">
            <a:xfrm>
              <a:off x="3686" y="244"/>
              <a:ext cx="177" cy="66"/>
              <a:chOff x="2848" y="848"/>
              <a:chExt cx="140" cy="98"/>
            </a:xfrm>
          </p:grpSpPr>
          <p:sp>
            <p:nvSpPr>
              <p:cNvPr id="10523" name="Line 20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4" name="Line 20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5" name="Line 20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19" name="Group 205"/>
            <p:cNvGrpSpPr>
              <a:grpSpLocks/>
            </p:cNvGrpSpPr>
            <p:nvPr/>
          </p:nvGrpSpPr>
          <p:grpSpPr bwMode="auto">
            <a:xfrm flipV="1">
              <a:off x="3686" y="243"/>
              <a:ext cx="177" cy="66"/>
              <a:chOff x="2848" y="848"/>
              <a:chExt cx="140" cy="98"/>
            </a:xfrm>
          </p:grpSpPr>
          <p:sp>
            <p:nvSpPr>
              <p:cNvPr id="10520" name="Line 20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1" name="Line 20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2" name="Line 20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9" name="Group 209"/>
          <p:cNvGrpSpPr>
            <a:grpSpLocks/>
          </p:cNvGrpSpPr>
          <p:nvPr/>
        </p:nvGrpSpPr>
        <p:grpSpPr bwMode="auto">
          <a:xfrm>
            <a:off x="8832851" y="4249739"/>
            <a:ext cx="524933" cy="230187"/>
            <a:chOff x="3600" y="219"/>
            <a:chExt cx="360" cy="175"/>
          </a:xfrm>
        </p:grpSpPr>
        <p:sp>
          <p:nvSpPr>
            <p:cNvPr id="10500" name="Oval 2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01" name="Line 21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02" name="Line 21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03" name="Rectangle 21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04" name="Oval 2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05" name="Group 215"/>
            <p:cNvGrpSpPr>
              <a:grpSpLocks/>
            </p:cNvGrpSpPr>
            <p:nvPr/>
          </p:nvGrpSpPr>
          <p:grpSpPr bwMode="auto">
            <a:xfrm>
              <a:off x="3686" y="244"/>
              <a:ext cx="177" cy="66"/>
              <a:chOff x="2848" y="848"/>
              <a:chExt cx="140" cy="98"/>
            </a:xfrm>
          </p:grpSpPr>
          <p:sp>
            <p:nvSpPr>
              <p:cNvPr id="10510" name="Line 21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11" name="Line 21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12" name="Line 21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06" name="Group 219"/>
            <p:cNvGrpSpPr>
              <a:grpSpLocks/>
            </p:cNvGrpSpPr>
            <p:nvPr/>
          </p:nvGrpSpPr>
          <p:grpSpPr bwMode="auto">
            <a:xfrm flipV="1">
              <a:off x="3686" y="243"/>
              <a:ext cx="177" cy="66"/>
              <a:chOff x="2848" y="848"/>
              <a:chExt cx="140" cy="98"/>
            </a:xfrm>
          </p:grpSpPr>
          <p:sp>
            <p:nvSpPr>
              <p:cNvPr id="10507" name="Line 22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08" name="Line 22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09" name="Line 2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sp>
        <p:nvSpPr>
          <p:cNvPr id="10300" name="Line 223"/>
          <p:cNvSpPr>
            <a:spLocks noChangeShapeType="1"/>
          </p:cNvSpPr>
          <p:nvPr/>
        </p:nvSpPr>
        <p:spPr bwMode="auto">
          <a:xfrm flipV="1">
            <a:off x="9099551" y="4459288"/>
            <a:ext cx="2116" cy="2460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301" name="Group 224"/>
          <p:cNvGrpSpPr>
            <a:grpSpLocks/>
          </p:cNvGrpSpPr>
          <p:nvPr/>
        </p:nvGrpSpPr>
        <p:grpSpPr bwMode="auto">
          <a:xfrm>
            <a:off x="8204200" y="3624319"/>
            <a:ext cx="855133" cy="676275"/>
            <a:chOff x="3937" y="633"/>
            <a:chExt cx="513" cy="432"/>
          </a:xfrm>
        </p:grpSpPr>
        <p:sp>
          <p:nvSpPr>
            <p:cNvPr id="10479" name="Line 225"/>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80" name="Line 226"/>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81" name="Oval 2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82" name="Line 228"/>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83" name="Line 229"/>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84" name="Rectangle 230"/>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485" name="Oval 2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486" name="Group 232"/>
            <p:cNvGrpSpPr>
              <a:grpSpLocks/>
            </p:cNvGrpSpPr>
            <p:nvPr/>
          </p:nvGrpSpPr>
          <p:grpSpPr bwMode="auto">
            <a:xfrm>
              <a:off x="4120" y="809"/>
              <a:ext cx="156" cy="55"/>
              <a:chOff x="2848" y="848"/>
              <a:chExt cx="140" cy="98"/>
            </a:xfrm>
          </p:grpSpPr>
          <p:sp>
            <p:nvSpPr>
              <p:cNvPr id="10497" name="Line 23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8" name="Line 23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9" name="Line 23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487" name="Group 236"/>
            <p:cNvGrpSpPr>
              <a:grpSpLocks/>
            </p:cNvGrpSpPr>
            <p:nvPr/>
          </p:nvGrpSpPr>
          <p:grpSpPr bwMode="auto">
            <a:xfrm flipV="1">
              <a:off x="4120" y="808"/>
              <a:ext cx="156" cy="56"/>
              <a:chOff x="2848" y="848"/>
              <a:chExt cx="140" cy="98"/>
            </a:xfrm>
          </p:grpSpPr>
          <p:sp>
            <p:nvSpPr>
              <p:cNvPr id="10494" name="Line 23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5" name="Line 23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6" name="Line 23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488" name="Rectangle 240"/>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89" name="Rectangle 2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90" name="Line 242"/>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1" name="Line 243"/>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2" name="Rectangle 244"/>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93" name="Text Box 245"/>
            <p:cNvSpPr txBox="1">
              <a:spLocks noChangeArrowheads="1"/>
            </p:cNvSpPr>
            <p:nvPr/>
          </p:nvSpPr>
          <p:spPr bwMode="auto">
            <a:xfrm>
              <a:off x="3937" y="633"/>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latin typeface="Comic Sans MS" pitchFamily="66" charset="0"/>
              </a:endParaRPr>
            </a:p>
            <a:p>
              <a:pPr algn="ctr">
                <a:spcBef>
                  <a:spcPct val="0"/>
                </a:spcBef>
                <a:buClrTx/>
                <a:buSzTx/>
                <a:buFontTx/>
                <a:buNone/>
              </a:pPr>
              <a:r>
                <a:rPr lang="en-US" altLang="zh-CN" sz="800">
                  <a:solidFill>
                    <a:prstClr val="white"/>
                  </a:solidFill>
                  <a:latin typeface="Comic Sans MS" pitchFamily="66" charset="0"/>
                </a:rPr>
                <a:t>network</a:t>
              </a:r>
            </a:p>
            <a:p>
              <a:pPr algn="ctr">
                <a:spcBef>
                  <a:spcPct val="0"/>
                </a:spcBef>
                <a:buClrTx/>
                <a:buSzTx/>
                <a:buFontTx/>
                <a:buNone/>
              </a:pPr>
              <a:r>
                <a:rPr lang="en-US" altLang="zh-CN" sz="800">
                  <a:solidFill>
                    <a:prstClr val="black"/>
                  </a:solidFill>
                  <a:latin typeface="Comic Sans MS" pitchFamily="66" charset="0"/>
                </a:rPr>
                <a:t>data link</a:t>
              </a:r>
            </a:p>
            <a:p>
              <a:pPr algn="ctr">
                <a:spcBef>
                  <a:spcPct val="0"/>
                </a:spcBef>
                <a:buClrTx/>
                <a:buSzTx/>
                <a:buFontTx/>
                <a:buNone/>
              </a:pPr>
              <a:r>
                <a:rPr lang="en-US" altLang="zh-CN" sz="800">
                  <a:solidFill>
                    <a:prstClr val="black"/>
                  </a:solidFill>
                  <a:latin typeface="Comic Sans MS" pitchFamily="66" charset="0"/>
                </a:rPr>
                <a:t>physical</a:t>
              </a:r>
              <a:endParaRPr lang="en-US" altLang="zh-CN" sz="800">
                <a:solidFill>
                  <a:prstClr val="black"/>
                </a:solidFill>
              </a:endParaRPr>
            </a:p>
          </p:txBody>
        </p:sp>
      </p:grpSp>
      <p:grpSp>
        <p:nvGrpSpPr>
          <p:cNvPr id="10302" name="Group 246"/>
          <p:cNvGrpSpPr>
            <a:grpSpLocks/>
          </p:cNvGrpSpPr>
          <p:nvPr/>
        </p:nvGrpSpPr>
        <p:grpSpPr bwMode="auto">
          <a:xfrm>
            <a:off x="9345084" y="3157594"/>
            <a:ext cx="855133" cy="676275"/>
            <a:chOff x="3937" y="633"/>
            <a:chExt cx="513" cy="432"/>
          </a:xfrm>
        </p:grpSpPr>
        <p:sp>
          <p:nvSpPr>
            <p:cNvPr id="10458" name="Line 247"/>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9" name="Line 248"/>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60" name="Oval 2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61" name="Line 250"/>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62" name="Line 251"/>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63" name="Rectangle 252"/>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464" name="Oval 2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465" name="Group 254"/>
            <p:cNvGrpSpPr>
              <a:grpSpLocks/>
            </p:cNvGrpSpPr>
            <p:nvPr/>
          </p:nvGrpSpPr>
          <p:grpSpPr bwMode="auto">
            <a:xfrm>
              <a:off x="4120" y="809"/>
              <a:ext cx="156" cy="55"/>
              <a:chOff x="2848" y="848"/>
              <a:chExt cx="140" cy="98"/>
            </a:xfrm>
          </p:grpSpPr>
          <p:sp>
            <p:nvSpPr>
              <p:cNvPr id="10476" name="Line 2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7" name="Line 2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8" name="Line 2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466" name="Group 258"/>
            <p:cNvGrpSpPr>
              <a:grpSpLocks/>
            </p:cNvGrpSpPr>
            <p:nvPr/>
          </p:nvGrpSpPr>
          <p:grpSpPr bwMode="auto">
            <a:xfrm flipV="1">
              <a:off x="4120" y="808"/>
              <a:ext cx="156" cy="56"/>
              <a:chOff x="2848" y="848"/>
              <a:chExt cx="140" cy="98"/>
            </a:xfrm>
          </p:grpSpPr>
          <p:sp>
            <p:nvSpPr>
              <p:cNvPr id="10473" name="Line 2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4" name="Line 2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5" name="Line 2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467" name="Rectangle 262"/>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68" name="Rectangle 2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69" name="Line 264"/>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0" name="Line 265"/>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1" name="Rectangle 266"/>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72" name="Text Box 267"/>
            <p:cNvSpPr txBox="1">
              <a:spLocks noChangeArrowheads="1"/>
            </p:cNvSpPr>
            <p:nvPr/>
          </p:nvSpPr>
          <p:spPr bwMode="auto">
            <a:xfrm>
              <a:off x="3937" y="633"/>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latin typeface="Comic Sans MS" pitchFamily="66" charset="0"/>
              </a:endParaRPr>
            </a:p>
            <a:p>
              <a:pPr algn="ctr">
                <a:spcBef>
                  <a:spcPct val="0"/>
                </a:spcBef>
                <a:buClrTx/>
                <a:buSzTx/>
                <a:buFontTx/>
                <a:buNone/>
              </a:pPr>
              <a:r>
                <a:rPr lang="en-US" altLang="zh-CN" sz="800">
                  <a:solidFill>
                    <a:prstClr val="white"/>
                  </a:solidFill>
                  <a:latin typeface="Comic Sans MS" pitchFamily="66" charset="0"/>
                </a:rPr>
                <a:t>network</a:t>
              </a:r>
            </a:p>
            <a:p>
              <a:pPr algn="ctr">
                <a:spcBef>
                  <a:spcPct val="0"/>
                </a:spcBef>
                <a:buClrTx/>
                <a:buSzTx/>
                <a:buFontTx/>
                <a:buNone/>
              </a:pPr>
              <a:r>
                <a:rPr lang="en-US" altLang="zh-CN" sz="800">
                  <a:solidFill>
                    <a:prstClr val="black"/>
                  </a:solidFill>
                  <a:latin typeface="Comic Sans MS" pitchFamily="66" charset="0"/>
                </a:rPr>
                <a:t>data link</a:t>
              </a:r>
            </a:p>
            <a:p>
              <a:pPr algn="ctr">
                <a:spcBef>
                  <a:spcPct val="0"/>
                </a:spcBef>
                <a:buClrTx/>
                <a:buSzTx/>
                <a:buFontTx/>
                <a:buNone/>
              </a:pPr>
              <a:r>
                <a:rPr lang="en-US" altLang="zh-CN" sz="800">
                  <a:solidFill>
                    <a:prstClr val="black"/>
                  </a:solidFill>
                  <a:latin typeface="Comic Sans MS" pitchFamily="66" charset="0"/>
                </a:rPr>
                <a:t>physical</a:t>
              </a:r>
              <a:endParaRPr lang="en-US" altLang="zh-CN" sz="800">
                <a:solidFill>
                  <a:prstClr val="black"/>
                </a:solidFill>
              </a:endParaRPr>
            </a:p>
          </p:txBody>
        </p:sp>
      </p:grpSp>
      <p:grpSp>
        <p:nvGrpSpPr>
          <p:cNvPr id="10303" name="Group 268"/>
          <p:cNvGrpSpPr>
            <a:grpSpLocks/>
          </p:cNvGrpSpPr>
          <p:nvPr/>
        </p:nvGrpSpPr>
        <p:grpSpPr bwMode="auto">
          <a:xfrm>
            <a:off x="9946218" y="1574338"/>
            <a:ext cx="855133" cy="596440"/>
            <a:chOff x="3937" y="657"/>
            <a:chExt cx="513" cy="381"/>
          </a:xfrm>
        </p:grpSpPr>
        <p:sp>
          <p:nvSpPr>
            <p:cNvPr id="10437" name="Line 269"/>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8" name="Line 270"/>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9" name="Oval 2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40" name="Line 272"/>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41" name="Line 273"/>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42" name="Rectangle 274"/>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443" name="Oval 2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444" name="Group 276"/>
            <p:cNvGrpSpPr>
              <a:grpSpLocks/>
            </p:cNvGrpSpPr>
            <p:nvPr/>
          </p:nvGrpSpPr>
          <p:grpSpPr bwMode="auto">
            <a:xfrm>
              <a:off x="4120" y="809"/>
              <a:ext cx="156" cy="55"/>
              <a:chOff x="2848" y="848"/>
              <a:chExt cx="140" cy="98"/>
            </a:xfrm>
          </p:grpSpPr>
          <p:sp>
            <p:nvSpPr>
              <p:cNvPr id="10455" name="Line 27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6" name="Line 27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7" name="Line 27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445" name="Group 280"/>
            <p:cNvGrpSpPr>
              <a:grpSpLocks/>
            </p:cNvGrpSpPr>
            <p:nvPr/>
          </p:nvGrpSpPr>
          <p:grpSpPr bwMode="auto">
            <a:xfrm flipV="1">
              <a:off x="4120" y="808"/>
              <a:ext cx="156" cy="56"/>
              <a:chOff x="2848" y="848"/>
              <a:chExt cx="140" cy="98"/>
            </a:xfrm>
          </p:grpSpPr>
          <p:sp>
            <p:nvSpPr>
              <p:cNvPr id="10452" name="Line 28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3" name="Line 28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4" name="Line 28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446" name="Rectangle 284"/>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47" name="Rectangle 285"/>
            <p:cNvSpPr>
              <a:spLocks noChangeArrowheads="1"/>
            </p:cNvSpPr>
            <p:nvPr/>
          </p:nvSpPr>
          <p:spPr bwMode="auto">
            <a:xfrm>
              <a:off x="3981" y="726"/>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48" name="Line 286"/>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49" name="Line 287"/>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0" name="Rectangle 288"/>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51" name="Text Box 289"/>
            <p:cNvSpPr txBox="1">
              <a:spLocks noChangeArrowheads="1"/>
            </p:cNvSpPr>
            <p:nvPr/>
          </p:nvSpPr>
          <p:spPr bwMode="auto">
            <a:xfrm>
              <a:off x="3937" y="657"/>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dirty="0">
                <a:solidFill>
                  <a:prstClr val="black"/>
                </a:solidFill>
                <a:latin typeface="Comic Sans MS" pitchFamily="66" charset="0"/>
              </a:endParaRPr>
            </a:p>
            <a:p>
              <a:pPr algn="ctr">
                <a:spcBef>
                  <a:spcPct val="0"/>
                </a:spcBef>
                <a:buClrTx/>
                <a:buSzTx/>
                <a:buFontTx/>
                <a:buNone/>
              </a:pPr>
              <a:r>
                <a:rPr lang="en-US" altLang="zh-CN" sz="800" dirty="0">
                  <a:solidFill>
                    <a:prstClr val="white"/>
                  </a:solidFill>
                  <a:latin typeface="Comic Sans MS" pitchFamily="66" charset="0"/>
                </a:rPr>
                <a:t>network</a:t>
              </a:r>
            </a:p>
            <a:p>
              <a:pPr algn="ctr">
                <a:spcBef>
                  <a:spcPct val="0"/>
                </a:spcBef>
                <a:buClrTx/>
                <a:buSzTx/>
                <a:buFontTx/>
                <a:buNone/>
              </a:pPr>
              <a:r>
                <a:rPr lang="en-US" altLang="zh-CN" sz="800" dirty="0">
                  <a:solidFill>
                    <a:prstClr val="black"/>
                  </a:solidFill>
                  <a:latin typeface="Comic Sans MS" pitchFamily="66" charset="0"/>
                </a:rPr>
                <a:t>data link</a:t>
              </a:r>
            </a:p>
            <a:p>
              <a:pPr algn="ctr">
                <a:spcBef>
                  <a:spcPct val="0"/>
                </a:spcBef>
                <a:buClrTx/>
                <a:buSzTx/>
                <a:buFontTx/>
                <a:buNone/>
              </a:pPr>
              <a:r>
                <a:rPr lang="en-US" altLang="zh-CN" sz="800" dirty="0">
                  <a:solidFill>
                    <a:prstClr val="black"/>
                  </a:solidFill>
                  <a:latin typeface="Comic Sans MS" pitchFamily="66" charset="0"/>
                </a:rPr>
                <a:t>physical</a:t>
              </a:r>
              <a:endParaRPr lang="en-US" altLang="zh-CN" sz="800" dirty="0">
                <a:solidFill>
                  <a:prstClr val="black"/>
                </a:solidFill>
              </a:endParaRPr>
            </a:p>
          </p:txBody>
        </p:sp>
      </p:grpSp>
      <p:grpSp>
        <p:nvGrpSpPr>
          <p:cNvPr id="10304" name="Group 290"/>
          <p:cNvGrpSpPr>
            <a:grpSpLocks/>
          </p:cNvGrpSpPr>
          <p:nvPr/>
        </p:nvGrpSpPr>
        <p:grpSpPr bwMode="auto">
          <a:xfrm>
            <a:off x="10598151" y="3687818"/>
            <a:ext cx="855133" cy="674688"/>
            <a:chOff x="3937" y="634"/>
            <a:chExt cx="513" cy="431"/>
          </a:xfrm>
        </p:grpSpPr>
        <p:sp>
          <p:nvSpPr>
            <p:cNvPr id="10416" name="Line 291"/>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7" name="Line 292"/>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8" name="Oval 2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19" name="Line 294"/>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20" name="Line 295"/>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21" name="Rectangle 296"/>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422" name="Oval 2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423" name="Group 298"/>
            <p:cNvGrpSpPr>
              <a:grpSpLocks/>
            </p:cNvGrpSpPr>
            <p:nvPr/>
          </p:nvGrpSpPr>
          <p:grpSpPr bwMode="auto">
            <a:xfrm>
              <a:off x="4120" y="809"/>
              <a:ext cx="156" cy="55"/>
              <a:chOff x="2848" y="848"/>
              <a:chExt cx="140" cy="98"/>
            </a:xfrm>
          </p:grpSpPr>
          <p:sp>
            <p:nvSpPr>
              <p:cNvPr id="10434" name="Line 2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5" name="Line 3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6" name="Line 3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424" name="Group 302"/>
            <p:cNvGrpSpPr>
              <a:grpSpLocks/>
            </p:cNvGrpSpPr>
            <p:nvPr/>
          </p:nvGrpSpPr>
          <p:grpSpPr bwMode="auto">
            <a:xfrm flipV="1">
              <a:off x="4120" y="808"/>
              <a:ext cx="156" cy="56"/>
              <a:chOff x="2848" y="848"/>
              <a:chExt cx="140" cy="98"/>
            </a:xfrm>
          </p:grpSpPr>
          <p:sp>
            <p:nvSpPr>
              <p:cNvPr id="10431" name="Line 30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2" name="Line 30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3" name="Line 30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425" name="Rectangle 306"/>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26" name="Rectangle 3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27" name="Line 308"/>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28" name="Line 309"/>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29" name="Rectangle 310"/>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30" name="Text Box 311"/>
            <p:cNvSpPr txBox="1">
              <a:spLocks noChangeArrowheads="1"/>
            </p:cNvSpPr>
            <p:nvPr/>
          </p:nvSpPr>
          <p:spPr bwMode="auto">
            <a:xfrm>
              <a:off x="3937" y="634"/>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latin typeface="Comic Sans MS" pitchFamily="66" charset="0"/>
              </a:endParaRPr>
            </a:p>
            <a:p>
              <a:pPr algn="ctr">
                <a:spcBef>
                  <a:spcPct val="0"/>
                </a:spcBef>
                <a:buClrTx/>
                <a:buSzTx/>
                <a:buFontTx/>
                <a:buNone/>
              </a:pPr>
              <a:r>
                <a:rPr lang="en-US" altLang="zh-CN" sz="800">
                  <a:solidFill>
                    <a:prstClr val="white"/>
                  </a:solidFill>
                  <a:latin typeface="Comic Sans MS" pitchFamily="66" charset="0"/>
                </a:rPr>
                <a:t>network</a:t>
              </a:r>
            </a:p>
            <a:p>
              <a:pPr algn="ctr">
                <a:spcBef>
                  <a:spcPct val="0"/>
                </a:spcBef>
                <a:buClrTx/>
                <a:buSzTx/>
                <a:buFontTx/>
                <a:buNone/>
              </a:pPr>
              <a:r>
                <a:rPr lang="en-US" altLang="zh-CN" sz="800">
                  <a:solidFill>
                    <a:prstClr val="black"/>
                  </a:solidFill>
                  <a:latin typeface="Comic Sans MS" pitchFamily="66" charset="0"/>
                </a:rPr>
                <a:t>data link</a:t>
              </a:r>
            </a:p>
            <a:p>
              <a:pPr algn="ctr">
                <a:spcBef>
                  <a:spcPct val="0"/>
                </a:spcBef>
                <a:buClrTx/>
                <a:buSzTx/>
                <a:buFontTx/>
                <a:buNone/>
              </a:pPr>
              <a:r>
                <a:rPr lang="en-US" altLang="zh-CN" sz="800">
                  <a:solidFill>
                    <a:prstClr val="black"/>
                  </a:solidFill>
                  <a:latin typeface="Comic Sans MS" pitchFamily="66" charset="0"/>
                </a:rPr>
                <a:t>physical</a:t>
              </a:r>
              <a:endParaRPr lang="en-US" altLang="zh-CN" sz="800">
                <a:solidFill>
                  <a:prstClr val="black"/>
                </a:solidFill>
              </a:endParaRPr>
            </a:p>
          </p:txBody>
        </p:sp>
      </p:grpSp>
      <p:grpSp>
        <p:nvGrpSpPr>
          <p:cNvPr id="10305" name="Group 312"/>
          <p:cNvGrpSpPr>
            <a:grpSpLocks/>
          </p:cNvGrpSpPr>
          <p:nvPr/>
        </p:nvGrpSpPr>
        <p:grpSpPr bwMode="auto">
          <a:xfrm>
            <a:off x="10979151" y="2914707"/>
            <a:ext cx="855133" cy="676275"/>
            <a:chOff x="3937" y="633"/>
            <a:chExt cx="513" cy="432"/>
          </a:xfrm>
        </p:grpSpPr>
        <p:sp>
          <p:nvSpPr>
            <p:cNvPr id="10395" name="Line 313"/>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6" name="Line 314"/>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7" name="Oval 3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98" name="Line 316"/>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9" name="Line 317"/>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00" name="Rectangle 318"/>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401" name="Oval 3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402" name="Group 320"/>
            <p:cNvGrpSpPr>
              <a:grpSpLocks/>
            </p:cNvGrpSpPr>
            <p:nvPr/>
          </p:nvGrpSpPr>
          <p:grpSpPr bwMode="auto">
            <a:xfrm>
              <a:off x="4120" y="809"/>
              <a:ext cx="156" cy="55"/>
              <a:chOff x="2848" y="848"/>
              <a:chExt cx="140" cy="98"/>
            </a:xfrm>
          </p:grpSpPr>
          <p:sp>
            <p:nvSpPr>
              <p:cNvPr id="10413" name="Line 32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4" name="Line 32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5" name="Line 32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403" name="Group 324"/>
            <p:cNvGrpSpPr>
              <a:grpSpLocks/>
            </p:cNvGrpSpPr>
            <p:nvPr/>
          </p:nvGrpSpPr>
          <p:grpSpPr bwMode="auto">
            <a:xfrm flipV="1">
              <a:off x="4120" y="808"/>
              <a:ext cx="156" cy="56"/>
              <a:chOff x="2848" y="848"/>
              <a:chExt cx="140" cy="98"/>
            </a:xfrm>
          </p:grpSpPr>
          <p:sp>
            <p:nvSpPr>
              <p:cNvPr id="10410" name="Line 32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1" name="Line 32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2" name="Line 32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404" name="Rectangle 328"/>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05" name="Rectangle 3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06" name="Line 330"/>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07" name="Line 331"/>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08" name="Rectangle 332"/>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09" name="Text Box 333"/>
            <p:cNvSpPr txBox="1">
              <a:spLocks noChangeArrowheads="1"/>
            </p:cNvSpPr>
            <p:nvPr/>
          </p:nvSpPr>
          <p:spPr bwMode="auto">
            <a:xfrm>
              <a:off x="3937" y="633"/>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latin typeface="Comic Sans MS" pitchFamily="66" charset="0"/>
              </a:endParaRPr>
            </a:p>
            <a:p>
              <a:pPr algn="ctr">
                <a:spcBef>
                  <a:spcPct val="0"/>
                </a:spcBef>
                <a:buClrTx/>
                <a:buSzTx/>
                <a:buFontTx/>
                <a:buNone/>
              </a:pPr>
              <a:r>
                <a:rPr lang="en-US" altLang="zh-CN" sz="800">
                  <a:solidFill>
                    <a:prstClr val="white"/>
                  </a:solidFill>
                  <a:latin typeface="Comic Sans MS" pitchFamily="66" charset="0"/>
                </a:rPr>
                <a:t>network</a:t>
              </a:r>
            </a:p>
            <a:p>
              <a:pPr algn="ctr">
                <a:spcBef>
                  <a:spcPct val="0"/>
                </a:spcBef>
                <a:buClrTx/>
                <a:buSzTx/>
                <a:buFontTx/>
                <a:buNone/>
              </a:pPr>
              <a:r>
                <a:rPr lang="en-US" altLang="zh-CN" sz="800">
                  <a:solidFill>
                    <a:prstClr val="black"/>
                  </a:solidFill>
                  <a:latin typeface="Comic Sans MS" pitchFamily="66" charset="0"/>
                </a:rPr>
                <a:t>data link</a:t>
              </a:r>
            </a:p>
            <a:p>
              <a:pPr algn="ctr">
                <a:spcBef>
                  <a:spcPct val="0"/>
                </a:spcBef>
                <a:buClrTx/>
                <a:buSzTx/>
                <a:buFontTx/>
                <a:buNone/>
              </a:pPr>
              <a:r>
                <a:rPr lang="en-US" altLang="zh-CN" sz="800">
                  <a:solidFill>
                    <a:prstClr val="black"/>
                  </a:solidFill>
                  <a:latin typeface="Comic Sans MS" pitchFamily="66" charset="0"/>
                </a:rPr>
                <a:t>physical</a:t>
              </a:r>
              <a:endParaRPr lang="en-US" altLang="zh-CN" sz="800">
                <a:solidFill>
                  <a:prstClr val="black"/>
                </a:solidFill>
              </a:endParaRPr>
            </a:p>
          </p:txBody>
        </p:sp>
      </p:grpSp>
      <p:grpSp>
        <p:nvGrpSpPr>
          <p:cNvPr id="10306" name="Group 334"/>
          <p:cNvGrpSpPr>
            <a:grpSpLocks/>
          </p:cNvGrpSpPr>
          <p:nvPr/>
        </p:nvGrpSpPr>
        <p:grpSpPr bwMode="auto">
          <a:xfrm>
            <a:off x="11034184" y="1687569"/>
            <a:ext cx="855133" cy="676275"/>
            <a:chOff x="3937" y="633"/>
            <a:chExt cx="513" cy="432"/>
          </a:xfrm>
        </p:grpSpPr>
        <p:sp>
          <p:nvSpPr>
            <p:cNvPr id="10374" name="Line 335"/>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5" name="Line 336"/>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6" name="Oval 3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77" name="Line 338"/>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8" name="Line 339"/>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9" name="Rectangle 340"/>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380" name="Oval 3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381" name="Group 342"/>
            <p:cNvGrpSpPr>
              <a:grpSpLocks/>
            </p:cNvGrpSpPr>
            <p:nvPr/>
          </p:nvGrpSpPr>
          <p:grpSpPr bwMode="auto">
            <a:xfrm>
              <a:off x="4120" y="809"/>
              <a:ext cx="156" cy="55"/>
              <a:chOff x="2848" y="848"/>
              <a:chExt cx="140" cy="98"/>
            </a:xfrm>
          </p:grpSpPr>
          <p:sp>
            <p:nvSpPr>
              <p:cNvPr id="10392" name="Line 34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3" name="Line 34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4" name="Line 34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382" name="Group 346"/>
            <p:cNvGrpSpPr>
              <a:grpSpLocks/>
            </p:cNvGrpSpPr>
            <p:nvPr/>
          </p:nvGrpSpPr>
          <p:grpSpPr bwMode="auto">
            <a:xfrm flipV="1">
              <a:off x="4120" y="808"/>
              <a:ext cx="156" cy="56"/>
              <a:chOff x="2848" y="848"/>
              <a:chExt cx="140" cy="98"/>
            </a:xfrm>
          </p:grpSpPr>
          <p:sp>
            <p:nvSpPr>
              <p:cNvPr id="10389" name="Line 34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0" name="Line 34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1" name="Line 34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383" name="Rectangle 350"/>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84" name="Rectangle 3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85" name="Line 352"/>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86" name="Line 353"/>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87" name="Rectangle 354"/>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88" name="Text Box 355"/>
            <p:cNvSpPr txBox="1">
              <a:spLocks noChangeArrowheads="1"/>
            </p:cNvSpPr>
            <p:nvPr/>
          </p:nvSpPr>
          <p:spPr bwMode="auto">
            <a:xfrm>
              <a:off x="3937" y="633"/>
              <a:ext cx="513"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dirty="0">
                <a:solidFill>
                  <a:prstClr val="black"/>
                </a:solidFill>
                <a:latin typeface="Comic Sans MS" pitchFamily="66" charset="0"/>
              </a:endParaRPr>
            </a:p>
            <a:p>
              <a:pPr algn="ctr">
                <a:spcBef>
                  <a:spcPct val="0"/>
                </a:spcBef>
                <a:buClrTx/>
                <a:buSzTx/>
                <a:buFontTx/>
                <a:buNone/>
              </a:pPr>
              <a:r>
                <a:rPr lang="en-US" altLang="zh-CN" sz="800" dirty="0">
                  <a:solidFill>
                    <a:prstClr val="white"/>
                  </a:solidFill>
                  <a:latin typeface="Comic Sans MS" pitchFamily="66" charset="0"/>
                </a:rPr>
                <a:t>network</a:t>
              </a:r>
            </a:p>
            <a:p>
              <a:pPr algn="ctr">
                <a:spcBef>
                  <a:spcPct val="0"/>
                </a:spcBef>
                <a:buClrTx/>
                <a:buSzTx/>
                <a:buFontTx/>
                <a:buNone/>
              </a:pPr>
              <a:r>
                <a:rPr lang="en-US" altLang="zh-CN" sz="800" dirty="0">
                  <a:solidFill>
                    <a:prstClr val="black"/>
                  </a:solidFill>
                  <a:latin typeface="Comic Sans MS" pitchFamily="66" charset="0"/>
                </a:rPr>
                <a:t>data link</a:t>
              </a:r>
            </a:p>
            <a:p>
              <a:pPr algn="ctr">
                <a:spcBef>
                  <a:spcPct val="0"/>
                </a:spcBef>
                <a:buClrTx/>
                <a:buSzTx/>
                <a:buFontTx/>
                <a:buNone/>
              </a:pPr>
              <a:r>
                <a:rPr lang="en-US" altLang="zh-CN" sz="800" dirty="0">
                  <a:solidFill>
                    <a:prstClr val="black"/>
                  </a:solidFill>
                  <a:latin typeface="Comic Sans MS" pitchFamily="66" charset="0"/>
                </a:rPr>
                <a:t>physical</a:t>
              </a:r>
              <a:endParaRPr lang="en-US" altLang="zh-CN" sz="800" dirty="0">
                <a:solidFill>
                  <a:prstClr val="black"/>
                </a:solidFill>
              </a:endParaRPr>
            </a:p>
          </p:txBody>
        </p:sp>
      </p:grpSp>
      <p:grpSp>
        <p:nvGrpSpPr>
          <p:cNvPr id="10307" name="Group 356"/>
          <p:cNvGrpSpPr>
            <a:grpSpLocks/>
          </p:cNvGrpSpPr>
          <p:nvPr/>
        </p:nvGrpSpPr>
        <p:grpSpPr bwMode="auto">
          <a:xfrm>
            <a:off x="9038167" y="4452993"/>
            <a:ext cx="855133" cy="674688"/>
            <a:chOff x="3937" y="634"/>
            <a:chExt cx="513" cy="431"/>
          </a:xfrm>
        </p:grpSpPr>
        <p:sp>
          <p:nvSpPr>
            <p:cNvPr id="10353" name="Line 357"/>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4" name="Line 358"/>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5" name="Oval 3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56" name="Line 360"/>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7" name="Line 361"/>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8" name="Rectangle 362"/>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359" name="Oval 3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360" name="Group 364"/>
            <p:cNvGrpSpPr>
              <a:grpSpLocks/>
            </p:cNvGrpSpPr>
            <p:nvPr/>
          </p:nvGrpSpPr>
          <p:grpSpPr bwMode="auto">
            <a:xfrm>
              <a:off x="4120" y="809"/>
              <a:ext cx="156" cy="55"/>
              <a:chOff x="2848" y="848"/>
              <a:chExt cx="140" cy="98"/>
            </a:xfrm>
          </p:grpSpPr>
          <p:sp>
            <p:nvSpPr>
              <p:cNvPr id="10371" name="Line 36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2" name="Line 36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3" name="Line 36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361" name="Group 368"/>
            <p:cNvGrpSpPr>
              <a:grpSpLocks/>
            </p:cNvGrpSpPr>
            <p:nvPr/>
          </p:nvGrpSpPr>
          <p:grpSpPr bwMode="auto">
            <a:xfrm flipV="1">
              <a:off x="4120" y="808"/>
              <a:ext cx="156" cy="56"/>
              <a:chOff x="2848" y="848"/>
              <a:chExt cx="140" cy="98"/>
            </a:xfrm>
          </p:grpSpPr>
          <p:sp>
            <p:nvSpPr>
              <p:cNvPr id="10368" name="Line 3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69" name="Line 3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0" name="Line 3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362" name="Rectangle 372"/>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63" name="Rectangle 3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64" name="Line 374"/>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65" name="Line 375"/>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66" name="Rectangle 376"/>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67" name="Text Box 377"/>
            <p:cNvSpPr txBox="1">
              <a:spLocks noChangeArrowheads="1"/>
            </p:cNvSpPr>
            <p:nvPr/>
          </p:nvSpPr>
          <p:spPr bwMode="auto">
            <a:xfrm>
              <a:off x="3937" y="634"/>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latin typeface="Comic Sans MS" pitchFamily="66" charset="0"/>
              </a:endParaRPr>
            </a:p>
            <a:p>
              <a:pPr algn="ctr">
                <a:spcBef>
                  <a:spcPct val="0"/>
                </a:spcBef>
                <a:buClrTx/>
                <a:buSzTx/>
                <a:buFontTx/>
                <a:buNone/>
              </a:pPr>
              <a:r>
                <a:rPr lang="en-US" altLang="zh-CN" sz="800">
                  <a:solidFill>
                    <a:prstClr val="white"/>
                  </a:solidFill>
                  <a:latin typeface="Comic Sans MS" pitchFamily="66" charset="0"/>
                </a:rPr>
                <a:t>network</a:t>
              </a:r>
            </a:p>
            <a:p>
              <a:pPr algn="ctr">
                <a:spcBef>
                  <a:spcPct val="0"/>
                </a:spcBef>
                <a:buClrTx/>
                <a:buSzTx/>
                <a:buFontTx/>
                <a:buNone/>
              </a:pPr>
              <a:r>
                <a:rPr lang="en-US" altLang="zh-CN" sz="800">
                  <a:solidFill>
                    <a:prstClr val="black"/>
                  </a:solidFill>
                  <a:latin typeface="Comic Sans MS" pitchFamily="66" charset="0"/>
                </a:rPr>
                <a:t>data link</a:t>
              </a:r>
            </a:p>
            <a:p>
              <a:pPr algn="ctr">
                <a:spcBef>
                  <a:spcPct val="0"/>
                </a:spcBef>
                <a:buClrTx/>
                <a:buSzTx/>
                <a:buFontTx/>
                <a:buNone/>
              </a:pPr>
              <a:r>
                <a:rPr lang="en-US" altLang="zh-CN" sz="800">
                  <a:solidFill>
                    <a:prstClr val="black"/>
                  </a:solidFill>
                  <a:latin typeface="Comic Sans MS" pitchFamily="66" charset="0"/>
                </a:rPr>
                <a:t>physical</a:t>
              </a:r>
              <a:endParaRPr lang="en-US" altLang="zh-CN" sz="800">
                <a:solidFill>
                  <a:prstClr val="black"/>
                </a:solidFill>
              </a:endParaRPr>
            </a:p>
          </p:txBody>
        </p:sp>
      </p:grpSp>
      <p:grpSp>
        <p:nvGrpSpPr>
          <p:cNvPr id="10308" name="Group 378"/>
          <p:cNvGrpSpPr>
            <a:grpSpLocks/>
          </p:cNvGrpSpPr>
          <p:nvPr/>
        </p:nvGrpSpPr>
        <p:grpSpPr bwMode="auto">
          <a:xfrm>
            <a:off x="8593667" y="1926218"/>
            <a:ext cx="1028700" cy="601131"/>
            <a:chOff x="3937" y="681"/>
            <a:chExt cx="513" cy="384"/>
          </a:xfrm>
        </p:grpSpPr>
        <p:sp>
          <p:nvSpPr>
            <p:cNvPr id="10332" name="Line 379"/>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3" name="Line 380"/>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4" name="Oval 38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35" name="Line 382"/>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6" name="Line 383"/>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7" name="Rectangle 384"/>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338" name="Oval 38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339" name="Group 386"/>
            <p:cNvGrpSpPr>
              <a:grpSpLocks/>
            </p:cNvGrpSpPr>
            <p:nvPr/>
          </p:nvGrpSpPr>
          <p:grpSpPr bwMode="auto">
            <a:xfrm>
              <a:off x="4120" y="809"/>
              <a:ext cx="156" cy="55"/>
              <a:chOff x="2848" y="848"/>
              <a:chExt cx="140" cy="98"/>
            </a:xfrm>
          </p:grpSpPr>
          <p:sp>
            <p:nvSpPr>
              <p:cNvPr id="10350" name="Line 38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1" name="Line 38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2" name="Line 38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340" name="Group 390"/>
            <p:cNvGrpSpPr>
              <a:grpSpLocks/>
            </p:cNvGrpSpPr>
            <p:nvPr/>
          </p:nvGrpSpPr>
          <p:grpSpPr bwMode="auto">
            <a:xfrm flipV="1">
              <a:off x="4120" y="808"/>
              <a:ext cx="156" cy="56"/>
              <a:chOff x="2848" y="848"/>
              <a:chExt cx="140" cy="98"/>
            </a:xfrm>
          </p:grpSpPr>
          <p:sp>
            <p:nvSpPr>
              <p:cNvPr id="10347" name="Line 39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48" name="Line 39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49" name="Line 39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341" name="Rectangle 394"/>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42" name="Rectangle 39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43" name="Line 396"/>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44" name="Line 397"/>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45" name="Rectangle 398"/>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46" name="Text Box 399"/>
            <p:cNvSpPr txBox="1">
              <a:spLocks noChangeArrowheads="1"/>
            </p:cNvSpPr>
            <p:nvPr/>
          </p:nvSpPr>
          <p:spPr bwMode="auto">
            <a:xfrm>
              <a:off x="3937" y="681"/>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dirty="0">
                <a:solidFill>
                  <a:prstClr val="black"/>
                </a:solidFill>
                <a:latin typeface="Comic Sans MS" pitchFamily="66" charset="0"/>
              </a:endParaRPr>
            </a:p>
            <a:p>
              <a:pPr algn="ctr">
                <a:spcBef>
                  <a:spcPct val="0"/>
                </a:spcBef>
                <a:buClrTx/>
                <a:buSzTx/>
                <a:buFontTx/>
                <a:buNone/>
              </a:pPr>
              <a:r>
                <a:rPr lang="zh-CN" altLang="en-US" sz="800" dirty="0">
                  <a:solidFill>
                    <a:prstClr val="white"/>
                  </a:solidFill>
                  <a:latin typeface="Comic Sans MS" pitchFamily="66" charset="0"/>
                </a:rPr>
                <a:t>网络层</a:t>
              </a:r>
            </a:p>
            <a:p>
              <a:pPr algn="ctr">
                <a:spcBef>
                  <a:spcPct val="0"/>
                </a:spcBef>
                <a:buClrTx/>
                <a:buSzTx/>
                <a:buFontTx/>
                <a:buNone/>
              </a:pPr>
              <a:r>
                <a:rPr lang="zh-CN" altLang="en-US" sz="800" dirty="0">
                  <a:solidFill>
                    <a:prstClr val="black"/>
                  </a:solidFill>
                  <a:latin typeface="Comic Sans MS" pitchFamily="66" charset="0"/>
                </a:rPr>
                <a:t>数据链路层</a:t>
              </a:r>
            </a:p>
            <a:p>
              <a:pPr algn="ctr">
                <a:spcBef>
                  <a:spcPct val="0"/>
                </a:spcBef>
                <a:buClrTx/>
                <a:buSzTx/>
                <a:buFontTx/>
                <a:buNone/>
              </a:pPr>
              <a:r>
                <a:rPr lang="zh-CN" altLang="en-US" sz="800" dirty="0">
                  <a:solidFill>
                    <a:prstClr val="black"/>
                  </a:solidFill>
                  <a:latin typeface="Comic Sans MS" pitchFamily="66" charset="0"/>
                </a:rPr>
                <a:t>物理层</a:t>
              </a:r>
              <a:endParaRPr lang="zh-CN" altLang="en-US" sz="800" dirty="0">
                <a:solidFill>
                  <a:prstClr val="black"/>
                </a:solidFill>
              </a:endParaRPr>
            </a:p>
          </p:txBody>
        </p:sp>
      </p:grpSp>
      <p:grpSp>
        <p:nvGrpSpPr>
          <p:cNvPr id="10309" name="Group 400"/>
          <p:cNvGrpSpPr>
            <a:grpSpLocks/>
          </p:cNvGrpSpPr>
          <p:nvPr/>
        </p:nvGrpSpPr>
        <p:grpSpPr bwMode="auto">
          <a:xfrm>
            <a:off x="7611534" y="1436690"/>
            <a:ext cx="855133" cy="811638"/>
            <a:chOff x="2956" y="969"/>
            <a:chExt cx="513" cy="519"/>
          </a:xfrm>
        </p:grpSpPr>
        <p:sp>
          <p:nvSpPr>
            <p:cNvPr id="10324" name="Rectangle 401"/>
            <p:cNvSpPr>
              <a:spLocks noChangeArrowheads="1"/>
            </p:cNvSpPr>
            <p:nvPr/>
          </p:nvSpPr>
          <p:spPr bwMode="auto">
            <a:xfrm>
              <a:off x="3018" y="969"/>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25" name="Rectangle 40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26" name="Rectangle 403"/>
            <p:cNvSpPr>
              <a:spLocks noChangeArrowheads="1"/>
            </p:cNvSpPr>
            <p:nvPr/>
          </p:nvSpPr>
          <p:spPr bwMode="auto">
            <a:xfrm>
              <a:off x="3000" y="1185"/>
              <a:ext cx="432"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27" name="Text Box 404"/>
            <p:cNvSpPr txBox="1">
              <a:spLocks noChangeArrowheads="1"/>
            </p:cNvSpPr>
            <p:nvPr/>
          </p:nvSpPr>
          <p:spPr bwMode="auto">
            <a:xfrm>
              <a:off x="2956" y="1014"/>
              <a:ext cx="51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800" dirty="0">
                  <a:solidFill>
                    <a:prstClr val="black"/>
                  </a:solidFill>
                  <a:latin typeface="Comic Sans MS" pitchFamily="66" charset="0"/>
                </a:rPr>
                <a:t>application</a:t>
              </a:r>
            </a:p>
            <a:p>
              <a:pPr algn="ctr">
                <a:spcBef>
                  <a:spcPct val="0"/>
                </a:spcBef>
                <a:buClrTx/>
                <a:buSzTx/>
                <a:buFontTx/>
                <a:buNone/>
              </a:pPr>
              <a:r>
                <a:rPr lang="en-US" altLang="zh-CN" sz="800" dirty="0">
                  <a:solidFill>
                    <a:prstClr val="black"/>
                  </a:solidFill>
                  <a:latin typeface="Comic Sans MS" pitchFamily="66" charset="0"/>
                </a:rPr>
                <a:t>transport</a:t>
              </a:r>
            </a:p>
            <a:p>
              <a:pPr algn="ctr">
                <a:spcBef>
                  <a:spcPct val="0"/>
                </a:spcBef>
                <a:buClrTx/>
                <a:buSzTx/>
                <a:buFontTx/>
                <a:buNone/>
              </a:pPr>
              <a:r>
                <a:rPr lang="en-US" altLang="zh-CN" sz="800" dirty="0">
                  <a:solidFill>
                    <a:prstClr val="white"/>
                  </a:solidFill>
                  <a:latin typeface="Comic Sans MS" pitchFamily="66" charset="0"/>
                </a:rPr>
                <a:t>network</a:t>
              </a:r>
              <a:endParaRPr lang="en-US" altLang="zh-CN" sz="800" dirty="0">
                <a:solidFill>
                  <a:prstClr val="black"/>
                </a:solidFill>
                <a:latin typeface="Comic Sans MS" pitchFamily="66" charset="0"/>
              </a:endParaRPr>
            </a:p>
            <a:p>
              <a:pPr algn="ctr">
                <a:spcBef>
                  <a:spcPct val="0"/>
                </a:spcBef>
                <a:buClrTx/>
                <a:buSzTx/>
                <a:buFontTx/>
                <a:buNone/>
              </a:pPr>
              <a:r>
                <a:rPr lang="en-US" altLang="zh-CN" sz="800" dirty="0">
                  <a:solidFill>
                    <a:prstClr val="black"/>
                  </a:solidFill>
                  <a:latin typeface="Comic Sans MS" pitchFamily="66" charset="0"/>
                </a:rPr>
                <a:t>data link</a:t>
              </a:r>
            </a:p>
            <a:p>
              <a:pPr algn="ctr">
                <a:spcBef>
                  <a:spcPct val="0"/>
                </a:spcBef>
                <a:buClrTx/>
                <a:buSzTx/>
                <a:buFontTx/>
                <a:buNone/>
              </a:pPr>
              <a:r>
                <a:rPr lang="en-US" altLang="zh-CN" sz="800" dirty="0">
                  <a:solidFill>
                    <a:prstClr val="black"/>
                  </a:solidFill>
                  <a:latin typeface="Comic Sans MS" pitchFamily="66" charset="0"/>
                </a:rPr>
                <a:t>physical</a:t>
              </a:r>
              <a:endParaRPr lang="en-US" altLang="zh-CN" sz="800" dirty="0">
                <a:solidFill>
                  <a:prstClr val="black"/>
                </a:solidFill>
              </a:endParaRPr>
            </a:p>
          </p:txBody>
        </p:sp>
        <p:sp>
          <p:nvSpPr>
            <p:cNvPr id="10328" name="Line 405"/>
            <p:cNvSpPr>
              <a:spLocks noChangeShapeType="1"/>
            </p:cNvSpPr>
            <p:nvPr/>
          </p:nvSpPr>
          <p:spPr bwMode="auto">
            <a:xfrm>
              <a:off x="2997" y="119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29" name="Line 406"/>
            <p:cNvSpPr>
              <a:spLocks noChangeShapeType="1"/>
            </p:cNvSpPr>
            <p:nvPr/>
          </p:nvSpPr>
          <p:spPr bwMode="auto">
            <a:xfrm>
              <a:off x="3003" y="129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0" name="Line 407"/>
            <p:cNvSpPr>
              <a:spLocks noChangeShapeType="1"/>
            </p:cNvSpPr>
            <p:nvPr/>
          </p:nvSpPr>
          <p:spPr bwMode="auto">
            <a:xfrm>
              <a:off x="3003" y="137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1" name="Line 408"/>
            <p:cNvSpPr>
              <a:spLocks noChangeShapeType="1"/>
            </p:cNvSpPr>
            <p:nvPr/>
          </p:nvSpPr>
          <p:spPr bwMode="auto">
            <a:xfrm>
              <a:off x="3003" y="109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310" name="Group 409"/>
          <p:cNvGrpSpPr>
            <a:grpSpLocks/>
          </p:cNvGrpSpPr>
          <p:nvPr/>
        </p:nvGrpSpPr>
        <p:grpSpPr bwMode="auto">
          <a:xfrm>
            <a:off x="11029951" y="4917066"/>
            <a:ext cx="853016" cy="811836"/>
            <a:chOff x="2956" y="969"/>
            <a:chExt cx="513" cy="519"/>
          </a:xfrm>
        </p:grpSpPr>
        <p:sp>
          <p:nvSpPr>
            <p:cNvPr id="10316" name="Rectangle 410"/>
            <p:cNvSpPr>
              <a:spLocks noChangeArrowheads="1"/>
            </p:cNvSpPr>
            <p:nvPr/>
          </p:nvSpPr>
          <p:spPr bwMode="auto">
            <a:xfrm>
              <a:off x="3018" y="969"/>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17" name="Rectangle 41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18" name="Rectangle 412"/>
            <p:cNvSpPr>
              <a:spLocks noChangeArrowheads="1"/>
            </p:cNvSpPr>
            <p:nvPr/>
          </p:nvSpPr>
          <p:spPr bwMode="auto">
            <a:xfrm>
              <a:off x="3000" y="1185"/>
              <a:ext cx="432"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19" name="Text Box 413"/>
            <p:cNvSpPr txBox="1">
              <a:spLocks noChangeArrowheads="1"/>
            </p:cNvSpPr>
            <p:nvPr/>
          </p:nvSpPr>
          <p:spPr bwMode="auto">
            <a:xfrm>
              <a:off x="2956" y="978"/>
              <a:ext cx="51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800" dirty="0">
                  <a:solidFill>
                    <a:prstClr val="black"/>
                  </a:solidFill>
                  <a:latin typeface="Comic Sans MS" pitchFamily="66" charset="0"/>
                </a:rPr>
                <a:t>application</a:t>
              </a:r>
            </a:p>
            <a:p>
              <a:pPr algn="ctr">
                <a:spcBef>
                  <a:spcPct val="0"/>
                </a:spcBef>
                <a:buClrTx/>
                <a:buSzTx/>
                <a:buFontTx/>
                <a:buNone/>
              </a:pPr>
              <a:r>
                <a:rPr lang="en-US" altLang="zh-CN" sz="800" dirty="0">
                  <a:solidFill>
                    <a:prstClr val="black"/>
                  </a:solidFill>
                  <a:latin typeface="Comic Sans MS" pitchFamily="66" charset="0"/>
                </a:rPr>
                <a:t>transport</a:t>
              </a:r>
            </a:p>
            <a:p>
              <a:pPr algn="ctr">
                <a:spcBef>
                  <a:spcPct val="0"/>
                </a:spcBef>
                <a:buClrTx/>
                <a:buSzTx/>
                <a:buFontTx/>
                <a:buNone/>
              </a:pPr>
              <a:r>
                <a:rPr lang="en-US" altLang="zh-CN" sz="800" dirty="0">
                  <a:solidFill>
                    <a:prstClr val="white"/>
                  </a:solidFill>
                  <a:latin typeface="Comic Sans MS" pitchFamily="66" charset="0"/>
                </a:rPr>
                <a:t>network</a:t>
              </a:r>
              <a:endParaRPr lang="en-US" altLang="zh-CN" sz="800" dirty="0">
                <a:solidFill>
                  <a:prstClr val="black"/>
                </a:solidFill>
                <a:latin typeface="Comic Sans MS" pitchFamily="66" charset="0"/>
              </a:endParaRPr>
            </a:p>
            <a:p>
              <a:pPr algn="ctr">
                <a:spcBef>
                  <a:spcPct val="0"/>
                </a:spcBef>
                <a:buClrTx/>
                <a:buSzTx/>
                <a:buFontTx/>
                <a:buNone/>
              </a:pPr>
              <a:r>
                <a:rPr lang="en-US" altLang="zh-CN" sz="800" dirty="0">
                  <a:solidFill>
                    <a:prstClr val="black"/>
                  </a:solidFill>
                  <a:latin typeface="Comic Sans MS" pitchFamily="66" charset="0"/>
                </a:rPr>
                <a:t>data link</a:t>
              </a:r>
            </a:p>
            <a:p>
              <a:pPr algn="ctr">
                <a:spcBef>
                  <a:spcPct val="0"/>
                </a:spcBef>
                <a:buClrTx/>
                <a:buSzTx/>
                <a:buFontTx/>
                <a:buNone/>
              </a:pPr>
              <a:r>
                <a:rPr lang="en-US" altLang="zh-CN" sz="800" dirty="0">
                  <a:solidFill>
                    <a:prstClr val="black"/>
                  </a:solidFill>
                  <a:latin typeface="Comic Sans MS" pitchFamily="66" charset="0"/>
                </a:rPr>
                <a:t>physical</a:t>
              </a:r>
              <a:endParaRPr lang="en-US" altLang="zh-CN" sz="800" dirty="0">
                <a:solidFill>
                  <a:prstClr val="black"/>
                </a:solidFill>
              </a:endParaRPr>
            </a:p>
          </p:txBody>
        </p:sp>
        <p:sp>
          <p:nvSpPr>
            <p:cNvPr id="10320" name="Line 414"/>
            <p:cNvSpPr>
              <a:spLocks noChangeShapeType="1"/>
            </p:cNvSpPr>
            <p:nvPr/>
          </p:nvSpPr>
          <p:spPr bwMode="auto">
            <a:xfrm>
              <a:off x="2997" y="119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21" name="Line 415"/>
            <p:cNvSpPr>
              <a:spLocks noChangeShapeType="1"/>
            </p:cNvSpPr>
            <p:nvPr/>
          </p:nvSpPr>
          <p:spPr bwMode="auto">
            <a:xfrm>
              <a:off x="3003" y="129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22" name="Line 416"/>
            <p:cNvSpPr>
              <a:spLocks noChangeShapeType="1"/>
            </p:cNvSpPr>
            <p:nvPr/>
          </p:nvSpPr>
          <p:spPr bwMode="auto">
            <a:xfrm>
              <a:off x="3003" y="137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23" name="Line 417"/>
            <p:cNvSpPr>
              <a:spLocks noChangeShapeType="1"/>
            </p:cNvSpPr>
            <p:nvPr/>
          </p:nvSpPr>
          <p:spPr bwMode="auto">
            <a:xfrm>
              <a:off x="3003" y="109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311" name="Text Box 418"/>
          <p:cNvSpPr txBox="1">
            <a:spLocks noChangeArrowheads="1"/>
          </p:cNvSpPr>
          <p:nvPr/>
        </p:nvSpPr>
        <p:spPr bwMode="auto">
          <a:xfrm>
            <a:off x="11123085" y="5865813"/>
            <a:ext cx="679449"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800">
                <a:solidFill>
                  <a:prstClr val="black"/>
                </a:solidFill>
                <a:latin typeface="Comic Sans MS" pitchFamily="66" charset="0"/>
              </a:rPr>
              <a:t>H2</a:t>
            </a:r>
          </a:p>
        </p:txBody>
      </p:sp>
      <p:sp>
        <p:nvSpPr>
          <p:cNvPr id="10312" name="Text Box 419"/>
          <p:cNvSpPr txBox="1">
            <a:spLocks noChangeArrowheads="1"/>
          </p:cNvSpPr>
          <p:nvPr/>
        </p:nvSpPr>
        <p:spPr bwMode="auto">
          <a:xfrm>
            <a:off x="9298027" y="2663032"/>
            <a:ext cx="63923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800" dirty="0">
                <a:solidFill>
                  <a:prstClr val="black"/>
                </a:solidFill>
                <a:latin typeface="Comic Sans MS" pitchFamily="66" charset="0"/>
              </a:rPr>
              <a:t>R1</a:t>
            </a:r>
          </a:p>
        </p:txBody>
      </p:sp>
      <p:sp>
        <p:nvSpPr>
          <p:cNvPr id="10313" name="Text Box 420"/>
          <p:cNvSpPr txBox="1">
            <a:spLocks noChangeArrowheads="1"/>
          </p:cNvSpPr>
          <p:nvPr/>
        </p:nvSpPr>
        <p:spPr bwMode="auto">
          <a:xfrm>
            <a:off x="11349568" y="4165601"/>
            <a:ext cx="63923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800">
                <a:solidFill>
                  <a:prstClr val="black"/>
                </a:solidFill>
                <a:latin typeface="Comic Sans MS" pitchFamily="66" charset="0"/>
              </a:rPr>
              <a:t>R2</a:t>
            </a:r>
          </a:p>
        </p:txBody>
      </p:sp>
      <p:sp>
        <p:nvSpPr>
          <p:cNvPr id="1060261" name="Freeform 421"/>
          <p:cNvSpPr>
            <a:spLocks/>
          </p:cNvSpPr>
          <p:nvPr/>
        </p:nvSpPr>
        <p:spPr bwMode="auto">
          <a:xfrm>
            <a:off x="8244418" y="2649539"/>
            <a:ext cx="2597149" cy="2403475"/>
          </a:xfrm>
          <a:custGeom>
            <a:avLst/>
            <a:gdLst>
              <a:gd name="T0" fmla="*/ 0 w 1559"/>
              <a:gd name="T1" fmla="*/ 0 h 1536"/>
              <a:gd name="T2" fmla="*/ 2147483647 w 1559"/>
              <a:gd name="T3" fmla="*/ 2147483647 h 1536"/>
              <a:gd name="T4" fmla="*/ 2147483647 w 1559"/>
              <a:gd name="T5" fmla="*/ 2147483647 h 1536"/>
              <a:gd name="T6" fmla="*/ 2147483647 w 1559"/>
              <a:gd name="T7" fmla="*/ 2147483647 h 1536"/>
              <a:gd name="T8" fmla="*/ 2147483647 w 1559"/>
              <a:gd name="T9" fmla="*/ 2147483647 h 1536"/>
              <a:gd name="T10" fmla="*/ 2147483647 w 1559"/>
              <a:gd name="T11" fmla="*/ 2147483647 h 1536"/>
              <a:gd name="T12" fmla="*/ 2147483647 w 1559"/>
              <a:gd name="T13" fmla="*/ 2147483647 h 1536"/>
              <a:gd name="T14" fmla="*/ 2147483647 w 1559"/>
              <a:gd name="T15" fmla="*/ 2147483647 h 1536"/>
              <a:gd name="T16" fmla="*/ 2147483647 w 1559"/>
              <a:gd name="T17" fmla="*/ 2147483647 h 1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59" h="1536">
                <a:moveTo>
                  <a:pt x="0" y="0"/>
                </a:moveTo>
                <a:cubicBezTo>
                  <a:pt x="106" y="77"/>
                  <a:pt x="212" y="155"/>
                  <a:pt x="336" y="192"/>
                </a:cubicBezTo>
                <a:cubicBezTo>
                  <a:pt x="460" y="229"/>
                  <a:pt x="616" y="243"/>
                  <a:pt x="744" y="224"/>
                </a:cubicBezTo>
                <a:cubicBezTo>
                  <a:pt x="872" y="205"/>
                  <a:pt x="971" y="83"/>
                  <a:pt x="1104" y="80"/>
                </a:cubicBezTo>
                <a:cubicBezTo>
                  <a:pt x="1237" y="77"/>
                  <a:pt x="1529" y="71"/>
                  <a:pt x="1544" y="208"/>
                </a:cubicBezTo>
                <a:cubicBezTo>
                  <a:pt x="1559" y="345"/>
                  <a:pt x="1249" y="745"/>
                  <a:pt x="1192" y="904"/>
                </a:cubicBezTo>
                <a:cubicBezTo>
                  <a:pt x="1135" y="1063"/>
                  <a:pt x="1164" y="1101"/>
                  <a:pt x="1200" y="1160"/>
                </a:cubicBezTo>
                <a:cubicBezTo>
                  <a:pt x="1236" y="1219"/>
                  <a:pt x="1368" y="1193"/>
                  <a:pt x="1408" y="1256"/>
                </a:cubicBezTo>
                <a:cubicBezTo>
                  <a:pt x="1448" y="1319"/>
                  <a:pt x="1435" y="1491"/>
                  <a:pt x="1440" y="1536"/>
                </a:cubicBez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 name="矩形 1"/>
          <p:cNvSpPr/>
          <p:nvPr/>
        </p:nvSpPr>
        <p:spPr>
          <a:xfrm>
            <a:off x="7608175" y="6080125"/>
            <a:ext cx="4544834" cy="400110"/>
          </a:xfrm>
          <a:prstGeom prst="rect">
            <a:avLst/>
          </a:prstGeom>
        </p:spPr>
        <p:txBody>
          <a:bodyPr wrap="none">
            <a:spAutoFit/>
          </a:bodyPr>
          <a:lstStyle/>
          <a:p>
            <a:r>
              <a:rPr lang="zh-CN" altLang="en-US" sz="2000" b="1" dirty="0">
                <a:solidFill>
                  <a:srgbClr val="FF0000"/>
                </a:solidFill>
                <a:latin typeface="Microsoft YaHei"/>
              </a:rPr>
              <a:t>“好”路径：</a:t>
            </a:r>
            <a:r>
              <a:rPr lang="zh-CN" altLang="en-US" sz="2000" b="1" dirty="0">
                <a:solidFill>
                  <a:prstClr val="black"/>
                </a:solidFill>
                <a:latin typeface="Microsoft YaHei"/>
              </a:rPr>
              <a:t>具有“</a:t>
            </a:r>
            <a:r>
              <a:rPr lang="zh-CN" altLang="en-US" sz="2000" b="1" dirty="0">
                <a:solidFill>
                  <a:srgbClr val="FF0000"/>
                </a:solidFill>
                <a:latin typeface="Microsoft YaHei"/>
              </a:rPr>
              <a:t>最低费用</a:t>
            </a:r>
            <a:r>
              <a:rPr lang="zh-CN" altLang="en-US" sz="2000" b="1" dirty="0">
                <a:solidFill>
                  <a:prstClr val="black"/>
                </a:solidFill>
                <a:latin typeface="Microsoft YaHei"/>
              </a:rPr>
              <a:t>”的路径</a:t>
            </a:r>
            <a:endParaRPr lang="zh-CN" altLang="en-US" sz="2000" dirty="0">
              <a:solidFill>
                <a:prstClr val="black"/>
              </a:solidFill>
              <a:latin typeface="Microsoft YaHei"/>
            </a:endParaRPr>
          </a:p>
        </p:txBody>
      </p:sp>
    </p:spTree>
    <p:extLst>
      <p:ext uri="{BB962C8B-B14F-4D97-AF65-F5344CB8AC3E}">
        <p14:creationId xmlns:p14="http://schemas.microsoft.com/office/powerpoint/2010/main" val="472514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60261"/>
                                        </p:tgtEl>
                                        <p:attrNameLst>
                                          <p:attrName>style.visibility</p:attrName>
                                        </p:attrNameLst>
                                      </p:cBhvr>
                                      <p:to>
                                        <p:strVal val="visible"/>
                                      </p:to>
                                    </p:set>
                                    <p:animEffect transition="in" filter="wipe(up)">
                                      <p:cBhvr>
                                        <p:cTn id="7" dur="500"/>
                                        <p:tgtEl>
                                          <p:spTgt spid="10602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59843">
                                            <p:txEl>
                                              <p:pRg st="0" end="0"/>
                                            </p:txEl>
                                          </p:spTgt>
                                        </p:tgtEl>
                                        <p:attrNameLst>
                                          <p:attrName>style.visibility</p:attrName>
                                        </p:attrNameLst>
                                      </p:cBhvr>
                                      <p:to>
                                        <p:strVal val="visible"/>
                                      </p:to>
                                    </p:set>
                                    <p:animEffect transition="in" filter="blinds(horizontal)">
                                      <p:cBhvr>
                                        <p:cTn id="12" dur="500"/>
                                        <p:tgtEl>
                                          <p:spTgt spid="10598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59843">
                                            <p:txEl>
                                              <p:pRg st="1" end="1"/>
                                            </p:txEl>
                                          </p:spTgt>
                                        </p:tgtEl>
                                        <p:attrNameLst>
                                          <p:attrName>style.visibility</p:attrName>
                                        </p:attrNameLst>
                                      </p:cBhvr>
                                      <p:to>
                                        <p:strVal val="visible"/>
                                      </p:to>
                                    </p:set>
                                    <p:animEffect transition="in" filter="blinds(horizontal)">
                                      <p:cBhvr>
                                        <p:cTn id="17" dur="500"/>
                                        <p:tgtEl>
                                          <p:spTgt spid="1059843">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59843">
                                            <p:txEl>
                                              <p:pRg st="2" end="2"/>
                                            </p:txEl>
                                          </p:spTgt>
                                        </p:tgtEl>
                                        <p:attrNameLst>
                                          <p:attrName>style.visibility</p:attrName>
                                        </p:attrNameLst>
                                      </p:cBhvr>
                                      <p:to>
                                        <p:strVal val="visible"/>
                                      </p:to>
                                    </p:set>
                                    <p:animEffect transition="in" filter="blinds(horizontal)">
                                      <p:cBhvr>
                                        <p:cTn id="20" dur="500"/>
                                        <p:tgtEl>
                                          <p:spTgt spid="105984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059843">
                                            <p:txEl>
                                              <p:pRg st="3" end="3"/>
                                            </p:txEl>
                                          </p:spTgt>
                                        </p:tgtEl>
                                        <p:attrNameLst>
                                          <p:attrName>style.visibility</p:attrName>
                                        </p:attrNameLst>
                                      </p:cBhvr>
                                      <p:to>
                                        <p:strVal val="visible"/>
                                      </p:to>
                                    </p:set>
                                    <p:animEffect transition="in" filter="blinds(horizontal)">
                                      <p:cBhvr>
                                        <p:cTn id="23" dur="500"/>
                                        <p:tgtEl>
                                          <p:spTgt spid="105984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059843">
                                            <p:txEl>
                                              <p:pRg st="4" end="4"/>
                                            </p:txEl>
                                          </p:spTgt>
                                        </p:tgtEl>
                                        <p:attrNameLst>
                                          <p:attrName>style.visibility</p:attrName>
                                        </p:attrNameLst>
                                      </p:cBhvr>
                                      <p:to>
                                        <p:strVal val="visible"/>
                                      </p:to>
                                    </p:set>
                                    <p:animEffect transition="in" filter="blinds(horizontal)">
                                      <p:cBhvr>
                                        <p:cTn id="26" dur="500"/>
                                        <p:tgtEl>
                                          <p:spTgt spid="105984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059843">
                                            <p:txEl>
                                              <p:pRg st="5" end="5"/>
                                            </p:txEl>
                                          </p:spTgt>
                                        </p:tgtEl>
                                        <p:attrNameLst>
                                          <p:attrName>style.visibility</p:attrName>
                                        </p:attrNameLst>
                                      </p:cBhvr>
                                      <p:to>
                                        <p:strVal val="visible"/>
                                      </p:to>
                                    </p:set>
                                    <p:animEffect transition="in" filter="blinds(horizontal)">
                                      <p:cBhvr>
                                        <p:cTn id="29" dur="500"/>
                                        <p:tgtEl>
                                          <p:spTgt spid="1059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26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165100"/>
            <a:ext cx="11994776" cy="952500"/>
          </a:xfrm>
          <a:prstGeom prst="rect">
            <a:avLst/>
          </a:prstGeom>
        </p:spPr>
        <p:txBody>
          <a:bodyPr/>
          <a:lstStyle/>
          <a:p>
            <a:pPr algn="ctr"/>
            <a:r>
              <a:rPr lang="zh-CN" altLang="en-US" dirty="0"/>
              <a:t>网络的抽象图模型</a:t>
            </a:r>
          </a:p>
        </p:txBody>
      </p:sp>
      <p:sp>
        <p:nvSpPr>
          <p:cNvPr id="1061891" name="Rectangle 3"/>
          <p:cNvSpPr>
            <a:spLocks noGrp="1" noChangeArrowheads="1"/>
          </p:cNvSpPr>
          <p:nvPr>
            <p:ph type="body" idx="4294967295"/>
          </p:nvPr>
        </p:nvSpPr>
        <p:spPr>
          <a:xfrm>
            <a:off x="858838" y="1204914"/>
            <a:ext cx="10126663" cy="3683000"/>
          </a:xfrm>
          <a:prstGeom prst="rect">
            <a:avLst/>
          </a:prstGeom>
        </p:spPr>
        <p:txBody>
          <a:bodyPr/>
          <a:lstStyle/>
          <a:p>
            <a:pPr>
              <a:lnSpc>
                <a:spcPct val="115000"/>
              </a:lnSpc>
              <a:spcBef>
                <a:spcPct val="5000"/>
              </a:spcBef>
            </a:pPr>
            <a:r>
              <a:rPr lang="zh-CN" altLang="en-US" sz="2400" dirty="0">
                <a:latin typeface="+mn-ea"/>
              </a:rPr>
              <a:t>用“</a:t>
            </a:r>
            <a:r>
              <a:rPr lang="zh-CN" altLang="en-US" sz="2400" dirty="0">
                <a:solidFill>
                  <a:srgbClr val="FF0000"/>
                </a:solidFill>
                <a:latin typeface="+mn-ea"/>
              </a:rPr>
              <a:t>节点图</a:t>
            </a:r>
            <a:r>
              <a:rPr lang="zh-CN" altLang="en-US" sz="2400" dirty="0">
                <a:latin typeface="+mn-ea"/>
              </a:rPr>
              <a:t>”表示网络的结构</a:t>
            </a:r>
          </a:p>
          <a:p>
            <a:pPr marL="0" indent="0" eaLnBrk="1">
              <a:lnSpc>
                <a:spcPct val="115000"/>
              </a:lnSpc>
              <a:spcBef>
                <a:spcPct val="5000"/>
              </a:spcBef>
              <a:buFont typeface="ZapfDingbats" pitchFamily="82" charset="2"/>
              <a:buNone/>
            </a:pPr>
            <a:r>
              <a:rPr lang="zh-CN" altLang="en-US" sz="2400" dirty="0">
                <a:latin typeface="+mn-ea"/>
              </a:rPr>
              <a:t>图</a:t>
            </a:r>
            <a:r>
              <a:rPr lang="en-US" altLang="zh-CN" sz="2400" dirty="0">
                <a:latin typeface="+mn-ea"/>
              </a:rPr>
              <a:t>G = (N</a:t>
            </a:r>
            <a:r>
              <a:rPr lang="zh-CN" altLang="en-US" sz="2400" dirty="0">
                <a:latin typeface="+mn-ea"/>
              </a:rPr>
              <a:t>，</a:t>
            </a:r>
            <a:r>
              <a:rPr lang="en-US" altLang="zh-CN" sz="2400" dirty="0">
                <a:latin typeface="+mn-ea"/>
              </a:rPr>
              <a:t>E)</a:t>
            </a:r>
            <a:r>
              <a:rPr lang="zh-CN" altLang="en-US" sz="2400" dirty="0">
                <a:latin typeface="+mn-ea"/>
              </a:rPr>
              <a:t>表示</a:t>
            </a:r>
            <a:r>
              <a:rPr lang="en-US" altLang="zh-CN" sz="2400" dirty="0">
                <a:latin typeface="+mn-ea"/>
              </a:rPr>
              <a:t>N</a:t>
            </a:r>
            <a:r>
              <a:rPr lang="en-US" altLang="zh-CN" sz="2400" i="1" dirty="0">
                <a:latin typeface="+mn-ea"/>
              </a:rPr>
              <a:t> </a:t>
            </a:r>
            <a:r>
              <a:rPr lang="zh-CN" altLang="en-US" sz="2400" dirty="0">
                <a:latin typeface="+mn-ea"/>
              </a:rPr>
              <a:t>个节点和</a:t>
            </a:r>
            <a:r>
              <a:rPr lang="en-US" altLang="zh-CN" sz="2400" dirty="0">
                <a:latin typeface="+mn-ea"/>
              </a:rPr>
              <a:t>E </a:t>
            </a:r>
            <a:r>
              <a:rPr lang="zh-CN" altLang="en-US" sz="2400" dirty="0">
                <a:latin typeface="+mn-ea"/>
              </a:rPr>
              <a:t>条边的集合，每条边是来自</a:t>
            </a:r>
            <a:r>
              <a:rPr lang="en-US" altLang="zh-CN" sz="2400" dirty="0">
                <a:latin typeface="+mn-ea"/>
              </a:rPr>
              <a:t>N</a:t>
            </a:r>
            <a:r>
              <a:rPr lang="zh-CN" altLang="en-US" sz="2400" dirty="0">
                <a:latin typeface="+mn-ea"/>
              </a:rPr>
              <a:t>的一对节点。</a:t>
            </a:r>
          </a:p>
          <a:p>
            <a:pPr lvl="1">
              <a:lnSpc>
                <a:spcPct val="120000"/>
              </a:lnSpc>
              <a:spcBef>
                <a:spcPct val="5000"/>
              </a:spcBef>
            </a:pPr>
            <a:r>
              <a:rPr lang="zh-CN" altLang="en-US" dirty="0">
                <a:solidFill>
                  <a:srgbClr val="FF0000"/>
                </a:solidFill>
                <a:latin typeface="+mn-ea"/>
              </a:rPr>
              <a:t>节点：</a:t>
            </a:r>
            <a:r>
              <a:rPr lang="zh-CN" altLang="en-US" dirty="0">
                <a:latin typeface="+mn-ea"/>
              </a:rPr>
              <a:t>表示路由器</a:t>
            </a:r>
            <a:r>
              <a:rPr lang="en-US" altLang="zh-CN" dirty="0">
                <a:latin typeface="+mn-ea"/>
              </a:rPr>
              <a:t>(</a:t>
            </a:r>
            <a:r>
              <a:rPr lang="zh-CN" altLang="en-US" dirty="0">
                <a:latin typeface="+mn-ea"/>
              </a:rPr>
              <a:t>做出分组转发判决的点</a:t>
            </a:r>
            <a:r>
              <a:rPr lang="en-US" altLang="zh-CN" dirty="0">
                <a:latin typeface="+mn-ea"/>
              </a:rPr>
              <a:t>)</a:t>
            </a:r>
            <a:r>
              <a:rPr lang="zh-CN" altLang="en-US" dirty="0">
                <a:latin typeface="+mn-ea"/>
              </a:rPr>
              <a:t>。</a:t>
            </a:r>
          </a:p>
          <a:p>
            <a:pPr marL="0" indent="0" eaLnBrk="1">
              <a:lnSpc>
                <a:spcPct val="120000"/>
              </a:lnSpc>
              <a:spcBef>
                <a:spcPct val="5000"/>
              </a:spcBef>
              <a:buFont typeface="Wingdings" pitchFamily="2" charset="2"/>
              <a:buNone/>
            </a:pPr>
            <a:r>
              <a:rPr lang="zh-CN" altLang="en-US" sz="2400" dirty="0">
                <a:latin typeface="+mn-ea"/>
              </a:rPr>
              <a:t>        如</a:t>
            </a:r>
            <a:r>
              <a:rPr lang="en-US" altLang="zh-CN" sz="2400" dirty="0">
                <a:latin typeface="+mn-ea"/>
              </a:rPr>
              <a:t>u</a:t>
            </a:r>
            <a:r>
              <a:rPr lang="zh-CN" altLang="en-US" sz="2400" dirty="0">
                <a:latin typeface="+mn-ea"/>
              </a:rPr>
              <a:t>，</a:t>
            </a:r>
            <a:r>
              <a:rPr lang="en-US" altLang="zh-CN" sz="2400" dirty="0">
                <a:latin typeface="+mn-ea"/>
              </a:rPr>
              <a:t>v</a:t>
            </a:r>
            <a:r>
              <a:rPr lang="zh-CN" altLang="en-US" sz="2400" dirty="0">
                <a:latin typeface="+mn-ea"/>
              </a:rPr>
              <a:t>，</a:t>
            </a:r>
            <a:r>
              <a:rPr lang="en-US" altLang="zh-CN" sz="2400" dirty="0">
                <a:latin typeface="+mn-ea"/>
              </a:rPr>
              <a:t>w</a:t>
            </a:r>
            <a:r>
              <a:rPr lang="zh-CN" altLang="en-US" sz="2400" dirty="0">
                <a:latin typeface="+mn-ea"/>
              </a:rPr>
              <a:t>，</a:t>
            </a:r>
            <a:r>
              <a:rPr lang="en-US" altLang="zh-CN" sz="2400" dirty="0">
                <a:latin typeface="+mn-ea"/>
              </a:rPr>
              <a:t>x</a:t>
            </a:r>
            <a:r>
              <a:rPr lang="zh-CN" altLang="en-US" sz="2400" dirty="0">
                <a:latin typeface="+mn-ea"/>
              </a:rPr>
              <a:t>，</a:t>
            </a:r>
            <a:r>
              <a:rPr lang="en-US" altLang="zh-CN" sz="2400" dirty="0">
                <a:latin typeface="+mn-ea"/>
              </a:rPr>
              <a:t>y</a:t>
            </a:r>
            <a:r>
              <a:rPr lang="zh-CN" altLang="en-US" sz="2400" dirty="0">
                <a:latin typeface="+mn-ea"/>
              </a:rPr>
              <a:t>，</a:t>
            </a:r>
            <a:r>
              <a:rPr lang="en-US" altLang="zh-CN" sz="2400" dirty="0">
                <a:latin typeface="+mn-ea"/>
              </a:rPr>
              <a:t>z</a:t>
            </a:r>
            <a:r>
              <a:rPr lang="zh-CN" altLang="en-US" sz="2400" dirty="0">
                <a:latin typeface="+mn-ea"/>
              </a:rPr>
              <a:t>。 </a:t>
            </a:r>
          </a:p>
          <a:p>
            <a:pPr lvl="1">
              <a:lnSpc>
                <a:spcPct val="120000"/>
              </a:lnSpc>
              <a:spcBef>
                <a:spcPct val="5000"/>
              </a:spcBef>
            </a:pPr>
            <a:r>
              <a:rPr lang="zh-CN" altLang="en-US" sz="2000" dirty="0">
                <a:latin typeface="+mn-ea"/>
              </a:rPr>
              <a:t> </a:t>
            </a:r>
            <a:r>
              <a:rPr lang="zh-CN" altLang="en-US" dirty="0">
                <a:solidFill>
                  <a:srgbClr val="FF0000"/>
                </a:solidFill>
                <a:latin typeface="+mn-ea"/>
              </a:rPr>
              <a:t>边</a:t>
            </a:r>
            <a:r>
              <a:rPr lang="zh-CN" altLang="en-US" dirty="0">
                <a:latin typeface="+mn-ea"/>
              </a:rPr>
              <a:t>：连接节点的线段，表示路由器之间的物理链路。</a:t>
            </a:r>
          </a:p>
          <a:p>
            <a:pPr marL="0" indent="0" eaLnBrk="1">
              <a:lnSpc>
                <a:spcPct val="120000"/>
              </a:lnSpc>
              <a:spcBef>
                <a:spcPct val="5000"/>
              </a:spcBef>
              <a:buFont typeface="Wingdings" pitchFamily="2" charset="2"/>
              <a:buNone/>
            </a:pPr>
            <a:r>
              <a:rPr lang="zh-CN" altLang="en-US" sz="2400" dirty="0">
                <a:latin typeface="+mn-ea"/>
              </a:rPr>
              <a:t>           如</a:t>
            </a:r>
            <a:r>
              <a:rPr lang="en-US" altLang="zh-CN" sz="2400" dirty="0">
                <a:latin typeface="+mn-ea"/>
              </a:rPr>
              <a:t>(u</a:t>
            </a:r>
            <a:r>
              <a:rPr lang="zh-CN" altLang="en-US" sz="2400" dirty="0">
                <a:latin typeface="+mn-ea"/>
              </a:rPr>
              <a:t>，</a:t>
            </a:r>
            <a:r>
              <a:rPr lang="en-US" altLang="zh-CN" sz="2400" dirty="0">
                <a:latin typeface="+mn-ea"/>
              </a:rPr>
              <a:t>v)</a:t>
            </a:r>
            <a:r>
              <a:rPr lang="zh-CN" altLang="en-US" sz="2400" dirty="0">
                <a:latin typeface="+mn-ea"/>
              </a:rPr>
              <a:t>、 </a:t>
            </a:r>
            <a:r>
              <a:rPr lang="en-US" altLang="zh-CN" sz="2400" dirty="0">
                <a:latin typeface="+mn-ea"/>
              </a:rPr>
              <a:t>(u</a:t>
            </a:r>
            <a:r>
              <a:rPr lang="zh-CN" altLang="en-US" sz="2400" dirty="0">
                <a:latin typeface="+mn-ea"/>
              </a:rPr>
              <a:t>，</a:t>
            </a:r>
            <a:r>
              <a:rPr lang="en-US" altLang="zh-CN" sz="2400" dirty="0">
                <a:latin typeface="+mn-ea"/>
              </a:rPr>
              <a:t>x) </a:t>
            </a:r>
            <a:r>
              <a:rPr lang="zh-CN" altLang="en-US" sz="2400" dirty="0">
                <a:latin typeface="+mn-ea"/>
              </a:rPr>
              <a:t>、</a:t>
            </a:r>
            <a:r>
              <a:rPr lang="en-US" altLang="zh-CN" sz="2400" dirty="0">
                <a:latin typeface="+mn-ea"/>
              </a:rPr>
              <a:t>(u</a:t>
            </a:r>
            <a:r>
              <a:rPr lang="zh-CN" altLang="en-US" sz="2400" dirty="0">
                <a:latin typeface="+mn-ea"/>
              </a:rPr>
              <a:t>，</a:t>
            </a:r>
            <a:r>
              <a:rPr lang="en-US" altLang="zh-CN" sz="2400" dirty="0">
                <a:latin typeface="+mn-ea"/>
              </a:rPr>
              <a:t>w)</a:t>
            </a:r>
            <a:r>
              <a:rPr lang="zh-CN" altLang="en-US" sz="2400" dirty="0">
                <a:latin typeface="+mn-ea"/>
              </a:rPr>
              <a:t>、</a:t>
            </a:r>
            <a:r>
              <a:rPr lang="en-US" altLang="zh-CN" sz="2400" dirty="0">
                <a:latin typeface="+mn-ea"/>
              </a:rPr>
              <a:t>…</a:t>
            </a:r>
            <a:endParaRPr lang="zh-CN" altLang="en-US" sz="2400" dirty="0">
              <a:latin typeface="+mn-ea"/>
            </a:endParaRPr>
          </a:p>
        </p:txBody>
      </p:sp>
      <p:grpSp>
        <p:nvGrpSpPr>
          <p:cNvPr id="1061962" name="Group 74"/>
          <p:cNvGrpSpPr>
            <a:grpSpLocks/>
          </p:cNvGrpSpPr>
          <p:nvPr/>
        </p:nvGrpSpPr>
        <p:grpSpPr bwMode="auto">
          <a:xfrm>
            <a:off x="3418417" y="4106070"/>
            <a:ext cx="4762500" cy="2236787"/>
            <a:chOff x="3322" y="2551"/>
            <a:chExt cx="2250" cy="1409"/>
          </a:xfrm>
        </p:grpSpPr>
        <p:sp>
          <p:nvSpPr>
            <p:cNvPr id="12294" name="Freeform 5"/>
            <p:cNvSpPr>
              <a:spLocks/>
            </p:cNvSpPr>
            <p:nvPr/>
          </p:nvSpPr>
          <p:spPr bwMode="auto">
            <a:xfrm>
              <a:off x="3322" y="255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295" name="Freeform 6"/>
            <p:cNvSpPr>
              <a:spLocks/>
            </p:cNvSpPr>
            <p:nvPr/>
          </p:nvSpPr>
          <p:spPr bwMode="auto">
            <a:xfrm>
              <a:off x="3658" y="310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296" name="Oval 7"/>
            <p:cNvSpPr>
              <a:spLocks noChangeArrowheads="1"/>
            </p:cNvSpPr>
            <p:nvPr/>
          </p:nvSpPr>
          <p:spPr bwMode="auto">
            <a:xfrm>
              <a:off x="3398" y="334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297" name="Line 8"/>
            <p:cNvSpPr>
              <a:spLocks noChangeShapeType="1"/>
            </p:cNvSpPr>
            <p:nvPr/>
          </p:nvSpPr>
          <p:spPr bwMode="auto">
            <a:xfrm>
              <a:off x="3398" y="333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298" name="Line 9"/>
            <p:cNvSpPr>
              <a:spLocks noChangeShapeType="1"/>
            </p:cNvSpPr>
            <p:nvPr/>
          </p:nvSpPr>
          <p:spPr bwMode="auto">
            <a:xfrm>
              <a:off x="3711" y="333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299" name="Rectangle 10"/>
            <p:cNvSpPr>
              <a:spLocks noChangeArrowheads="1"/>
            </p:cNvSpPr>
            <p:nvPr/>
          </p:nvSpPr>
          <p:spPr bwMode="auto">
            <a:xfrm>
              <a:off x="3398" y="333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00" name="Oval 11"/>
            <p:cNvSpPr>
              <a:spLocks noChangeArrowheads="1"/>
            </p:cNvSpPr>
            <p:nvPr/>
          </p:nvSpPr>
          <p:spPr bwMode="auto">
            <a:xfrm>
              <a:off x="3395" y="327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01" name="Oval 12"/>
            <p:cNvSpPr>
              <a:spLocks noChangeArrowheads="1"/>
            </p:cNvSpPr>
            <p:nvPr/>
          </p:nvSpPr>
          <p:spPr bwMode="auto">
            <a:xfrm>
              <a:off x="3872" y="372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02" name="Line 13"/>
            <p:cNvSpPr>
              <a:spLocks noChangeShapeType="1"/>
            </p:cNvSpPr>
            <p:nvPr/>
          </p:nvSpPr>
          <p:spPr bwMode="auto">
            <a:xfrm>
              <a:off x="3872" y="37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03" name="Line 14"/>
            <p:cNvSpPr>
              <a:spLocks noChangeShapeType="1"/>
            </p:cNvSpPr>
            <p:nvPr/>
          </p:nvSpPr>
          <p:spPr bwMode="auto">
            <a:xfrm>
              <a:off x="4185" y="37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04" name="Rectangle 15"/>
            <p:cNvSpPr>
              <a:spLocks noChangeArrowheads="1"/>
            </p:cNvSpPr>
            <p:nvPr/>
          </p:nvSpPr>
          <p:spPr bwMode="auto">
            <a:xfrm>
              <a:off x="3872" y="372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05" name="Oval 16"/>
            <p:cNvSpPr>
              <a:spLocks noChangeArrowheads="1"/>
            </p:cNvSpPr>
            <p:nvPr/>
          </p:nvSpPr>
          <p:spPr bwMode="auto">
            <a:xfrm>
              <a:off x="3869" y="366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06" name="Oval 17"/>
            <p:cNvSpPr>
              <a:spLocks noChangeArrowheads="1"/>
            </p:cNvSpPr>
            <p:nvPr/>
          </p:nvSpPr>
          <p:spPr bwMode="auto">
            <a:xfrm>
              <a:off x="3868" y="303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07" name="Line 18"/>
            <p:cNvSpPr>
              <a:spLocks noChangeShapeType="1"/>
            </p:cNvSpPr>
            <p:nvPr/>
          </p:nvSpPr>
          <p:spPr bwMode="auto">
            <a:xfrm>
              <a:off x="3868" y="303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08" name="Line 19"/>
            <p:cNvSpPr>
              <a:spLocks noChangeShapeType="1"/>
            </p:cNvSpPr>
            <p:nvPr/>
          </p:nvSpPr>
          <p:spPr bwMode="auto">
            <a:xfrm>
              <a:off x="4181" y="303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09" name="Rectangle 20"/>
            <p:cNvSpPr>
              <a:spLocks noChangeArrowheads="1"/>
            </p:cNvSpPr>
            <p:nvPr/>
          </p:nvSpPr>
          <p:spPr bwMode="auto">
            <a:xfrm>
              <a:off x="3868" y="303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10" name="Oval 21"/>
            <p:cNvSpPr>
              <a:spLocks noChangeArrowheads="1"/>
            </p:cNvSpPr>
            <p:nvPr/>
          </p:nvSpPr>
          <p:spPr bwMode="auto">
            <a:xfrm>
              <a:off x="3865" y="297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11" name="Oval 22"/>
            <p:cNvSpPr>
              <a:spLocks noChangeArrowheads="1"/>
            </p:cNvSpPr>
            <p:nvPr/>
          </p:nvSpPr>
          <p:spPr bwMode="auto">
            <a:xfrm>
              <a:off x="4551" y="3035"/>
              <a:ext cx="312"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12" name="Line 23"/>
            <p:cNvSpPr>
              <a:spLocks noChangeShapeType="1"/>
            </p:cNvSpPr>
            <p:nvPr/>
          </p:nvSpPr>
          <p:spPr bwMode="auto">
            <a:xfrm>
              <a:off x="4551" y="302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13" name="Line 24"/>
            <p:cNvSpPr>
              <a:spLocks noChangeShapeType="1"/>
            </p:cNvSpPr>
            <p:nvPr/>
          </p:nvSpPr>
          <p:spPr bwMode="auto">
            <a:xfrm>
              <a:off x="4863" y="302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14" name="Rectangle 25"/>
            <p:cNvSpPr>
              <a:spLocks noChangeArrowheads="1"/>
            </p:cNvSpPr>
            <p:nvPr/>
          </p:nvSpPr>
          <p:spPr bwMode="auto">
            <a:xfrm>
              <a:off x="4551" y="3028"/>
              <a:ext cx="309"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15" name="Oval 26"/>
            <p:cNvSpPr>
              <a:spLocks noChangeArrowheads="1"/>
            </p:cNvSpPr>
            <p:nvPr/>
          </p:nvSpPr>
          <p:spPr bwMode="auto">
            <a:xfrm>
              <a:off x="4554" y="2972"/>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16" name="Oval 27"/>
            <p:cNvSpPr>
              <a:spLocks noChangeArrowheads="1"/>
            </p:cNvSpPr>
            <p:nvPr/>
          </p:nvSpPr>
          <p:spPr bwMode="auto">
            <a:xfrm>
              <a:off x="4561" y="372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17" name="Line 28"/>
            <p:cNvSpPr>
              <a:spLocks noChangeShapeType="1"/>
            </p:cNvSpPr>
            <p:nvPr/>
          </p:nvSpPr>
          <p:spPr bwMode="auto">
            <a:xfrm>
              <a:off x="4561" y="371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18" name="Line 29"/>
            <p:cNvSpPr>
              <a:spLocks noChangeShapeType="1"/>
            </p:cNvSpPr>
            <p:nvPr/>
          </p:nvSpPr>
          <p:spPr bwMode="auto">
            <a:xfrm>
              <a:off x="4874" y="371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19" name="Rectangle 30"/>
            <p:cNvSpPr>
              <a:spLocks noChangeArrowheads="1"/>
            </p:cNvSpPr>
            <p:nvPr/>
          </p:nvSpPr>
          <p:spPr bwMode="auto">
            <a:xfrm>
              <a:off x="4561" y="371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20" name="Oval 31"/>
            <p:cNvSpPr>
              <a:spLocks noChangeArrowheads="1"/>
            </p:cNvSpPr>
            <p:nvPr/>
          </p:nvSpPr>
          <p:spPr bwMode="auto">
            <a:xfrm>
              <a:off x="4558" y="366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21" name="Oval 32"/>
            <p:cNvSpPr>
              <a:spLocks noChangeArrowheads="1"/>
            </p:cNvSpPr>
            <p:nvPr/>
          </p:nvSpPr>
          <p:spPr bwMode="auto">
            <a:xfrm>
              <a:off x="5126" y="3385"/>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22" name="Line 33"/>
            <p:cNvSpPr>
              <a:spLocks noChangeShapeType="1"/>
            </p:cNvSpPr>
            <p:nvPr/>
          </p:nvSpPr>
          <p:spPr bwMode="auto">
            <a:xfrm>
              <a:off x="5126" y="337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23" name="Line 34"/>
            <p:cNvSpPr>
              <a:spLocks noChangeShapeType="1"/>
            </p:cNvSpPr>
            <p:nvPr/>
          </p:nvSpPr>
          <p:spPr bwMode="auto">
            <a:xfrm>
              <a:off x="5439" y="337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24" name="Rectangle 35"/>
            <p:cNvSpPr>
              <a:spLocks noChangeArrowheads="1"/>
            </p:cNvSpPr>
            <p:nvPr/>
          </p:nvSpPr>
          <p:spPr bwMode="auto">
            <a:xfrm>
              <a:off x="5126" y="3378"/>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25" name="Oval 36"/>
            <p:cNvSpPr>
              <a:spLocks noChangeArrowheads="1"/>
            </p:cNvSpPr>
            <p:nvPr/>
          </p:nvSpPr>
          <p:spPr bwMode="auto">
            <a:xfrm>
              <a:off x="5123" y="331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26" name="Freeform 37"/>
            <p:cNvSpPr>
              <a:spLocks/>
            </p:cNvSpPr>
            <p:nvPr/>
          </p:nvSpPr>
          <p:spPr bwMode="auto">
            <a:xfrm>
              <a:off x="4717" y="312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27" name="Freeform 38"/>
            <p:cNvSpPr>
              <a:spLocks/>
            </p:cNvSpPr>
            <p:nvPr/>
          </p:nvSpPr>
          <p:spPr bwMode="auto">
            <a:xfrm>
              <a:off x="4024" y="313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28" name="Freeform 39"/>
            <p:cNvSpPr>
              <a:spLocks/>
            </p:cNvSpPr>
            <p:nvPr/>
          </p:nvSpPr>
          <p:spPr bwMode="auto">
            <a:xfrm>
              <a:off x="4189" y="3118"/>
              <a:ext cx="504" cy="600"/>
            </a:xfrm>
            <a:custGeom>
              <a:avLst/>
              <a:gdLst>
                <a:gd name="T0" fmla="*/ 0 w 378"/>
                <a:gd name="T1" fmla="*/ 11993521 h 174"/>
                <a:gd name="T2" fmla="*/ 5035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29" name="Freeform 40"/>
            <p:cNvSpPr>
              <a:spLocks/>
            </p:cNvSpPr>
            <p:nvPr/>
          </p:nvSpPr>
          <p:spPr bwMode="auto">
            <a:xfrm>
              <a:off x="4876" y="346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30" name="Freeform 41"/>
            <p:cNvSpPr>
              <a:spLocks/>
            </p:cNvSpPr>
            <p:nvPr/>
          </p:nvSpPr>
          <p:spPr bwMode="auto">
            <a:xfrm>
              <a:off x="4195" y="374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31" name="Freeform 42"/>
            <p:cNvSpPr>
              <a:spLocks/>
            </p:cNvSpPr>
            <p:nvPr/>
          </p:nvSpPr>
          <p:spPr bwMode="auto">
            <a:xfrm>
              <a:off x="3604" y="342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32" name="Freeform 43"/>
            <p:cNvSpPr>
              <a:spLocks/>
            </p:cNvSpPr>
            <p:nvPr/>
          </p:nvSpPr>
          <p:spPr bwMode="auto">
            <a:xfrm>
              <a:off x="4189" y="305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33" name="Freeform 44"/>
            <p:cNvSpPr>
              <a:spLocks/>
            </p:cNvSpPr>
            <p:nvPr/>
          </p:nvSpPr>
          <p:spPr bwMode="auto">
            <a:xfrm>
              <a:off x="4864" y="305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34" name="Freeform 45"/>
            <p:cNvSpPr>
              <a:spLocks/>
            </p:cNvSpPr>
            <p:nvPr/>
          </p:nvSpPr>
          <p:spPr bwMode="auto">
            <a:xfrm>
              <a:off x="3547" y="262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2335" name="Group 46"/>
            <p:cNvGrpSpPr>
              <a:grpSpLocks/>
            </p:cNvGrpSpPr>
            <p:nvPr/>
          </p:nvGrpSpPr>
          <p:grpSpPr bwMode="auto">
            <a:xfrm>
              <a:off x="3464" y="3195"/>
              <a:ext cx="160" cy="291"/>
              <a:chOff x="2977" y="2396"/>
              <a:chExt cx="161" cy="291"/>
            </a:xfrm>
          </p:grpSpPr>
          <p:sp>
            <p:nvSpPr>
              <p:cNvPr id="12361" name="Rectangle 4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62" name="Text Box 48"/>
              <p:cNvSpPr txBox="1">
                <a:spLocks noChangeArrowheads="1"/>
              </p:cNvSpPr>
              <p:nvPr/>
            </p:nvSpPr>
            <p:spPr bwMode="auto">
              <a:xfrm>
                <a:off x="2977" y="2396"/>
                <a:ext cx="16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u</a:t>
                </a:r>
              </a:p>
            </p:txBody>
          </p:sp>
        </p:grpSp>
        <p:grpSp>
          <p:nvGrpSpPr>
            <p:cNvPr id="12336" name="Group 49"/>
            <p:cNvGrpSpPr>
              <a:grpSpLocks/>
            </p:cNvGrpSpPr>
            <p:nvPr/>
          </p:nvGrpSpPr>
          <p:grpSpPr bwMode="auto">
            <a:xfrm>
              <a:off x="4649" y="3612"/>
              <a:ext cx="150" cy="252"/>
              <a:chOff x="2981" y="2429"/>
              <a:chExt cx="152" cy="252"/>
            </a:xfrm>
          </p:grpSpPr>
          <p:sp>
            <p:nvSpPr>
              <p:cNvPr id="12359" name="Rectangle 50"/>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60" name="Text Box 51"/>
              <p:cNvSpPr txBox="1">
                <a:spLocks noChangeArrowheads="1"/>
              </p:cNvSpPr>
              <p:nvPr/>
            </p:nvSpPr>
            <p:spPr bwMode="auto">
              <a:xfrm>
                <a:off x="2981"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y</a:t>
                </a:r>
                <a:endParaRPr lang="en-US" altLang="zh-CN" sz="2400">
                  <a:solidFill>
                    <a:prstClr val="black"/>
                  </a:solidFill>
                </a:endParaRPr>
              </a:p>
            </p:txBody>
          </p:sp>
        </p:grpSp>
        <p:grpSp>
          <p:nvGrpSpPr>
            <p:cNvPr id="12337" name="Group 52"/>
            <p:cNvGrpSpPr>
              <a:grpSpLocks/>
            </p:cNvGrpSpPr>
            <p:nvPr/>
          </p:nvGrpSpPr>
          <p:grpSpPr bwMode="auto">
            <a:xfrm>
              <a:off x="3964" y="3609"/>
              <a:ext cx="159" cy="252"/>
              <a:chOff x="2977" y="2429"/>
              <a:chExt cx="161" cy="252"/>
            </a:xfrm>
          </p:grpSpPr>
          <p:sp>
            <p:nvSpPr>
              <p:cNvPr id="12357" name="Rectangle 53"/>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58" name="Text Box 54"/>
              <p:cNvSpPr txBox="1">
                <a:spLocks noChangeArrowheads="1"/>
              </p:cNvSpPr>
              <p:nvPr/>
            </p:nvSpPr>
            <p:spPr bwMode="auto">
              <a:xfrm>
                <a:off x="2977" y="2429"/>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x</a:t>
                </a:r>
                <a:endParaRPr lang="en-US" altLang="zh-CN" sz="2400">
                  <a:solidFill>
                    <a:prstClr val="black"/>
                  </a:solidFill>
                </a:endParaRPr>
              </a:p>
            </p:txBody>
          </p:sp>
        </p:grpSp>
        <p:grpSp>
          <p:nvGrpSpPr>
            <p:cNvPr id="12338" name="Group 55"/>
            <p:cNvGrpSpPr>
              <a:grpSpLocks/>
            </p:cNvGrpSpPr>
            <p:nvPr/>
          </p:nvGrpSpPr>
          <p:grpSpPr bwMode="auto">
            <a:xfrm>
              <a:off x="4618" y="2889"/>
              <a:ext cx="193" cy="291"/>
              <a:chOff x="2960" y="2396"/>
              <a:chExt cx="196" cy="291"/>
            </a:xfrm>
          </p:grpSpPr>
          <p:sp>
            <p:nvSpPr>
              <p:cNvPr id="12355" name="Rectangle 5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56" name="Text Box 57"/>
              <p:cNvSpPr txBox="1">
                <a:spLocks noChangeArrowheads="1"/>
              </p:cNvSpPr>
              <p:nvPr/>
            </p:nvSpPr>
            <p:spPr bwMode="auto">
              <a:xfrm>
                <a:off x="2960" y="2396"/>
                <a:ext cx="19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w</a:t>
                </a:r>
              </a:p>
            </p:txBody>
          </p:sp>
        </p:grpSp>
        <p:grpSp>
          <p:nvGrpSpPr>
            <p:cNvPr id="12339" name="Group 58"/>
            <p:cNvGrpSpPr>
              <a:grpSpLocks/>
            </p:cNvGrpSpPr>
            <p:nvPr/>
          </p:nvGrpSpPr>
          <p:grpSpPr bwMode="auto">
            <a:xfrm>
              <a:off x="3953" y="2889"/>
              <a:ext cx="160" cy="291"/>
              <a:chOff x="2976" y="2396"/>
              <a:chExt cx="162" cy="291"/>
            </a:xfrm>
          </p:grpSpPr>
          <p:sp>
            <p:nvSpPr>
              <p:cNvPr id="12353" name="Rectangle 59"/>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54" name="Text Box 60"/>
              <p:cNvSpPr txBox="1">
                <a:spLocks noChangeArrowheads="1"/>
              </p:cNvSpPr>
              <p:nvPr/>
            </p:nvSpPr>
            <p:spPr bwMode="auto">
              <a:xfrm>
                <a:off x="2976" y="2396"/>
                <a:ext cx="162"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v</a:t>
                </a:r>
              </a:p>
            </p:txBody>
          </p:sp>
        </p:grpSp>
        <p:grpSp>
          <p:nvGrpSpPr>
            <p:cNvPr id="12340" name="Group 61"/>
            <p:cNvGrpSpPr>
              <a:grpSpLocks/>
            </p:cNvGrpSpPr>
            <p:nvPr/>
          </p:nvGrpSpPr>
          <p:grpSpPr bwMode="auto">
            <a:xfrm>
              <a:off x="5205" y="3270"/>
              <a:ext cx="152" cy="252"/>
              <a:chOff x="2979" y="2429"/>
              <a:chExt cx="154" cy="252"/>
            </a:xfrm>
          </p:grpSpPr>
          <p:sp>
            <p:nvSpPr>
              <p:cNvPr id="12351" name="Rectangle 62"/>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52" name="Text Box 63"/>
              <p:cNvSpPr txBox="1">
                <a:spLocks noChangeArrowheads="1"/>
              </p:cNvSpPr>
              <p:nvPr/>
            </p:nvSpPr>
            <p:spPr bwMode="auto">
              <a:xfrm>
                <a:off x="2979" y="2429"/>
                <a:ext cx="15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Comic Sans MS" pitchFamily="66" charset="0"/>
                  </a:rPr>
                  <a:t>z</a:t>
                </a:r>
                <a:endParaRPr lang="en-US" altLang="zh-CN" sz="2400" dirty="0">
                  <a:solidFill>
                    <a:prstClr val="black"/>
                  </a:solidFill>
                </a:endParaRPr>
              </a:p>
            </p:txBody>
          </p:sp>
        </p:grpSp>
        <p:sp>
          <p:nvSpPr>
            <p:cNvPr id="12341" name="Text Box 64"/>
            <p:cNvSpPr txBox="1">
              <a:spLocks noChangeArrowheads="1"/>
            </p:cNvSpPr>
            <p:nvPr/>
          </p:nvSpPr>
          <p:spPr bwMode="auto">
            <a:xfrm>
              <a:off x="3674" y="3051"/>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12342" name="Text Box 65"/>
            <p:cNvSpPr txBox="1">
              <a:spLocks noChangeArrowheads="1"/>
            </p:cNvSpPr>
            <p:nvPr/>
          </p:nvSpPr>
          <p:spPr bwMode="auto">
            <a:xfrm>
              <a:off x="4022" y="327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12343" name="Text Box 66"/>
            <p:cNvSpPr txBox="1">
              <a:spLocks noChangeArrowheads="1"/>
            </p:cNvSpPr>
            <p:nvPr/>
          </p:nvSpPr>
          <p:spPr bwMode="auto">
            <a:xfrm>
              <a:off x="3595" y="3483"/>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12344" name="Text Box 67"/>
            <p:cNvSpPr txBox="1">
              <a:spLocks noChangeArrowheads="1"/>
            </p:cNvSpPr>
            <p:nvPr/>
          </p:nvSpPr>
          <p:spPr bwMode="auto">
            <a:xfrm>
              <a:off x="4406" y="3363"/>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12345" name="Text Box 68"/>
            <p:cNvSpPr txBox="1">
              <a:spLocks noChangeArrowheads="1"/>
            </p:cNvSpPr>
            <p:nvPr/>
          </p:nvSpPr>
          <p:spPr bwMode="auto">
            <a:xfrm>
              <a:off x="4351" y="3717"/>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12346" name="Text Box 69"/>
            <p:cNvSpPr txBox="1">
              <a:spLocks noChangeArrowheads="1"/>
            </p:cNvSpPr>
            <p:nvPr/>
          </p:nvSpPr>
          <p:spPr bwMode="auto">
            <a:xfrm>
              <a:off x="4711" y="3288"/>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12347" name="Text Box 70"/>
            <p:cNvSpPr txBox="1">
              <a:spLocks noChangeArrowheads="1"/>
            </p:cNvSpPr>
            <p:nvPr/>
          </p:nvSpPr>
          <p:spPr bwMode="auto">
            <a:xfrm>
              <a:off x="5063" y="3552"/>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12348" name="Text Box 71"/>
            <p:cNvSpPr txBox="1">
              <a:spLocks noChangeArrowheads="1"/>
            </p:cNvSpPr>
            <p:nvPr/>
          </p:nvSpPr>
          <p:spPr bwMode="auto">
            <a:xfrm>
              <a:off x="5036" y="301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sp>
          <p:nvSpPr>
            <p:cNvPr id="12349" name="Text Box 72"/>
            <p:cNvSpPr txBox="1">
              <a:spLocks noChangeArrowheads="1"/>
            </p:cNvSpPr>
            <p:nvPr/>
          </p:nvSpPr>
          <p:spPr bwMode="auto">
            <a:xfrm>
              <a:off x="4301" y="286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12350" name="Text Box 73"/>
            <p:cNvSpPr txBox="1">
              <a:spLocks noChangeArrowheads="1"/>
            </p:cNvSpPr>
            <p:nvPr/>
          </p:nvSpPr>
          <p:spPr bwMode="auto">
            <a:xfrm>
              <a:off x="3950" y="2598"/>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grpSp>
    </p:spTree>
    <p:extLst>
      <p:ext uri="{BB962C8B-B14F-4D97-AF65-F5344CB8AC3E}">
        <p14:creationId xmlns:p14="http://schemas.microsoft.com/office/powerpoint/2010/main" val="2171952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61962"/>
                                        </p:tgtEl>
                                        <p:attrNameLst>
                                          <p:attrName>style.visibility</p:attrName>
                                        </p:attrNameLst>
                                      </p:cBhvr>
                                      <p:to>
                                        <p:strVal val="visible"/>
                                      </p:to>
                                    </p:set>
                                    <p:animEffect transition="in" filter="dissolve">
                                      <p:cBhvr>
                                        <p:cTn id="7" dur="500"/>
                                        <p:tgtEl>
                                          <p:spTgt spid="10619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61891">
                                            <p:txEl>
                                              <p:pRg st="2" end="2"/>
                                            </p:txEl>
                                          </p:spTgt>
                                        </p:tgtEl>
                                        <p:attrNameLst>
                                          <p:attrName>style.visibility</p:attrName>
                                        </p:attrNameLst>
                                      </p:cBhvr>
                                      <p:to>
                                        <p:strVal val="visible"/>
                                      </p:to>
                                    </p:set>
                                    <p:animEffect transition="in" filter="blinds(horizontal)">
                                      <p:cBhvr>
                                        <p:cTn id="12" dur="500"/>
                                        <p:tgtEl>
                                          <p:spTgt spid="1061891">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61891">
                                            <p:txEl>
                                              <p:pRg st="3" end="3"/>
                                            </p:txEl>
                                          </p:spTgt>
                                        </p:tgtEl>
                                        <p:attrNameLst>
                                          <p:attrName>style.visibility</p:attrName>
                                        </p:attrNameLst>
                                      </p:cBhvr>
                                      <p:to>
                                        <p:strVal val="visible"/>
                                      </p:to>
                                    </p:set>
                                    <p:animEffect transition="in" filter="blinds(horizontal)">
                                      <p:cBhvr>
                                        <p:cTn id="15" dur="500"/>
                                        <p:tgtEl>
                                          <p:spTgt spid="106189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061891">
                                            <p:txEl>
                                              <p:pRg st="4" end="4"/>
                                            </p:txEl>
                                          </p:spTgt>
                                        </p:tgtEl>
                                        <p:attrNameLst>
                                          <p:attrName>style.visibility</p:attrName>
                                        </p:attrNameLst>
                                      </p:cBhvr>
                                      <p:to>
                                        <p:strVal val="visible"/>
                                      </p:to>
                                    </p:set>
                                    <p:animEffect transition="in" filter="blinds(horizontal)">
                                      <p:cBhvr>
                                        <p:cTn id="20" dur="500"/>
                                        <p:tgtEl>
                                          <p:spTgt spid="1061891">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061891">
                                            <p:txEl>
                                              <p:pRg st="5" end="5"/>
                                            </p:txEl>
                                          </p:spTgt>
                                        </p:tgtEl>
                                        <p:attrNameLst>
                                          <p:attrName>style.visibility</p:attrName>
                                        </p:attrNameLst>
                                      </p:cBhvr>
                                      <p:to>
                                        <p:strVal val="visible"/>
                                      </p:to>
                                    </p:set>
                                    <p:animEffect transition="in" filter="blinds(horizontal)">
                                      <p:cBhvr>
                                        <p:cTn id="23" dur="500"/>
                                        <p:tgtEl>
                                          <p:spTgt spid="10618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idx="4294967295"/>
          </p:nvPr>
        </p:nvSpPr>
        <p:spPr>
          <a:xfrm>
            <a:off x="0" y="294454"/>
            <a:ext cx="12065620" cy="774700"/>
          </a:xfrm>
          <a:prstGeom prst="rect">
            <a:avLst/>
          </a:prstGeom>
        </p:spPr>
        <p:txBody>
          <a:bodyPr/>
          <a:lstStyle/>
          <a:p>
            <a:pPr algn="ctr"/>
            <a:r>
              <a:rPr lang="zh-CN" altLang="en-US" dirty="0"/>
              <a:t>网络的抽象图模型：费用</a:t>
            </a:r>
            <a:r>
              <a:rPr lang="en-US" altLang="zh-CN" dirty="0"/>
              <a:t>(cost)</a:t>
            </a:r>
            <a:endParaRPr lang="zh-CN" altLang="en-US" b="1" dirty="0"/>
          </a:p>
        </p:txBody>
      </p:sp>
      <p:sp>
        <p:nvSpPr>
          <p:cNvPr id="1062915" name="Rectangle 3"/>
          <p:cNvSpPr>
            <a:spLocks noGrp="1" noChangeArrowheads="1"/>
          </p:cNvSpPr>
          <p:nvPr>
            <p:ph type="body" idx="4294967295"/>
          </p:nvPr>
        </p:nvSpPr>
        <p:spPr>
          <a:xfrm>
            <a:off x="524112" y="1269973"/>
            <a:ext cx="11041063" cy="4991100"/>
          </a:xfrm>
          <a:prstGeom prst="rect">
            <a:avLst/>
          </a:prstGeom>
        </p:spPr>
        <p:txBody>
          <a:bodyPr/>
          <a:lstStyle/>
          <a:p>
            <a:pPr>
              <a:lnSpc>
                <a:spcPct val="125000"/>
              </a:lnSpc>
              <a:spcBef>
                <a:spcPct val="0"/>
              </a:spcBef>
            </a:pPr>
            <a:r>
              <a:rPr lang="en-US" altLang="zh-CN" sz="2400" dirty="0">
                <a:latin typeface="+mn-ea"/>
              </a:rPr>
              <a:t>Cost</a:t>
            </a:r>
            <a:r>
              <a:rPr lang="zh-CN" altLang="en-US" sz="2400" dirty="0">
                <a:latin typeface="+mn-ea"/>
              </a:rPr>
              <a:t>可以表示对应链路的物理长度、或链路速度、或与链路相关的费用。</a:t>
            </a:r>
            <a:endParaRPr lang="en-US" altLang="zh-CN" sz="2400" dirty="0">
              <a:solidFill>
                <a:srgbClr val="FF6600"/>
              </a:solidFill>
              <a:latin typeface="+mn-ea"/>
            </a:endParaRPr>
          </a:p>
          <a:p>
            <a:pPr>
              <a:lnSpc>
                <a:spcPct val="125000"/>
              </a:lnSpc>
              <a:spcBef>
                <a:spcPct val="0"/>
              </a:spcBef>
            </a:pPr>
            <a:r>
              <a:rPr lang="zh-CN" altLang="en-US" sz="2400" dirty="0">
                <a:solidFill>
                  <a:srgbClr val="FF6600"/>
                </a:solidFill>
                <a:latin typeface="+mn-ea"/>
              </a:rPr>
              <a:t>定义：</a:t>
            </a:r>
            <a:r>
              <a:rPr lang="en-US" altLang="zh-CN" sz="2400" dirty="0">
                <a:solidFill>
                  <a:srgbClr val="FF3300"/>
                </a:solidFill>
                <a:latin typeface="+mn-ea"/>
              </a:rPr>
              <a:t>c(x</a:t>
            </a:r>
            <a:r>
              <a:rPr lang="zh-CN" altLang="en-US" sz="2400" dirty="0">
                <a:solidFill>
                  <a:srgbClr val="FF3300"/>
                </a:solidFill>
                <a:latin typeface="+mn-ea"/>
              </a:rPr>
              <a:t>，</a:t>
            </a:r>
            <a:r>
              <a:rPr lang="en-US" altLang="zh-CN" sz="2400" dirty="0">
                <a:solidFill>
                  <a:srgbClr val="FF3300"/>
                </a:solidFill>
                <a:latin typeface="+mn-ea"/>
              </a:rPr>
              <a:t>y)</a:t>
            </a:r>
            <a:r>
              <a:rPr lang="en-US" altLang="zh-CN" sz="2400" dirty="0">
                <a:latin typeface="+mn-ea"/>
              </a:rPr>
              <a:t> </a:t>
            </a:r>
            <a:r>
              <a:rPr lang="zh-CN" altLang="en-US" sz="2400" dirty="0">
                <a:latin typeface="+mn-ea"/>
              </a:rPr>
              <a:t>表示节点 </a:t>
            </a:r>
            <a:r>
              <a:rPr lang="en-US" altLang="zh-CN" sz="2400" dirty="0">
                <a:latin typeface="+mn-ea"/>
              </a:rPr>
              <a:t>x </a:t>
            </a:r>
            <a:r>
              <a:rPr lang="zh-CN" altLang="en-US" sz="2400" dirty="0">
                <a:latin typeface="+mn-ea"/>
              </a:rPr>
              <a:t>和节点 </a:t>
            </a:r>
            <a:r>
              <a:rPr lang="en-US" altLang="zh-CN" sz="2400" dirty="0">
                <a:latin typeface="+mn-ea"/>
              </a:rPr>
              <a:t>y </a:t>
            </a:r>
            <a:r>
              <a:rPr lang="zh-CN" altLang="en-US" sz="2400" dirty="0">
                <a:latin typeface="+mn-ea"/>
              </a:rPr>
              <a:t>之间边的费用（从节点 </a:t>
            </a:r>
            <a:r>
              <a:rPr lang="en-US" altLang="zh-CN" sz="2400" dirty="0">
                <a:latin typeface="+mn-ea"/>
              </a:rPr>
              <a:t>x </a:t>
            </a:r>
            <a:r>
              <a:rPr lang="zh-CN" altLang="en-US" sz="2400" dirty="0">
                <a:latin typeface="+mn-ea"/>
              </a:rPr>
              <a:t>到节点 </a:t>
            </a:r>
            <a:r>
              <a:rPr lang="en-US" altLang="zh-CN" sz="2400" dirty="0">
                <a:latin typeface="+mn-ea"/>
              </a:rPr>
              <a:t>y </a:t>
            </a:r>
            <a:r>
              <a:rPr lang="zh-CN" altLang="en-US" sz="2400" dirty="0">
                <a:latin typeface="+mn-ea"/>
              </a:rPr>
              <a:t>的链路费用）。</a:t>
            </a:r>
          </a:p>
          <a:p>
            <a:pPr lvl="1">
              <a:lnSpc>
                <a:spcPct val="125000"/>
              </a:lnSpc>
              <a:spcBef>
                <a:spcPct val="0"/>
              </a:spcBef>
            </a:pPr>
            <a:r>
              <a:rPr lang="zh-CN" altLang="en-US" sz="2000" dirty="0">
                <a:latin typeface="+mn-ea"/>
              </a:rPr>
              <a:t>  </a:t>
            </a:r>
            <a:r>
              <a:rPr lang="zh-CN" altLang="en-US" dirty="0">
                <a:latin typeface="+mn-ea"/>
              </a:rPr>
              <a:t>若节点</a:t>
            </a:r>
            <a:r>
              <a:rPr lang="en-US" altLang="zh-CN" dirty="0">
                <a:latin typeface="+mn-ea"/>
              </a:rPr>
              <a:t>x</a:t>
            </a:r>
            <a:r>
              <a:rPr lang="zh-CN" altLang="en-US" dirty="0">
                <a:latin typeface="+mn-ea"/>
              </a:rPr>
              <a:t>与节点</a:t>
            </a:r>
            <a:r>
              <a:rPr lang="en-US" altLang="zh-CN" dirty="0">
                <a:latin typeface="+mn-ea"/>
              </a:rPr>
              <a:t>y</a:t>
            </a:r>
            <a:r>
              <a:rPr lang="zh-CN" altLang="en-US" dirty="0">
                <a:latin typeface="+mn-ea"/>
              </a:rPr>
              <a:t>直接相连（</a:t>
            </a:r>
            <a:r>
              <a:rPr lang="en-US" altLang="zh-CN" dirty="0">
                <a:latin typeface="+mn-ea"/>
              </a:rPr>
              <a:t>x</a:t>
            </a:r>
            <a:r>
              <a:rPr lang="zh-CN" altLang="en-US" dirty="0">
                <a:latin typeface="+mn-ea"/>
              </a:rPr>
              <a:t>与</a:t>
            </a:r>
            <a:r>
              <a:rPr lang="en-US" altLang="zh-CN" dirty="0">
                <a:latin typeface="+mn-ea"/>
              </a:rPr>
              <a:t>y</a:t>
            </a:r>
            <a:r>
              <a:rPr lang="zh-CN" altLang="en-US" dirty="0">
                <a:latin typeface="+mn-ea"/>
              </a:rPr>
              <a:t>是邻居）</a:t>
            </a:r>
          </a:p>
          <a:p>
            <a:pPr marL="0" indent="0" eaLnBrk="1">
              <a:lnSpc>
                <a:spcPct val="125000"/>
              </a:lnSpc>
              <a:spcBef>
                <a:spcPct val="0"/>
              </a:spcBef>
              <a:buFont typeface="Wingdings" pitchFamily="2" charset="2"/>
              <a:buNone/>
            </a:pPr>
            <a:r>
              <a:rPr lang="zh-CN" altLang="en-US" sz="2400" dirty="0">
                <a:latin typeface="+mn-ea"/>
              </a:rPr>
              <a:t>                 则</a:t>
            </a:r>
            <a:r>
              <a:rPr lang="en-US" altLang="zh-CN" sz="2400" dirty="0">
                <a:latin typeface="+mn-ea"/>
              </a:rPr>
              <a:t>c(x</a:t>
            </a:r>
            <a:r>
              <a:rPr lang="zh-CN" altLang="en-US" sz="2400" dirty="0">
                <a:latin typeface="+mn-ea"/>
              </a:rPr>
              <a:t>，</a:t>
            </a:r>
            <a:r>
              <a:rPr lang="en-US" altLang="zh-CN" sz="2400" dirty="0">
                <a:latin typeface="+mn-ea"/>
              </a:rPr>
              <a:t>y )= </a:t>
            </a:r>
            <a:r>
              <a:rPr lang="zh-CN" altLang="en-US" sz="2400" dirty="0">
                <a:latin typeface="+mn-ea"/>
              </a:rPr>
              <a:t>链路费用</a:t>
            </a:r>
          </a:p>
          <a:p>
            <a:pPr marL="0" indent="0" eaLnBrk="1">
              <a:lnSpc>
                <a:spcPct val="125000"/>
              </a:lnSpc>
              <a:spcBef>
                <a:spcPct val="0"/>
              </a:spcBef>
              <a:buFont typeface="ZapfDingbats" pitchFamily="82" charset="2"/>
              <a:buNone/>
            </a:pPr>
            <a:r>
              <a:rPr lang="zh-CN" altLang="en-US" sz="2400" i="1" dirty="0">
                <a:latin typeface="+mn-ea"/>
              </a:rPr>
              <a:t>                 </a:t>
            </a:r>
            <a:r>
              <a:rPr lang="zh-CN" altLang="en-US" sz="2400" dirty="0">
                <a:latin typeface="+mn-ea"/>
              </a:rPr>
              <a:t>如</a:t>
            </a:r>
            <a:r>
              <a:rPr lang="en-US" altLang="zh-CN" sz="2400" dirty="0">
                <a:latin typeface="+mn-ea"/>
              </a:rPr>
              <a:t>c(u</a:t>
            </a:r>
            <a:r>
              <a:rPr lang="zh-CN" altLang="en-US" sz="2400" dirty="0">
                <a:latin typeface="+mn-ea"/>
              </a:rPr>
              <a:t>，</a:t>
            </a:r>
            <a:r>
              <a:rPr lang="en-US" altLang="zh-CN" sz="2400" dirty="0">
                <a:latin typeface="+mn-ea"/>
              </a:rPr>
              <a:t>v) = 2</a:t>
            </a:r>
            <a:r>
              <a:rPr lang="zh-CN" altLang="en-US" sz="2400" dirty="0">
                <a:latin typeface="+mn-ea"/>
              </a:rPr>
              <a:t>，节点</a:t>
            </a:r>
            <a:r>
              <a:rPr lang="en-US" altLang="zh-CN" sz="2400" dirty="0">
                <a:latin typeface="+mn-ea"/>
              </a:rPr>
              <a:t>u</a:t>
            </a:r>
            <a:r>
              <a:rPr lang="zh-CN" altLang="en-US" sz="2400" dirty="0">
                <a:latin typeface="+mn-ea"/>
              </a:rPr>
              <a:t>与节点</a:t>
            </a:r>
            <a:r>
              <a:rPr lang="en-US" altLang="zh-CN" sz="2400" dirty="0">
                <a:latin typeface="+mn-ea"/>
              </a:rPr>
              <a:t>v</a:t>
            </a:r>
            <a:r>
              <a:rPr lang="zh-CN" altLang="en-US" sz="2400" dirty="0">
                <a:latin typeface="+mn-ea"/>
              </a:rPr>
              <a:t>互为邻居</a:t>
            </a:r>
          </a:p>
          <a:p>
            <a:pPr lvl="1">
              <a:lnSpc>
                <a:spcPct val="125000"/>
              </a:lnSpc>
              <a:spcBef>
                <a:spcPct val="0"/>
              </a:spcBef>
            </a:pPr>
            <a:r>
              <a:rPr lang="zh-CN" altLang="en-US" sz="2000" i="1" dirty="0">
                <a:latin typeface="+mn-ea"/>
              </a:rPr>
              <a:t> </a:t>
            </a:r>
            <a:r>
              <a:rPr lang="zh-CN" altLang="en-US" dirty="0">
                <a:latin typeface="+mn-ea"/>
              </a:rPr>
              <a:t>若节点</a:t>
            </a:r>
            <a:r>
              <a:rPr lang="en-US" altLang="zh-CN" dirty="0">
                <a:latin typeface="+mn-ea"/>
              </a:rPr>
              <a:t>x</a:t>
            </a:r>
            <a:r>
              <a:rPr lang="zh-CN" altLang="en-US" dirty="0">
                <a:latin typeface="+mn-ea"/>
              </a:rPr>
              <a:t>与节点</a:t>
            </a:r>
            <a:r>
              <a:rPr lang="en-US" altLang="zh-CN" dirty="0">
                <a:latin typeface="+mn-ea"/>
              </a:rPr>
              <a:t>y</a:t>
            </a:r>
            <a:r>
              <a:rPr lang="zh-CN" altLang="en-US" dirty="0">
                <a:latin typeface="+mn-ea"/>
              </a:rPr>
              <a:t>不直接相连（</a:t>
            </a:r>
            <a:r>
              <a:rPr lang="en-US" altLang="zh-CN" dirty="0">
                <a:latin typeface="+mn-ea"/>
              </a:rPr>
              <a:t>x</a:t>
            </a:r>
            <a:r>
              <a:rPr lang="zh-CN" altLang="en-US" dirty="0">
                <a:latin typeface="+mn-ea"/>
              </a:rPr>
              <a:t>与</a:t>
            </a:r>
            <a:r>
              <a:rPr lang="en-US" altLang="zh-CN" dirty="0">
                <a:latin typeface="+mn-ea"/>
              </a:rPr>
              <a:t>y</a:t>
            </a:r>
            <a:r>
              <a:rPr lang="zh-CN" altLang="en-US" dirty="0">
                <a:latin typeface="+mn-ea"/>
              </a:rPr>
              <a:t>不是邻居）</a:t>
            </a:r>
          </a:p>
          <a:p>
            <a:pPr marL="0" indent="0" eaLnBrk="1">
              <a:lnSpc>
                <a:spcPct val="125000"/>
              </a:lnSpc>
              <a:spcBef>
                <a:spcPct val="0"/>
              </a:spcBef>
              <a:buFont typeface="Wingdings" pitchFamily="2" charset="2"/>
              <a:buNone/>
            </a:pPr>
            <a:r>
              <a:rPr lang="zh-CN" altLang="en-US" sz="2400" i="1" dirty="0">
                <a:latin typeface="+mn-ea"/>
              </a:rPr>
              <a:t>                 </a:t>
            </a:r>
            <a:r>
              <a:rPr lang="zh-CN" altLang="en-US" sz="2400" dirty="0">
                <a:latin typeface="+mn-ea"/>
              </a:rPr>
              <a:t>则</a:t>
            </a:r>
            <a:r>
              <a:rPr lang="en-US" altLang="zh-CN" sz="2400" dirty="0">
                <a:solidFill>
                  <a:srgbClr val="FF0000"/>
                </a:solidFill>
                <a:latin typeface="+mn-ea"/>
              </a:rPr>
              <a:t>c(x</a:t>
            </a:r>
            <a:r>
              <a:rPr lang="zh-CN" altLang="en-US" sz="2400" dirty="0">
                <a:solidFill>
                  <a:srgbClr val="FF0000"/>
                </a:solidFill>
                <a:latin typeface="+mn-ea"/>
              </a:rPr>
              <a:t>，</a:t>
            </a:r>
            <a:r>
              <a:rPr lang="en-US" altLang="zh-CN" sz="2400" dirty="0">
                <a:solidFill>
                  <a:srgbClr val="FF0000"/>
                </a:solidFill>
                <a:latin typeface="+mn-ea"/>
              </a:rPr>
              <a:t>y) = ∞</a:t>
            </a:r>
            <a:endParaRPr lang="zh-CN" altLang="en-US" sz="2400" dirty="0">
              <a:solidFill>
                <a:schemeClr val="hlink"/>
              </a:solidFill>
              <a:latin typeface="+mn-ea"/>
            </a:endParaRPr>
          </a:p>
          <a:p>
            <a:pPr marL="0" indent="0" eaLnBrk="1">
              <a:lnSpc>
                <a:spcPct val="125000"/>
              </a:lnSpc>
              <a:spcBef>
                <a:spcPct val="0"/>
              </a:spcBef>
              <a:buFont typeface="ZapfDingbats" pitchFamily="82" charset="2"/>
              <a:buNone/>
            </a:pPr>
            <a:r>
              <a:rPr lang="zh-CN" altLang="en-US" sz="2400" dirty="0">
                <a:latin typeface="+mn-ea"/>
              </a:rPr>
              <a:t>                 如</a:t>
            </a:r>
            <a:r>
              <a:rPr lang="en-US" altLang="zh-CN" sz="2400" dirty="0">
                <a:latin typeface="+mn-ea"/>
              </a:rPr>
              <a:t>c(u</a:t>
            </a:r>
            <a:r>
              <a:rPr lang="zh-CN" altLang="en-US" sz="2400" dirty="0">
                <a:latin typeface="+mn-ea"/>
              </a:rPr>
              <a:t>，</a:t>
            </a:r>
            <a:r>
              <a:rPr lang="en-US" altLang="zh-CN" sz="2400" dirty="0">
                <a:latin typeface="+mn-ea"/>
              </a:rPr>
              <a:t>y) = ∞</a:t>
            </a:r>
            <a:r>
              <a:rPr lang="zh-CN" altLang="en-US" sz="2400" dirty="0">
                <a:latin typeface="+mn-ea"/>
              </a:rPr>
              <a:t>，</a:t>
            </a:r>
            <a:r>
              <a:rPr lang="en-US" altLang="zh-CN" sz="2400" dirty="0">
                <a:latin typeface="+mn-ea"/>
              </a:rPr>
              <a:t>c(u</a:t>
            </a:r>
            <a:r>
              <a:rPr lang="zh-CN" altLang="en-US" sz="2400" dirty="0">
                <a:latin typeface="+mn-ea"/>
              </a:rPr>
              <a:t>，</a:t>
            </a:r>
            <a:r>
              <a:rPr lang="en-US" altLang="zh-CN" sz="2400" dirty="0">
                <a:latin typeface="+mn-ea"/>
              </a:rPr>
              <a:t>z) = ∞</a:t>
            </a:r>
          </a:p>
          <a:p>
            <a:pPr lvl="1">
              <a:lnSpc>
                <a:spcPct val="125000"/>
              </a:lnSpc>
              <a:spcBef>
                <a:spcPct val="0"/>
              </a:spcBef>
            </a:pPr>
            <a:r>
              <a:rPr lang="en-US" altLang="zh-CN" dirty="0">
                <a:latin typeface="+mn-ea"/>
              </a:rPr>
              <a:t>c(x</a:t>
            </a:r>
            <a:r>
              <a:rPr lang="zh-CN" altLang="en-US" dirty="0">
                <a:latin typeface="+mn-ea"/>
              </a:rPr>
              <a:t>，</a:t>
            </a:r>
            <a:r>
              <a:rPr lang="en-US" altLang="zh-CN" dirty="0">
                <a:latin typeface="+mn-ea"/>
              </a:rPr>
              <a:t>y)= c(y</a:t>
            </a:r>
            <a:r>
              <a:rPr lang="zh-CN" altLang="en-US" dirty="0">
                <a:latin typeface="+mn-ea"/>
              </a:rPr>
              <a:t>，</a:t>
            </a:r>
            <a:r>
              <a:rPr lang="en-US" altLang="zh-CN" dirty="0">
                <a:latin typeface="+mn-ea"/>
              </a:rPr>
              <a:t>x)</a:t>
            </a:r>
          </a:p>
          <a:p>
            <a:pPr marL="457200" lvl="1" indent="0">
              <a:lnSpc>
                <a:spcPct val="125000"/>
              </a:lnSpc>
              <a:spcBef>
                <a:spcPct val="0"/>
              </a:spcBef>
              <a:buNone/>
            </a:pPr>
            <a:r>
              <a:rPr lang="zh-CN" altLang="en-US" dirty="0">
                <a:latin typeface="+mn-ea"/>
              </a:rPr>
              <a:t>            如</a:t>
            </a:r>
            <a:r>
              <a:rPr lang="en-US" altLang="zh-CN" dirty="0">
                <a:latin typeface="+mn-ea"/>
              </a:rPr>
              <a:t>c(u</a:t>
            </a:r>
            <a:r>
              <a:rPr lang="zh-CN" altLang="en-US" dirty="0">
                <a:latin typeface="+mn-ea"/>
              </a:rPr>
              <a:t>，</a:t>
            </a:r>
            <a:r>
              <a:rPr lang="en-US" altLang="zh-CN" dirty="0">
                <a:latin typeface="+mn-ea"/>
              </a:rPr>
              <a:t>v) = c(v</a:t>
            </a:r>
            <a:r>
              <a:rPr lang="zh-CN" altLang="en-US" dirty="0">
                <a:latin typeface="+mn-ea"/>
              </a:rPr>
              <a:t>，</a:t>
            </a:r>
            <a:r>
              <a:rPr lang="en-US" altLang="zh-CN" dirty="0">
                <a:latin typeface="+mn-ea"/>
              </a:rPr>
              <a:t>u) =2</a:t>
            </a:r>
            <a:endParaRPr lang="zh-CN" altLang="en-US" dirty="0">
              <a:latin typeface="+mn-ea"/>
            </a:endParaRPr>
          </a:p>
        </p:txBody>
      </p:sp>
      <p:sp>
        <p:nvSpPr>
          <p:cNvPr id="1062916" name="Text Box 4"/>
          <p:cNvSpPr txBox="1">
            <a:spLocks noChangeArrowheads="1"/>
          </p:cNvSpPr>
          <p:nvPr/>
        </p:nvSpPr>
        <p:spPr bwMode="auto">
          <a:xfrm>
            <a:off x="5804006" y="5590787"/>
            <a:ext cx="5791200" cy="87100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15000"/>
              </a:lnSpc>
              <a:spcBef>
                <a:spcPct val="50000"/>
              </a:spcBef>
              <a:buClrTx/>
              <a:buSzTx/>
              <a:buFontTx/>
              <a:buNone/>
            </a:pPr>
            <a:r>
              <a:rPr lang="zh-CN" altLang="en-US" sz="2200" b="1" dirty="0">
                <a:solidFill>
                  <a:srgbClr val="CC3399"/>
                </a:solidFill>
                <a:latin typeface="Comic Sans MS" pitchFamily="66" charset="0"/>
                <a:ea typeface="华文中宋" pitchFamily="2" charset="-122"/>
              </a:rPr>
              <a:t>选路算法：</a:t>
            </a:r>
            <a:r>
              <a:rPr lang="zh-CN" altLang="en-US" sz="2200" b="1" dirty="0">
                <a:solidFill>
                  <a:prstClr val="black"/>
                </a:solidFill>
                <a:latin typeface="Comic Sans MS" pitchFamily="66" charset="0"/>
                <a:ea typeface="华文中宋" pitchFamily="2" charset="-122"/>
              </a:rPr>
              <a:t>根据给定的网络抽象图，</a:t>
            </a:r>
            <a:r>
              <a:rPr lang="zh-CN" altLang="en-US" sz="2200" b="1" dirty="0">
                <a:solidFill>
                  <a:srgbClr val="FF3300"/>
                </a:solidFill>
                <a:latin typeface="Comic Sans MS" pitchFamily="66" charset="0"/>
                <a:ea typeface="华文中宋" pitchFamily="2" charset="-122"/>
              </a:rPr>
              <a:t>找出从源节点到目的节点间的最低费用路径</a:t>
            </a:r>
            <a:r>
              <a:rPr lang="zh-CN" altLang="en-US" sz="2200" b="1" dirty="0">
                <a:solidFill>
                  <a:prstClr val="black"/>
                </a:solidFill>
                <a:latin typeface="Comic Sans MS" pitchFamily="66" charset="0"/>
                <a:ea typeface="华文中宋" pitchFamily="2" charset="-122"/>
              </a:rPr>
              <a:t>。</a:t>
            </a:r>
          </a:p>
        </p:txBody>
      </p:sp>
      <p:grpSp>
        <p:nvGrpSpPr>
          <p:cNvPr id="7" name="Group 74"/>
          <p:cNvGrpSpPr>
            <a:grpSpLocks/>
          </p:cNvGrpSpPr>
          <p:nvPr/>
        </p:nvGrpSpPr>
        <p:grpSpPr bwMode="auto">
          <a:xfrm>
            <a:off x="7445481" y="2511710"/>
            <a:ext cx="4762500" cy="2236787"/>
            <a:chOff x="3322" y="2551"/>
            <a:chExt cx="2250" cy="1409"/>
          </a:xfrm>
        </p:grpSpPr>
        <p:sp>
          <p:nvSpPr>
            <p:cNvPr id="8" name="Freeform 5"/>
            <p:cNvSpPr>
              <a:spLocks/>
            </p:cNvSpPr>
            <p:nvPr/>
          </p:nvSpPr>
          <p:spPr bwMode="auto">
            <a:xfrm>
              <a:off x="3322" y="255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 name="Freeform 6"/>
            <p:cNvSpPr>
              <a:spLocks/>
            </p:cNvSpPr>
            <p:nvPr/>
          </p:nvSpPr>
          <p:spPr bwMode="auto">
            <a:xfrm>
              <a:off x="3658" y="310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 name="Oval 7"/>
            <p:cNvSpPr>
              <a:spLocks noChangeArrowheads="1"/>
            </p:cNvSpPr>
            <p:nvPr/>
          </p:nvSpPr>
          <p:spPr bwMode="auto">
            <a:xfrm>
              <a:off x="3398" y="334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 name="Line 8"/>
            <p:cNvSpPr>
              <a:spLocks noChangeShapeType="1"/>
            </p:cNvSpPr>
            <p:nvPr/>
          </p:nvSpPr>
          <p:spPr bwMode="auto">
            <a:xfrm>
              <a:off x="3398" y="333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 name="Line 9"/>
            <p:cNvSpPr>
              <a:spLocks noChangeShapeType="1"/>
            </p:cNvSpPr>
            <p:nvPr/>
          </p:nvSpPr>
          <p:spPr bwMode="auto">
            <a:xfrm>
              <a:off x="3711" y="333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 name="Rectangle 10"/>
            <p:cNvSpPr>
              <a:spLocks noChangeArrowheads="1"/>
            </p:cNvSpPr>
            <p:nvPr/>
          </p:nvSpPr>
          <p:spPr bwMode="auto">
            <a:xfrm>
              <a:off x="3398" y="333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4" name="Oval 11"/>
            <p:cNvSpPr>
              <a:spLocks noChangeArrowheads="1"/>
            </p:cNvSpPr>
            <p:nvPr/>
          </p:nvSpPr>
          <p:spPr bwMode="auto">
            <a:xfrm>
              <a:off x="3395" y="327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5" name="Oval 12"/>
            <p:cNvSpPr>
              <a:spLocks noChangeArrowheads="1"/>
            </p:cNvSpPr>
            <p:nvPr/>
          </p:nvSpPr>
          <p:spPr bwMode="auto">
            <a:xfrm>
              <a:off x="3872" y="372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6" name="Line 13"/>
            <p:cNvSpPr>
              <a:spLocks noChangeShapeType="1"/>
            </p:cNvSpPr>
            <p:nvPr/>
          </p:nvSpPr>
          <p:spPr bwMode="auto">
            <a:xfrm>
              <a:off x="3872" y="37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7" name="Line 14"/>
            <p:cNvSpPr>
              <a:spLocks noChangeShapeType="1"/>
            </p:cNvSpPr>
            <p:nvPr/>
          </p:nvSpPr>
          <p:spPr bwMode="auto">
            <a:xfrm>
              <a:off x="4185" y="37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8" name="Rectangle 15"/>
            <p:cNvSpPr>
              <a:spLocks noChangeArrowheads="1"/>
            </p:cNvSpPr>
            <p:nvPr/>
          </p:nvSpPr>
          <p:spPr bwMode="auto">
            <a:xfrm>
              <a:off x="3872" y="372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9" name="Oval 16"/>
            <p:cNvSpPr>
              <a:spLocks noChangeArrowheads="1"/>
            </p:cNvSpPr>
            <p:nvPr/>
          </p:nvSpPr>
          <p:spPr bwMode="auto">
            <a:xfrm>
              <a:off x="3869" y="366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0" name="Oval 17"/>
            <p:cNvSpPr>
              <a:spLocks noChangeArrowheads="1"/>
            </p:cNvSpPr>
            <p:nvPr/>
          </p:nvSpPr>
          <p:spPr bwMode="auto">
            <a:xfrm>
              <a:off x="3868" y="303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1" name="Line 18"/>
            <p:cNvSpPr>
              <a:spLocks noChangeShapeType="1"/>
            </p:cNvSpPr>
            <p:nvPr/>
          </p:nvSpPr>
          <p:spPr bwMode="auto">
            <a:xfrm>
              <a:off x="3868" y="303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2" name="Line 19"/>
            <p:cNvSpPr>
              <a:spLocks noChangeShapeType="1"/>
            </p:cNvSpPr>
            <p:nvPr/>
          </p:nvSpPr>
          <p:spPr bwMode="auto">
            <a:xfrm>
              <a:off x="4181" y="303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3" name="Rectangle 20"/>
            <p:cNvSpPr>
              <a:spLocks noChangeArrowheads="1"/>
            </p:cNvSpPr>
            <p:nvPr/>
          </p:nvSpPr>
          <p:spPr bwMode="auto">
            <a:xfrm>
              <a:off x="3868" y="303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24" name="Oval 21"/>
            <p:cNvSpPr>
              <a:spLocks noChangeArrowheads="1"/>
            </p:cNvSpPr>
            <p:nvPr/>
          </p:nvSpPr>
          <p:spPr bwMode="auto">
            <a:xfrm>
              <a:off x="3865" y="297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5" name="Oval 22"/>
            <p:cNvSpPr>
              <a:spLocks noChangeArrowheads="1"/>
            </p:cNvSpPr>
            <p:nvPr/>
          </p:nvSpPr>
          <p:spPr bwMode="auto">
            <a:xfrm>
              <a:off x="4551" y="3035"/>
              <a:ext cx="312"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6" name="Line 23"/>
            <p:cNvSpPr>
              <a:spLocks noChangeShapeType="1"/>
            </p:cNvSpPr>
            <p:nvPr/>
          </p:nvSpPr>
          <p:spPr bwMode="auto">
            <a:xfrm>
              <a:off x="4551" y="302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7" name="Line 24"/>
            <p:cNvSpPr>
              <a:spLocks noChangeShapeType="1"/>
            </p:cNvSpPr>
            <p:nvPr/>
          </p:nvSpPr>
          <p:spPr bwMode="auto">
            <a:xfrm>
              <a:off x="4863" y="302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8" name="Rectangle 25"/>
            <p:cNvSpPr>
              <a:spLocks noChangeArrowheads="1"/>
            </p:cNvSpPr>
            <p:nvPr/>
          </p:nvSpPr>
          <p:spPr bwMode="auto">
            <a:xfrm>
              <a:off x="4551" y="3028"/>
              <a:ext cx="309"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29" name="Oval 26"/>
            <p:cNvSpPr>
              <a:spLocks noChangeArrowheads="1"/>
            </p:cNvSpPr>
            <p:nvPr/>
          </p:nvSpPr>
          <p:spPr bwMode="auto">
            <a:xfrm>
              <a:off x="4554" y="2972"/>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30" name="Oval 27"/>
            <p:cNvSpPr>
              <a:spLocks noChangeArrowheads="1"/>
            </p:cNvSpPr>
            <p:nvPr/>
          </p:nvSpPr>
          <p:spPr bwMode="auto">
            <a:xfrm>
              <a:off x="4561" y="372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31" name="Line 28"/>
            <p:cNvSpPr>
              <a:spLocks noChangeShapeType="1"/>
            </p:cNvSpPr>
            <p:nvPr/>
          </p:nvSpPr>
          <p:spPr bwMode="auto">
            <a:xfrm>
              <a:off x="4561" y="371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 name="Line 29"/>
            <p:cNvSpPr>
              <a:spLocks noChangeShapeType="1"/>
            </p:cNvSpPr>
            <p:nvPr/>
          </p:nvSpPr>
          <p:spPr bwMode="auto">
            <a:xfrm>
              <a:off x="4874" y="371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3" name="Rectangle 30"/>
            <p:cNvSpPr>
              <a:spLocks noChangeArrowheads="1"/>
            </p:cNvSpPr>
            <p:nvPr/>
          </p:nvSpPr>
          <p:spPr bwMode="auto">
            <a:xfrm>
              <a:off x="4561" y="371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34" name="Oval 31"/>
            <p:cNvSpPr>
              <a:spLocks noChangeArrowheads="1"/>
            </p:cNvSpPr>
            <p:nvPr/>
          </p:nvSpPr>
          <p:spPr bwMode="auto">
            <a:xfrm>
              <a:off x="4558" y="366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35" name="Oval 32"/>
            <p:cNvSpPr>
              <a:spLocks noChangeArrowheads="1"/>
            </p:cNvSpPr>
            <p:nvPr/>
          </p:nvSpPr>
          <p:spPr bwMode="auto">
            <a:xfrm>
              <a:off x="5126" y="3385"/>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36" name="Line 33"/>
            <p:cNvSpPr>
              <a:spLocks noChangeShapeType="1"/>
            </p:cNvSpPr>
            <p:nvPr/>
          </p:nvSpPr>
          <p:spPr bwMode="auto">
            <a:xfrm>
              <a:off x="5126" y="337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7" name="Line 34"/>
            <p:cNvSpPr>
              <a:spLocks noChangeShapeType="1"/>
            </p:cNvSpPr>
            <p:nvPr/>
          </p:nvSpPr>
          <p:spPr bwMode="auto">
            <a:xfrm>
              <a:off x="5439" y="337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8" name="Rectangle 35"/>
            <p:cNvSpPr>
              <a:spLocks noChangeArrowheads="1"/>
            </p:cNvSpPr>
            <p:nvPr/>
          </p:nvSpPr>
          <p:spPr bwMode="auto">
            <a:xfrm>
              <a:off x="5126" y="3378"/>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39" name="Oval 36"/>
            <p:cNvSpPr>
              <a:spLocks noChangeArrowheads="1"/>
            </p:cNvSpPr>
            <p:nvPr/>
          </p:nvSpPr>
          <p:spPr bwMode="auto">
            <a:xfrm>
              <a:off x="5123" y="331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0" name="Freeform 37"/>
            <p:cNvSpPr>
              <a:spLocks/>
            </p:cNvSpPr>
            <p:nvPr/>
          </p:nvSpPr>
          <p:spPr bwMode="auto">
            <a:xfrm>
              <a:off x="4717" y="312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1" name="Freeform 38"/>
            <p:cNvSpPr>
              <a:spLocks/>
            </p:cNvSpPr>
            <p:nvPr/>
          </p:nvSpPr>
          <p:spPr bwMode="auto">
            <a:xfrm>
              <a:off x="4024" y="313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 name="Freeform 39"/>
            <p:cNvSpPr>
              <a:spLocks/>
            </p:cNvSpPr>
            <p:nvPr/>
          </p:nvSpPr>
          <p:spPr bwMode="auto">
            <a:xfrm>
              <a:off x="4189" y="3118"/>
              <a:ext cx="504" cy="600"/>
            </a:xfrm>
            <a:custGeom>
              <a:avLst/>
              <a:gdLst>
                <a:gd name="T0" fmla="*/ 0 w 378"/>
                <a:gd name="T1" fmla="*/ 11993521 h 174"/>
                <a:gd name="T2" fmla="*/ 5035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 name="Freeform 40"/>
            <p:cNvSpPr>
              <a:spLocks/>
            </p:cNvSpPr>
            <p:nvPr/>
          </p:nvSpPr>
          <p:spPr bwMode="auto">
            <a:xfrm>
              <a:off x="4876" y="346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 name="Freeform 41"/>
            <p:cNvSpPr>
              <a:spLocks/>
            </p:cNvSpPr>
            <p:nvPr/>
          </p:nvSpPr>
          <p:spPr bwMode="auto">
            <a:xfrm>
              <a:off x="4195" y="374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5" name="Freeform 42"/>
            <p:cNvSpPr>
              <a:spLocks/>
            </p:cNvSpPr>
            <p:nvPr/>
          </p:nvSpPr>
          <p:spPr bwMode="auto">
            <a:xfrm>
              <a:off x="3604" y="342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6" name="Freeform 43"/>
            <p:cNvSpPr>
              <a:spLocks/>
            </p:cNvSpPr>
            <p:nvPr/>
          </p:nvSpPr>
          <p:spPr bwMode="auto">
            <a:xfrm>
              <a:off x="4189" y="305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7" name="Freeform 44"/>
            <p:cNvSpPr>
              <a:spLocks/>
            </p:cNvSpPr>
            <p:nvPr/>
          </p:nvSpPr>
          <p:spPr bwMode="auto">
            <a:xfrm>
              <a:off x="4864" y="305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8" name="Freeform 45"/>
            <p:cNvSpPr>
              <a:spLocks/>
            </p:cNvSpPr>
            <p:nvPr/>
          </p:nvSpPr>
          <p:spPr bwMode="auto">
            <a:xfrm>
              <a:off x="3547" y="262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49" name="Group 46"/>
            <p:cNvGrpSpPr>
              <a:grpSpLocks/>
            </p:cNvGrpSpPr>
            <p:nvPr/>
          </p:nvGrpSpPr>
          <p:grpSpPr bwMode="auto">
            <a:xfrm>
              <a:off x="3464" y="3195"/>
              <a:ext cx="160" cy="291"/>
              <a:chOff x="2977" y="2396"/>
              <a:chExt cx="161" cy="291"/>
            </a:xfrm>
          </p:grpSpPr>
          <p:sp>
            <p:nvSpPr>
              <p:cNvPr id="75" name="Rectangle 4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6" name="Text Box 48"/>
              <p:cNvSpPr txBox="1">
                <a:spLocks noChangeArrowheads="1"/>
              </p:cNvSpPr>
              <p:nvPr/>
            </p:nvSpPr>
            <p:spPr bwMode="auto">
              <a:xfrm>
                <a:off x="2977" y="2396"/>
                <a:ext cx="16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u</a:t>
                </a:r>
              </a:p>
            </p:txBody>
          </p:sp>
        </p:grpSp>
        <p:grpSp>
          <p:nvGrpSpPr>
            <p:cNvPr id="50" name="Group 49"/>
            <p:cNvGrpSpPr>
              <a:grpSpLocks/>
            </p:cNvGrpSpPr>
            <p:nvPr/>
          </p:nvGrpSpPr>
          <p:grpSpPr bwMode="auto">
            <a:xfrm>
              <a:off x="4649" y="3612"/>
              <a:ext cx="150" cy="252"/>
              <a:chOff x="2981" y="2429"/>
              <a:chExt cx="152" cy="252"/>
            </a:xfrm>
          </p:grpSpPr>
          <p:sp>
            <p:nvSpPr>
              <p:cNvPr id="73" name="Rectangle 50"/>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4" name="Text Box 51"/>
              <p:cNvSpPr txBox="1">
                <a:spLocks noChangeArrowheads="1"/>
              </p:cNvSpPr>
              <p:nvPr/>
            </p:nvSpPr>
            <p:spPr bwMode="auto">
              <a:xfrm>
                <a:off x="2981"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y</a:t>
                </a:r>
                <a:endParaRPr lang="en-US" altLang="zh-CN" sz="2400">
                  <a:solidFill>
                    <a:prstClr val="black"/>
                  </a:solidFill>
                </a:endParaRPr>
              </a:p>
            </p:txBody>
          </p:sp>
        </p:grpSp>
        <p:grpSp>
          <p:nvGrpSpPr>
            <p:cNvPr id="51" name="Group 52"/>
            <p:cNvGrpSpPr>
              <a:grpSpLocks/>
            </p:cNvGrpSpPr>
            <p:nvPr/>
          </p:nvGrpSpPr>
          <p:grpSpPr bwMode="auto">
            <a:xfrm>
              <a:off x="3964" y="3609"/>
              <a:ext cx="159" cy="252"/>
              <a:chOff x="2977" y="2429"/>
              <a:chExt cx="161" cy="252"/>
            </a:xfrm>
          </p:grpSpPr>
          <p:sp>
            <p:nvSpPr>
              <p:cNvPr id="71" name="Rectangle 53"/>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2" name="Text Box 54"/>
              <p:cNvSpPr txBox="1">
                <a:spLocks noChangeArrowheads="1"/>
              </p:cNvSpPr>
              <p:nvPr/>
            </p:nvSpPr>
            <p:spPr bwMode="auto">
              <a:xfrm>
                <a:off x="2977" y="2429"/>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x</a:t>
                </a:r>
                <a:endParaRPr lang="en-US" altLang="zh-CN" sz="2400">
                  <a:solidFill>
                    <a:prstClr val="black"/>
                  </a:solidFill>
                </a:endParaRPr>
              </a:p>
            </p:txBody>
          </p:sp>
        </p:grpSp>
        <p:grpSp>
          <p:nvGrpSpPr>
            <p:cNvPr id="52" name="Group 55"/>
            <p:cNvGrpSpPr>
              <a:grpSpLocks/>
            </p:cNvGrpSpPr>
            <p:nvPr/>
          </p:nvGrpSpPr>
          <p:grpSpPr bwMode="auto">
            <a:xfrm>
              <a:off x="4618" y="2889"/>
              <a:ext cx="193" cy="291"/>
              <a:chOff x="2960" y="2396"/>
              <a:chExt cx="196" cy="291"/>
            </a:xfrm>
          </p:grpSpPr>
          <p:sp>
            <p:nvSpPr>
              <p:cNvPr id="69" name="Rectangle 5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0" name="Text Box 57"/>
              <p:cNvSpPr txBox="1">
                <a:spLocks noChangeArrowheads="1"/>
              </p:cNvSpPr>
              <p:nvPr/>
            </p:nvSpPr>
            <p:spPr bwMode="auto">
              <a:xfrm>
                <a:off x="2960" y="2396"/>
                <a:ext cx="19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w</a:t>
                </a:r>
              </a:p>
            </p:txBody>
          </p:sp>
        </p:grpSp>
        <p:grpSp>
          <p:nvGrpSpPr>
            <p:cNvPr id="53" name="Group 58"/>
            <p:cNvGrpSpPr>
              <a:grpSpLocks/>
            </p:cNvGrpSpPr>
            <p:nvPr/>
          </p:nvGrpSpPr>
          <p:grpSpPr bwMode="auto">
            <a:xfrm>
              <a:off x="3953" y="2889"/>
              <a:ext cx="160" cy="291"/>
              <a:chOff x="2976" y="2396"/>
              <a:chExt cx="162" cy="291"/>
            </a:xfrm>
          </p:grpSpPr>
          <p:sp>
            <p:nvSpPr>
              <p:cNvPr id="67" name="Rectangle 59"/>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8" name="Text Box 60"/>
              <p:cNvSpPr txBox="1">
                <a:spLocks noChangeArrowheads="1"/>
              </p:cNvSpPr>
              <p:nvPr/>
            </p:nvSpPr>
            <p:spPr bwMode="auto">
              <a:xfrm>
                <a:off x="2976" y="2396"/>
                <a:ext cx="162"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v</a:t>
                </a:r>
              </a:p>
            </p:txBody>
          </p:sp>
        </p:grpSp>
        <p:grpSp>
          <p:nvGrpSpPr>
            <p:cNvPr id="54" name="Group 61"/>
            <p:cNvGrpSpPr>
              <a:grpSpLocks/>
            </p:cNvGrpSpPr>
            <p:nvPr/>
          </p:nvGrpSpPr>
          <p:grpSpPr bwMode="auto">
            <a:xfrm>
              <a:off x="5205" y="3270"/>
              <a:ext cx="152" cy="252"/>
              <a:chOff x="2979" y="2429"/>
              <a:chExt cx="154" cy="252"/>
            </a:xfrm>
          </p:grpSpPr>
          <p:sp>
            <p:nvSpPr>
              <p:cNvPr id="65" name="Rectangle 62"/>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6" name="Text Box 63"/>
              <p:cNvSpPr txBox="1">
                <a:spLocks noChangeArrowheads="1"/>
              </p:cNvSpPr>
              <p:nvPr/>
            </p:nvSpPr>
            <p:spPr bwMode="auto">
              <a:xfrm>
                <a:off x="2979" y="2429"/>
                <a:ext cx="15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Comic Sans MS" pitchFamily="66" charset="0"/>
                  </a:rPr>
                  <a:t>z</a:t>
                </a:r>
                <a:endParaRPr lang="en-US" altLang="zh-CN" sz="2400" dirty="0">
                  <a:solidFill>
                    <a:prstClr val="black"/>
                  </a:solidFill>
                </a:endParaRPr>
              </a:p>
            </p:txBody>
          </p:sp>
        </p:grpSp>
        <p:sp>
          <p:nvSpPr>
            <p:cNvPr id="55" name="Text Box 64"/>
            <p:cNvSpPr txBox="1">
              <a:spLocks noChangeArrowheads="1"/>
            </p:cNvSpPr>
            <p:nvPr/>
          </p:nvSpPr>
          <p:spPr bwMode="auto">
            <a:xfrm>
              <a:off x="3674" y="3051"/>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56" name="Text Box 65"/>
            <p:cNvSpPr txBox="1">
              <a:spLocks noChangeArrowheads="1"/>
            </p:cNvSpPr>
            <p:nvPr/>
          </p:nvSpPr>
          <p:spPr bwMode="auto">
            <a:xfrm>
              <a:off x="4022" y="327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57" name="Text Box 66"/>
            <p:cNvSpPr txBox="1">
              <a:spLocks noChangeArrowheads="1"/>
            </p:cNvSpPr>
            <p:nvPr/>
          </p:nvSpPr>
          <p:spPr bwMode="auto">
            <a:xfrm>
              <a:off x="3595" y="3483"/>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58" name="Text Box 67"/>
            <p:cNvSpPr txBox="1">
              <a:spLocks noChangeArrowheads="1"/>
            </p:cNvSpPr>
            <p:nvPr/>
          </p:nvSpPr>
          <p:spPr bwMode="auto">
            <a:xfrm>
              <a:off x="4406" y="3363"/>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59" name="Text Box 68"/>
            <p:cNvSpPr txBox="1">
              <a:spLocks noChangeArrowheads="1"/>
            </p:cNvSpPr>
            <p:nvPr/>
          </p:nvSpPr>
          <p:spPr bwMode="auto">
            <a:xfrm>
              <a:off x="4351" y="3717"/>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60" name="Text Box 69"/>
            <p:cNvSpPr txBox="1">
              <a:spLocks noChangeArrowheads="1"/>
            </p:cNvSpPr>
            <p:nvPr/>
          </p:nvSpPr>
          <p:spPr bwMode="auto">
            <a:xfrm>
              <a:off x="4711" y="3288"/>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61" name="Text Box 70"/>
            <p:cNvSpPr txBox="1">
              <a:spLocks noChangeArrowheads="1"/>
            </p:cNvSpPr>
            <p:nvPr/>
          </p:nvSpPr>
          <p:spPr bwMode="auto">
            <a:xfrm>
              <a:off x="5063" y="3552"/>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62" name="Text Box 71"/>
            <p:cNvSpPr txBox="1">
              <a:spLocks noChangeArrowheads="1"/>
            </p:cNvSpPr>
            <p:nvPr/>
          </p:nvSpPr>
          <p:spPr bwMode="auto">
            <a:xfrm>
              <a:off x="5036" y="301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sp>
          <p:nvSpPr>
            <p:cNvPr id="63" name="Text Box 72"/>
            <p:cNvSpPr txBox="1">
              <a:spLocks noChangeArrowheads="1"/>
            </p:cNvSpPr>
            <p:nvPr/>
          </p:nvSpPr>
          <p:spPr bwMode="auto">
            <a:xfrm>
              <a:off x="4301" y="286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64" name="Text Box 73"/>
            <p:cNvSpPr txBox="1">
              <a:spLocks noChangeArrowheads="1"/>
            </p:cNvSpPr>
            <p:nvPr/>
          </p:nvSpPr>
          <p:spPr bwMode="auto">
            <a:xfrm>
              <a:off x="3950" y="2598"/>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grpSp>
    </p:spTree>
    <p:extLst>
      <p:ext uri="{BB962C8B-B14F-4D97-AF65-F5344CB8AC3E}">
        <p14:creationId xmlns:p14="http://schemas.microsoft.com/office/powerpoint/2010/main" val="1910332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62915">
                                            <p:txEl>
                                              <p:pRg st="2" end="2"/>
                                            </p:txEl>
                                          </p:spTgt>
                                        </p:tgtEl>
                                        <p:attrNameLst>
                                          <p:attrName>style.visibility</p:attrName>
                                        </p:attrNameLst>
                                      </p:cBhvr>
                                      <p:to>
                                        <p:strVal val="visible"/>
                                      </p:to>
                                    </p:set>
                                    <p:animEffect transition="in" filter="blinds(horizontal)">
                                      <p:cBhvr>
                                        <p:cTn id="7" dur="500"/>
                                        <p:tgtEl>
                                          <p:spTgt spid="106291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62915">
                                            <p:txEl>
                                              <p:pRg st="3" end="3"/>
                                            </p:txEl>
                                          </p:spTgt>
                                        </p:tgtEl>
                                        <p:attrNameLst>
                                          <p:attrName>style.visibility</p:attrName>
                                        </p:attrNameLst>
                                      </p:cBhvr>
                                      <p:to>
                                        <p:strVal val="visible"/>
                                      </p:to>
                                    </p:set>
                                    <p:animEffect transition="in" filter="blinds(horizontal)">
                                      <p:cBhvr>
                                        <p:cTn id="12" dur="500"/>
                                        <p:tgtEl>
                                          <p:spTgt spid="106291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62915">
                                            <p:txEl>
                                              <p:pRg st="4" end="4"/>
                                            </p:txEl>
                                          </p:spTgt>
                                        </p:tgtEl>
                                        <p:attrNameLst>
                                          <p:attrName>style.visibility</p:attrName>
                                        </p:attrNameLst>
                                      </p:cBhvr>
                                      <p:to>
                                        <p:strVal val="visible"/>
                                      </p:to>
                                    </p:set>
                                    <p:animEffect transition="in" filter="blinds(horizontal)">
                                      <p:cBhvr>
                                        <p:cTn id="15" dur="500"/>
                                        <p:tgtEl>
                                          <p:spTgt spid="1062915">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062915">
                                            <p:txEl>
                                              <p:pRg st="5" end="5"/>
                                            </p:txEl>
                                          </p:spTgt>
                                        </p:tgtEl>
                                        <p:attrNameLst>
                                          <p:attrName>style.visibility</p:attrName>
                                        </p:attrNameLst>
                                      </p:cBhvr>
                                      <p:to>
                                        <p:strVal val="visible"/>
                                      </p:to>
                                    </p:set>
                                    <p:animEffect transition="in" filter="blinds(horizontal)">
                                      <p:cBhvr>
                                        <p:cTn id="20" dur="500"/>
                                        <p:tgtEl>
                                          <p:spTgt spid="1062915">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062915">
                                            <p:txEl>
                                              <p:pRg st="6" end="6"/>
                                            </p:txEl>
                                          </p:spTgt>
                                        </p:tgtEl>
                                        <p:attrNameLst>
                                          <p:attrName>style.visibility</p:attrName>
                                        </p:attrNameLst>
                                      </p:cBhvr>
                                      <p:to>
                                        <p:strVal val="visible"/>
                                      </p:to>
                                    </p:set>
                                    <p:animEffect transition="in" filter="blinds(horizontal)">
                                      <p:cBhvr>
                                        <p:cTn id="23" dur="500"/>
                                        <p:tgtEl>
                                          <p:spTgt spid="1062915">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062915">
                                            <p:txEl>
                                              <p:pRg st="7" end="7"/>
                                            </p:txEl>
                                          </p:spTgt>
                                        </p:tgtEl>
                                        <p:attrNameLst>
                                          <p:attrName>style.visibility</p:attrName>
                                        </p:attrNameLst>
                                      </p:cBhvr>
                                      <p:to>
                                        <p:strVal val="visible"/>
                                      </p:to>
                                    </p:set>
                                    <p:animEffect transition="in" filter="blinds(horizontal)">
                                      <p:cBhvr>
                                        <p:cTn id="26" dur="500"/>
                                        <p:tgtEl>
                                          <p:spTgt spid="1062915">
                                            <p:txEl>
                                              <p:pRg st="7" end="7"/>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062915">
                                            <p:txEl>
                                              <p:pRg st="8" end="8"/>
                                            </p:txEl>
                                          </p:spTgt>
                                        </p:tgtEl>
                                        <p:attrNameLst>
                                          <p:attrName>style.visibility</p:attrName>
                                        </p:attrNameLst>
                                      </p:cBhvr>
                                      <p:to>
                                        <p:strVal val="visible"/>
                                      </p:to>
                                    </p:set>
                                    <p:animEffect transition="in" filter="blinds(horizontal)">
                                      <p:cBhvr>
                                        <p:cTn id="31" dur="500"/>
                                        <p:tgtEl>
                                          <p:spTgt spid="1062915">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062915">
                                            <p:txEl>
                                              <p:pRg st="9" end="9"/>
                                            </p:txEl>
                                          </p:spTgt>
                                        </p:tgtEl>
                                        <p:attrNameLst>
                                          <p:attrName>style.visibility</p:attrName>
                                        </p:attrNameLst>
                                      </p:cBhvr>
                                      <p:to>
                                        <p:strVal val="visible"/>
                                      </p:to>
                                    </p:set>
                                    <p:animEffect transition="in" filter="blinds(horizontal)">
                                      <p:cBhvr>
                                        <p:cTn id="34" dur="500"/>
                                        <p:tgtEl>
                                          <p:spTgt spid="1062915">
                                            <p:txEl>
                                              <p:pRg st="9" end="9"/>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62916"/>
                                        </p:tgtEl>
                                        <p:attrNameLst>
                                          <p:attrName>style.visibility</p:attrName>
                                        </p:attrNameLst>
                                      </p:cBhvr>
                                      <p:to>
                                        <p:strVal val="visible"/>
                                      </p:to>
                                    </p:set>
                                    <p:animEffect transition="in" filter="dissolve">
                                      <p:cBhvr>
                                        <p:cTn id="39" dur="500"/>
                                        <p:tgtEl>
                                          <p:spTgt spid="106291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dissolv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91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1" y="228600"/>
            <a:ext cx="12043317" cy="1143000"/>
          </a:xfrm>
          <a:prstGeom prst="rect">
            <a:avLst/>
          </a:prstGeom>
        </p:spPr>
        <p:txBody>
          <a:bodyPr/>
          <a:lstStyle/>
          <a:p>
            <a:pPr algn="ctr"/>
            <a:r>
              <a:rPr lang="zh-CN" altLang="en-US" dirty="0"/>
              <a:t>路由算法分类</a:t>
            </a:r>
          </a:p>
        </p:txBody>
      </p:sp>
      <p:sp>
        <p:nvSpPr>
          <p:cNvPr id="1067011" name="Rectangle 3"/>
          <p:cNvSpPr>
            <a:spLocks noGrp="1" noChangeArrowheads="1"/>
          </p:cNvSpPr>
          <p:nvPr>
            <p:ph type="body" idx="4294967295"/>
          </p:nvPr>
        </p:nvSpPr>
        <p:spPr>
          <a:xfrm>
            <a:off x="880947" y="1243361"/>
            <a:ext cx="10363200" cy="4566424"/>
          </a:xfrm>
          <a:prstGeom prst="rect">
            <a:avLst/>
          </a:prstGeom>
        </p:spPr>
        <p:txBody>
          <a:bodyPr/>
          <a:lstStyle/>
          <a:p>
            <a:pPr>
              <a:lnSpc>
                <a:spcPct val="115000"/>
              </a:lnSpc>
              <a:spcBef>
                <a:spcPct val="15000"/>
              </a:spcBef>
            </a:pPr>
            <a:r>
              <a:rPr lang="zh-CN" altLang="en-US" sz="2600" b="1" dirty="0">
                <a:solidFill>
                  <a:srgbClr val="FF0000"/>
                </a:solidFill>
                <a:latin typeface="+mn-ea"/>
              </a:rPr>
              <a:t>全局路由算法</a:t>
            </a:r>
            <a:r>
              <a:rPr lang="zh-CN" altLang="en-US" sz="2600" dirty="0">
                <a:latin typeface="+mn-ea"/>
              </a:rPr>
              <a:t>：所有路由器拥有完整的网络拓扑信息和链路费用信息。</a:t>
            </a:r>
          </a:p>
          <a:p>
            <a:pPr marL="0" indent="0" eaLnBrk="1">
              <a:lnSpc>
                <a:spcPct val="115000"/>
              </a:lnSpc>
              <a:spcBef>
                <a:spcPct val="15000"/>
              </a:spcBef>
              <a:buFont typeface="Wingdings" pitchFamily="2" charset="2"/>
              <a:buNone/>
            </a:pPr>
            <a:r>
              <a:rPr lang="zh-CN" altLang="en-US" sz="2600" dirty="0">
                <a:solidFill>
                  <a:schemeClr val="hlink"/>
                </a:solidFill>
                <a:latin typeface="+mn-ea"/>
              </a:rPr>
              <a:t>链路状态路由算法</a:t>
            </a:r>
            <a:r>
              <a:rPr lang="en-US" altLang="zh-CN" sz="2600" dirty="0">
                <a:solidFill>
                  <a:schemeClr val="hlink"/>
                </a:solidFill>
                <a:latin typeface="+mn-ea"/>
              </a:rPr>
              <a:t>LS</a:t>
            </a:r>
            <a:r>
              <a:rPr lang="zh-CN" altLang="en-US" sz="2600" dirty="0">
                <a:solidFill>
                  <a:schemeClr val="hlink"/>
                </a:solidFill>
                <a:latin typeface="+mn-ea"/>
              </a:rPr>
              <a:t>：</a:t>
            </a:r>
            <a:r>
              <a:rPr lang="zh-CN" altLang="en-US" sz="2600" dirty="0">
                <a:latin typeface="+mn-ea"/>
              </a:rPr>
              <a:t>必须知道网络中每条链路的费用。</a:t>
            </a:r>
            <a:endParaRPr lang="en-US" altLang="zh-CN" sz="2600" dirty="0">
              <a:latin typeface="+mn-ea"/>
            </a:endParaRPr>
          </a:p>
          <a:p>
            <a:pPr>
              <a:lnSpc>
                <a:spcPct val="115000"/>
              </a:lnSpc>
            </a:pPr>
            <a:r>
              <a:rPr lang="zh-CN" altLang="en-US" sz="2600" b="1" dirty="0">
                <a:solidFill>
                  <a:srgbClr val="FF0000"/>
                </a:solidFill>
                <a:latin typeface="+mn-ea"/>
              </a:rPr>
              <a:t>分布式路由算法</a:t>
            </a:r>
            <a:r>
              <a:rPr lang="zh-CN" altLang="en-US" sz="2600" dirty="0">
                <a:latin typeface="+mn-ea"/>
              </a:rPr>
              <a:t>：以迭代的、分布式的方式计算最低费用路径。</a:t>
            </a:r>
          </a:p>
          <a:p>
            <a:pPr lvl="1">
              <a:lnSpc>
                <a:spcPct val="115000"/>
              </a:lnSpc>
            </a:pPr>
            <a:r>
              <a:rPr lang="zh-CN" altLang="en-US" sz="2600" dirty="0">
                <a:latin typeface="+mn-ea"/>
              </a:rPr>
              <a:t>节点只有与其直接相连链路的费用信息：不需拥有所有网络链路费用的完整信息。 </a:t>
            </a:r>
          </a:p>
          <a:p>
            <a:pPr lvl="1">
              <a:lnSpc>
                <a:spcPct val="115000"/>
              </a:lnSpc>
            </a:pPr>
            <a:r>
              <a:rPr lang="zh-CN" altLang="en-US" sz="2600" dirty="0">
                <a:latin typeface="+mn-ea"/>
              </a:rPr>
              <a:t>通过迭代计算，并与相邻节点</a:t>
            </a:r>
            <a:r>
              <a:rPr lang="en-US" altLang="zh-CN" sz="2600" dirty="0">
                <a:latin typeface="+mn-ea"/>
              </a:rPr>
              <a:t>(</a:t>
            </a:r>
            <a:r>
              <a:rPr lang="zh-CN" altLang="en-US" sz="2600" dirty="0">
                <a:latin typeface="+mn-ea"/>
              </a:rPr>
              <a:t>邻居节点</a:t>
            </a:r>
            <a:r>
              <a:rPr lang="en-US" altLang="zh-CN" sz="2600" dirty="0">
                <a:latin typeface="+mn-ea"/>
              </a:rPr>
              <a:t>)</a:t>
            </a:r>
            <a:r>
              <a:rPr lang="zh-CN" altLang="en-US" sz="2600" dirty="0">
                <a:latin typeface="+mn-ea"/>
              </a:rPr>
              <a:t>交换信息</a:t>
            </a:r>
          </a:p>
          <a:p>
            <a:pPr lvl="1">
              <a:lnSpc>
                <a:spcPct val="115000"/>
              </a:lnSpc>
            </a:pPr>
            <a:r>
              <a:rPr lang="zh-CN" altLang="en-US" sz="2600" dirty="0">
                <a:latin typeface="+mn-ea"/>
              </a:rPr>
              <a:t>逐步计算出到达某目的节点或一组目的节点的最低费用路径。</a:t>
            </a:r>
            <a:endParaRPr lang="zh-CN" altLang="en-US" sz="2600" b="1" i="1" dirty="0">
              <a:latin typeface="华文中宋" pitchFamily="2" charset="-122"/>
              <a:ea typeface="华文中宋" pitchFamily="2" charset="-122"/>
            </a:endParaRPr>
          </a:p>
          <a:p>
            <a:pPr marL="0" indent="0">
              <a:lnSpc>
                <a:spcPct val="115000"/>
              </a:lnSpc>
              <a:buNone/>
            </a:pPr>
            <a:r>
              <a:rPr lang="zh-CN" altLang="en-US" sz="2600" dirty="0">
                <a:solidFill>
                  <a:schemeClr val="hlink"/>
                </a:solidFill>
                <a:latin typeface="+mn-ea"/>
              </a:rPr>
              <a:t>距离向量路由算法</a:t>
            </a:r>
            <a:r>
              <a:rPr lang="en-US" altLang="zh-CN" sz="2600" dirty="0">
                <a:solidFill>
                  <a:schemeClr val="hlink"/>
                </a:solidFill>
                <a:latin typeface="+mn-ea"/>
              </a:rPr>
              <a:t>DV</a:t>
            </a:r>
            <a:r>
              <a:rPr lang="zh-CN" altLang="en-US" sz="2600" dirty="0">
                <a:solidFill>
                  <a:schemeClr val="hlink"/>
                </a:solidFill>
                <a:latin typeface="+mn-ea"/>
              </a:rPr>
              <a:t>：</a:t>
            </a:r>
            <a:r>
              <a:rPr lang="zh-CN" altLang="en-US" sz="2600" dirty="0">
                <a:latin typeface="+mn-ea"/>
              </a:rPr>
              <a:t>每个节点维护到网络中所有其他节点的费用（距离）的估计向量。</a:t>
            </a:r>
          </a:p>
        </p:txBody>
      </p:sp>
    </p:spTree>
    <p:extLst>
      <p:ext uri="{BB962C8B-B14F-4D97-AF65-F5344CB8AC3E}">
        <p14:creationId xmlns:p14="http://schemas.microsoft.com/office/powerpoint/2010/main" val="542875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1067011">
                                            <p:txEl>
                                              <p:pRg st="1" end="1"/>
                                            </p:txEl>
                                          </p:spTgt>
                                        </p:tgtEl>
                                        <p:attrNameLst>
                                          <p:attrName>style.visibility</p:attrName>
                                        </p:attrNameLst>
                                      </p:cBhvr>
                                      <p:to>
                                        <p:strVal val="visible"/>
                                      </p:to>
                                    </p:set>
                                    <p:animEffect transition="in" filter="blinds(horizontal)">
                                      <p:cBhvr>
                                        <p:cTn id="7" dur="500"/>
                                        <p:tgtEl>
                                          <p:spTgt spid="106701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67011">
                                            <p:txEl>
                                              <p:pRg st="2" end="2"/>
                                            </p:txEl>
                                          </p:spTgt>
                                        </p:tgtEl>
                                        <p:attrNameLst>
                                          <p:attrName>style.visibility</p:attrName>
                                        </p:attrNameLst>
                                      </p:cBhvr>
                                      <p:to>
                                        <p:strVal val="visible"/>
                                      </p:to>
                                    </p:set>
                                    <p:animEffect transition="in" filter="blinds(horizontal)">
                                      <p:cBhvr>
                                        <p:cTn id="10" dur="500"/>
                                        <p:tgtEl>
                                          <p:spTgt spid="106701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67011">
                                            <p:txEl>
                                              <p:pRg st="3" end="3"/>
                                            </p:txEl>
                                          </p:spTgt>
                                        </p:tgtEl>
                                        <p:attrNameLst>
                                          <p:attrName>style.visibility</p:attrName>
                                        </p:attrNameLst>
                                      </p:cBhvr>
                                      <p:to>
                                        <p:strVal val="visible"/>
                                      </p:to>
                                    </p:set>
                                    <p:animEffect transition="in" filter="blinds(horizontal)">
                                      <p:cBhvr>
                                        <p:cTn id="13" dur="500"/>
                                        <p:tgtEl>
                                          <p:spTgt spid="106701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67011">
                                            <p:txEl>
                                              <p:pRg st="4" end="4"/>
                                            </p:txEl>
                                          </p:spTgt>
                                        </p:tgtEl>
                                        <p:attrNameLst>
                                          <p:attrName>style.visibility</p:attrName>
                                        </p:attrNameLst>
                                      </p:cBhvr>
                                      <p:to>
                                        <p:strVal val="visible"/>
                                      </p:to>
                                    </p:set>
                                    <p:animEffect transition="in" filter="blinds(horizontal)">
                                      <p:cBhvr>
                                        <p:cTn id="16" dur="500"/>
                                        <p:tgtEl>
                                          <p:spTgt spid="1067011">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067011">
                                            <p:txEl>
                                              <p:pRg st="5" end="5"/>
                                            </p:txEl>
                                          </p:spTgt>
                                        </p:tgtEl>
                                        <p:attrNameLst>
                                          <p:attrName>style.visibility</p:attrName>
                                        </p:attrNameLst>
                                      </p:cBhvr>
                                      <p:to>
                                        <p:strVal val="visible"/>
                                      </p:to>
                                    </p:set>
                                    <p:animEffect transition="in" filter="blinds(horizontal)">
                                      <p:cBhvr>
                                        <p:cTn id="19" dur="500"/>
                                        <p:tgtEl>
                                          <p:spTgt spid="1067011">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067011">
                                            <p:txEl>
                                              <p:pRg st="6" end="6"/>
                                            </p:txEl>
                                          </p:spTgt>
                                        </p:tgtEl>
                                        <p:attrNameLst>
                                          <p:attrName>style.visibility</p:attrName>
                                        </p:attrNameLst>
                                      </p:cBhvr>
                                      <p:to>
                                        <p:strVal val="visible"/>
                                      </p:to>
                                    </p:set>
                                    <p:animEffect transition="in" filter="blinds(horizontal)">
                                      <p:cBhvr>
                                        <p:cTn id="22" dur="500"/>
                                        <p:tgtEl>
                                          <p:spTgt spid="10670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type="body" idx="4294967295"/>
          </p:nvPr>
        </p:nvSpPr>
        <p:spPr>
          <a:xfrm>
            <a:off x="840057" y="1371600"/>
            <a:ext cx="10363200" cy="3479180"/>
          </a:xfrm>
          <a:prstGeom prst="rect">
            <a:avLst/>
          </a:prstGeom>
        </p:spPr>
        <p:txBody>
          <a:bodyPr/>
          <a:lstStyle/>
          <a:p>
            <a:pPr>
              <a:lnSpc>
                <a:spcPct val="120000"/>
              </a:lnSpc>
            </a:pPr>
            <a:r>
              <a:rPr lang="zh-CN" altLang="en-US" b="1" dirty="0">
                <a:solidFill>
                  <a:srgbClr val="FF0000"/>
                </a:solidFill>
                <a:latin typeface="+mn-ea"/>
              </a:rPr>
              <a:t>静态路由算法</a:t>
            </a:r>
            <a:r>
              <a:rPr lang="zh-CN" altLang="en-US" dirty="0">
                <a:latin typeface="+mn-ea"/>
              </a:rPr>
              <a:t>：</a:t>
            </a:r>
            <a:endParaRPr lang="en-US" altLang="zh-CN" dirty="0">
              <a:latin typeface="+mn-ea"/>
            </a:endParaRPr>
          </a:p>
          <a:p>
            <a:pPr lvl="1">
              <a:lnSpc>
                <a:spcPct val="120000"/>
              </a:lnSpc>
            </a:pPr>
            <a:r>
              <a:rPr lang="zh-CN" altLang="en-US" sz="2800" dirty="0">
                <a:latin typeface="+mn-ea"/>
              </a:rPr>
              <a:t>路由确定后基本不再变化。只有人工干预调整时，可能有一些变化。</a:t>
            </a:r>
            <a:endParaRPr lang="en-US" altLang="zh-CN" sz="2800" dirty="0">
              <a:latin typeface="+mn-ea"/>
            </a:endParaRPr>
          </a:p>
          <a:p>
            <a:pPr>
              <a:lnSpc>
                <a:spcPct val="120000"/>
              </a:lnSpc>
            </a:pPr>
            <a:r>
              <a:rPr lang="zh-CN" altLang="en-US" b="1" dirty="0">
                <a:solidFill>
                  <a:srgbClr val="FF0000"/>
                </a:solidFill>
                <a:latin typeface="+mn-ea"/>
              </a:rPr>
              <a:t>动态路由算法</a:t>
            </a:r>
            <a:r>
              <a:rPr lang="zh-CN" altLang="en-US" dirty="0">
                <a:latin typeface="+mn-ea"/>
              </a:rPr>
              <a:t>：</a:t>
            </a:r>
            <a:endParaRPr lang="en-US" altLang="zh-CN" u="sng" dirty="0">
              <a:latin typeface="+mn-ea"/>
            </a:endParaRPr>
          </a:p>
          <a:p>
            <a:pPr lvl="1">
              <a:lnSpc>
                <a:spcPct val="120000"/>
              </a:lnSpc>
            </a:pPr>
            <a:r>
              <a:rPr lang="zh-CN" altLang="en-US" sz="2800" dirty="0">
                <a:latin typeface="+mn-ea"/>
              </a:rPr>
              <a:t>当网络的流量负载或拓扑发生变化时，路径可能发生改变。</a:t>
            </a:r>
            <a:endParaRPr lang="en-US" altLang="zh-CN" sz="2800" dirty="0">
              <a:latin typeface="+mn-ea"/>
            </a:endParaRPr>
          </a:p>
          <a:p>
            <a:pPr lvl="1">
              <a:lnSpc>
                <a:spcPct val="120000"/>
              </a:lnSpc>
            </a:pPr>
            <a:r>
              <a:rPr lang="zh-CN" altLang="en-US" sz="2800" dirty="0">
                <a:latin typeface="+mn-ea"/>
              </a:rPr>
              <a:t>可以周期性地或直接地响应拓扑或链路费用的变化。</a:t>
            </a:r>
            <a:endParaRPr lang="en-US" altLang="zh-CN" sz="2800" dirty="0">
              <a:latin typeface="+mn-ea"/>
            </a:endParaRPr>
          </a:p>
          <a:p>
            <a:pPr lvl="1">
              <a:lnSpc>
                <a:spcPct val="120000"/>
              </a:lnSpc>
            </a:pPr>
            <a:r>
              <a:rPr lang="zh-CN" altLang="en-US" sz="2800" dirty="0">
                <a:latin typeface="+mn-ea"/>
              </a:rPr>
              <a:t>易受选路循环、路由振荡之类问题的影响。</a:t>
            </a:r>
          </a:p>
        </p:txBody>
      </p:sp>
      <p:sp>
        <p:nvSpPr>
          <p:cNvPr id="6" name="Rectangle 2"/>
          <p:cNvSpPr txBox="1">
            <a:spLocks noChangeArrowheads="1"/>
          </p:cNvSpPr>
          <p:nvPr/>
        </p:nvSpPr>
        <p:spPr>
          <a:xfrm>
            <a:off x="-1" y="274900"/>
            <a:ext cx="12043317"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prstClr val="black"/>
                </a:solidFill>
              </a:rPr>
              <a:t>路由算法分类</a:t>
            </a:r>
          </a:p>
        </p:txBody>
      </p:sp>
    </p:spTree>
    <p:extLst>
      <p:ext uri="{BB962C8B-B14F-4D97-AF65-F5344CB8AC3E}">
        <p14:creationId xmlns:p14="http://schemas.microsoft.com/office/powerpoint/2010/main" val="36899633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idx="4294967295"/>
          </p:nvPr>
        </p:nvSpPr>
        <p:spPr>
          <a:xfrm>
            <a:off x="-1" y="344347"/>
            <a:ext cx="12021015" cy="1143000"/>
          </a:xfrm>
          <a:prstGeom prst="rect">
            <a:avLst/>
          </a:prstGeom>
        </p:spPr>
        <p:txBody>
          <a:bodyPr/>
          <a:lstStyle/>
          <a:p>
            <a:pPr algn="ctr"/>
            <a:r>
              <a:rPr lang="zh-CN" altLang="en-US" dirty="0">
                <a:latin typeface="+mn-ea"/>
                <a:ea typeface="+mn-ea"/>
              </a:rPr>
              <a:t>链路状态选路算法</a:t>
            </a:r>
          </a:p>
        </p:txBody>
      </p:sp>
      <p:sp>
        <p:nvSpPr>
          <p:cNvPr id="2" name="矩形 1"/>
          <p:cNvSpPr/>
          <p:nvPr/>
        </p:nvSpPr>
        <p:spPr>
          <a:xfrm>
            <a:off x="954939" y="1393232"/>
            <a:ext cx="10062466" cy="4852932"/>
          </a:xfrm>
          <a:prstGeom prst="rect">
            <a:avLst/>
          </a:prstGeom>
        </p:spPr>
        <p:txBody>
          <a:bodyPr wrap="square">
            <a:spAutoFit/>
          </a:bodyPr>
          <a:lstStyle/>
          <a:p>
            <a:pPr>
              <a:lnSpc>
                <a:spcPct val="120000"/>
              </a:lnSpc>
            </a:pPr>
            <a:r>
              <a:rPr lang="en-US" altLang="zh-CN" sz="2600" b="1" dirty="0">
                <a:solidFill>
                  <a:prstClr val="black"/>
                </a:solidFill>
                <a:latin typeface="+mn-ea"/>
              </a:rPr>
              <a:t>Dijkstra</a:t>
            </a:r>
            <a:r>
              <a:rPr lang="zh-CN" altLang="en-US" sz="2600" b="1" dirty="0">
                <a:solidFill>
                  <a:prstClr val="black"/>
                </a:solidFill>
                <a:latin typeface="+mn-ea"/>
              </a:rPr>
              <a:t>最低费用路径算法</a:t>
            </a:r>
            <a:endParaRPr lang="en-US" altLang="zh-CN" sz="2600" b="1" dirty="0">
              <a:solidFill>
                <a:prstClr val="black"/>
              </a:solidFill>
              <a:latin typeface="+mn-ea"/>
            </a:endParaRPr>
          </a:p>
          <a:p>
            <a:pPr marL="342900" indent="-342900">
              <a:lnSpc>
                <a:spcPct val="120000"/>
              </a:lnSpc>
              <a:buFont typeface="Arial" panose="020B0604020202020204" pitchFamily="34" charset="0"/>
              <a:buChar char="•"/>
            </a:pPr>
            <a:r>
              <a:rPr lang="zh-CN" altLang="en-US" sz="2600" dirty="0">
                <a:solidFill>
                  <a:prstClr val="black"/>
                </a:solidFill>
                <a:latin typeface="+mn-ea"/>
              </a:rPr>
              <a:t>所有节点知道网络拓扑，以及每条链路的费用信息</a:t>
            </a:r>
            <a:endParaRPr lang="en-US" altLang="zh-CN" sz="2600" dirty="0">
              <a:solidFill>
                <a:prstClr val="black"/>
              </a:solidFill>
              <a:latin typeface="+mn-ea"/>
            </a:endParaRPr>
          </a:p>
          <a:p>
            <a:pPr marL="800100" lvl="1" indent="-342900">
              <a:lnSpc>
                <a:spcPct val="120000"/>
              </a:lnSpc>
              <a:buFont typeface="Arial" panose="020B0604020202020204" pitchFamily="34" charset="0"/>
              <a:buChar char="•"/>
            </a:pPr>
            <a:r>
              <a:rPr lang="zh-CN" altLang="en-US" sz="2600" dirty="0">
                <a:solidFill>
                  <a:prstClr val="black"/>
                </a:solidFill>
                <a:latin typeface="+mn-ea"/>
              </a:rPr>
              <a:t>通过链路状态广播来实现</a:t>
            </a:r>
            <a:endParaRPr lang="en-US" altLang="zh-CN" sz="2600" dirty="0">
              <a:solidFill>
                <a:prstClr val="black"/>
              </a:solidFill>
              <a:latin typeface="+mn-ea"/>
            </a:endParaRPr>
          </a:p>
          <a:p>
            <a:pPr marL="800100" lvl="1" indent="-342900">
              <a:lnSpc>
                <a:spcPct val="120000"/>
              </a:lnSpc>
              <a:buFont typeface="Arial" panose="020B0604020202020204" pitchFamily="34" charset="0"/>
              <a:buChar char="•"/>
            </a:pPr>
            <a:r>
              <a:rPr lang="zh-CN" altLang="en-US" sz="2600" dirty="0">
                <a:solidFill>
                  <a:prstClr val="black"/>
                </a:solidFill>
                <a:latin typeface="+mn-ea"/>
              </a:rPr>
              <a:t>所有节点拥有相同的信息</a:t>
            </a:r>
            <a:endParaRPr lang="en-US" altLang="zh-CN" sz="2600" dirty="0">
              <a:solidFill>
                <a:prstClr val="black"/>
              </a:solidFill>
              <a:latin typeface="+mn-ea"/>
            </a:endParaRPr>
          </a:p>
          <a:p>
            <a:pPr marL="342900" indent="-342900">
              <a:lnSpc>
                <a:spcPct val="120000"/>
              </a:lnSpc>
              <a:buFont typeface="Arial" panose="020B0604020202020204" pitchFamily="34" charset="0"/>
              <a:buChar char="•"/>
            </a:pPr>
            <a:r>
              <a:rPr lang="zh-CN" altLang="en-US" sz="2600" dirty="0">
                <a:solidFill>
                  <a:prstClr val="black"/>
                </a:solidFill>
                <a:latin typeface="+mn-ea"/>
              </a:rPr>
              <a:t>计算任意一个节点（源节点）到所有其他节点的最低费用路径</a:t>
            </a:r>
            <a:endParaRPr lang="en-US" altLang="zh-CN" sz="2600" dirty="0">
              <a:solidFill>
                <a:prstClr val="black"/>
              </a:solidFill>
              <a:latin typeface="+mn-ea"/>
            </a:endParaRPr>
          </a:p>
          <a:p>
            <a:pPr marL="800100" lvl="1" indent="-342900">
              <a:lnSpc>
                <a:spcPct val="120000"/>
              </a:lnSpc>
              <a:buFont typeface="Arial" panose="020B0604020202020204" pitchFamily="34" charset="0"/>
              <a:buChar char="•"/>
            </a:pPr>
            <a:r>
              <a:rPr lang="zh-CN" altLang="en-US" sz="2600" dirty="0">
                <a:solidFill>
                  <a:prstClr val="black"/>
                </a:solidFill>
                <a:latin typeface="+mn-ea"/>
              </a:rPr>
              <a:t>给出该节点的转发表</a:t>
            </a:r>
            <a:endParaRPr lang="en-US" altLang="zh-CN" sz="2600" dirty="0">
              <a:solidFill>
                <a:prstClr val="black"/>
              </a:solidFill>
              <a:latin typeface="+mn-ea"/>
            </a:endParaRPr>
          </a:p>
          <a:p>
            <a:pPr marL="342900" indent="-342900">
              <a:lnSpc>
                <a:spcPct val="120000"/>
              </a:lnSpc>
              <a:buFont typeface="Arial" panose="020B0604020202020204" pitchFamily="34" charset="0"/>
              <a:buChar char="•"/>
            </a:pPr>
            <a:r>
              <a:rPr lang="zh-CN" altLang="en-US" sz="2600" dirty="0">
                <a:solidFill>
                  <a:prstClr val="black"/>
                </a:solidFill>
                <a:latin typeface="+mn-ea"/>
              </a:rPr>
              <a:t>迭代：通过</a:t>
            </a:r>
            <a:r>
              <a:rPr lang="en-US" altLang="zh-CN" sz="2600" dirty="0">
                <a:solidFill>
                  <a:prstClr val="black"/>
                </a:solidFill>
                <a:latin typeface="+mn-ea"/>
              </a:rPr>
              <a:t>k</a:t>
            </a:r>
            <a:r>
              <a:rPr lang="zh-CN" altLang="en-US" sz="2600" dirty="0">
                <a:solidFill>
                  <a:prstClr val="black"/>
                </a:solidFill>
                <a:latin typeface="+mn-ea"/>
              </a:rPr>
              <a:t>次迭代后可以知道到达</a:t>
            </a:r>
            <a:r>
              <a:rPr lang="en-US" altLang="zh-CN" sz="2600" dirty="0">
                <a:solidFill>
                  <a:prstClr val="black"/>
                </a:solidFill>
                <a:latin typeface="+mn-ea"/>
              </a:rPr>
              <a:t>k</a:t>
            </a:r>
            <a:r>
              <a:rPr lang="zh-CN" altLang="en-US" sz="2600" dirty="0">
                <a:solidFill>
                  <a:prstClr val="black"/>
                </a:solidFill>
                <a:latin typeface="+mn-ea"/>
              </a:rPr>
              <a:t>个目的节点的最低费用路径</a:t>
            </a:r>
            <a:endParaRPr lang="en-US" altLang="zh-CN" sz="2600" dirty="0">
              <a:solidFill>
                <a:prstClr val="black"/>
              </a:solidFill>
              <a:latin typeface="+mn-ea"/>
            </a:endParaRPr>
          </a:p>
          <a:p>
            <a:pPr marL="342900" indent="-342900">
              <a:lnSpc>
                <a:spcPct val="120000"/>
              </a:lnSpc>
              <a:buFont typeface="Arial" panose="020B0604020202020204" pitchFamily="34" charset="0"/>
              <a:buChar char="•"/>
            </a:pPr>
            <a:r>
              <a:rPr lang="zh-CN" altLang="en-US" sz="2600" b="1" dirty="0">
                <a:solidFill>
                  <a:srgbClr val="FF0000"/>
                </a:solidFill>
                <a:latin typeface="+mn-ea"/>
              </a:rPr>
              <a:t>基本思想</a:t>
            </a:r>
            <a:r>
              <a:rPr lang="zh-CN" altLang="en-US" sz="2600" dirty="0">
                <a:solidFill>
                  <a:prstClr val="black"/>
                </a:solidFill>
                <a:latin typeface="+mn-ea"/>
              </a:rPr>
              <a:t>：以源节点为起点，每次找出一个到源节点的费用最低的节点，直到把所有的目的节点都找到为止。</a:t>
            </a:r>
          </a:p>
          <a:p>
            <a:pPr>
              <a:lnSpc>
                <a:spcPct val="120000"/>
              </a:lnSpc>
            </a:pPr>
            <a:endParaRPr lang="zh-CN" altLang="en-US" sz="2600" dirty="0">
              <a:solidFill>
                <a:prstClr val="black"/>
              </a:solidFill>
              <a:latin typeface="+mn-ea"/>
            </a:endParaRPr>
          </a:p>
        </p:txBody>
      </p:sp>
    </p:spTree>
    <p:extLst>
      <p:ext uri="{BB962C8B-B14F-4D97-AF65-F5344CB8AC3E}">
        <p14:creationId xmlns:p14="http://schemas.microsoft.com/office/powerpoint/2010/main" val="34899036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3150" y="344347"/>
            <a:ext cx="12110224" cy="1143000"/>
          </a:xfrm>
          <a:prstGeom prst="rect">
            <a:avLst/>
          </a:prstGeom>
        </p:spPr>
        <p:txBody>
          <a:bodyPr/>
          <a:lstStyle/>
          <a:p>
            <a:pPr algn="ctr"/>
            <a:r>
              <a:rPr lang="zh-CN" altLang="en-US" dirty="0"/>
              <a:t>链路状态选路算法</a:t>
            </a:r>
            <a:endParaRPr lang="zh-CN" altLang="en-US" b="1" dirty="0"/>
          </a:p>
        </p:txBody>
      </p:sp>
      <p:sp>
        <p:nvSpPr>
          <p:cNvPr id="23556" name="Rectangle 3"/>
          <p:cNvSpPr>
            <a:spLocks noGrp="1" noChangeArrowheads="1"/>
          </p:cNvSpPr>
          <p:nvPr>
            <p:ph type="body" idx="4294967295"/>
          </p:nvPr>
        </p:nvSpPr>
        <p:spPr>
          <a:xfrm>
            <a:off x="1270000" y="1281114"/>
            <a:ext cx="10363200" cy="4648200"/>
          </a:xfrm>
          <a:prstGeom prst="rect">
            <a:avLst/>
          </a:prstGeom>
        </p:spPr>
        <p:txBody>
          <a:bodyPr/>
          <a:lstStyle/>
          <a:p>
            <a:pPr>
              <a:lnSpc>
                <a:spcPct val="130000"/>
              </a:lnSpc>
            </a:pPr>
            <a:r>
              <a:rPr lang="zh-CN" altLang="en-US" b="1" dirty="0">
                <a:latin typeface="+mn-ea"/>
              </a:rPr>
              <a:t>术语定义</a:t>
            </a:r>
            <a:endParaRPr lang="en-US" altLang="zh-CN" b="1" dirty="0">
              <a:latin typeface="+mn-ea"/>
            </a:endParaRPr>
          </a:p>
          <a:p>
            <a:pPr lvl="1">
              <a:lnSpc>
                <a:spcPct val="130000"/>
              </a:lnSpc>
            </a:pPr>
            <a:r>
              <a:rPr lang="en-US" altLang="zh-CN" dirty="0">
                <a:latin typeface="+mn-ea"/>
              </a:rPr>
              <a:t>c(</a:t>
            </a:r>
            <a:r>
              <a:rPr lang="en-US" altLang="zh-CN" dirty="0" err="1">
                <a:latin typeface="+mn-ea"/>
              </a:rPr>
              <a:t>x,y</a:t>
            </a:r>
            <a:r>
              <a:rPr lang="en-US" altLang="zh-CN" dirty="0">
                <a:latin typeface="+mn-ea"/>
              </a:rPr>
              <a:t>)</a:t>
            </a:r>
            <a:r>
              <a:rPr lang="zh-CN" altLang="en-US" dirty="0">
                <a:latin typeface="+mn-ea"/>
              </a:rPr>
              <a:t>：表示从节点</a:t>
            </a:r>
            <a:r>
              <a:rPr lang="en-US" altLang="zh-CN" dirty="0">
                <a:latin typeface="+mn-ea"/>
              </a:rPr>
              <a:t>x</a:t>
            </a:r>
            <a:r>
              <a:rPr lang="zh-CN" altLang="en-US" dirty="0">
                <a:latin typeface="+mn-ea"/>
              </a:rPr>
              <a:t>到</a:t>
            </a:r>
            <a:r>
              <a:rPr lang="en-US" altLang="zh-CN" dirty="0">
                <a:latin typeface="+mn-ea"/>
              </a:rPr>
              <a:t>y</a:t>
            </a:r>
            <a:r>
              <a:rPr lang="zh-CN" altLang="en-US" dirty="0">
                <a:latin typeface="+mn-ea"/>
              </a:rPr>
              <a:t>的链路费用</a:t>
            </a:r>
            <a:r>
              <a:rPr lang="en-US" altLang="zh-CN" dirty="0">
                <a:latin typeface="+mn-ea"/>
              </a:rPr>
              <a:t>;  </a:t>
            </a:r>
          </a:p>
          <a:p>
            <a:pPr marL="457200" lvl="1" indent="0">
              <a:lnSpc>
                <a:spcPct val="130000"/>
              </a:lnSpc>
              <a:buNone/>
            </a:pPr>
            <a:r>
              <a:rPr lang="en-US" altLang="zh-CN" dirty="0">
                <a:latin typeface="+mn-ea"/>
              </a:rPr>
              <a:t>                = ∞ </a:t>
            </a:r>
            <a:r>
              <a:rPr lang="zh-CN" altLang="en-US" dirty="0">
                <a:latin typeface="+mn-ea"/>
              </a:rPr>
              <a:t>如果不是直接邻居</a:t>
            </a:r>
            <a:endParaRPr lang="en-US" altLang="zh-CN" dirty="0">
              <a:latin typeface="+mn-ea"/>
            </a:endParaRPr>
          </a:p>
          <a:p>
            <a:pPr lvl="1">
              <a:lnSpc>
                <a:spcPct val="130000"/>
              </a:lnSpc>
            </a:pPr>
            <a:r>
              <a:rPr lang="en-US" altLang="zh-CN" dirty="0">
                <a:latin typeface="+mn-ea"/>
              </a:rPr>
              <a:t>D(v)</a:t>
            </a:r>
            <a:r>
              <a:rPr lang="zh-CN" altLang="en-US" dirty="0">
                <a:latin typeface="+mn-ea"/>
              </a:rPr>
              <a:t>：表示从源节点到目的节点</a:t>
            </a:r>
            <a:r>
              <a:rPr lang="en-US" altLang="zh-CN" dirty="0">
                <a:latin typeface="+mn-ea"/>
              </a:rPr>
              <a:t>v</a:t>
            </a:r>
            <a:r>
              <a:rPr lang="zh-CN" altLang="en-US" dirty="0">
                <a:latin typeface="+mn-ea"/>
              </a:rPr>
              <a:t>的当前路径的费用；</a:t>
            </a:r>
          </a:p>
          <a:p>
            <a:pPr lvl="1">
              <a:lnSpc>
                <a:spcPct val="130000"/>
              </a:lnSpc>
            </a:pPr>
            <a:r>
              <a:rPr lang="en-US" altLang="zh-CN" dirty="0">
                <a:latin typeface="+mn-ea"/>
              </a:rPr>
              <a:t>p(v)</a:t>
            </a:r>
            <a:r>
              <a:rPr lang="zh-CN" altLang="en-US" dirty="0">
                <a:latin typeface="+mn-ea"/>
              </a:rPr>
              <a:t>：表示从源节点到目的节点</a:t>
            </a:r>
            <a:r>
              <a:rPr lang="en-US" altLang="zh-CN" dirty="0">
                <a:latin typeface="+mn-ea"/>
              </a:rPr>
              <a:t>v</a:t>
            </a:r>
            <a:r>
              <a:rPr lang="zh-CN" altLang="en-US" dirty="0">
                <a:latin typeface="+mn-ea"/>
              </a:rPr>
              <a:t>的路径上的前驱节点</a:t>
            </a:r>
            <a:r>
              <a:rPr lang="en-US" altLang="zh-CN" dirty="0">
                <a:latin typeface="+mn-ea"/>
              </a:rPr>
              <a:t>(</a:t>
            </a:r>
            <a:r>
              <a:rPr lang="zh-CN" altLang="en-US" dirty="0">
                <a:latin typeface="+mn-ea"/>
              </a:rPr>
              <a:t>例如</a:t>
            </a:r>
            <a:r>
              <a:rPr lang="en-US" altLang="zh-CN" dirty="0">
                <a:latin typeface="+mn-ea"/>
              </a:rPr>
              <a:t>w</a:t>
            </a:r>
            <a:r>
              <a:rPr lang="zh-CN" altLang="en-US" dirty="0">
                <a:latin typeface="+mn-ea"/>
              </a:rPr>
              <a:t>是</a:t>
            </a:r>
            <a:r>
              <a:rPr lang="en-US" altLang="zh-CN" dirty="0">
                <a:latin typeface="+mn-ea"/>
              </a:rPr>
              <a:t>v</a:t>
            </a:r>
            <a:r>
              <a:rPr lang="zh-CN" altLang="en-US" dirty="0">
                <a:latin typeface="+mn-ea"/>
              </a:rPr>
              <a:t>的前驱节点</a:t>
            </a:r>
            <a:r>
              <a:rPr lang="en-US" altLang="zh-CN" dirty="0">
                <a:latin typeface="+mn-ea"/>
              </a:rPr>
              <a:t>)</a:t>
            </a:r>
            <a:r>
              <a:rPr lang="zh-CN" altLang="en-US" dirty="0">
                <a:latin typeface="+mn-ea"/>
              </a:rPr>
              <a:t>；</a:t>
            </a:r>
          </a:p>
          <a:p>
            <a:pPr lvl="1">
              <a:lnSpc>
                <a:spcPct val="130000"/>
              </a:lnSpc>
            </a:pPr>
            <a:r>
              <a:rPr lang="en-US" altLang="zh-CN" dirty="0">
                <a:latin typeface="+mn-ea"/>
              </a:rPr>
              <a:t>N’</a:t>
            </a:r>
            <a:r>
              <a:rPr lang="zh-CN" altLang="en-US" dirty="0">
                <a:latin typeface="+mn-ea"/>
              </a:rPr>
              <a:t>：表示已经找到最低费用路径的节点集合。</a:t>
            </a:r>
          </a:p>
        </p:txBody>
      </p:sp>
      <p:sp>
        <p:nvSpPr>
          <p:cNvPr id="23557" name="Oval 4"/>
          <p:cNvSpPr>
            <a:spLocks noChangeArrowheads="1"/>
          </p:cNvSpPr>
          <p:nvPr/>
        </p:nvSpPr>
        <p:spPr bwMode="auto">
          <a:xfrm>
            <a:off x="2489200" y="5575300"/>
            <a:ext cx="372533" cy="279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3558" name="Oval 14"/>
          <p:cNvSpPr>
            <a:spLocks noChangeArrowheads="1"/>
          </p:cNvSpPr>
          <p:nvPr/>
        </p:nvSpPr>
        <p:spPr bwMode="auto">
          <a:xfrm>
            <a:off x="3386667" y="5168900"/>
            <a:ext cx="372533" cy="279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3559" name="Oval 15"/>
          <p:cNvSpPr>
            <a:spLocks noChangeArrowheads="1"/>
          </p:cNvSpPr>
          <p:nvPr/>
        </p:nvSpPr>
        <p:spPr bwMode="auto">
          <a:xfrm>
            <a:off x="7586133" y="5410200"/>
            <a:ext cx="372533" cy="279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3560" name="Oval 16"/>
          <p:cNvSpPr>
            <a:spLocks noChangeArrowheads="1"/>
          </p:cNvSpPr>
          <p:nvPr/>
        </p:nvSpPr>
        <p:spPr bwMode="auto">
          <a:xfrm>
            <a:off x="8771467" y="5524500"/>
            <a:ext cx="372533" cy="279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3561" name="Line 17"/>
          <p:cNvSpPr>
            <a:spLocks noChangeShapeType="1"/>
          </p:cNvSpPr>
          <p:nvPr/>
        </p:nvSpPr>
        <p:spPr bwMode="auto">
          <a:xfrm flipV="1">
            <a:off x="2794000" y="5372100"/>
            <a:ext cx="643467" cy="25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562" name="Oval 18"/>
          <p:cNvSpPr>
            <a:spLocks noChangeArrowheads="1"/>
          </p:cNvSpPr>
          <p:nvPr/>
        </p:nvSpPr>
        <p:spPr bwMode="auto">
          <a:xfrm>
            <a:off x="4419600" y="5143500"/>
            <a:ext cx="372533" cy="279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3563" name="Line 19"/>
          <p:cNvSpPr>
            <a:spLocks noChangeShapeType="1"/>
          </p:cNvSpPr>
          <p:nvPr/>
        </p:nvSpPr>
        <p:spPr bwMode="auto">
          <a:xfrm>
            <a:off x="3742267" y="5295900"/>
            <a:ext cx="71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564" name="Text Box 20"/>
          <p:cNvSpPr txBox="1">
            <a:spLocks noChangeArrowheads="1"/>
          </p:cNvSpPr>
          <p:nvPr/>
        </p:nvSpPr>
        <p:spPr bwMode="auto">
          <a:xfrm>
            <a:off x="2370667" y="5765801"/>
            <a:ext cx="5418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en-US" altLang="zh-CN" sz="1800" b="1" i="1">
                <a:solidFill>
                  <a:srgbClr val="FF0000"/>
                </a:solidFill>
              </a:rPr>
              <a:t>u</a:t>
            </a:r>
          </a:p>
        </p:txBody>
      </p:sp>
      <p:sp>
        <p:nvSpPr>
          <p:cNvPr id="23565" name="Text Box 21"/>
          <p:cNvSpPr txBox="1">
            <a:spLocks noChangeArrowheads="1"/>
          </p:cNvSpPr>
          <p:nvPr/>
        </p:nvSpPr>
        <p:spPr bwMode="auto">
          <a:xfrm>
            <a:off x="3420533" y="5295901"/>
            <a:ext cx="5418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en-US" altLang="zh-CN" sz="1800" b="1" i="1">
                <a:solidFill>
                  <a:srgbClr val="FF0000"/>
                </a:solidFill>
              </a:rPr>
              <a:t>x</a:t>
            </a:r>
          </a:p>
        </p:txBody>
      </p:sp>
      <p:sp>
        <p:nvSpPr>
          <p:cNvPr id="23566" name="Text Box 22"/>
          <p:cNvSpPr txBox="1">
            <a:spLocks noChangeArrowheads="1"/>
          </p:cNvSpPr>
          <p:nvPr/>
        </p:nvSpPr>
        <p:spPr bwMode="auto">
          <a:xfrm>
            <a:off x="4470400" y="5257801"/>
            <a:ext cx="5418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en-US" altLang="zh-CN" sz="1800" b="1" i="1">
                <a:solidFill>
                  <a:srgbClr val="FF0000"/>
                </a:solidFill>
              </a:rPr>
              <a:t>y</a:t>
            </a:r>
          </a:p>
        </p:txBody>
      </p:sp>
      <p:sp>
        <p:nvSpPr>
          <p:cNvPr id="23567" name="Text Box 23"/>
          <p:cNvSpPr txBox="1">
            <a:spLocks noChangeArrowheads="1"/>
          </p:cNvSpPr>
          <p:nvPr/>
        </p:nvSpPr>
        <p:spPr bwMode="auto">
          <a:xfrm>
            <a:off x="7366000" y="5562601"/>
            <a:ext cx="5418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en-US" altLang="zh-CN" sz="1800" b="1" i="1">
                <a:solidFill>
                  <a:srgbClr val="FF0000"/>
                </a:solidFill>
              </a:rPr>
              <a:t>w</a:t>
            </a:r>
          </a:p>
        </p:txBody>
      </p:sp>
      <p:sp>
        <p:nvSpPr>
          <p:cNvPr id="23568" name="Text Box 24"/>
          <p:cNvSpPr txBox="1">
            <a:spLocks noChangeArrowheads="1"/>
          </p:cNvSpPr>
          <p:nvPr/>
        </p:nvSpPr>
        <p:spPr bwMode="auto">
          <a:xfrm>
            <a:off x="8788400" y="5715001"/>
            <a:ext cx="5418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en-US" altLang="zh-CN" sz="1800" b="1" i="1">
                <a:solidFill>
                  <a:srgbClr val="FF0000"/>
                </a:solidFill>
              </a:rPr>
              <a:t>v</a:t>
            </a:r>
          </a:p>
        </p:txBody>
      </p:sp>
      <p:sp>
        <p:nvSpPr>
          <p:cNvPr id="23569" name="Line 25"/>
          <p:cNvSpPr>
            <a:spLocks noChangeShapeType="1"/>
          </p:cNvSpPr>
          <p:nvPr/>
        </p:nvSpPr>
        <p:spPr bwMode="auto">
          <a:xfrm>
            <a:off x="4792133" y="5283200"/>
            <a:ext cx="66040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570" name="Line 26"/>
          <p:cNvSpPr>
            <a:spLocks noChangeShapeType="1"/>
          </p:cNvSpPr>
          <p:nvPr/>
        </p:nvSpPr>
        <p:spPr bwMode="auto">
          <a:xfrm>
            <a:off x="6451600" y="5486400"/>
            <a:ext cx="1134533" cy="38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571" name="Line 27"/>
          <p:cNvSpPr>
            <a:spLocks noChangeShapeType="1"/>
          </p:cNvSpPr>
          <p:nvPr/>
        </p:nvSpPr>
        <p:spPr bwMode="auto">
          <a:xfrm>
            <a:off x="5723467" y="5448300"/>
            <a:ext cx="558800" cy="254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572" name="Line 28"/>
          <p:cNvSpPr>
            <a:spLocks noChangeShapeType="1"/>
          </p:cNvSpPr>
          <p:nvPr/>
        </p:nvSpPr>
        <p:spPr bwMode="auto">
          <a:xfrm>
            <a:off x="7958667" y="5562600"/>
            <a:ext cx="795867" cy="63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17238596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idx="4294967295"/>
          </p:nvPr>
        </p:nvSpPr>
        <p:spPr>
          <a:xfrm>
            <a:off x="0" y="377947"/>
            <a:ext cx="12054468" cy="990600"/>
          </a:xfrm>
          <a:prstGeom prst="rect">
            <a:avLst/>
          </a:prstGeom>
        </p:spPr>
        <p:txBody>
          <a:bodyPr/>
          <a:lstStyle/>
          <a:p>
            <a:pPr algn="ctr"/>
            <a:r>
              <a:rPr lang="en-US" altLang="zh-CN" dirty="0">
                <a:latin typeface="+mn-ea"/>
                <a:ea typeface="+mn-ea"/>
              </a:rPr>
              <a:t>Dijkstra</a:t>
            </a:r>
            <a:r>
              <a:rPr lang="zh-CN" altLang="en-US" dirty="0">
                <a:latin typeface="+mn-ea"/>
                <a:ea typeface="+mn-ea"/>
              </a:rPr>
              <a:t>算法</a:t>
            </a:r>
          </a:p>
        </p:txBody>
      </p:sp>
      <p:sp>
        <p:nvSpPr>
          <p:cNvPr id="25604" name="Text Box 5"/>
          <p:cNvSpPr txBox="1">
            <a:spLocks noChangeArrowheads="1"/>
          </p:cNvSpPr>
          <p:nvPr/>
        </p:nvSpPr>
        <p:spPr bwMode="auto">
          <a:xfrm>
            <a:off x="1109134" y="1622548"/>
            <a:ext cx="9183441" cy="440120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914400" indent="-45720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371600" indent="-457200" algn="l">
              <a:spcBef>
                <a:spcPct val="20000"/>
              </a:spcBef>
              <a:buChar char="•"/>
              <a:defRPr sz="2000">
                <a:solidFill>
                  <a:schemeClr val="tx1"/>
                </a:solidFill>
                <a:latin typeface="Times New Roman" pitchFamily="18" charset="0"/>
                <a:ea typeface="宋体" pitchFamily="2" charset="-122"/>
              </a:defRPr>
            </a:lvl3pPr>
            <a:lvl4pPr marL="1828800" indent="-457200" algn="l">
              <a:spcBef>
                <a:spcPct val="20000"/>
              </a:spcBef>
              <a:buChar char="–"/>
              <a:defRPr sz="2000">
                <a:solidFill>
                  <a:schemeClr val="tx1"/>
                </a:solidFill>
                <a:latin typeface="Times New Roman" pitchFamily="18" charset="0"/>
                <a:ea typeface="宋体" pitchFamily="2" charset="-122"/>
              </a:defRPr>
            </a:lvl4pPr>
            <a:lvl5pPr marL="2286000" indent="-457200" algn="l">
              <a:spcBef>
                <a:spcPct val="20000"/>
              </a:spcBef>
              <a:buChar char="»"/>
              <a:defRPr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2000" dirty="0">
                <a:solidFill>
                  <a:prstClr val="black"/>
                </a:solidFill>
                <a:latin typeface="+mn-ea"/>
                <a:ea typeface="+mn-ea"/>
              </a:rPr>
              <a:t>1  </a:t>
            </a:r>
            <a:r>
              <a:rPr lang="zh-CN" altLang="en-US" sz="2000" i="1" dirty="0">
                <a:solidFill>
                  <a:srgbClr val="FF3300"/>
                </a:solidFill>
                <a:latin typeface="+mn-ea"/>
                <a:ea typeface="+mn-ea"/>
              </a:rPr>
              <a:t>初始化</a:t>
            </a:r>
            <a:r>
              <a:rPr lang="en-US" altLang="zh-CN" sz="2000" i="1" dirty="0">
                <a:solidFill>
                  <a:srgbClr val="FF3300"/>
                </a:solidFill>
                <a:latin typeface="+mn-ea"/>
                <a:ea typeface="+mn-ea"/>
              </a:rPr>
              <a:t>:</a:t>
            </a:r>
            <a:r>
              <a:rPr lang="en-US" altLang="zh-CN" sz="2000" dirty="0">
                <a:solidFill>
                  <a:prstClr val="black"/>
                </a:solidFill>
                <a:latin typeface="+mn-ea"/>
                <a:ea typeface="+mn-ea"/>
              </a:rPr>
              <a:t> </a:t>
            </a:r>
          </a:p>
          <a:p>
            <a:pPr>
              <a:spcBef>
                <a:spcPct val="0"/>
              </a:spcBef>
              <a:buClrTx/>
              <a:buSzTx/>
              <a:buFontTx/>
              <a:buNone/>
            </a:pPr>
            <a:r>
              <a:rPr lang="en-US" altLang="zh-CN" sz="2000" dirty="0">
                <a:solidFill>
                  <a:prstClr val="black"/>
                </a:solidFill>
                <a:latin typeface="+mn-ea"/>
                <a:ea typeface="+mn-ea"/>
              </a:rPr>
              <a:t>2    N' = {u} </a:t>
            </a:r>
          </a:p>
          <a:p>
            <a:pPr>
              <a:spcBef>
                <a:spcPct val="0"/>
              </a:spcBef>
              <a:buClrTx/>
              <a:buSzTx/>
              <a:buFontTx/>
              <a:buNone/>
            </a:pPr>
            <a:r>
              <a:rPr lang="en-US" altLang="zh-CN" sz="2000" dirty="0">
                <a:solidFill>
                  <a:prstClr val="black"/>
                </a:solidFill>
                <a:latin typeface="+mn-ea"/>
                <a:ea typeface="+mn-ea"/>
              </a:rPr>
              <a:t>3    </a:t>
            </a:r>
            <a:r>
              <a:rPr lang="zh-CN" altLang="en-US" sz="2000" dirty="0">
                <a:solidFill>
                  <a:prstClr val="black"/>
                </a:solidFill>
                <a:latin typeface="+mn-ea"/>
                <a:ea typeface="+mn-ea"/>
              </a:rPr>
              <a:t>对所有节点</a:t>
            </a:r>
            <a:r>
              <a:rPr lang="en-US" altLang="zh-CN" sz="2000" dirty="0">
                <a:solidFill>
                  <a:prstClr val="black"/>
                </a:solidFill>
                <a:latin typeface="+mn-ea"/>
                <a:ea typeface="+mn-ea"/>
              </a:rPr>
              <a:t>v </a:t>
            </a:r>
          </a:p>
          <a:p>
            <a:pPr>
              <a:spcBef>
                <a:spcPct val="0"/>
              </a:spcBef>
              <a:buClrTx/>
              <a:buSzTx/>
              <a:buFontTx/>
              <a:buNone/>
            </a:pPr>
            <a:r>
              <a:rPr lang="en-US" altLang="zh-CN" sz="2000" dirty="0">
                <a:solidFill>
                  <a:prstClr val="black"/>
                </a:solidFill>
                <a:latin typeface="+mn-ea"/>
                <a:ea typeface="+mn-ea"/>
              </a:rPr>
              <a:t>4      if v </a:t>
            </a:r>
            <a:r>
              <a:rPr lang="zh-CN" altLang="en-US" sz="2000" dirty="0">
                <a:solidFill>
                  <a:prstClr val="black"/>
                </a:solidFill>
                <a:latin typeface="+mn-ea"/>
                <a:ea typeface="+mn-ea"/>
              </a:rPr>
              <a:t>临近 </a:t>
            </a:r>
            <a:r>
              <a:rPr lang="en-US" altLang="zh-CN" sz="2000" dirty="0">
                <a:solidFill>
                  <a:prstClr val="black"/>
                </a:solidFill>
                <a:latin typeface="+mn-ea"/>
                <a:ea typeface="+mn-ea"/>
              </a:rPr>
              <a:t>u </a:t>
            </a:r>
          </a:p>
          <a:p>
            <a:pPr>
              <a:spcBef>
                <a:spcPct val="0"/>
              </a:spcBef>
              <a:buClrTx/>
              <a:buSzTx/>
              <a:buFontTx/>
              <a:buNone/>
            </a:pPr>
            <a:r>
              <a:rPr lang="en-US" altLang="zh-CN" sz="2000" dirty="0">
                <a:solidFill>
                  <a:prstClr val="black"/>
                </a:solidFill>
                <a:latin typeface="+mn-ea"/>
                <a:ea typeface="+mn-ea"/>
              </a:rPr>
              <a:t>5          then D(v) = c(</a:t>
            </a:r>
            <a:r>
              <a:rPr lang="en-US" altLang="zh-CN" sz="2000" dirty="0" err="1">
                <a:solidFill>
                  <a:prstClr val="black"/>
                </a:solidFill>
                <a:latin typeface="+mn-ea"/>
                <a:ea typeface="+mn-ea"/>
              </a:rPr>
              <a:t>u,v</a:t>
            </a:r>
            <a:r>
              <a:rPr lang="en-US" altLang="zh-CN" sz="2000" dirty="0">
                <a:solidFill>
                  <a:prstClr val="black"/>
                </a:solidFill>
                <a:latin typeface="+mn-ea"/>
                <a:ea typeface="+mn-ea"/>
              </a:rPr>
              <a:t>) </a:t>
            </a:r>
          </a:p>
          <a:p>
            <a:pPr>
              <a:spcBef>
                <a:spcPct val="0"/>
              </a:spcBef>
              <a:buClrTx/>
              <a:buSzTx/>
              <a:buFontTx/>
              <a:buNone/>
            </a:pPr>
            <a:r>
              <a:rPr lang="en-US" altLang="zh-CN" sz="2000" dirty="0">
                <a:solidFill>
                  <a:prstClr val="black"/>
                </a:solidFill>
                <a:latin typeface="+mn-ea"/>
                <a:ea typeface="+mn-ea"/>
              </a:rPr>
              <a:t>6      else D(v) = ∞ </a:t>
            </a:r>
          </a:p>
          <a:p>
            <a:pPr>
              <a:spcBef>
                <a:spcPct val="0"/>
              </a:spcBef>
              <a:buClrTx/>
              <a:buSzTx/>
              <a:buFontTx/>
              <a:buNone/>
            </a:pPr>
            <a:r>
              <a:rPr lang="en-US" altLang="zh-CN" sz="2000" dirty="0">
                <a:solidFill>
                  <a:prstClr val="black"/>
                </a:solidFill>
                <a:latin typeface="+mn-ea"/>
                <a:ea typeface="+mn-ea"/>
              </a:rPr>
              <a:t>7</a:t>
            </a:r>
          </a:p>
          <a:p>
            <a:pPr>
              <a:spcBef>
                <a:spcPct val="0"/>
              </a:spcBef>
              <a:buClrTx/>
              <a:buSzTx/>
              <a:buFontTx/>
              <a:buNone/>
            </a:pPr>
            <a:r>
              <a:rPr lang="en-US" altLang="zh-CN" sz="2000" dirty="0">
                <a:solidFill>
                  <a:prstClr val="black"/>
                </a:solidFill>
                <a:latin typeface="+mn-ea"/>
                <a:ea typeface="+mn-ea"/>
              </a:rPr>
              <a:t>8   </a:t>
            </a:r>
            <a:r>
              <a:rPr lang="en-US" altLang="zh-CN" sz="2000" i="1" dirty="0">
                <a:solidFill>
                  <a:srgbClr val="FF3300"/>
                </a:solidFill>
                <a:latin typeface="+mn-ea"/>
                <a:ea typeface="+mn-ea"/>
              </a:rPr>
              <a:t>Loop </a:t>
            </a:r>
            <a:endParaRPr lang="en-US" altLang="zh-CN" sz="2000" dirty="0">
              <a:solidFill>
                <a:srgbClr val="FF3300"/>
              </a:solidFill>
              <a:latin typeface="+mn-ea"/>
              <a:ea typeface="+mn-ea"/>
            </a:endParaRPr>
          </a:p>
          <a:p>
            <a:pPr>
              <a:spcBef>
                <a:spcPct val="0"/>
              </a:spcBef>
              <a:buClrTx/>
              <a:buSzTx/>
              <a:buFontTx/>
              <a:buNone/>
            </a:pPr>
            <a:r>
              <a:rPr lang="en-US" altLang="zh-CN" sz="2000" dirty="0">
                <a:solidFill>
                  <a:prstClr val="black"/>
                </a:solidFill>
                <a:latin typeface="+mn-ea"/>
                <a:ea typeface="+mn-ea"/>
              </a:rPr>
              <a:t>9     </a:t>
            </a:r>
            <a:r>
              <a:rPr lang="zh-CN" altLang="en-US" sz="2000" dirty="0">
                <a:solidFill>
                  <a:prstClr val="black"/>
                </a:solidFill>
                <a:latin typeface="+mn-ea"/>
                <a:ea typeface="+mn-ea"/>
              </a:rPr>
              <a:t>找出</a:t>
            </a:r>
            <a:r>
              <a:rPr lang="en-US" altLang="zh-CN" sz="2000" dirty="0">
                <a:solidFill>
                  <a:prstClr val="black"/>
                </a:solidFill>
                <a:latin typeface="+mn-ea"/>
                <a:ea typeface="+mn-ea"/>
              </a:rPr>
              <a:t>w</a:t>
            </a:r>
            <a:r>
              <a:rPr lang="zh-CN" altLang="en-US" sz="2000" dirty="0">
                <a:solidFill>
                  <a:prstClr val="black"/>
                </a:solidFill>
                <a:latin typeface="+mn-ea"/>
                <a:ea typeface="+mn-ea"/>
              </a:rPr>
              <a:t>不在</a:t>
            </a:r>
            <a:r>
              <a:rPr lang="en-US" altLang="zh-CN" sz="2000" dirty="0">
                <a:solidFill>
                  <a:prstClr val="black"/>
                </a:solidFill>
                <a:latin typeface="+mn-ea"/>
                <a:ea typeface="+mn-ea"/>
              </a:rPr>
              <a:t>N’</a:t>
            </a:r>
            <a:r>
              <a:rPr lang="zh-CN" altLang="en-US" sz="2000" dirty="0">
                <a:solidFill>
                  <a:prstClr val="black"/>
                </a:solidFill>
                <a:latin typeface="+mn-ea"/>
                <a:ea typeface="+mn-ea"/>
              </a:rPr>
              <a:t>中使得</a:t>
            </a:r>
            <a:r>
              <a:rPr lang="en-US" altLang="zh-CN" sz="2000" dirty="0">
                <a:solidFill>
                  <a:prstClr val="black"/>
                </a:solidFill>
                <a:latin typeface="+mn-ea"/>
                <a:ea typeface="+mn-ea"/>
              </a:rPr>
              <a:t>D(w)</a:t>
            </a:r>
            <a:r>
              <a:rPr lang="zh-CN" altLang="en-US" sz="2000" dirty="0">
                <a:solidFill>
                  <a:prstClr val="black"/>
                </a:solidFill>
                <a:latin typeface="+mn-ea"/>
                <a:ea typeface="+mn-ea"/>
              </a:rPr>
              <a:t>最小 </a:t>
            </a:r>
          </a:p>
          <a:p>
            <a:pPr>
              <a:spcBef>
                <a:spcPct val="0"/>
              </a:spcBef>
              <a:buClrTx/>
              <a:buSzTx/>
              <a:buFontTx/>
              <a:buNone/>
            </a:pPr>
            <a:r>
              <a:rPr lang="en-US" altLang="zh-CN" sz="2000" dirty="0">
                <a:solidFill>
                  <a:prstClr val="black"/>
                </a:solidFill>
                <a:latin typeface="+mn-ea"/>
                <a:ea typeface="+mn-ea"/>
              </a:rPr>
              <a:t>10    </a:t>
            </a:r>
            <a:r>
              <a:rPr lang="zh-CN" altLang="en-US" sz="2000" dirty="0">
                <a:solidFill>
                  <a:prstClr val="black"/>
                </a:solidFill>
                <a:latin typeface="+mn-ea"/>
                <a:ea typeface="+mn-ea"/>
              </a:rPr>
              <a:t>将</a:t>
            </a:r>
            <a:r>
              <a:rPr lang="en-US" altLang="zh-CN" sz="2000" dirty="0">
                <a:solidFill>
                  <a:prstClr val="black"/>
                </a:solidFill>
                <a:latin typeface="+mn-ea"/>
                <a:ea typeface="+mn-ea"/>
              </a:rPr>
              <a:t>w</a:t>
            </a:r>
            <a:r>
              <a:rPr lang="zh-CN" altLang="en-US" sz="2000" dirty="0">
                <a:solidFill>
                  <a:prstClr val="black"/>
                </a:solidFill>
                <a:latin typeface="+mn-ea"/>
                <a:ea typeface="+mn-ea"/>
              </a:rPr>
              <a:t>加入</a:t>
            </a:r>
            <a:r>
              <a:rPr lang="en-US" altLang="zh-CN" sz="2000" dirty="0">
                <a:solidFill>
                  <a:prstClr val="black"/>
                </a:solidFill>
                <a:latin typeface="+mn-ea"/>
                <a:ea typeface="+mn-ea"/>
              </a:rPr>
              <a:t>N' </a:t>
            </a:r>
          </a:p>
          <a:p>
            <a:pPr>
              <a:spcBef>
                <a:spcPct val="0"/>
              </a:spcBef>
              <a:buClrTx/>
              <a:buSzTx/>
              <a:buFontTx/>
              <a:buNone/>
            </a:pPr>
            <a:r>
              <a:rPr lang="en-US" altLang="zh-CN" sz="2000" dirty="0">
                <a:solidFill>
                  <a:prstClr val="black"/>
                </a:solidFill>
                <a:latin typeface="+mn-ea"/>
                <a:ea typeface="+mn-ea"/>
              </a:rPr>
              <a:t>11    </a:t>
            </a:r>
            <a:r>
              <a:rPr lang="zh-CN" altLang="en-US" sz="2000" dirty="0">
                <a:solidFill>
                  <a:prstClr val="black"/>
                </a:solidFill>
                <a:latin typeface="+mn-ea"/>
                <a:ea typeface="+mn-ea"/>
              </a:rPr>
              <a:t>对于所有</a:t>
            </a:r>
            <a:r>
              <a:rPr lang="en-US" altLang="zh-CN" sz="2000" dirty="0">
                <a:solidFill>
                  <a:prstClr val="black"/>
                </a:solidFill>
                <a:latin typeface="+mn-ea"/>
                <a:ea typeface="+mn-ea"/>
              </a:rPr>
              <a:t>v</a:t>
            </a:r>
            <a:r>
              <a:rPr lang="zh-CN" altLang="en-US" sz="2000" dirty="0">
                <a:solidFill>
                  <a:prstClr val="black"/>
                </a:solidFill>
                <a:latin typeface="+mn-ea"/>
                <a:ea typeface="+mn-ea"/>
              </a:rPr>
              <a:t>临近</a:t>
            </a:r>
            <a:r>
              <a:rPr lang="en-US" altLang="zh-CN" sz="2000" dirty="0">
                <a:solidFill>
                  <a:prstClr val="black"/>
                </a:solidFill>
                <a:latin typeface="+mn-ea"/>
                <a:ea typeface="+mn-ea"/>
              </a:rPr>
              <a:t>w</a:t>
            </a:r>
            <a:r>
              <a:rPr lang="zh-CN" altLang="en-US" sz="2000" dirty="0">
                <a:solidFill>
                  <a:prstClr val="black"/>
                </a:solidFill>
                <a:latin typeface="+mn-ea"/>
                <a:ea typeface="+mn-ea"/>
              </a:rPr>
              <a:t>并不在</a:t>
            </a:r>
            <a:r>
              <a:rPr lang="en-US" altLang="zh-CN" sz="2000" dirty="0">
                <a:solidFill>
                  <a:prstClr val="black"/>
                </a:solidFill>
                <a:latin typeface="+mn-ea"/>
                <a:ea typeface="+mn-ea"/>
              </a:rPr>
              <a:t>N’</a:t>
            </a:r>
            <a:r>
              <a:rPr lang="zh-CN" altLang="en-US" sz="2000" dirty="0">
                <a:solidFill>
                  <a:prstClr val="black"/>
                </a:solidFill>
                <a:latin typeface="+mn-ea"/>
                <a:ea typeface="+mn-ea"/>
              </a:rPr>
              <a:t>中，更新</a:t>
            </a:r>
            <a:r>
              <a:rPr lang="en-US" altLang="zh-CN" sz="2000" dirty="0">
                <a:solidFill>
                  <a:prstClr val="black"/>
                </a:solidFill>
                <a:latin typeface="+mn-ea"/>
                <a:ea typeface="+mn-ea"/>
              </a:rPr>
              <a:t>D(v): </a:t>
            </a:r>
          </a:p>
          <a:p>
            <a:pPr>
              <a:spcBef>
                <a:spcPct val="0"/>
              </a:spcBef>
              <a:buClrTx/>
              <a:buSzTx/>
              <a:buFontTx/>
              <a:buNone/>
            </a:pPr>
            <a:r>
              <a:rPr lang="en-US" altLang="zh-CN" sz="2000" dirty="0">
                <a:solidFill>
                  <a:prstClr val="black"/>
                </a:solidFill>
                <a:latin typeface="+mn-ea"/>
                <a:ea typeface="+mn-ea"/>
              </a:rPr>
              <a:t>12       D(v) = min( D(v), D(w) + c(</a:t>
            </a:r>
            <a:r>
              <a:rPr lang="en-US" altLang="zh-CN" sz="2000" dirty="0" err="1">
                <a:solidFill>
                  <a:prstClr val="black"/>
                </a:solidFill>
                <a:latin typeface="+mn-ea"/>
                <a:ea typeface="+mn-ea"/>
              </a:rPr>
              <a:t>w,v</a:t>
            </a:r>
            <a:r>
              <a:rPr lang="en-US" altLang="zh-CN" sz="2000" dirty="0">
                <a:solidFill>
                  <a:prstClr val="black"/>
                </a:solidFill>
                <a:latin typeface="+mn-ea"/>
                <a:ea typeface="+mn-ea"/>
              </a:rPr>
              <a:t>) ) </a:t>
            </a:r>
          </a:p>
          <a:p>
            <a:pPr>
              <a:spcBef>
                <a:spcPct val="0"/>
              </a:spcBef>
              <a:buClrTx/>
              <a:buSzTx/>
              <a:buFontTx/>
              <a:buNone/>
            </a:pPr>
            <a:r>
              <a:rPr lang="en-US" altLang="zh-CN" sz="2000" dirty="0">
                <a:solidFill>
                  <a:prstClr val="black"/>
                </a:solidFill>
                <a:latin typeface="+mn-ea"/>
                <a:ea typeface="+mn-ea"/>
              </a:rPr>
              <a:t>13    /* </a:t>
            </a:r>
            <a:r>
              <a:rPr lang="zh-CN" altLang="en-US" sz="2000" dirty="0">
                <a:solidFill>
                  <a:prstClr val="black"/>
                </a:solidFill>
                <a:latin typeface="+mn-ea"/>
                <a:ea typeface="+mn-ea"/>
              </a:rPr>
              <a:t>到</a:t>
            </a:r>
            <a:r>
              <a:rPr lang="en-US" altLang="zh-CN" sz="2000" dirty="0">
                <a:solidFill>
                  <a:prstClr val="black"/>
                </a:solidFill>
                <a:latin typeface="+mn-ea"/>
                <a:ea typeface="+mn-ea"/>
              </a:rPr>
              <a:t>v</a:t>
            </a:r>
            <a:r>
              <a:rPr lang="zh-CN" altLang="en-US" sz="2000" dirty="0">
                <a:solidFill>
                  <a:prstClr val="black"/>
                </a:solidFill>
                <a:latin typeface="+mn-ea"/>
                <a:ea typeface="+mn-ea"/>
              </a:rPr>
              <a:t>的新费用或是到</a:t>
            </a:r>
            <a:r>
              <a:rPr lang="en-US" altLang="zh-CN" sz="2000" dirty="0">
                <a:solidFill>
                  <a:prstClr val="black"/>
                </a:solidFill>
                <a:latin typeface="+mn-ea"/>
                <a:ea typeface="+mn-ea"/>
              </a:rPr>
              <a:t>v</a:t>
            </a:r>
            <a:r>
              <a:rPr lang="zh-CN" altLang="en-US" sz="2000" dirty="0">
                <a:solidFill>
                  <a:prstClr val="black"/>
                </a:solidFill>
                <a:latin typeface="+mn-ea"/>
                <a:ea typeface="+mn-ea"/>
              </a:rPr>
              <a:t>的老费用或到</a:t>
            </a:r>
            <a:r>
              <a:rPr lang="en-US" altLang="zh-CN" sz="2000" dirty="0">
                <a:solidFill>
                  <a:prstClr val="black"/>
                </a:solidFill>
                <a:latin typeface="+mn-ea"/>
                <a:ea typeface="+mn-ea"/>
              </a:rPr>
              <a:t>w</a:t>
            </a:r>
            <a:r>
              <a:rPr lang="zh-CN" altLang="en-US" sz="2000" dirty="0">
                <a:solidFill>
                  <a:prstClr val="black"/>
                </a:solidFill>
                <a:latin typeface="+mn-ea"/>
                <a:ea typeface="+mn-ea"/>
              </a:rPr>
              <a:t>加上从</a:t>
            </a:r>
            <a:r>
              <a:rPr lang="en-US" altLang="zh-CN" sz="2000" dirty="0">
                <a:solidFill>
                  <a:prstClr val="black"/>
                </a:solidFill>
                <a:latin typeface="+mn-ea"/>
                <a:ea typeface="+mn-ea"/>
              </a:rPr>
              <a:t>w</a:t>
            </a:r>
            <a:r>
              <a:rPr lang="zh-CN" altLang="en-US" sz="2000" dirty="0">
                <a:solidFill>
                  <a:prstClr val="black"/>
                </a:solidFill>
                <a:latin typeface="+mn-ea"/>
                <a:ea typeface="+mn-ea"/>
              </a:rPr>
              <a:t>到</a:t>
            </a:r>
            <a:r>
              <a:rPr lang="en-US" altLang="zh-CN" sz="2000" dirty="0">
                <a:solidFill>
                  <a:prstClr val="black"/>
                </a:solidFill>
                <a:latin typeface="+mn-ea"/>
                <a:ea typeface="+mn-ea"/>
              </a:rPr>
              <a:t>v</a:t>
            </a:r>
            <a:r>
              <a:rPr lang="zh-CN" altLang="en-US" sz="2000" dirty="0">
                <a:solidFill>
                  <a:prstClr val="black"/>
                </a:solidFill>
                <a:latin typeface="+mn-ea"/>
                <a:ea typeface="+mn-ea"/>
              </a:rPr>
              <a:t>的已知最短路费用</a:t>
            </a:r>
            <a:r>
              <a:rPr lang="en-US" altLang="zh-CN" sz="2000" dirty="0">
                <a:solidFill>
                  <a:prstClr val="black"/>
                </a:solidFill>
                <a:latin typeface="+mn-ea"/>
                <a:ea typeface="+mn-ea"/>
              </a:rPr>
              <a:t>*/ </a:t>
            </a:r>
          </a:p>
          <a:p>
            <a:pPr>
              <a:spcBef>
                <a:spcPct val="0"/>
              </a:spcBef>
              <a:buClrTx/>
              <a:buSzTx/>
              <a:buFontTx/>
              <a:buNone/>
            </a:pPr>
            <a:r>
              <a:rPr lang="en-US" altLang="zh-CN" sz="2000" dirty="0">
                <a:solidFill>
                  <a:prstClr val="black"/>
                </a:solidFill>
                <a:latin typeface="+mn-ea"/>
                <a:ea typeface="+mn-ea"/>
              </a:rPr>
              <a:t>15  </a:t>
            </a:r>
            <a:r>
              <a:rPr lang="en-US" altLang="zh-CN" sz="2000" i="1" dirty="0">
                <a:solidFill>
                  <a:prstClr val="black"/>
                </a:solidFill>
                <a:latin typeface="+mn-ea"/>
                <a:ea typeface="+mn-ea"/>
              </a:rPr>
              <a:t>until </a:t>
            </a:r>
            <a:r>
              <a:rPr lang="zh-CN" altLang="en-US" sz="2000" i="1" dirty="0">
                <a:solidFill>
                  <a:prstClr val="black"/>
                </a:solidFill>
                <a:latin typeface="+mn-ea"/>
                <a:ea typeface="+mn-ea"/>
              </a:rPr>
              <a:t>所有节点在 </a:t>
            </a:r>
            <a:r>
              <a:rPr lang="en-US" altLang="zh-CN" sz="2000" i="1" dirty="0">
                <a:solidFill>
                  <a:prstClr val="black"/>
                </a:solidFill>
                <a:latin typeface="+mn-ea"/>
                <a:ea typeface="+mn-ea"/>
              </a:rPr>
              <a:t>N’</a:t>
            </a:r>
            <a:r>
              <a:rPr lang="zh-CN" altLang="en-US" sz="2000" i="1" dirty="0">
                <a:solidFill>
                  <a:prstClr val="black"/>
                </a:solidFill>
                <a:latin typeface="+mn-ea"/>
                <a:ea typeface="+mn-ea"/>
              </a:rPr>
              <a:t>中</a:t>
            </a:r>
            <a:r>
              <a:rPr lang="zh-CN" altLang="en-US" sz="2000" dirty="0">
                <a:solidFill>
                  <a:prstClr val="black"/>
                </a:solidFill>
                <a:latin typeface="+mn-ea"/>
                <a:ea typeface="+mn-ea"/>
              </a:rPr>
              <a:t> </a:t>
            </a:r>
          </a:p>
        </p:txBody>
      </p:sp>
      <p:sp>
        <p:nvSpPr>
          <p:cNvPr id="25605" name="AutoShape 6"/>
          <p:cNvSpPr>
            <a:spLocks/>
          </p:cNvSpPr>
          <p:nvPr/>
        </p:nvSpPr>
        <p:spPr bwMode="auto">
          <a:xfrm>
            <a:off x="749300" y="1801276"/>
            <a:ext cx="165099" cy="1653866"/>
          </a:xfrm>
          <a:prstGeom prst="leftBrace">
            <a:avLst>
              <a:gd name="adj1" fmla="val 142857"/>
              <a:gd name="adj2" fmla="val 5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mn-ea"/>
              <a:ea typeface="+mn-ea"/>
            </a:endParaRPr>
          </a:p>
        </p:txBody>
      </p:sp>
      <p:sp>
        <p:nvSpPr>
          <p:cNvPr id="25606" name="AutoShape 7"/>
          <p:cNvSpPr>
            <a:spLocks/>
          </p:cNvSpPr>
          <p:nvPr/>
        </p:nvSpPr>
        <p:spPr bwMode="auto">
          <a:xfrm>
            <a:off x="795866" y="3925119"/>
            <a:ext cx="118533" cy="1981200"/>
          </a:xfrm>
          <a:prstGeom prst="leftBrace">
            <a:avLst>
              <a:gd name="adj1" fmla="val 185714"/>
              <a:gd name="adj2" fmla="val 5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mn-ea"/>
              <a:ea typeface="+mn-ea"/>
            </a:endParaRPr>
          </a:p>
        </p:txBody>
      </p:sp>
    </p:spTree>
    <p:extLst>
      <p:ext uri="{BB962C8B-B14F-4D97-AF65-F5344CB8AC3E}">
        <p14:creationId xmlns:p14="http://schemas.microsoft.com/office/powerpoint/2010/main" val="8478426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idx="4294967295"/>
          </p:nvPr>
        </p:nvSpPr>
        <p:spPr>
          <a:xfrm>
            <a:off x="0" y="215900"/>
            <a:ext cx="11960302" cy="990600"/>
          </a:xfrm>
          <a:prstGeom prst="rect">
            <a:avLst/>
          </a:prstGeom>
        </p:spPr>
        <p:txBody>
          <a:bodyPr/>
          <a:lstStyle/>
          <a:p>
            <a:pPr algn="ctr"/>
            <a:r>
              <a:rPr lang="zh-CN" altLang="en-US" dirty="0"/>
              <a:t>算法描述</a:t>
            </a:r>
          </a:p>
        </p:txBody>
      </p:sp>
      <p:sp>
        <p:nvSpPr>
          <p:cNvPr id="26628" name="Rectangle 3"/>
          <p:cNvSpPr>
            <a:spLocks noGrp="1" noChangeArrowheads="1"/>
          </p:cNvSpPr>
          <p:nvPr>
            <p:ph type="body" idx="4294967295"/>
          </p:nvPr>
        </p:nvSpPr>
        <p:spPr>
          <a:xfrm>
            <a:off x="312228" y="1044575"/>
            <a:ext cx="10363200" cy="2489200"/>
          </a:xfrm>
          <a:prstGeom prst="rect">
            <a:avLst/>
          </a:prstGeom>
        </p:spPr>
        <p:txBody>
          <a:bodyPr/>
          <a:lstStyle/>
          <a:p>
            <a:pPr eaLnBrk="1">
              <a:buFont typeface="ZapfDingbats" pitchFamily="82" charset="2"/>
              <a:buNone/>
            </a:pPr>
            <a:r>
              <a:rPr lang="zh-CN" altLang="en-US" sz="2400" dirty="0">
                <a:solidFill>
                  <a:srgbClr val="CC3399"/>
                </a:solidFill>
                <a:latin typeface="+mn-ea"/>
              </a:rPr>
              <a:t>（</a:t>
            </a:r>
            <a:r>
              <a:rPr lang="en-US" altLang="zh-CN" sz="2400" dirty="0">
                <a:solidFill>
                  <a:srgbClr val="CC3399"/>
                </a:solidFill>
                <a:latin typeface="+mn-ea"/>
              </a:rPr>
              <a:t>1</a:t>
            </a:r>
            <a:r>
              <a:rPr lang="zh-CN" altLang="en-US" sz="2400" dirty="0">
                <a:solidFill>
                  <a:srgbClr val="CC3399"/>
                </a:solidFill>
                <a:latin typeface="+mn-ea"/>
              </a:rPr>
              <a:t>）初始化（</a:t>
            </a:r>
            <a:r>
              <a:rPr lang="en-US" altLang="zh-CN" sz="2400" dirty="0">
                <a:solidFill>
                  <a:srgbClr val="CC3399"/>
                </a:solidFill>
                <a:latin typeface="+mn-ea"/>
              </a:rPr>
              <a:t>1#</a:t>
            </a:r>
            <a:r>
              <a:rPr lang="zh-CN" altLang="en-US" sz="2400" dirty="0">
                <a:solidFill>
                  <a:srgbClr val="CC3399"/>
                </a:solidFill>
                <a:latin typeface="+mn-ea"/>
              </a:rPr>
              <a:t>～</a:t>
            </a:r>
            <a:r>
              <a:rPr lang="en-US" altLang="zh-CN" sz="2400" dirty="0">
                <a:solidFill>
                  <a:srgbClr val="CC3399"/>
                </a:solidFill>
                <a:latin typeface="+mn-ea"/>
              </a:rPr>
              <a:t>6#</a:t>
            </a:r>
            <a:r>
              <a:rPr lang="zh-CN" altLang="en-US" sz="2400" dirty="0">
                <a:solidFill>
                  <a:srgbClr val="CC3399"/>
                </a:solidFill>
                <a:latin typeface="+mn-ea"/>
              </a:rPr>
              <a:t>）</a:t>
            </a:r>
          </a:p>
          <a:p>
            <a:pPr eaLnBrk="1">
              <a:buFont typeface="ZapfDingbats" pitchFamily="82" charset="2"/>
              <a:buNone/>
            </a:pPr>
            <a:r>
              <a:rPr lang="zh-CN" altLang="en-US" sz="2400" dirty="0">
                <a:latin typeface="+mn-ea"/>
              </a:rPr>
              <a:t>            </a:t>
            </a:r>
            <a:r>
              <a:rPr lang="en-US" altLang="zh-CN" sz="2400" dirty="0">
                <a:latin typeface="+mn-ea"/>
              </a:rPr>
              <a:t>N' ={</a:t>
            </a:r>
            <a:r>
              <a:rPr lang="zh-CN" altLang="en-US" sz="2400" dirty="0">
                <a:solidFill>
                  <a:srgbClr val="FF3300"/>
                </a:solidFill>
                <a:latin typeface="+mn-ea"/>
              </a:rPr>
              <a:t>源节点</a:t>
            </a:r>
            <a:r>
              <a:rPr lang="en-US" altLang="zh-CN" sz="2400" dirty="0">
                <a:solidFill>
                  <a:srgbClr val="FF3300"/>
                </a:solidFill>
                <a:latin typeface="+mn-ea"/>
              </a:rPr>
              <a:t>u</a:t>
            </a:r>
            <a:r>
              <a:rPr lang="en-US" altLang="zh-CN" sz="2400" dirty="0">
                <a:latin typeface="+mn-ea"/>
              </a:rPr>
              <a:t>}</a:t>
            </a:r>
            <a:r>
              <a:rPr lang="zh-CN" altLang="en-US" sz="2400" dirty="0">
                <a:latin typeface="+mn-ea"/>
              </a:rPr>
              <a:t>；</a:t>
            </a:r>
          </a:p>
          <a:p>
            <a:pPr eaLnBrk="1">
              <a:buFont typeface="ZapfDingbats" pitchFamily="82" charset="2"/>
              <a:buNone/>
            </a:pPr>
            <a:r>
              <a:rPr lang="zh-CN" altLang="en-US" sz="2400" dirty="0">
                <a:latin typeface="+mn-ea"/>
              </a:rPr>
              <a:t>  对所有不在</a:t>
            </a:r>
            <a:r>
              <a:rPr lang="en-US" altLang="zh-CN" sz="2400" dirty="0">
                <a:latin typeface="+mn-ea"/>
              </a:rPr>
              <a:t>N‘ </a:t>
            </a:r>
            <a:r>
              <a:rPr lang="zh-CN" altLang="en-US" sz="2400" dirty="0">
                <a:latin typeface="+mn-ea"/>
              </a:rPr>
              <a:t>中的节点</a:t>
            </a:r>
            <a:r>
              <a:rPr lang="en-US" altLang="zh-CN" sz="2400" dirty="0">
                <a:latin typeface="+mn-ea"/>
              </a:rPr>
              <a:t>v</a:t>
            </a:r>
            <a:r>
              <a:rPr lang="zh-CN" altLang="en-US" sz="2400" dirty="0">
                <a:latin typeface="+mn-ea"/>
              </a:rPr>
              <a:t>，标出其</a:t>
            </a:r>
            <a:r>
              <a:rPr lang="en-US" altLang="zh-CN" sz="2400" dirty="0">
                <a:latin typeface="+mn-ea"/>
              </a:rPr>
              <a:t>D(v)</a:t>
            </a:r>
            <a:r>
              <a:rPr lang="zh-CN" altLang="en-US" sz="2400" dirty="0">
                <a:latin typeface="+mn-ea"/>
              </a:rPr>
              <a:t>值：</a:t>
            </a:r>
          </a:p>
          <a:p>
            <a:pPr eaLnBrk="1">
              <a:buFont typeface="Wingdings" pitchFamily="2" charset="2"/>
              <a:buChar char="ü"/>
            </a:pPr>
            <a:r>
              <a:rPr lang="zh-CN" altLang="en-US" sz="2400" dirty="0">
                <a:latin typeface="+mn-ea"/>
              </a:rPr>
              <a:t>节点</a:t>
            </a:r>
            <a:r>
              <a:rPr lang="en-US" altLang="zh-CN" sz="2400" dirty="0">
                <a:solidFill>
                  <a:srgbClr val="FF3300"/>
                </a:solidFill>
                <a:latin typeface="+mn-ea"/>
              </a:rPr>
              <a:t>v</a:t>
            </a:r>
            <a:r>
              <a:rPr lang="zh-CN" altLang="en-US" sz="2400" dirty="0">
                <a:latin typeface="+mn-ea"/>
              </a:rPr>
              <a:t>与源节点</a:t>
            </a:r>
            <a:r>
              <a:rPr lang="en-US" altLang="zh-CN" sz="2400" dirty="0">
                <a:solidFill>
                  <a:srgbClr val="FF3300"/>
                </a:solidFill>
                <a:latin typeface="+mn-ea"/>
              </a:rPr>
              <a:t>u</a:t>
            </a:r>
            <a:r>
              <a:rPr lang="zh-CN" altLang="en-US" sz="2400" dirty="0">
                <a:latin typeface="+mn-ea"/>
              </a:rPr>
              <a:t>直接相连，</a:t>
            </a:r>
            <a:r>
              <a:rPr lang="en-US" altLang="zh-CN" sz="2400" dirty="0">
                <a:solidFill>
                  <a:srgbClr val="FF3300"/>
                </a:solidFill>
                <a:latin typeface="+mn-ea"/>
              </a:rPr>
              <a:t>D(v) = c(u</a:t>
            </a:r>
            <a:r>
              <a:rPr lang="zh-CN" altLang="en-US" sz="2400" dirty="0">
                <a:solidFill>
                  <a:srgbClr val="FF3300"/>
                </a:solidFill>
                <a:latin typeface="+mn-ea"/>
              </a:rPr>
              <a:t>，</a:t>
            </a:r>
            <a:r>
              <a:rPr lang="en-US" altLang="zh-CN" sz="2400" dirty="0">
                <a:solidFill>
                  <a:srgbClr val="FF3300"/>
                </a:solidFill>
                <a:latin typeface="+mn-ea"/>
              </a:rPr>
              <a:t>v) </a:t>
            </a:r>
          </a:p>
          <a:p>
            <a:pPr eaLnBrk="1">
              <a:buFont typeface="Wingdings" pitchFamily="2" charset="2"/>
              <a:buChar char="ü"/>
            </a:pPr>
            <a:r>
              <a:rPr lang="zh-CN" altLang="en-US" sz="2400" dirty="0">
                <a:latin typeface="+mn-ea"/>
              </a:rPr>
              <a:t>节点</a:t>
            </a:r>
            <a:r>
              <a:rPr lang="en-US" altLang="zh-CN" sz="2400" dirty="0">
                <a:solidFill>
                  <a:srgbClr val="FF3300"/>
                </a:solidFill>
                <a:latin typeface="+mn-ea"/>
              </a:rPr>
              <a:t>v</a:t>
            </a:r>
            <a:r>
              <a:rPr lang="zh-CN" altLang="en-US" sz="2400" dirty="0">
                <a:latin typeface="+mn-ea"/>
              </a:rPr>
              <a:t>与源节点</a:t>
            </a:r>
            <a:r>
              <a:rPr lang="en-US" altLang="zh-CN" sz="2400" dirty="0">
                <a:solidFill>
                  <a:srgbClr val="FF3300"/>
                </a:solidFill>
                <a:latin typeface="+mn-ea"/>
              </a:rPr>
              <a:t>u</a:t>
            </a:r>
            <a:r>
              <a:rPr lang="zh-CN" altLang="en-US" sz="2400" dirty="0">
                <a:latin typeface="+mn-ea"/>
              </a:rPr>
              <a:t>不直接相连 ，</a:t>
            </a:r>
            <a:r>
              <a:rPr lang="en-US" altLang="zh-CN" sz="2400" dirty="0">
                <a:solidFill>
                  <a:srgbClr val="FF3300"/>
                </a:solidFill>
                <a:latin typeface="+mn-ea"/>
              </a:rPr>
              <a:t>D(v) = ∞</a:t>
            </a:r>
            <a:r>
              <a:rPr lang="en-US" altLang="zh-CN" sz="2400" dirty="0">
                <a:latin typeface="+mn-ea"/>
              </a:rPr>
              <a:t> </a:t>
            </a:r>
          </a:p>
        </p:txBody>
      </p:sp>
      <p:sp>
        <p:nvSpPr>
          <p:cNvPr id="26629" name="Text Box 4"/>
          <p:cNvSpPr txBox="1">
            <a:spLocks noChangeArrowheads="1"/>
          </p:cNvSpPr>
          <p:nvPr/>
        </p:nvSpPr>
        <p:spPr bwMode="auto">
          <a:xfrm>
            <a:off x="6897235" y="1113264"/>
            <a:ext cx="5063067" cy="17494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b="1" dirty="0">
                <a:solidFill>
                  <a:prstClr val="black"/>
                </a:solidFill>
                <a:latin typeface="Comic Sans MS" pitchFamily="66" charset="0"/>
              </a:rPr>
              <a:t>1  </a:t>
            </a:r>
            <a:r>
              <a:rPr lang="zh-CN" altLang="en-US" sz="1800" b="1" i="1" dirty="0">
                <a:solidFill>
                  <a:prstClr val="black"/>
                </a:solidFill>
                <a:latin typeface="Comic Sans MS" pitchFamily="66" charset="0"/>
              </a:rPr>
              <a:t>初始化</a:t>
            </a:r>
            <a:r>
              <a:rPr lang="en-US" altLang="zh-CN" sz="1800" b="1" i="1" dirty="0">
                <a:solidFill>
                  <a:prstClr val="black"/>
                </a:solidFill>
                <a:latin typeface="Comic Sans MS" pitchFamily="66" charset="0"/>
              </a:rPr>
              <a:t>:</a:t>
            </a:r>
            <a:r>
              <a:rPr lang="en-US" altLang="zh-CN" sz="1800" b="1" dirty="0">
                <a:solidFill>
                  <a:prstClr val="black"/>
                </a:solidFill>
                <a:latin typeface="Comic Sans MS" pitchFamily="66" charset="0"/>
              </a:rPr>
              <a:t> </a:t>
            </a:r>
          </a:p>
          <a:p>
            <a:pPr>
              <a:spcBef>
                <a:spcPct val="0"/>
              </a:spcBef>
              <a:buClrTx/>
              <a:buSzTx/>
              <a:buFontTx/>
              <a:buNone/>
            </a:pPr>
            <a:r>
              <a:rPr lang="en-US" altLang="zh-CN" sz="1800" b="1" dirty="0">
                <a:solidFill>
                  <a:prstClr val="black"/>
                </a:solidFill>
                <a:latin typeface="Comic Sans MS" pitchFamily="66" charset="0"/>
              </a:rPr>
              <a:t>2    N' = {u} </a:t>
            </a:r>
          </a:p>
          <a:p>
            <a:pPr>
              <a:spcBef>
                <a:spcPct val="0"/>
              </a:spcBef>
              <a:buClrTx/>
              <a:buSzTx/>
              <a:buFontTx/>
              <a:buNone/>
            </a:pPr>
            <a:r>
              <a:rPr lang="en-US" altLang="zh-CN" sz="1800" b="1" dirty="0">
                <a:solidFill>
                  <a:prstClr val="black"/>
                </a:solidFill>
                <a:latin typeface="Comic Sans MS" pitchFamily="66" charset="0"/>
              </a:rPr>
              <a:t>3    </a:t>
            </a:r>
            <a:r>
              <a:rPr lang="zh-CN" altLang="en-US" sz="1800" b="1" dirty="0">
                <a:solidFill>
                  <a:prstClr val="black"/>
                </a:solidFill>
                <a:latin typeface="Comic Sans MS" pitchFamily="66" charset="0"/>
              </a:rPr>
              <a:t>对所有节点</a:t>
            </a:r>
            <a:r>
              <a:rPr lang="en-US" altLang="zh-CN" sz="1800" b="1" dirty="0">
                <a:solidFill>
                  <a:prstClr val="black"/>
                </a:solidFill>
                <a:latin typeface="Comic Sans MS" pitchFamily="66" charset="0"/>
              </a:rPr>
              <a:t>v </a:t>
            </a:r>
          </a:p>
          <a:p>
            <a:pPr>
              <a:spcBef>
                <a:spcPct val="0"/>
              </a:spcBef>
              <a:buClrTx/>
              <a:buSzTx/>
              <a:buFontTx/>
              <a:buNone/>
            </a:pPr>
            <a:r>
              <a:rPr lang="en-US" altLang="zh-CN" sz="1800" b="1" dirty="0">
                <a:solidFill>
                  <a:prstClr val="black"/>
                </a:solidFill>
                <a:latin typeface="Comic Sans MS" pitchFamily="66" charset="0"/>
              </a:rPr>
              <a:t>4      if v </a:t>
            </a:r>
            <a:r>
              <a:rPr lang="zh-CN" altLang="en-US" sz="1800" b="1" dirty="0">
                <a:solidFill>
                  <a:prstClr val="black"/>
                </a:solidFill>
                <a:latin typeface="Comic Sans MS" pitchFamily="66" charset="0"/>
              </a:rPr>
              <a:t>临近 </a:t>
            </a:r>
            <a:r>
              <a:rPr lang="en-US" altLang="zh-CN" sz="1800" b="1" dirty="0">
                <a:solidFill>
                  <a:prstClr val="black"/>
                </a:solidFill>
                <a:latin typeface="Comic Sans MS" pitchFamily="66" charset="0"/>
              </a:rPr>
              <a:t>u </a:t>
            </a:r>
          </a:p>
          <a:p>
            <a:pPr>
              <a:spcBef>
                <a:spcPct val="0"/>
              </a:spcBef>
              <a:buClrTx/>
              <a:buSzTx/>
              <a:buFontTx/>
              <a:buNone/>
            </a:pPr>
            <a:r>
              <a:rPr lang="en-US" altLang="zh-CN" sz="1800" b="1" dirty="0">
                <a:solidFill>
                  <a:prstClr val="black"/>
                </a:solidFill>
                <a:latin typeface="Comic Sans MS" pitchFamily="66" charset="0"/>
              </a:rPr>
              <a:t>5          then D(v) = c(</a:t>
            </a:r>
            <a:r>
              <a:rPr lang="en-US" altLang="zh-CN" sz="1800" b="1" dirty="0" err="1">
                <a:solidFill>
                  <a:prstClr val="black"/>
                </a:solidFill>
                <a:latin typeface="Comic Sans MS" pitchFamily="66" charset="0"/>
              </a:rPr>
              <a:t>u,v</a:t>
            </a:r>
            <a:r>
              <a:rPr lang="en-US" altLang="zh-CN" sz="1800" b="1" dirty="0">
                <a:solidFill>
                  <a:prstClr val="black"/>
                </a:solidFill>
                <a:latin typeface="Comic Sans MS" pitchFamily="66" charset="0"/>
              </a:rPr>
              <a:t>) </a:t>
            </a:r>
          </a:p>
          <a:p>
            <a:pPr>
              <a:spcBef>
                <a:spcPct val="0"/>
              </a:spcBef>
              <a:buClrTx/>
              <a:buSzTx/>
              <a:buFontTx/>
              <a:buNone/>
            </a:pPr>
            <a:r>
              <a:rPr lang="en-US" altLang="zh-CN" sz="1800" b="1" dirty="0">
                <a:solidFill>
                  <a:prstClr val="black"/>
                </a:solidFill>
                <a:latin typeface="Comic Sans MS" pitchFamily="66" charset="0"/>
              </a:rPr>
              <a:t>6      else D(v) = ∞ </a:t>
            </a:r>
            <a:endParaRPr lang="zh-CN" altLang="en-US" sz="1800" b="1" dirty="0">
              <a:solidFill>
                <a:prstClr val="black"/>
              </a:solidFill>
              <a:latin typeface="Comic Sans MS" pitchFamily="66" charset="0"/>
            </a:endParaRPr>
          </a:p>
        </p:txBody>
      </p:sp>
      <p:sp>
        <p:nvSpPr>
          <p:cNvPr id="2" name="矩形 1"/>
          <p:cNvSpPr/>
          <p:nvPr/>
        </p:nvSpPr>
        <p:spPr>
          <a:xfrm>
            <a:off x="460916" y="3441680"/>
            <a:ext cx="11499385" cy="3157146"/>
          </a:xfrm>
          <a:prstGeom prst="rect">
            <a:avLst/>
          </a:prstGeom>
        </p:spPr>
        <p:txBody>
          <a:bodyPr wrap="square">
            <a:spAutoFit/>
          </a:bodyPr>
          <a:lstStyle/>
          <a:p>
            <a:pPr>
              <a:lnSpc>
                <a:spcPct val="120000"/>
              </a:lnSpc>
            </a:pPr>
            <a:r>
              <a:rPr lang="zh-CN" altLang="en-US" sz="2400" dirty="0">
                <a:solidFill>
                  <a:srgbClr val="CC3399"/>
                </a:solidFill>
                <a:latin typeface="Microsoft YaHei"/>
              </a:rPr>
              <a:t>（</a:t>
            </a:r>
            <a:r>
              <a:rPr lang="en-US" altLang="zh-CN" sz="2400" dirty="0">
                <a:solidFill>
                  <a:srgbClr val="CC3399"/>
                </a:solidFill>
                <a:latin typeface="Microsoft YaHei"/>
              </a:rPr>
              <a:t>2</a:t>
            </a:r>
            <a:r>
              <a:rPr lang="zh-CN" altLang="en-US" sz="2400" dirty="0">
                <a:solidFill>
                  <a:srgbClr val="CC3399"/>
                </a:solidFill>
                <a:latin typeface="Microsoft YaHei"/>
              </a:rPr>
              <a:t>）找出一个到源节点的费用最低的节点</a:t>
            </a:r>
            <a:r>
              <a:rPr lang="en-US" altLang="zh-CN" sz="2400" dirty="0">
                <a:solidFill>
                  <a:srgbClr val="CC3399"/>
                </a:solidFill>
                <a:latin typeface="Microsoft YaHei"/>
              </a:rPr>
              <a:t>w</a:t>
            </a:r>
            <a:r>
              <a:rPr lang="zh-CN" altLang="en-US" sz="2400" dirty="0">
                <a:solidFill>
                  <a:srgbClr val="CC3399"/>
                </a:solidFill>
                <a:latin typeface="Microsoft YaHei"/>
              </a:rPr>
              <a:t>，并以此更新其它点</a:t>
            </a:r>
            <a:r>
              <a:rPr lang="en-US" altLang="zh-CN" sz="2400" dirty="0">
                <a:solidFill>
                  <a:srgbClr val="CC3399"/>
                </a:solidFill>
                <a:latin typeface="Microsoft YaHei"/>
              </a:rPr>
              <a:t>D(v) </a:t>
            </a:r>
            <a:r>
              <a:rPr lang="zh-CN" altLang="en-US" sz="2400" dirty="0">
                <a:solidFill>
                  <a:srgbClr val="CC3399"/>
                </a:solidFill>
                <a:latin typeface="Microsoft YaHei"/>
              </a:rPr>
              <a:t>值</a:t>
            </a:r>
            <a:endParaRPr lang="zh-CN" altLang="en-US" sz="2400" dirty="0">
              <a:solidFill>
                <a:srgbClr val="CC3399"/>
              </a:solidFill>
              <a:latin typeface="Microsoft YaHei"/>
              <a:sym typeface="Wingdings" pitchFamily="2" charset="2"/>
            </a:endParaRPr>
          </a:p>
          <a:p>
            <a:pPr>
              <a:lnSpc>
                <a:spcPct val="120000"/>
              </a:lnSpc>
            </a:pPr>
            <a:r>
              <a:rPr lang="zh-CN" altLang="en-US" sz="2400" dirty="0">
                <a:solidFill>
                  <a:prstClr val="black"/>
                </a:solidFill>
                <a:latin typeface="Microsoft YaHei"/>
              </a:rPr>
              <a:t>从不在</a:t>
            </a:r>
            <a:r>
              <a:rPr lang="en-US" altLang="zh-CN" sz="2400" dirty="0">
                <a:solidFill>
                  <a:prstClr val="black"/>
                </a:solidFill>
                <a:latin typeface="Microsoft YaHei"/>
              </a:rPr>
              <a:t>N' </a:t>
            </a:r>
            <a:r>
              <a:rPr lang="zh-CN" altLang="en-US" sz="2400" dirty="0">
                <a:solidFill>
                  <a:prstClr val="black"/>
                </a:solidFill>
                <a:latin typeface="Microsoft YaHei"/>
              </a:rPr>
              <a:t>中的节点中找出一个</a:t>
            </a:r>
            <a:r>
              <a:rPr lang="en-US" altLang="zh-CN" sz="2400" dirty="0">
                <a:solidFill>
                  <a:srgbClr val="FF3300"/>
                </a:solidFill>
                <a:latin typeface="Microsoft YaHei"/>
              </a:rPr>
              <a:t>D(w)</a:t>
            </a:r>
            <a:r>
              <a:rPr lang="zh-CN" altLang="en-US" sz="2400" dirty="0">
                <a:solidFill>
                  <a:srgbClr val="FF3300"/>
                </a:solidFill>
                <a:latin typeface="Microsoft YaHei"/>
              </a:rPr>
              <a:t>值最小的节点</a:t>
            </a:r>
            <a:r>
              <a:rPr lang="en-US" altLang="zh-CN" sz="2400" dirty="0">
                <a:solidFill>
                  <a:srgbClr val="FF3300"/>
                </a:solidFill>
                <a:latin typeface="Microsoft YaHei"/>
              </a:rPr>
              <a:t>w</a:t>
            </a:r>
            <a:r>
              <a:rPr lang="zh-CN" altLang="en-US" sz="2400" dirty="0">
                <a:solidFill>
                  <a:prstClr val="black"/>
                </a:solidFill>
                <a:latin typeface="Microsoft YaHei"/>
              </a:rPr>
              <a:t>，并将</a:t>
            </a:r>
            <a:r>
              <a:rPr lang="en-US" altLang="zh-CN" sz="2400" dirty="0">
                <a:solidFill>
                  <a:prstClr val="black"/>
                </a:solidFill>
                <a:latin typeface="Microsoft YaHei"/>
              </a:rPr>
              <a:t>w</a:t>
            </a:r>
            <a:r>
              <a:rPr lang="zh-CN" altLang="en-US" sz="2400" dirty="0">
                <a:solidFill>
                  <a:prstClr val="black"/>
                </a:solidFill>
                <a:latin typeface="Microsoft YaHei"/>
              </a:rPr>
              <a:t>加入到</a:t>
            </a:r>
            <a:r>
              <a:rPr lang="en-US" altLang="zh-CN" sz="2400" dirty="0">
                <a:solidFill>
                  <a:prstClr val="black"/>
                </a:solidFill>
                <a:latin typeface="Microsoft YaHei"/>
              </a:rPr>
              <a:t>N' </a:t>
            </a:r>
            <a:r>
              <a:rPr lang="zh-CN" altLang="en-US" sz="2400" dirty="0">
                <a:solidFill>
                  <a:prstClr val="black"/>
                </a:solidFill>
                <a:latin typeface="Microsoft YaHei"/>
              </a:rPr>
              <a:t>中。</a:t>
            </a:r>
            <a:r>
              <a:rPr lang="en-US" altLang="zh-CN" sz="2400" dirty="0">
                <a:solidFill>
                  <a:prstClr val="black"/>
                </a:solidFill>
                <a:latin typeface="Microsoft YaHei"/>
              </a:rPr>
              <a:t>(9#</a:t>
            </a:r>
            <a:r>
              <a:rPr lang="zh-CN" altLang="en-US" sz="2400" dirty="0">
                <a:solidFill>
                  <a:prstClr val="black"/>
                </a:solidFill>
                <a:latin typeface="Microsoft YaHei"/>
              </a:rPr>
              <a:t>～</a:t>
            </a:r>
            <a:r>
              <a:rPr lang="en-US" altLang="zh-CN" sz="2400" dirty="0">
                <a:solidFill>
                  <a:prstClr val="black"/>
                </a:solidFill>
                <a:latin typeface="Microsoft YaHei"/>
              </a:rPr>
              <a:t>#10)</a:t>
            </a:r>
            <a:endParaRPr lang="en-US" altLang="zh-CN" sz="2400" dirty="0">
              <a:solidFill>
                <a:prstClr val="black"/>
              </a:solidFill>
              <a:latin typeface="Microsoft YaHei"/>
              <a:sym typeface="Wingdings" pitchFamily="2" charset="2"/>
            </a:endParaRPr>
          </a:p>
          <a:p>
            <a:pPr>
              <a:lnSpc>
                <a:spcPct val="120000"/>
              </a:lnSpc>
            </a:pPr>
            <a:r>
              <a:rPr lang="zh-CN" altLang="en-US" sz="2400" dirty="0">
                <a:solidFill>
                  <a:prstClr val="black"/>
                </a:solidFill>
                <a:latin typeface="Microsoft YaHei"/>
              </a:rPr>
              <a:t>对不在</a:t>
            </a:r>
            <a:r>
              <a:rPr lang="en-US" altLang="zh-CN" sz="2400" dirty="0">
                <a:solidFill>
                  <a:prstClr val="black"/>
                </a:solidFill>
                <a:latin typeface="Microsoft YaHei"/>
              </a:rPr>
              <a:t>N‘ </a:t>
            </a:r>
            <a:r>
              <a:rPr lang="zh-CN" altLang="en-US" sz="2400" dirty="0">
                <a:solidFill>
                  <a:prstClr val="black"/>
                </a:solidFill>
                <a:latin typeface="Microsoft YaHei"/>
              </a:rPr>
              <a:t>中，但与节点</a:t>
            </a:r>
            <a:r>
              <a:rPr lang="en-US" altLang="zh-CN" sz="2400" dirty="0">
                <a:solidFill>
                  <a:prstClr val="black"/>
                </a:solidFill>
                <a:latin typeface="Microsoft YaHei"/>
              </a:rPr>
              <a:t>w</a:t>
            </a:r>
            <a:r>
              <a:rPr lang="zh-CN" altLang="en-US" sz="2400" dirty="0">
                <a:solidFill>
                  <a:prstClr val="black"/>
                </a:solidFill>
                <a:latin typeface="Microsoft YaHei"/>
              </a:rPr>
              <a:t>是邻居的节点</a:t>
            </a:r>
            <a:r>
              <a:rPr lang="en-US" altLang="zh-CN" sz="2400" dirty="0">
                <a:solidFill>
                  <a:prstClr val="black"/>
                </a:solidFill>
                <a:latin typeface="Microsoft YaHei"/>
              </a:rPr>
              <a:t>v</a:t>
            </a:r>
            <a:r>
              <a:rPr lang="zh-CN" altLang="en-US" sz="2400" dirty="0">
                <a:solidFill>
                  <a:prstClr val="black"/>
                </a:solidFill>
                <a:latin typeface="Microsoft YaHei"/>
              </a:rPr>
              <a:t>，用新的值更新       </a:t>
            </a:r>
          </a:p>
          <a:p>
            <a:pPr>
              <a:lnSpc>
                <a:spcPct val="120000"/>
              </a:lnSpc>
            </a:pPr>
            <a:r>
              <a:rPr lang="en-US" altLang="zh-CN" sz="2400" dirty="0">
                <a:solidFill>
                  <a:prstClr val="black"/>
                </a:solidFill>
                <a:latin typeface="Microsoft YaHei"/>
              </a:rPr>
              <a:t>             </a:t>
            </a:r>
            <a:r>
              <a:rPr lang="en-US" altLang="zh-CN" sz="2400" dirty="0">
                <a:solidFill>
                  <a:srgbClr val="FF3300"/>
                </a:solidFill>
                <a:latin typeface="Microsoft YaHei"/>
              </a:rPr>
              <a:t>D(v)=min[D(v)</a:t>
            </a:r>
            <a:r>
              <a:rPr lang="zh-CN" altLang="en-US" sz="2400" dirty="0">
                <a:solidFill>
                  <a:srgbClr val="FF3300"/>
                </a:solidFill>
                <a:latin typeface="Microsoft YaHei"/>
              </a:rPr>
              <a:t>，</a:t>
            </a:r>
            <a:r>
              <a:rPr lang="en-US" altLang="zh-CN" sz="2400" dirty="0">
                <a:solidFill>
                  <a:srgbClr val="FF3300"/>
                </a:solidFill>
                <a:latin typeface="Microsoft YaHei"/>
              </a:rPr>
              <a:t>D(w)+c(</a:t>
            </a:r>
            <a:r>
              <a:rPr lang="en-US" altLang="zh-CN" sz="2400" dirty="0" err="1">
                <a:solidFill>
                  <a:srgbClr val="FF3300"/>
                </a:solidFill>
                <a:latin typeface="Microsoft YaHei"/>
              </a:rPr>
              <a:t>w,v</a:t>
            </a:r>
            <a:r>
              <a:rPr lang="en-US" altLang="zh-CN" sz="2400" dirty="0">
                <a:solidFill>
                  <a:srgbClr val="FF3300"/>
                </a:solidFill>
                <a:latin typeface="Microsoft YaHei"/>
              </a:rPr>
              <a:t>)]</a:t>
            </a:r>
            <a:endParaRPr lang="en-US" altLang="zh-CN" sz="2400" u="sng" dirty="0">
              <a:solidFill>
                <a:srgbClr val="FF3300"/>
              </a:solidFill>
              <a:latin typeface="Microsoft YaHei"/>
            </a:endParaRPr>
          </a:p>
          <a:p>
            <a:pPr>
              <a:lnSpc>
                <a:spcPct val="120000"/>
              </a:lnSpc>
            </a:pPr>
            <a:r>
              <a:rPr lang="zh-CN" altLang="en-US" sz="2400" dirty="0">
                <a:solidFill>
                  <a:srgbClr val="FF0000"/>
                </a:solidFill>
                <a:latin typeface="Microsoft YaHei"/>
              </a:rPr>
              <a:t>         </a:t>
            </a:r>
            <a:r>
              <a:rPr lang="zh-CN" altLang="en-US" sz="2400" dirty="0">
                <a:solidFill>
                  <a:srgbClr val="FF3300"/>
                </a:solidFill>
                <a:latin typeface="Microsoft YaHei"/>
              </a:rPr>
              <a:t>将节点</a:t>
            </a:r>
            <a:r>
              <a:rPr lang="en-US" altLang="zh-CN" sz="2400" dirty="0">
                <a:solidFill>
                  <a:srgbClr val="FF3300"/>
                </a:solidFill>
                <a:latin typeface="Microsoft YaHei"/>
              </a:rPr>
              <a:t>v</a:t>
            </a:r>
            <a:r>
              <a:rPr lang="zh-CN" altLang="en-US" sz="2400" dirty="0">
                <a:solidFill>
                  <a:srgbClr val="FF3300"/>
                </a:solidFill>
                <a:latin typeface="Microsoft YaHei"/>
              </a:rPr>
              <a:t>原值与节点</a:t>
            </a:r>
            <a:r>
              <a:rPr lang="en-US" altLang="zh-CN" sz="2400" dirty="0">
                <a:solidFill>
                  <a:srgbClr val="FF3300"/>
                </a:solidFill>
                <a:latin typeface="Microsoft YaHei"/>
              </a:rPr>
              <a:t>v</a:t>
            </a:r>
            <a:r>
              <a:rPr lang="zh-CN" altLang="en-US" sz="2400" dirty="0">
                <a:solidFill>
                  <a:srgbClr val="FF3300"/>
                </a:solidFill>
                <a:latin typeface="Microsoft YaHei"/>
              </a:rPr>
              <a:t>现经节点</a:t>
            </a:r>
            <a:r>
              <a:rPr lang="en-US" altLang="zh-CN" sz="2400" dirty="0">
                <a:solidFill>
                  <a:srgbClr val="FF3300"/>
                </a:solidFill>
                <a:latin typeface="Microsoft YaHei"/>
              </a:rPr>
              <a:t>w</a:t>
            </a:r>
            <a:r>
              <a:rPr lang="zh-CN" altLang="en-US" sz="2400" dirty="0">
                <a:solidFill>
                  <a:srgbClr val="FF3300"/>
                </a:solidFill>
                <a:latin typeface="Microsoft YaHei"/>
              </a:rPr>
              <a:t>到源节点的值比较，取小值。</a:t>
            </a:r>
          </a:p>
          <a:p>
            <a:pPr>
              <a:lnSpc>
                <a:spcPct val="120000"/>
              </a:lnSpc>
            </a:pPr>
            <a:r>
              <a:rPr lang="zh-CN" altLang="en-US" sz="2400" dirty="0">
                <a:solidFill>
                  <a:srgbClr val="CC3399"/>
                </a:solidFill>
                <a:latin typeface="Microsoft YaHei"/>
              </a:rPr>
              <a:t>（</a:t>
            </a:r>
            <a:r>
              <a:rPr lang="en-US" altLang="zh-CN" sz="2400" dirty="0">
                <a:solidFill>
                  <a:srgbClr val="CC3399"/>
                </a:solidFill>
                <a:latin typeface="Microsoft YaHei"/>
              </a:rPr>
              <a:t>3</a:t>
            </a:r>
            <a:r>
              <a:rPr lang="zh-CN" altLang="en-US" sz="2400" dirty="0">
                <a:solidFill>
                  <a:srgbClr val="CC3399"/>
                </a:solidFill>
                <a:latin typeface="Microsoft YaHei"/>
              </a:rPr>
              <a:t>）重复步骤</a:t>
            </a:r>
            <a:r>
              <a:rPr lang="en-US" altLang="zh-CN" sz="2400" dirty="0">
                <a:solidFill>
                  <a:srgbClr val="CC3399"/>
                </a:solidFill>
                <a:latin typeface="Microsoft YaHei"/>
              </a:rPr>
              <a:t>(2)</a:t>
            </a:r>
          </a:p>
          <a:p>
            <a:pPr>
              <a:lnSpc>
                <a:spcPct val="120000"/>
              </a:lnSpc>
            </a:pPr>
            <a:r>
              <a:rPr lang="zh-CN" altLang="en-US" sz="2400" dirty="0">
                <a:solidFill>
                  <a:prstClr val="black"/>
                </a:solidFill>
                <a:latin typeface="Microsoft YaHei"/>
              </a:rPr>
              <a:t>       直到所有的网络节点都在</a:t>
            </a:r>
            <a:r>
              <a:rPr lang="en-US" altLang="zh-CN" sz="2400" dirty="0">
                <a:solidFill>
                  <a:prstClr val="black"/>
                </a:solidFill>
                <a:latin typeface="Microsoft YaHei"/>
              </a:rPr>
              <a:t>N' </a:t>
            </a:r>
            <a:r>
              <a:rPr lang="zh-CN" altLang="en-US" sz="2400" dirty="0">
                <a:solidFill>
                  <a:prstClr val="black"/>
                </a:solidFill>
                <a:latin typeface="Microsoft YaHei"/>
              </a:rPr>
              <a:t>中为止。</a:t>
            </a:r>
          </a:p>
        </p:txBody>
      </p:sp>
    </p:spTree>
    <p:extLst>
      <p:ext uri="{BB962C8B-B14F-4D97-AF65-F5344CB8AC3E}">
        <p14:creationId xmlns:p14="http://schemas.microsoft.com/office/powerpoint/2010/main" val="19005336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idx="4294967295"/>
          </p:nvPr>
        </p:nvSpPr>
        <p:spPr>
          <a:xfrm>
            <a:off x="-1" y="228600"/>
            <a:ext cx="11954107" cy="1143000"/>
          </a:xfrm>
          <a:prstGeom prst="rect">
            <a:avLst/>
          </a:prstGeom>
        </p:spPr>
        <p:txBody>
          <a:bodyPr/>
          <a:lstStyle/>
          <a:p>
            <a:pPr algn="ctr"/>
            <a:r>
              <a:rPr lang="zh-CN" altLang="en-US" dirty="0"/>
              <a:t>例子</a:t>
            </a:r>
          </a:p>
        </p:txBody>
      </p:sp>
      <p:sp>
        <p:nvSpPr>
          <p:cNvPr id="28676" name="Rectangle 3"/>
          <p:cNvSpPr>
            <a:spLocks noGrp="1" noChangeArrowheads="1"/>
          </p:cNvSpPr>
          <p:nvPr>
            <p:ph type="body" idx="4294967295"/>
          </p:nvPr>
        </p:nvSpPr>
        <p:spPr>
          <a:xfrm>
            <a:off x="605368" y="1171576"/>
            <a:ext cx="10363200" cy="4648200"/>
          </a:xfrm>
          <a:prstGeom prst="rect">
            <a:avLst/>
          </a:prstGeom>
        </p:spPr>
        <p:txBody>
          <a:bodyPr/>
          <a:lstStyle/>
          <a:p>
            <a:pPr eaLnBrk="1"/>
            <a:r>
              <a:rPr lang="zh-CN" altLang="en-US" sz="2400" dirty="0">
                <a:latin typeface="+mn-ea"/>
              </a:rPr>
              <a:t>计算从</a:t>
            </a:r>
            <a:r>
              <a:rPr lang="en-US" altLang="zh-CN" sz="2400" i="1" dirty="0">
                <a:latin typeface="+mn-ea"/>
              </a:rPr>
              <a:t>u</a:t>
            </a:r>
            <a:r>
              <a:rPr lang="zh-CN" altLang="en-US" sz="2400" dirty="0">
                <a:latin typeface="+mn-ea"/>
              </a:rPr>
              <a:t>到所有可能目的节点的最低费用路径。</a:t>
            </a:r>
          </a:p>
          <a:p>
            <a:pPr eaLnBrk="1"/>
            <a:r>
              <a:rPr lang="zh-CN" altLang="en-US" sz="2400" dirty="0">
                <a:latin typeface="+mn-ea"/>
              </a:rPr>
              <a:t>计算过程如表，表中的</a:t>
            </a:r>
            <a:r>
              <a:rPr lang="zh-CN" altLang="en-US" sz="2400" dirty="0">
                <a:solidFill>
                  <a:srgbClr val="FF3300"/>
                </a:solidFill>
                <a:latin typeface="+mn-ea"/>
              </a:rPr>
              <a:t>每一行表示一次迭代结束时的算法变量值。</a:t>
            </a:r>
          </a:p>
        </p:txBody>
      </p:sp>
      <p:sp>
        <p:nvSpPr>
          <p:cNvPr id="76" name="Text Box 3"/>
          <p:cNvSpPr txBox="1">
            <a:spLocks noChangeArrowheads="1"/>
          </p:cNvSpPr>
          <p:nvPr/>
        </p:nvSpPr>
        <p:spPr bwMode="auto">
          <a:xfrm>
            <a:off x="560632" y="2197901"/>
            <a:ext cx="712053"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Step</a:t>
            </a:r>
          </a:p>
          <a:p>
            <a:pPr algn="r">
              <a:defRPr/>
            </a:pPr>
            <a:r>
              <a:rPr lang="en-US" sz="2000">
                <a:solidFill>
                  <a:prstClr val="black"/>
                </a:solidFill>
              </a:rPr>
              <a:t>0</a:t>
            </a:r>
          </a:p>
          <a:p>
            <a:pPr algn="r">
              <a:defRPr/>
            </a:pPr>
            <a:r>
              <a:rPr lang="en-US" sz="2000">
                <a:solidFill>
                  <a:prstClr val="black"/>
                </a:solidFill>
              </a:rPr>
              <a:t>1</a:t>
            </a:r>
          </a:p>
          <a:p>
            <a:pPr algn="r">
              <a:defRPr/>
            </a:pPr>
            <a:r>
              <a:rPr lang="en-US" sz="2000">
                <a:solidFill>
                  <a:prstClr val="black"/>
                </a:solidFill>
              </a:rPr>
              <a:t>2</a:t>
            </a:r>
          </a:p>
          <a:p>
            <a:pPr algn="r">
              <a:defRPr/>
            </a:pPr>
            <a:r>
              <a:rPr lang="en-US" sz="2000">
                <a:solidFill>
                  <a:prstClr val="black"/>
                </a:solidFill>
              </a:rPr>
              <a:t>3</a:t>
            </a:r>
          </a:p>
          <a:p>
            <a:pPr algn="r">
              <a:defRPr/>
            </a:pPr>
            <a:r>
              <a:rPr lang="en-US" sz="2000">
                <a:solidFill>
                  <a:prstClr val="black"/>
                </a:solidFill>
              </a:rPr>
              <a:t>4</a:t>
            </a:r>
          </a:p>
          <a:p>
            <a:pPr algn="r">
              <a:defRPr/>
            </a:pPr>
            <a:r>
              <a:rPr lang="en-US" sz="2000">
                <a:solidFill>
                  <a:prstClr val="black"/>
                </a:solidFill>
              </a:rPr>
              <a:t>5</a:t>
            </a:r>
          </a:p>
        </p:txBody>
      </p:sp>
      <p:sp>
        <p:nvSpPr>
          <p:cNvPr id="77" name="Text Box 4"/>
          <p:cNvSpPr txBox="1">
            <a:spLocks noChangeArrowheads="1"/>
          </p:cNvSpPr>
          <p:nvPr/>
        </p:nvSpPr>
        <p:spPr bwMode="auto">
          <a:xfrm>
            <a:off x="2011743" y="2207426"/>
            <a:ext cx="1026242"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N</a:t>
            </a:r>
            <a:r>
              <a:rPr lang="en-US" sz="2000">
                <a:solidFill>
                  <a:prstClr val="black"/>
                </a:solidFill>
                <a:cs typeface="Arial" charset="0"/>
              </a:rPr>
              <a:t>'</a:t>
            </a:r>
          </a:p>
          <a:p>
            <a:pPr algn="r">
              <a:defRPr/>
            </a:pPr>
            <a:r>
              <a:rPr lang="en-US" sz="2000">
                <a:solidFill>
                  <a:prstClr val="black"/>
                </a:solidFill>
              </a:rPr>
              <a:t>u</a:t>
            </a:r>
          </a:p>
          <a:p>
            <a:pPr algn="r">
              <a:defRPr/>
            </a:pPr>
            <a:r>
              <a:rPr lang="en-US" sz="2000">
                <a:solidFill>
                  <a:prstClr val="black"/>
                </a:solidFill>
              </a:rPr>
              <a:t>ux</a:t>
            </a:r>
          </a:p>
          <a:p>
            <a:pPr algn="r">
              <a:defRPr/>
            </a:pPr>
            <a:r>
              <a:rPr lang="en-US" sz="2000">
                <a:solidFill>
                  <a:prstClr val="black"/>
                </a:solidFill>
              </a:rPr>
              <a:t>uxy</a:t>
            </a:r>
          </a:p>
          <a:p>
            <a:pPr algn="r">
              <a:defRPr/>
            </a:pPr>
            <a:r>
              <a:rPr lang="en-US" sz="2000">
                <a:solidFill>
                  <a:prstClr val="black"/>
                </a:solidFill>
              </a:rPr>
              <a:t>uxyv</a:t>
            </a:r>
          </a:p>
          <a:p>
            <a:pPr algn="r">
              <a:defRPr/>
            </a:pPr>
            <a:r>
              <a:rPr lang="en-US" sz="2000">
                <a:solidFill>
                  <a:prstClr val="black"/>
                </a:solidFill>
              </a:rPr>
              <a:t>uxyvw</a:t>
            </a:r>
          </a:p>
          <a:p>
            <a:pPr algn="r">
              <a:defRPr/>
            </a:pPr>
            <a:r>
              <a:rPr lang="en-US" sz="2000">
                <a:solidFill>
                  <a:prstClr val="black"/>
                </a:solidFill>
              </a:rPr>
              <a:t>uxyvwz</a:t>
            </a:r>
          </a:p>
        </p:txBody>
      </p:sp>
      <p:sp>
        <p:nvSpPr>
          <p:cNvPr id="78" name="Text Box 5"/>
          <p:cNvSpPr txBox="1">
            <a:spLocks noChangeArrowheads="1"/>
          </p:cNvSpPr>
          <p:nvPr/>
        </p:nvSpPr>
        <p:spPr bwMode="auto">
          <a:xfrm>
            <a:off x="3724755" y="2188376"/>
            <a:ext cx="1180130"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D(v),p(v)</a:t>
            </a:r>
          </a:p>
          <a:p>
            <a:pPr algn="r">
              <a:defRPr/>
            </a:pPr>
            <a:r>
              <a:rPr lang="en-US" sz="2000">
                <a:solidFill>
                  <a:prstClr val="black"/>
                </a:solidFill>
              </a:rPr>
              <a:t>2,u</a:t>
            </a:r>
          </a:p>
          <a:p>
            <a:pPr algn="r">
              <a:defRPr/>
            </a:pPr>
            <a:r>
              <a:rPr lang="en-US" sz="2000">
                <a:solidFill>
                  <a:prstClr val="black"/>
                </a:solidFill>
              </a:rPr>
              <a:t>2,u</a:t>
            </a:r>
          </a:p>
          <a:p>
            <a:pPr algn="r">
              <a:defRPr/>
            </a:pPr>
            <a:r>
              <a:rPr lang="en-US" sz="2000">
                <a:solidFill>
                  <a:prstClr val="black"/>
                </a:solidFill>
              </a:rPr>
              <a:t>2,u</a:t>
            </a:r>
          </a:p>
        </p:txBody>
      </p:sp>
      <p:sp>
        <p:nvSpPr>
          <p:cNvPr id="79" name="Text Box 6"/>
          <p:cNvSpPr txBox="1">
            <a:spLocks noChangeArrowheads="1"/>
          </p:cNvSpPr>
          <p:nvPr/>
        </p:nvSpPr>
        <p:spPr bwMode="auto">
          <a:xfrm>
            <a:off x="5317489" y="2193138"/>
            <a:ext cx="1295546" cy="163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D(w),p(w)</a:t>
            </a:r>
          </a:p>
          <a:p>
            <a:pPr algn="r">
              <a:defRPr/>
            </a:pPr>
            <a:r>
              <a:rPr lang="en-US" sz="2000">
                <a:solidFill>
                  <a:prstClr val="black"/>
                </a:solidFill>
              </a:rPr>
              <a:t>5,u</a:t>
            </a:r>
          </a:p>
          <a:p>
            <a:pPr algn="r">
              <a:defRPr/>
            </a:pPr>
            <a:r>
              <a:rPr lang="en-US" sz="2000">
                <a:solidFill>
                  <a:prstClr val="black"/>
                </a:solidFill>
              </a:rPr>
              <a:t>4,x</a:t>
            </a:r>
          </a:p>
          <a:p>
            <a:pPr algn="r">
              <a:defRPr/>
            </a:pPr>
            <a:r>
              <a:rPr lang="en-US" sz="2000">
                <a:solidFill>
                  <a:prstClr val="black"/>
                </a:solidFill>
              </a:rPr>
              <a:t>3,y</a:t>
            </a:r>
          </a:p>
          <a:p>
            <a:pPr algn="r">
              <a:defRPr/>
            </a:pPr>
            <a:r>
              <a:rPr lang="en-US" sz="2000">
                <a:solidFill>
                  <a:prstClr val="black"/>
                </a:solidFill>
              </a:rPr>
              <a:t>3,y</a:t>
            </a:r>
          </a:p>
        </p:txBody>
      </p:sp>
      <p:sp>
        <p:nvSpPr>
          <p:cNvPr id="80" name="Text Box 7"/>
          <p:cNvSpPr txBox="1">
            <a:spLocks noChangeArrowheads="1"/>
          </p:cNvSpPr>
          <p:nvPr/>
        </p:nvSpPr>
        <p:spPr bwMode="auto">
          <a:xfrm>
            <a:off x="7134705" y="2188375"/>
            <a:ext cx="118013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D(x),p(x)</a:t>
            </a:r>
          </a:p>
          <a:p>
            <a:pPr algn="r">
              <a:defRPr/>
            </a:pPr>
            <a:r>
              <a:rPr lang="en-US" sz="2000">
                <a:solidFill>
                  <a:prstClr val="black"/>
                </a:solidFill>
              </a:rPr>
              <a:t>1,u</a:t>
            </a:r>
          </a:p>
        </p:txBody>
      </p:sp>
      <p:sp>
        <p:nvSpPr>
          <p:cNvPr id="81" name="Text Box 8"/>
          <p:cNvSpPr txBox="1">
            <a:spLocks noChangeArrowheads="1"/>
          </p:cNvSpPr>
          <p:nvPr/>
        </p:nvSpPr>
        <p:spPr bwMode="auto">
          <a:xfrm>
            <a:off x="8861905" y="2193138"/>
            <a:ext cx="1180130"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D(y),p(y)</a:t>
            </a:r>
          </a:p>
          <a:p>
            <a:pPr algn="r">
              <a:defRPr/>
            </a:pPr>
            <a:r>
              <a:rPr lang="en-US" sz="2000">
                <a:solidFill>
                  <a:prstClr val="black"/>
                </a:solidFill>
                <a:latin typeface="Comic Sans MS" charset="0"/>
                <a:cs typeface="Arial" charset="0"/>
              </a:rPr>
              <a:t>∞</a:t>
            </a:r>
          </a:p>
          <a:p>
            <a:pPr algn="r">
              <a:defRPr/>
            </a:pPr>
            <a:r>
              <a:rPr lang="en-US" sz="2000">
                <a:solidFill>
                  <a:prstClr val="black"/>
                </a:solidFill>
              </a:rPr>
              <a:t>2,x</a:t>
            </a:r>
          </a:p>
        </p:txBody>
      </p:sp>
      <p:sp>
        <p:nvSpPr>
          <p:cNvPr id="82" name="Text Box 9"/>
          <p:cNvSpPr txBox="1">
            <a:spLocks noChangeArrowheads="1"/>
          </p:cNvSpPr>
          <p:nvPr/>
        </p:nvSpPr>
        <p:spPr bwMode="auto">
          <a:xfrm>
            <a:off x="10531955" y="2207425"/>
            <a:ext cx="1180130" cy="187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zh-CN" sz="2000">
                <a:solidFill>
                  <a:prstClr val="black"/>
                </a:solidFill>
              </a:rPr>
              <a:t>D(z),p(z)</a:t>
            </a:r>
          </a:p>
          <a:p>
            <a:pPr algn="r"/>
            <a:r>
              <a:rPr lang="en-US" altLang="zh-CN" sz="1800">
                <a:solidFill>
                  <a:prstClr val="black"/>
                </a:solidFill>
                <a:latin typeface="Comic Sans MS" pitchFamily="66" charset="0"/>
              </a:rPr>
              <a:t>∞ </a:t>
            </a:r>
            <a:endParaRPr lang="en-US" altLang="zh-CN" sz="2000">
              <a:solidFill>
                <a:prstClr val="black"/>
              </a:solidFill>
            </a:endParaRPr>
          </a:p>
          <a:p>
            <a:pPr algn="r"/>
            <a:r>
              <a:rPr lang="en-US" altLang="zh-CN" sz="1800">
                <a:solidFill>
                  <a:prstClr val="black"/>
                </a:solidFill>
                <a:latin typeface="Comic Sans MS" pitchFamily="66" charset="0"/>
              </a:rPr>
              <a:t>∞ </a:t>
            </a:r>
            <a:endParaRPr lang="en-US" altLang="zh-CN" sz="2000">
              <a:solidFill>
                <a:prstClr val="black"/>
              </a:solidFill>
            </a:endParaRPr>
          </a:p>
          <a:p>
            <a:pPr algn="r"/>
            <a:r>
              <a:rPr lang="en-US" altLang="zh-CN" sz="2000">
                <a:solidFill>
                  <a:prstClr val="black"/>
                </a:solidFill>
              </a:rPr>
              <a:t>4,y</a:t>
            </a:r>
          </a:p>
          <a:p>
            <a:pPr algn="r"/>
            <a:r>
              <a:rPr lang="en-US" altLang="zh-CN" sz="2000">
                <a:solidFill>
                  <a:prstClr val="black"/>
                </a:solidFill>
              </a:rPr>
              <a:t>4,y</a:t>
            </a:r>
          </a:p>
          <a:p>
            <a:pPr algn="r"/>
            <a:r>
              <a:rPr lang="en-US" altLang="zh-CN" sz="2000">
                <a:solidFill>
                  <a:prstClr val="black"/>
                </a:solidFill>
              </a:rPr>
              <a:t>4,y</a:t>
            </a:r>
          </a:p>
        </p:txBody>
      </p:sp>
      <p:sp>
        <p:nvSpPr>
          <p:cNvPr id="83" name="Line 10"/>
          <p:cNvSpPr>
            <a:spLocks noChangeShapeType="1"/>
          </p:cNvSpPr>
          <p:nvPr/>
        </p:nvSpPr>
        <p:spPr bwMode="auto">
          <a:xfrm>
            <a:off x="493752" y="2548737"/>
            <a:ext cx="11341100" cy="9525"/>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84" name="Line 11"/>
          <p:cNvSpPr>
            <a:spLocks noChangeShapeType="1"/>
          </p:cNvSpPr>
          <p:nvPr/>
        </p:nvSpPr>
        <p:spPr bwMode="auto">
          <a:xfrm>
            <a:off x="703302" y="2853537"/>
            <a:ext cx="11061700"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85" name="Line 12"/>
          <p:cNvSpPr>
            <a:spLocks noChangeShapeType="1"/>
          </p:cNvSpPr>
          <p:nvPr/>
        </p:nvSpPr>
        <p:spPr bwMode="auto">
          <a:xfrm>
            <a:off x="728702" y="3148813"/>
            <a:ext cx="11023600" cy="4763"/>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86" name="Line 13"/>
          <p:cNvSpPr>
            <a:spLocks noChangeShapeType="1"/>
          </p:cNvSpPr>
          <p:nvPr/>
        </p:nvSpPr>
        <p:spPr bwMode="auto">
          <a:xfrm>
            <a:off x="741402" y="3458376"/>
            <a:ext cx="11004549" cy="952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87" name="Line 14"/>
          <p:cNvSpPr>
            <a:spLocks noChangeShapeType="1"/>
          </p:cNvSpPr>
          <p:nvPr/>
        </p:nvSpPr>
        <p:spPr bwMode="auto">
          <a:xfrm>
            <a:off x="754102" y="3763176"/>
            <a:ext cx="11023600" cy="952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88" name="Line 15"/>
          <p:cNvSpPr>
            <a:spLocks noChangeShapeType="1"/>
          </p:cNvSpPr>
          <p:nvPr/>
        </p:nvSpPr>
        <p:spPr bwMode="auto">
          <a:xfrm>
            <a:off x="773151" y="4077500"/>
            <a:ext cx="11017251" cy="476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159" name="Line 86"/>
          <p:cNvSpPr>
            <a:spLocks noChangeShapeType="1"/>
          </p:cNvSpPr>
          <p:nvPr/>
        </p:nvSpPr>
        <p:spPr bwMode="auto">
          <a:xfrm flipH="1">
            <a:off x="2999885" y="2726538"/>
            <a:ext cx="4686300" cy="3095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0" name="Line 87"/>
          <p:cNvSpPr>
            <a:spLocks noChangeShapeType="1"/>
          </p:cNvSpPr>
          <p:nvPr/>
        </p:nvSpPr>
        <p:spPr bwMode="auto">
          <a:xfrm flipH="1">
            <a:off x="2896168" y="3021813"/>
            <a:ext cx="6525683" cy="3349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1" name="Line 88"/>
          <p:cNvSpPr>
            <a:spLocks noChangeShapeType="1"/>
          </p:cNvSpPr>
          <p:nvPr/>
        </p:nvSpPr>
        <p:spPr bwMode="auto">
          <a:xfrm flipH="1">
            <a:off x="2980835" y="3383763"/>
            <a:ext cx="1219200" cy="25717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2" name="Line 89"/>
          <p:cNvSpPr>
            <a:spLocks noChangeShapeType="1"/>
          </p:cNvSpPr>
          <p:nvPr/>
        </p:nvSpPr>
        <p:spPr bwMode="auto">
          <a:xfrm flipH="1">
            <a:off x="2999885" y="3640938"/>
            <a:ext cx="2986617" cy="3095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3" name="Line 90"/>
          <p:cNvSpPr>
            <a:spLocks noChangeShapeType="1"/>
          </p:cNvSpPr>
          <p:nvPr/>
        </p:nvSpPr>
        <p:spPr bwMode="auto">
          <a:xfrm flipH="1">
            <a:off x="3016818" y="3898113"/>
            <a:ext cx="7967133" cy="3349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4" name="AutoShape 92"/>
          <p:cNvSpPr>
            <a:spLocks noChangeArrowheads="1"/>
          </p:cNvSpPr>
          <p:nvPr/>
        </p:nvSpPr>
        <p:spPr bwMode="auto">
          <a:xfrm>
            <a:off x="5196985" y="1288197"/>
            <a:ext cx="2705100" cy="482600"/>
          </a:xfrm>
          <a:prstGeom prst="wedgeRoundRectCallout">
            <a:avLst>
              <a:gd name="adj1" fmla="val -11369"/>
              <a:gd name="adj2" fmla="val 26177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800" b="1" i="1">
                <a:solidFill>
                  <a:srgbClr val="FFFF00"/>
                </a:solidFill>
                <a:latin typeface="Comic Sans MS" pitchFamily="66" charset="0"/>
                <a:ea typeface="Microsoft YaHei"/>
              </a:rPr>
              <a:t>D(w)</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min(5</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1+3)=4</a:t>
            </a:r>
            <a:r>
              <a:rPr lang="zh-CN" altLang="en-US" sz="1800" b="1">
                <a:solidFill>
                  <a:srgbClr val="FFFF00"/>
                </a:solidFill>
                <a:latin typeface="Comic Sans MS" pitchFamily="66" charset="0"/>
                <a:ea typeface="Microsoft YaHei"/>
              </a:rPr>
              <a:t> </a:t>
            </a:r>
          </a:p>
        </p:txBody>
      </p:sp>
      <p:sp>
        <p:nvSpPr>
          <p:cNvPr id="165" name="AutoShape 93"/>
          <p:cNvSpPr>
            <a:spLocks noChangeArrowheads="1"/>
          </p:cNvSpPr>
          <p:nvPr/>
        </p:nvSpPr>
        <p:spPr bwMode="auto">
          <a:xfrm>
            <a:off x="8429261" y="1529497"/>
            <a:ext cx="2806700" cy="482600"/>
          </a:xfrm>
          <a:prstGeom prst="wedgeRoundRectCallout">
            <a:avLst>
              <a:gd name="adj1" fmla="val -3676"/>
              <a:gd name="adj2" fmla="val 23848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800" b="1" i="1">
                <a:solidFill>
                  <a:srgbClr val="FFFF00"/>
                </a:solidFill>
                <a:latin typeface="Comic Sans MS" pitchFamily="66" charset="0"/>
                <a:ea typeface="Microsoft YaHei"/>
              </a:rPr>
              <a:t>D(y)</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min(∞</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1+1)=2 </a:t>
            </a:r>
            <a:endParaRPr lang="zh-CN" altLang="en-US" sz="1800" b="1" dirty="0">
              <a:solidFill>
                <a:srgbClr val="FFFF00"/>
              </a:solidFill>
              <a:latin typeface="Comic Sans MS" pitchFamily="66" charset="0"/>
              <a:ea typeface="Microsoft YaHei"/>
            </a:endParaRPr>
          </a:p>
        </p:txBody>
      </p:sp>
      <p:sp>
        <p:nvSpPr>
          <p:cNvPr id="166" name="AutoShape 92"/>
          <p:cNvSpPr>
            <a:spLocks noChangeArrowheads="1"/>
          </p:cNvSpPr>
          <p:nvPr/>
        </p:nvSpPr>
        <p:spPr bwMode="auto">
          <a:xfrm>
            <a:off x="2189202" y="674048"/>
            <a:ext cx="2705100" cy="482600"/>
          </a:xfrm>
          <a:prstGeom prst="wedgeRoundRectCallout">
            <a:avLst>
              <a:gd name="adj1" fmla="val 34037"/>
              <a:gd name="adj2" fmla="val 40317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800" b="1" i="1">
                <a:solidFill>
                  <a:srgbClr val="FFFF00"/>
                </a:solidFill>
                <a:latin typeface="Comic Sans MS" pitchFamily="66" charset="0"/>
                <a:ea typeface="Microsoft YaHei"/>
              </a:rPr>
              <a:t>D(v)</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min(2</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2+1)=2</a:t>
            </a:r>
            <a:r>
              <a:rPr lang="zh-CN" altLang="en-US" sz="1800" b="1">
                <a:solidFill>
                  <a:srgbClr val="FFFF00"/>
                </a:solidFill>
                <a:latin typeface="Comic Sans MS" pitchFamily="66" charset="0"/>
                <a:ea typeface="Microsoft YaHei"/>
              </a:rPr>
              <a:t> </a:t>
            </a:r>
            <a:endParaRPr lang="zh-CN" altLang="en-US" sz="1800" b="1" dirty="0">
              <a:solidFill>
                <a:srgbClr val="FFFF00"/>
              </a:solidFill>
              <a:latin typeface="Comic Sans MS" pitchFamily="66" charset="0"/>
              <a:ea typeface="Microsoft YaHei"/>
            </a:endParaRPr>
          </a:p>
        </p:txBody>
      </p:sp>
      <p:grpSp>
        <p:nvGrpSpPr>
          <p:cNvPr id="167" name="组合 91"/>
          <p:cNvGrpSpPr>
            <a:grpSpLocks/>
          </p:cNvGrpSpPr>
          <p:nvPr/>
        </p:nvGrpSpPr>
        <p:grpSpPr bwMode="auto">
          <a:xfrm>
            <a:off x="4198183" y="4336293"/>
            <a:ext cx="4135437" cy="2403475"/>
            <a:chOff x="2224088" y="4078288"/>
            <a:chExt cx="3506787" cy="2186074"/>
          </a:xfrm>
        </p:grpSpPr>
        <p:sp>
          <p:nvSpPr>
            <p:cNvPr id="168" name="Freeform 16"/>
            <p:cNvSpPr>
              <a:spLocks/>
            </p:cNvSpPr>
            <p:nvPr/>
          </p:nvSpPr>
          <p:spPr bwMode="auto">
            <a:xfrm>
              <a:off x="2224088" y="4078288"/>
              <a:ext cx="3506787" cy="2179637"/>
            </a:xfrm>
            <a:custGeom>
              <a:avLst/>
              <a:gdLst>
                <a:gd name="T0" fmla="*/ 2147483646 w 2209"/>
                <a:gd name="T1" fmla="*/ 2147483646 h 1373"/>
                <a:gd name="T2" fmla="*/ 2147483646 w 2209"/>
                <a:gd name="T3" fmla="*/ 2147483646 h 1373"/>
                <a:gd name="T4" fmla="*/ 2147483646 w 2209"/>
                <a:gd name="T5" fmla="*/ 2147483646 h 1373"/>
                <a:gd name="T6" fmla="*/ 2147483646 w 2209"/>
                <a:gd name="T7" fmla="*/ 2147483646 h 1373"/>
                <a:gd name="T8" fmla="*/ 2147483646 w 2209"/>
                <a:gd name="T9" fmla="*/ 2147483646 h 1373"/>
                <a:gd name="T10" fmla="*/ 2147483646 w 2209"/>
                <a:gd name="T11" fmla="*/ 2147483646 h 1373"/>
                <a:gd name="T12" fmla="*/ 2147483646 w 2209"/>
                <a:gd name="T13" fmla="*/ 2147483646 h 1373"/>
                <a:gd name="T14" fmla="*/ 2147483646 w 2209"/>
                <a:gd name="T15" fmla="*/ 2147483646 h 1373"/>
                <a:gd name="T16" fmla="*/ 2147483646 w 2209"/>
                <a:gd name="T17" fmla="*/ 0 h 1373"/>
                <a:gd name="T18" fmla="*/ 2147483646 w 2209"/>
                <a:gd name="T19" fmla="*/ 2147483646 h 1373"/>
                <a:gd name="T20" fmla="*/ 2147483646 w 2209"/>
                <a:gd name="T21" fmla="*/ 2147483646 h 1373"/>
                <a:gd name="T22" fmla="*/ 2147483646 w 2209"/>
                <a:gd name="T23" fmla="*/ 2147483646 h 1373"/>
                <a:gd name="T24" fmla="*/ 2147483646 w 2209"/>
                <a:gd name="T25" fmla="*/ 2147483646 h 1373"/>
                <a:gd name="T26" fmla="*/ 2147483646 w 2209"/>
                <a:gd name="T27" fmla="*/ 2147483646 h 1373"/>
                <a:gd name="T28" fmla="*/ 2147483646 w 2209"/>
                <a:gd name="T29" fmla="*/ 2147483646 h 1373"/>
                <a:gd name="T30" fmla="*/ 2147483646 w 2209"/>
                <a:gd name="T31" fmla="*/ 2147483646 h 1373"/>
                <a:gd name="T32" fmla="*/ 2147483646 w 2209"/>
                <a:gd name="T33" fmla="*/ 2147483646 h 1373"/>
                <a:gd name="T34" fmla="*/ 2147483646 w 2209"/>
                <a:gd name="T35" fmla="*/ 2147483646 h 1373"/>
                <a:gd name="T36" fmla="*/ 2147483646 w 2209"/>
                <a:gd name="T37" fmla="*/ 2147483646 h 1373"/>
                <a:gd name="T38" fmla="*/ 2147483646 w 2209"/>
                <a:gd name="T39" fmla="*/ 2147483646 h 1373"/>
                <a:gd name="T40" fmla="*/ 2147483646 w 2209"/>
                <a:gd name="T41" fmla="*/ 2147483646 h 1373"/>
                <a:gd name="T42" fmla="*/ 2147483646 w 2209"/>
                <a:gd name="T43" fmla="*/ 2147483646 h 1373"/>
                <a:gd name="T44" fmla="*/ 2147483646 w 2209"/>
                <a:gd name="T45" fmla="*/ 2147483646 h 1373"/>
                <a:gd name="T46" fmla="*/ 2147483646 w 2209"/>
                <a:gd name="T47" fmla="*/ 2147483646 h 1373"/>
                <a:gd name="T48" fmla="*/ 2147483646 w 2209"/>
                <a:gd name="T49" fmla="*/ 2147483646 h 1373"/>
                <a:gd name="T50" fmla="*/ 2147483646 w 2209"/>
                <a:gd name="T51" fmla="*/ 2147483646 h 1373"/>
                <a:gd name="T52" fmla="*/ 2147483646 w 2209"/>
                <a:gd name="T53" fmla="*/ 2147483646 h 1373"/>
                <a:gd name="T54" fmla="*/ 2147483646 w 2209"/>
                <a:gd name="T55" fmla="*/ 2147483646 h 1373"/>
                <a:gd name="T56" fmla="*/ 2147483646 w 2209"/>
                <a:gd name="T57" fmla="*/ 2147483646 h 1373"/>
                <a:gd name="T58" fmla="*/ 2147483646 w 2209"/>
                <a:gd name="T59" fmla="*/ 2147483646 h 1373"/>
                <a:gd name="T60" fmla="*/ 2147483646 w 2209"/>
                <a:gd name="T61" fmla="*/ 2147483646 h 1373"/>
                <a:gd name="T62" fmla="*/ 2147483646 w 2209"/>
                <a:gd name="T63" fmla="*/ 2147483646 h 1373"/>
                <a:gd name="T64" fmla="*/ 2147483646 w 2209"/>
                <a:gd name="T65" fmla="*/ 2147483646 h 1373"/>
                <a:gd name="T66" fmla="*/ 2147483646 w 2209"/>
                <a:gd name="T67" fmla="*/ 2147483646 h 1373"/>
                <a:gd name="T68" fmla="*/ 2147483646 w 2209"/>
                <a:gd name="T69" fmla="*/ 2147483646 h 1373"/>
                <a:gd name="T70" fmla="*/ 2147483646 w 2209"/>
                <a:gd name="T71" fmla="*/ 2147483646 h 1373"/>
                <a:gd name="T72" fmla="*/ 2147483646 w 2209"/>
                <a:gd name="T73" fmla="*/ 2147483646 h 1373"/>
                <a:gd name="T74" fmla="*/ 0 w 2209"/>
                <a:gd name="T75" fmla="*/ 2147483646 h 137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9"/>
                <a:gd name="T115" fmla="*/ 0 h 1373"/>
                <a:gd name="T116" fmla="*/ 2209 w 2209"/>
                <a:gd name="T117" fmla="*/ 1373 h 137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9" h="1373">
                  <a:moveTo>
                    <a:pt x="0" y="603"/>
                  </a:moveTo>
                  <a:lnTo>
                    <a:pt x="7" y="559"/>
                  </a:lnTo>
                  <a:lnTo>
                    <a:pt x="25" y="519"/>
                  </a:lnTo>
                  <a:lnTo>
                    <a:pt x="49" y="481"/>
                  </a:lnTo>
                  <a:lnTo>
                    <a:pt x="79" y="443"/>
                  </a:lnTo>
                  <a:lnTo>
                    <a:pt x="149" y="371"/>
                  </a:lnTo>
                  <a:lnTo>
                    <a:pt x="219" y="299"/>
                  </a:lnTo>
                  <a:lnTo>
                    <a:pt x="249" y="261"/>
                  </a:lnTo>
                  <a:lnTo>
                    <a:pt x="274" y="218"/>
                  </a:lnTo>
                  <a:lnTo>
                    <a:pt x="297" y="175"/>
                  </a:lnTo>
                  <a:lnTo>
                    <a:pt x="324" y="133"/>
                  </a:lnTo>
                  <a:lnTo>
                    <a:pt x="357" y="93"/>
                  </a:lnTo>
                  <a:lnTo>
                    <a:pt x="400" y="59"/>
                  </a:lnTo>
                  <a:lnTo>
                    <a:pt x="456" y="31"/>
                  </a:lnTo>
                  <a:lnTo>
                    <a:pt x="529" y="13"/>
                  </a:lnTo>
                  <a:lnTo>
                    <a:pt x="575" y="8"/>
                  </a:lnTo>
                  <a:lnTo>
                    <a:pt x="628" y="3"/>
                  </a:lnTo>
                  <a:lnTo>
                    <a:pt x="686" y="0"/>
                  </a:lnTo>
                  <a:lnTo>
                    <a:pt x="749" y="0"/>
                  </a:lnTo>
                  <a:lnTo>
                    <a:pt x="888" y="2"/>
                  </a:lnTo>
                  <a:lnTo>
                    <a:pt x="1033" y="9"/>
                  </a:lnTo>
                  <a:lnTo>
                    <a:pt x="1181" y="23"/>
                  </a:lnTo>
                  <a:lnTo>
                    <a:pt x="1321" y="41"/>
                  </a:lnTo>
                  <a:lnTo>
                    <a:pt x="1387" y="52"/>
                  </a:lnTo>
                  <a:lnTo>
                    <a:pt x="1447" y="63"/>
                  </a:lnTo>
                  <a:lnTo>
                    <a:pt x="1502" y="76"/>
                  </a:lnTo>
                  <a:lnTo>
                    <a:pt x="1551" y="90"/>
                  </a:lnTo>
                  <a:lnTo>
                    <a:pt x="1634" y="122"/>
                  </a:lnTo>
                  <a:lnTo>
                    <a:pt x="1702" y="161"/>
                  </a:lnTo>
                  <a:lnTo>
                    <a:pt x="1761" y="205"/>
                  </a:lnTo>
                  <a:lnTo>
                    <a:pt x="1809" y="254"/>
                  </a:lnTo>
                  <a:lnTo>
                    <a:pt x="1852" y="306"/>
                  </a:lnTo>
                  <a:lnTo>
                    <a:pt x="1891" y="358"/>
                  </a:lnTo>
                  <a:lnTo>
                    <a:pt x="1969" y="461"/>
                  </a:lnTo>
                  <a:lnTo>
                    <a:pt x="2012" y="512"/>
                  </a:lnTo>
                  <a:lnTo>
                    <a:pt x="2058" y="564"/>
                  </a:lnTo>
                  <a:lnTo>
                    <a:pt x="2103" y="617"/>
                  </a:lnTo>
                  <a:lnTo>
                    <a:pt x="2143" y="670"/>
                  </a:lnTo>
                  <a:lnTo>
                    <a:pt x="2177" y="724"/>
                  </a:lnTo>
                  <a:lnTo>
                    <a:pt x="2200" y="778"/>
                  </a:lnTo>
                  <a:lnTo>
                    <a:pt x="2208" y="832"/>
                  </a:lnTo>
                  <a:lnTo>
                    <a:pt x="2199" y="884"/>
                  </a:lnTo>
                  <a:lnTo>
                    <a:pt x="2186" y="911"/>
                  </a:lnTo>
                  <a:lnTo>
                    <a:pt x="2169" y="938"/>
                  </a:lnTo>
                  <a:lnTo>
                    <a:pt x="2122" y="996"/>
                  </a:lnTo>
                  <a:lnTo>
                    <a:pt x="2059" y="1053"/>
                  </a:lnTo>
                  <a:lnTo>
                    <a:pt x="1986" y="1111"/>
                  </a:lnTo>
                  <a:lnTo>
                    <a:pt x="1906" y="1165"/>
                  </a:lnTo>
                  <a:lnTo>
                    <a:pt x="1821" y="1215"/>
                  </a:lnTo>
                  <a:lnTo>
                    <a:pt x="1738" y="1258"/>
                  </a:lnTo>
                  <a:lnTo>
                    <a:pt x="1659" y="1292"/>
                  </a:lnTo>
                  <a:lnTo>
                    <a:pt x="1581" y="1318"/>
                  </a:lnTo>
                  <a:lnTo>
                    <a:pt x="1499" y="1336"/>
                  </a:lnTo>
                  <a:lnTo>
                    <a:pt x="1412" y="1349"/>
                  </a:lnTo>
                  <a:lnTo>
                    <a:pt x="1326" y="1356"/>
                  </a:lnTo>
                  <a:lnTo>
                    <a:pt x="1153" y="1361"/>
                  </a:lnTo>
                  <a:lnTo>
                    <a:pt x="1070" y="1362"/>
                  </a:lnTo>
                  <a:lnTo>
                    <a:pt x="993" y="1364"/>
                  </a:lnTo>
                  <a:lnTo>
                    <a:pt x="847" y="1370"/>
                  </a:lnTo>
                  <a:lnTo>
                    <a:pt x="710" y="1372"/>
                  </a:lnTo>
                  <a:lnTo>
                    <a:pt x="583" y="1362"/>
                  </a:lnTo>
                  <a:lnTo>
                    <a:pt x="522" y="1351"/>
                  </a:lnTo>
                  <a:lnTo>
                    <a:pt x="466" y="1334"/>
                  </a:lnTo>
                  <a:lnTo>
                    <a:pt x="411" y="1312"/>
                  </a:lnTo>
                  <a:lnTo>
                    <a:pt x="358" y="1284"/>
                  </a:lnTo>
                  <a:lnTo>
                    <a:pt x="258" y="1216"/>
                  </a:lnTo>
                  <a:lnTo>
                    <a:pt x="171" y="1135"/>
                  </a:lnTo>
                  <a:lnTo>
                    <a:pt x="134" y="1091"/>
                  </a:lnTo>
                  <a:lnTo>
                    <a:pt x="102" y="1046"/>
                  </a:lnTo>
                  <a:lnTo>
                    <a:pt x="76" y="996"/>
                  </a:lnTo>
                  <a:lnTo>
                    <a:pt x="56" y="938"/>
                  </a:lnTo>
                  <a:lnTo>
                    <a:pt x="30" y="813"/>
                  </a:lnTo>
                  <a:lnTo>
                    <a:pt x="21" y="751"/>
                  </a:lnTo>
                  <a:lnTo>
                    <a:pt x="14" y="693"/>
                  </a:lnTo>
                  <a:lnTo>
                    <a:pt x="7" y="643"/>
                  </a:lnTo>
                  <a:lnTo>
                    <a:pt x="0" y="603"/>
                  </a:lnTo>
                </a:path>
              </a:pathLst>
            </a:custGeom>
            <a:solidFill>
              <a:srgbClr val="99CCFF"/>
            </a:solidFill>
            <a:ln>
              <a:noFill/>
            </a:ln>
            <a:extLst>
              <a:ext uri="{91240B29-F687-4F45-9708-019B960494DF}">
                <a14:hiddenLine xmlns:a14="http://schemas.microsoft.com/office/drawing/2010/main" w="44450"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69" name="Freeform 17"/>
            <p:cNvSpPr>
              <a:spLocks/>
            </p:cNvSpPr>
            <p:nvPr/>
          </p:nvSpPr>
          <p:spPr bwMode="auto">
            <a:xfrm>
              <a:off x="2757488" y="4914900"/>
              <a:ext cx="544512" cy="296862"/>
            </a:xfrm>
            <a:custGeom>
              <a:avLst/>
              <a:gdLst>
                <a:gd name="T0" fmla="*/ 0 w 343"/>
                <a:gd name="T1" fmla="*/ 2147483646 h 187"/>
                <a:gd name="T2" fmla="*/ 2147483646 w 343"/>
                <a:gd name="T3" fmla="*/ 0 h 187"/>
                <a:gd name="T4" fmla="*/ 0 60000 65536"/>
                <a:gd name="T5" fmla="*/ 0 60000 65536"/>
                <a:gd name="T6" fmla="*/ 0 w 343"/>
                <a:gd name="T7" fmla="*/ 0 h 187"/>
                <a:gd name="T8" fmla="*/ 343 w 343"/>
                <a:gd name="T9" fmla="*/ 187 h 187"/>
              </a:gdLst>
              <a:ahLst/>
              <a:cxnLst>
                <a:cxn ang="T4">
                  <a:pos x="T0" y="T1"/>
                </a:cxn>
                <a:cxn ang="T5">
                  <a:pos x="T2" y="T3"/>
                </a:cxn>
              </a:cxnLst>
              <a:rect l="T6" t="T7" r="T8" b="T9"/>
              <a:pathLst>
                <a:path w="343" h="187">
                  <a:moveTo>
                    <a:pt x="0" y="186"/>
                  </a:moveTo>
                  <a:lnTo>
                    <a:pt x="342"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0" name="Oval 18"/>
            <p:cNvSpPr>
              <a:spLocks noChangeArrowheads="1"/>
            </p:cNvSpPr>
            <p:nvPr/>
          </p:nvSpPr>
          <p:spPr bwMode="auto">
            <a:xfrm>
              <a:off x="2344738" y="52990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1" name="Line 19"/>
            <p:cNvSpPr>
              <a:spLocks noChangeShapeType="1"/>
            </p:cNvSpPr>
            <p:nvPr/>
          </p:nvSpPr>
          <p:spPr bwMode="auto">
            <a:xfrm>
              <a:off x="2344738"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2" name="Line 20"/>
            <p:cNvSpPr>
              <a:spLocks noChangeShapeType="1"/>
            </p:cNvSpPr>
            <p:nvPr/>
          </p:nvSpPr>
          <p:spPr bwMode="auto">
            <a:xfrm>
              <a:off x="2841625"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3" name="Rectangle 21"/>
            <p:cNvSpPr>
              <a:spLocks noChangeArrowheads="1"/>
            </p:cNvSpPr>
            <p:nvPr/>
          </p:nvSpPr>
          <p:spPr bwMode="auto">
            <a:xfrm>
              <a:off x="2344738" y="52879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4" name="Oval 22"/>
            <p:cNvSpPr>
              <a:spLocks noChangeArrowheads="1"/>
            </p:cNvSpPr>
            <p:nvPr/>
          </p:nvSpPr>
          <p:spPr bwMode="auto">
            <a:xfrm>
              <a:off x="2339975" y="51943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5" name="Oval 23"/>
            <p:cNvSpPr>
              <a:spLocks noChangeArrowheads="1"/>
            </p:cNvSpPr>
            <p:nvPr/>
          </p:nvSpPr>
          <p:spPr bwMode="auto">
            <a:xfrm>
              <a:off x="3097213" y="59134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6" name="Line 24"/>
            <p:cNvSpPr>
              <a:spLocks noChangeShapeType="1"/>
            </p:cNvSpPr>
            <p:nvPr/>
          </p:nvSpPr>
          <p:spPr bwMode="auto">
            <a:xfrm>
              <a:off x="3097213"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7" name="Line 25"/>
            <p:cNvSpPr>
              <a:spLocks noChangeShapeType="1"/>
            </p:cNvSpPr>
            <p:nvPr/>
          </p:nvSpPr>
          <p:spPr bwMode="auto">
            <a:xfrm>
              <a:off x="3594100"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8" name="Rectangle 26"/>
            <p:cNvSpPr>
              <a:spLocks noChangeArrowheads="1"/>
            </p:cNvSpPr>
            <p:nvPr/>
          </p:nvSpPr>
          <p:spPr bwMode="auto">
            <a:xfrm>
              <a:off x="3097213" y="59023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9" name="Oval 27"/>
            <p:cNvSpPr>
              <a:spLocks noChangeArrowheads="1"/>
            </p:cNvSpPr>
            <p:nvPr/>
          </p:nvSpPr>
          <p:spPr bwMode="auto">
            <a:xfrm>
              <a:off x="3092450" y="58086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0" name="Oval 28"/>
            <p:cNvSpPr>
              <a:spLocks noChangeArrowheads="1"/>
            </p:cNvSpPr>
            <p:nvPr/>
          </p:nvSpPr>
          <p:spPr bwMode="auto">
            <a:xfrm>
              <a:off x="3090863" y="4818063"/>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1" name="Line 29"/>
            <p:cNvSpPr>
              <a:spLocks noChangeShapeType="1"/>
            </p:cNvSpPr>
            <p:nvPr/>
          </p:nvSpPr>
          <p:spPr bwMode="auto">
            <a:xfrm>
              <a:off x="3090863"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2" name="Line 30"/>
            <p:cNvSpPr>
              <a:spLocks noChangeShapeType="1"/>
            </p:cNvSpPr>
            <p:nvPr/>
          </p:nvSpPr>
          <p:spPr bwMode="auto">
            <a:xfrm>
              <a:off x="3587750"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3" name="Rectangle 31"/>
            <p:cNvSpPr>
              <a:spLocks noChangeArrowheads="1"/>
            </p:cNvSpPr>
            <p:nvPr/>
          </p:nvSpPr>
          <p:spPr bwMode="auto">
            <a:xfrm>
              <a:off x="3090863" y="4806950"/>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84" name="Oval 32"/>
            <p:cNvSpPr>
              <a:spLocks noChangeArrowheads="1"/>
            </p:cNvSpPr>
            <p:nvPr/>
          </p:nvSpPr>
          <p:spPr bwMode="auto">
            <a:xfrm>
              <a:off x="3086100" y="4713288"/>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5" name="Oval 33"/>
            <p:cNvSpPr>
              <a:spLocks noChangeArrowheads="1"/>
            </p:cNvSpPr>
            <p:nvPr/>
          </p:nvSpPr>
          <p:spPr bwMode="auto">
            <a:xfrm>
              <a:off x="4175125" y="4811713"/>
              <a:ext cx="495300"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6" name="Line 34"/>
            <p:cNvSpPr>
              <a:spLocks noChangeShapeType="1"/>
            </p:cNvSpPr>
            <p:nvPr/>
          </p:nvSpPr>
          <p:spPr bwMode="auto">
            <a:xfrm>
              <a:off x="41751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7" name="Line 35"/>
            <p:cNvSpPr>
              <a:spLocks noChangeShapeType="1"/>
            </p:cNvSpPr>
            <p:nvPr/>
          </p:nvSpPr>
          <p:spPr bwMode="auto">
            <a:xfrm>
              <a:off x="46704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8" name="Rectangle 36"/>
            <p:cNvSpPr>
              <a:spLocks noChangeArrowheads="1"/>
            </p:cNvSpPr>
            <p:nvPr/>
          </p:nvSpPr>
          <p:spPr bwMode="auto">
            <a:xfrm>
              <a:off x="4175125" y="4800600"/>
              <a:ext cx="490537"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89" name="Oval 37"/>
            <p:cNvSpPr>
              <a:spLocks noChangeArrowheads="1"/>
            </p:cNvSpPr>
            <p:nvPr/>
          </p:nvSpPr>
          <p:spPr bwMode="auto">
            <a:xfrm>
              <a:off x="4179888" y="4711700"/>
              <a:ext cx="495300"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0" name="Oval 38"/>
            <p:cNvSpPr>
              <a:spLocks noChangeArrowheads="1"/>
            </p:cNvSpPr>
            <p:nvPr/>
          </p:nvSpPr>
          <p:spPr bwMode="auto">
            <a:xfrm>
              <a:off x="4191000" y="59086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1" name="Line 39"/>
            <p:cNvSpPr>
              <a:spLocks noChangeShapeType="1"/>
            </p:cNvSpPr>
            <p:nvPr/>
          </p:nvSpPr>
          <p:spPr bwMode="auto">
            <a:xfrm>
              <a:off x="4191000"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2" name="Line 40"/>
            <p:cNvSpPr>
              <a:spLocks noChangeShapeType="1"/>
            </p:cNvSpPr>
            <p:nvPr/>
          </p:nvSpPr>
          <p:spPr bwMode="auto">
            <a:xfrm>
              <a:off x="4687888"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3" name="Rectangle 41"/>
            <p:cNvSpPr>
              <a:spLocks noChangeArrowheads="1"/>
            </p:cNvSpPr>
            <p:nvPr/>
          </p:nvSpPr>
          <p:spPr bwMode="auto">
            <a:xfrm>
              <a:off x="4191000" y="58975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94" name="Oval 42"/>
            <p:cNvSpPr>
              <a:spLocks noChangeArrowheads="1"/>
            </p:cNvSpPr>
            <p:nvPr/>
          </p:nvSpPr>
          <p:spPr bwMode="auto">
            <a:xfrm>
              <a:off x="4186238" y="58039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5" name="Oval 43"/>
            <p:cNvSpPr>
              <a:spLocks noChangeArrowheads="1"/>
            </p:cNvSpPr>
            <p:nvPr/>
          </p:nvSpPr>
          <p:spPr bwMode="auto">
            <a:xfrm>
              <a:off x="5087938" y="53673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6" name="Line 44"/>
            <p:cNvSpPr>
              <a:spLocks noChangeShapeType="1"/>
            </p:cNvSpPr>
            <p:nvPr/>
          </p:nvSpPr>
          <p:spPr bwMode="auto">
            <a:xfrm>
              <a:off x="5087938"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7" name="Line 45"/>
            <p:cNvSpPr>
              <a:spLocks noChangeShapeType="1"/>
            </p:cNvSpPr>
            <p:nvPr/>
          </p:nvSpPr>
          <p:spPr bwMode="auto">
            <a:xfrm>
              <a:off x="5584825"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8" name="Rectangle 46"/>
            <p:cNvSpPr>
              <a:spLocks noChangeArrowheads="1"/>
            </p:cNvSpPr>
            <p:nvPr/>
          </p:nvSpPr>
          <p:spPr bwMode="auto">
            <a:xfrm>
              <a:off x="5087938" y="53562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99" name="Oval 47"/>
            <p:cNvSpPr>
              <a:spLocks noChangeArrowheads="1"/>
            </p:cNvSpPr>
            <p:nvPr/>
          </p:nvSpPr>
          <p:spPr bwMode="auto">
            <a:xfrm>
              <a:off x="5083175" y="52625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0" name="Freeform 48"/>
            <p:cNvSpPr>
              <a:spLocks/>
            </p:cNvSpPr>
            <p:nvPr/>
          </p:nvSpPr>
          <p:spPr bwMode="auto">
            <a:xfrm>
              <a:off x="4438650" y="4957763"/>
              <a:ext cx="1587" cy="830262"/>
            </a:xfrm>
            <a:custGeom>
              <a:avLst/>
              <a:gdLst>
                <a:gd name="T0" fmla="*/ 0 w 1"/>
                <a:gd name="T1" fmla="*/ 0 h 523"/>
                <a:gd name="T2" fmla="*/ 0 w 1"/>
                <a:gd name="T3" fmla="*/ 2147483646 h 523"/>
                <a:gd name="T4" fmla="*/ 0 60000 65536"/>
                <a:gd name="T5" fmla="*/ 0 60000 65536"/>
                <a:gd name="T6" fmla="*/ 0 w 1"/>
                <a:gd name="T7" fmla="*/ 0 h 523"/>
                <a:gd name="T8" fmla="*/ 1 w 1"/>
                <a:gd name="T9" fmla="*/ 523 h 523"/>
              </a:gdLst>
              <a:ahLst/>
              <a:cxnLst>
                <a:cxn ang="T4">
                  <a:pos x="T0" y="T1"/>
                </a:cxn>
                <a:cxn ang="T5">
                  <a:pos x="T2" y="T3"/>
                </a:cxn>
              </a:cxnLst>
              <a:rect l="T6" t="T7" r="T8" b="T9"/>
              <a:pathLst>
                <a:path w="1" h="523">
                  <a:moveTo>
                    <a:pt x="0" y="0"/>
                  </a:moveTo>
                  <a:lnTo>
                    <a:pt x="0" y="52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1" name="Freeform 49"/>
            <p:cNvSpPr>
              <a:spLocks/>
            </p:cNvSpPr>
            <p:nvPr/>
          </p:nvSpPr>
          <p:spPr bwMode="auto">
            <a:xfrm>
              <a:off x="3338513" y="4967288"/>
              <a:ext cx="1587" cy="854075"/>
            </a:xfrm>
            <a:custGeom>
              <a:avLst/>
              <a:gdLst>
                <a:gd name="T0" fmla="*/ 0 w 1"/>
                <a:gd name="T1" fmla="*/ 0 h 538"/>
                <a:gd name="T2" fmla="*/ 0 w 1"/>
                <a:gd name="T3" fmla="*/ 2147483646 h 538"/>
                <a:gd name="T4" fmla="*/ 0 60000 65536"/>
                <a:gd name="T5" fmla="*/ 0 60000 65536"/>
                <a:gd name="T6" fmla="*/ 0 w 1"/>
                <a:gd name="T7" fmla="*/ 0 h 538"/>
                <a:gd name="T8" fmla="*/ 1 w 1"/>
                <a:gd name="T9" fmla="*/ 538 h 538"/>
              </a:gdLst>
              <a:ahLst/>
              <a:cxnLst>
                <a:cxn ang="T4">
                  <a:pos x="T0" y="T1"/>
                </a:cxn>
                <a:cxn ang="T5">
                  <a:pos x="T2" y="T3"/>
                </a:cxn>
              </a:cxnLst>
              <a:rect l="T6" t="T7" r="T8" b="T9"/>
              <a:pathLst>
                <a:path w="1" h="538">
                  <a:moveTo>
                    <a:pt x="0" y="0"/>
                  </a:moveTo>
                  <a:lnTo>
                    <a:pt x="0" y="537"/>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2" name="Freeform 50"/>
            <p:cNvSpPr>
              <a:spLocks/>
            </p:cNvSpPr>
            <p:nvPr/>
          </p:nvSpPr>
          <p:spPr bwMode="auto">
            <a:xfrm>
              <a:off x="3600450" y="4943475"/>
              <a:ext cx="801687" cy="954087"/>
            </a:xfrm>
            <a:custGeom>
              <a:avLst/>
              <a:gdLst>
                <a:gd name="T0" fmla="*/ 0 w 505"/>
                <a:gd name="T1" fmla="*/ 2147483646 h 601"/>
                <a:gd name="T2" fmla="*/ 2147483646 w 505"/>
                <a:gd name="T3" fmla="*/ 0 h 601"/>
                <a:gd name="T4" fmla="*/ 0 60000 65536"/>
                <a:gd name="T5" fmla="*/ 0 60000 65536"/>
                <a:gd name="T6" fmla="*/ 0 w 505"/>
                <a:gd name="T7" fmla="*/ 0 h 601"/>
                <a:gd name="T8" fmla="*/ 505 w 505"/>
                <a:gd name="T9" fmla="*/ 601 h 601"/>
              </a:gdLst>
              <a:ahLst/>
              <a:cxnLst>
                <a:cxn ang="T4">
                  <a:pos x="T0" y="T1"/>
                </a:cxn>
                <a:cxn ang="T5">
                  <a:pos x="T2" y="T3"/>
                </a:cxn>
              </a:cxnLst>
              <a:rect l="T6" t="T7" r="T8" b="T9"/>
              <a:pathLst>
                <a:path w="505" h="601">
                  <a:moveTo>
                    <a:pt x="0" y="600"/>
                  </a:moveTo>
                  <a:lnTo>
                    <a:pt x="504"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3" name="Freeform 51"/>
            <p:cNvSpPr>
              <a:spLocks/>
            </p:cNvSpPr>
            <p:nvPr/>
          </p:nvSpPr>
          <p:spPr bwMode="auto">
            <a:xfrm>
              <a:off x="4691063" y="5495925"/>
              <a:ext cx="582612" cy="430212"/>
            </a:xfrm>
            <a:custGeom>
              <a:avLst/>
              <a:gdLst>
                <a:gd name="T0" fmla="*/ 0 w 367"/>
                <a:gd name="T1" fmla="*/ 2147483646 h 271"/>
                <a:gd name="T2" fmla="*/ 2147483646 w 367"/>
                <a:gd name="T3" fmla="*/ 0 h 271"/>
                <a:gd name="T4" fmla="*/ 0 60000 65536"/>
                <a:gd name="T5" fmla="*/ 0 60000 65536"/>
                <a:gd name="T6" fmla="*/ 0 w 367"/>
                <a:gd name="T7" fmla="*/ 0 h 271"/>
                <a:gd name="T8" fmla="*/ 367 w 367"/>
                <a:gd name="T9" fmla="*/ 271 h 271"/>
              </a:gdLst>
              <a:ahLst/>
              <a:cxnLst>
                <a:cxn ang="T4">
                  <a:pos x="T0" y="T1"/>
                </a:cxn>
                <a:cxn ang="T5">
                  <a:pos x="T2" y="T3"/>
                </a:cxn>
              </a:cxnLst>
              <a:rect l="T6" t="T7" r="T8" b="T9"/>
              <a:pathLst>
                <a:path w="367" h="271">
                  <a:moveTo>
                    <a:pt x="0" y="270"/>
                  </a:moveTo>
                  <a:lnTo>
                    <a:pt x="366"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4" name="Freeform 52"/>
            <p:cNvSpPr>
              <a:spLocks/>
            </p:cNvSpPr>
            <p:nvPr/>
          </p:nvSpPr>
          <p:spPr bwMode="auto">
            <a:xfrm>
              <a:off x="3609975" y="5943600"/>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5" name="Freeform 53"/>
            <p:cNvSpPr>
              <a:spLocks/>
            </p:cNvSpPr>
            <p:nvPr/>
          </p:nvSpPr>
          <p:spPr bwMode="auto">
            <a:xfrm>
              <a:off x="2671763" y="5429250"/>
              <a:ext cx="439737" cy="420687"/>
            </a:xfrm>
            <a:custGeom>
              <a:avLst/>
              <a:gdLst>
                <a:gd name="T0" fmla="*/ 2147483646 w 277"/>
                <a:gd name="T1" fmla="*/ 2147483646 h 265"/>
                <a:gd name="T2" fmla="*/ 0 w 277"/>
                <a:gd name="T3" fmla="*/ 0 h 265"/>
                <a:gd name="T4" fmla="*/ 0 60000 65536"/>
                <a:gd name="T5" fmla="*/ 0 60000 65536"/>
                <a:gd name="T6" fmla="*/ 0 w 277"/>
                <a:gd name="T7" fmla="*/ 0 h 265"/>
                <a:gd name="T8" fmla="*/ 277 w 277"/>
                <a:gd name="T9" fmla="*/ 265 h 265"/>
              </a:gdLst>
              <a:ahLst/>
              <a:cxnLst>
                <a:cxn ang="T4">
                  <a:pos x="T0" y="T1"/>
                </a:cxn>
                <a:cxn ang="T5">
                  <a:pos x="T2" y="T3"/>
                </a:cxn>
              </a:cxnLst>
              <a:rect l="T6" t="T7" r="T8" b="T9"/>
              <a:pathLst>
                <a:path w="277" h="265">
                  <a:moveTo>
                    <a:pt x="276" y="264"/>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6" name="Freeform 54"/>
            <p:cNvSpPr>
              <a:spLocks/>
            </p:cNvSpPr>
            <p:nvPr/>
          </p:nvSpPr>
          <p:spPr bwMode="auto">
            <a:xfrm>
              <a:off x="3600450" y="4848225"/>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7" name="Freeform 55"/>
            <p:cNvSpPr>
              <a:spLocks/>
            </p:cNvSpPr>
            <p:nvPr/>
          </p:nvSpPr>
          <p:spPr bwMode="auto">
            <a:xfrm>
              <a:off x="4672013" y="4843463"/>
              <a:ext cx="630237" cy="425450"/>
            </a:xfrm>
            <a:custGeom>
              <a:avLst/>
              <a:gdLst>
                <a:gd name="T0" fmla="*/ 2147483646 w 397"/>
                <a:gd name="T1" fmla="*/ 2147483646 h 268"/>
                <a:gd name="T2" fmla="*/ 0 w 397"/>
                <a:gd name="T3" fmla="*/ 0 h 268"/>
                <a:gd name="T4" fmla="*/ 0 60000 65536"/>
                <a:gd name="T5" fmla="*/ 0 60000 65536"/>
                <a:gd name="T6" fmla="*/ 0 w 397"/>
                <a:gd name="T7" fmla="*/ 0 h 268"/>
                <a:gd name="T8" fmla="*/ 397 w 397"/>
                <a:gd name="T9" fmla="*/ 268 h 268"/>
              </a:gdLst>
              <a:ahLst/>
              <a:cxnLst>
                <a:cxn ang="T4">
                  <a:pos x="T0" y="T1"/>
                </a:cxn>
                <a:cxn ang="T5">
                  <a:pos x="T2" y="T3"/>
                </a:cxn>
              </a:cxnLst>
              <a:rect l="T6" t="T7" r="T8" b="T9"/>
              <a:pathLst>
                <a:path w="397" h="268">
                  <a:moveTo>
                    <a:pt x="396" y="267"/>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8" name="Freeform 56"/>
            <p:cNvSpPr>
              <a:spLocks/>
            </p:cNvSpPr>
            <p:nvPr/>
          </p:nvSpPr>
          <p:spPr bwMode="auto">
            <a:xfrm>
              <a:off x="2581275" y="4373563"/>
              <a:ext cx="1763712" cy="814387"/>
            </a:xfrm>
            <a:custGeom>
              <a:avLst/>
              <a:gdLst>
                <a:gd name="T0" fmla="*/ 2147483646 w 1111"/>
                <a:gd name="T1" fmla="*/ 2147483646 h 513"/>
                <a:gd name="T2" fmla="*/ 2147483646 w 1111"/>
                <a:gd name="T3" fmla="*/ 2147483646 h 513"/>
                <a:gd name="T4" fmla="*/ 2147483646 w 1111"/>
                <a:gd name="T5" fmla="*/ 2147483646 h 513"/>
                <a:gd name="T6" fmla="*/ 2147483646 w 1111"/>
                <a:gd name="T7" fmla="*/ 2147483646 h 513"/>
                <a:gd name="T8" fmla="*/ 2147483646 w 1111"/>
                <a:gd name="T9" fmla="*/ 2147483646 h 513"/>
                <a:gd name="T10" fmla="*/ 2147483646 w 1111"/>
                <a:gd name="T11" fmla="*/ 2147483646 h 513"/>
                <a:gd name="T12" fmla="*/ 2147483646 w 1111"/>
                <a:gd name="T13" fmla="*/ 2147483646 h 513"/>
                <a:gd name="T14" fmla="*/ 2147483646 w 1111"/>
                <a:gd name="T15" fmla="*/ 2147483646 h 513"/>
                <a:gd name="T16" fmla="*/ 2147483646 w 1111"/>
                <a:gd name="T17" fmla="*/ 2147483646 h 513"/>
                <a:gd name="T18" fmla="*/ 2147483646 w 1111"/>
                <a:gd name="T19" fmla="*/ 2147483646 h 513"/>
                <a:gd name="T20" fmla="*/ 2147483646 w 1111"/>
                <a:gd name="T21" fmla="*/ 2147483646 h 513"/>
                <a:gd name="T22" fmla="*/ 2147483646 w 1111"/>
                <a:gd name="T23" fmla="*/ 2147483646 h 513"/>
                <a:gd name="T24" fmla="*/ 2147483646 w 1111"/>
                <a:gd name="T25" fmla="*/ 0 h 513"/>
                <a:gd name="T26" fmla="*/ 2147483646 w 1111"/>
                <a:gd name="T27" fmla="*/ 2147483646 h 513"/>
                <a:gd name="T28" fmla="*/ 2147483646 w 1111"/>
                <a:gd name="T29" fmla="*/ 2147483646 h 513"/>
                <a:gd name="T30" fmla="*/ 2147483646 w 1111"/>
                <a:gd name="T31" fmla="*/ 2147483646 h 513"/>
                <a:gd name="T32" fmla="*/ 2147483646 w 1111"/>
                <a:gd name="T33" fmla="*/ 2147483646 h 513"/>
                <a:gd name="T34" fmla="*/ 2147483646 w 1111"/>
                <a:gd name="T35" fmla="*/ 2147483646 h 513"/>
                <a:gd name="T36" fmla="*/ 2147483646 w 1111"/>
                <a:gd name="T37" fmla="*/ 2147483646 h 513"/>
                <a:gd name="T38" fmla="*/ 2147483646 w 1111"/>
                <a:gd name="T39" fmla="*/ 2147483646 h 513"/>
                <a:gd name="T40" fmla="*/ 2147483646 w 1111"/>
                <a:gd name="T41" fmla="*/ 2147483646 h 513"/>
                <a:gd name="T42" fmla="*/ 2147483646 w 1111"/>
                <a:gd name="T43" fmla="*/ 2147483646 h 513"/>
                <a:gd name="T44" fmla="*/ 2147483646 w 1111"/>
                <a:gd name="T45" fmla="*/ 2147483646 h 513"/>
                <a:gd name="T46" fmla="*/ 2147483646 w 1111"/>
                <a:gd name="T47" fmla="*/ 2147483646 h 513"/>
                <a:gd name="T48" fmla="*/ 2147483646 w 1111"/>
                <a:gd name="T49" fmla="*/ 2147483646 h 513"/>
                <a:gd name="T50" fmla="*/ 2147483646 w 1111"/>
                <a:gd name="T51" fmla="*/ 2147483646 h 513"/>
                <a:gd name="T52" fmla="*/ 2147483646 w 1111"/>
                <a:gd name="T53" fmla="*/ 2147483646 h 513"/>
                <a:gd name="T54" fmla="*/ 2147483646 w 1111"/>
                <a:gd name="T55" fmla="*/ 2147483646 h 513"/>
                <a:gd name="T56" fmla="*/ 2147483646 w 1111"/>
                <a:gd name="T57" fmla="*/ 2147483646 h 513"/>
                <a:gd name="T58" fmla="*/ 2147483646 w 1111"/>
                <a:gd name="T59" fmla="*/ 2147483646 h 513"/>
                <a:gd name="T60" fmla="*/ 2147483646 w 1111"/>
                <a:gd name="T61" fmla="*/ 2147483646 h 513"/>
                <a:gd name="T62" fmla="*/ 0 w 1111"/>
                <a:gd name="T63" fmla="*/ 2147483646 h 5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11"/>
                <a:gd name="T97" fmla="*/ 0 h 513"/>
                <a:gd name="T98" fmla="*/ 1111 w 1111"/>
                <a:gd name="T99" fmla="*/ 513 h 5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11" h="513">
                  <a:moveTo>
                    <a:pt x="1110" y="209"/>
                  </a:moveTo>
                  <a:lnTo>
                    <a:pt x="1107" y="178"/>
                  </a:lnTo>
                  <a:lnTo>
                    <a:pt x="1097" y="150"/>
                  </a:lnTo>
                  <a:lnTo>
                    <a:pt x="1082" y="124"/>
                  </a:lnTo>
                  <a:lnTo>
                    <a:pt x="1062" y="100"/>
                  </a:lnTo>
                  <a:lnTo>
                    <a:pt x="1037" y="79"/>
                  </a:lnTo>
                  <a:lnTo>
                    <a:pt x="1007" y="60"/>
                  </a:lnTo>
                  <a:lnTo>
                    <a:pt x="974" y="44"/>
                  </a:lnTo>
                  <a:lnTo>
                    <a:pt x="937" y="31"/>
                  </a:lnTo>
                  <a:lnTo>
                    <a:pt x="897" y="19"/>
                  </a:lnTo>
                  <a:lnTo>
                    <a:pt x="854" y="11"/>
                  </a:lnTo>
                  <a:lnTo>
                    <a:pt x="762" y="1"/>
                  </a:lnTo>
                  <a:lnTo>
                    <a:pt x="713" y="0"/>
                  </a:lnTo>
                  <a:lnTo>
                    <a:pt x="663" y="3"/>
                  </a:lnTo>
                  <a:lnTo>
                    <a:pt x="612" y="7"/>
                  </a:lnTo>
                  <a:lnTo>
                    <a:pt x="561" y="14"/>
                  </a:lnTo>
                  <a:lnTo>
                    <a:pt x="510" y="24"/>
                  </a:lnTo>
                  <a:lnTo>
                    <a:pt x="459" y="37"/>
                  </a:lnTo>
                  <a:lnTo>
                    <a:pt x="408" y="52"/>
                  </a:lnTo>
                  <a:lnTo>
                    <a:pt x="359" y="71"/>
                  </a:lnTo>
                  <a:lnTo>
                    <a:pt x="312" y="91"/>
                  </a:lnTo>
                  <a:lnTo>
                    <a:pt x="266" y="115"/>
                  </a:lnTo>
                  <a:lnTo>
                    <a:pt x="222" y="142"/>
                  </a:lnTo>
                  <a:lnTo>
                    <a:pt x="182" y="171"/>
                  </a:lnTo>
                  <a:lnTo>
                    <a:pt x="144" y="204"/>
                  </a:lnTo>
                  <a:lnTo>
                    <a:pt x="110" y="239"/>
                  </a:lnTo>
                  <a:lnTo>
                    <a:pt x="80" y="277"/>
                  </a:lnTo>
                  <a:lnTo>
                    <a:pt x="54" y="318"/>
                  </a:lnTo>
                  <a:lnTo>
                    <a:pt x="32" y="362"/>
                  </a:lnTo>
                  <a:lnTo>
                    <a:pt x="16" y="409"/>
                  </a:lnTo>
                  <a:lnTo>
                    <a:pt x="5" y="459"/>
                  </a:lnTo>
                  <a:lnTo>
                    <a:pt x="0" y="51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209" name="Group 59"/>
            <p:cNvGrpSpPr>
              <a:grpSpLocks/>
            </p:cNvGrpSpPr>
            <p:nvPr/>
          </p:nvGrpSpPr>
          <p:grpSpPr bwMode="auto">
            <a:xfrm>
              <a:off x="2427288" y="5118100"/>
              <a:ext cx="315912" cy="396875"/>
              <a:chOff x="1529" y="3224"/>
              <a:chExt cx="199" cy="250"/>
            </a:xfrm>
          </p:grpSpPr>
          <p:sp>
            <p:nvSpPr>
              <p:cNvPr id="235" name="Rectangle 57"/>
              <p:cNvSpPr>
                <a:spLocks noChangeArrowheads="1"/>
              </p:cNvSpPr>
              <p:nvPr/>
            </p:nvSpPr>
            <p:spPr bwMode="auto">
              <a:xfrm>
                <a:off x="1554" y="328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36" name="Rectangle 58"/>
              <p:cNvSpPr>
                <a:spLocks noChangeArrowheads="1"/>
              </p:cNvSpPr>
              <p:nvPr/>
            </p:nvSpPr>
            <p:spPr bwMode="auto">
              <a:xfrm>
                <a:off x="1529" y="3224"/>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u</a:t>
                </a:r>
              </a:p>
            </p:txBody>
          </p:sp>
        </p:grpSp>
        <p:grpSp>
          <p:nvGrpSpPr>
            <p:cNvPr id="210" name="Group 62"/>
            <p:cNvGrpSpPr>
              <a:grpSpLocks/>
            </p:cNvGrpSpPr>
            <p:nvPr/>
          </p:nvGrpSpPr>
          <p:grpSpPr bwMode="auto">
            <a:xfrm>
              <a:off x="4284663" y="5727700"/>
              <a:ext cx="315912" cy="396875"/>
              <a:chOff x="2699" y="3608"/>
              <a:chExt cx="199" cy="250"/>
            </a:xfrm>
          </p:grpSpPr>
          <p:sp>
            <p:nvSpPr>
              <p:cNvPr id="233" name="Rectangle 60"/>
              <p:cNvSpPr>
                <a:spLocks noChangeArrowheads="1"/>
              </p:cNvSpPr>
              <p:nvPr/>
            </p:nvSpPr>
            <p:spPr bwMode="auto">
              <a:xfrm>
                <a:off x="2724" y="366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34" name="Rectangle 61"/>
              <p:cNvSpPr>
                <a:spLocks noChangeArrowheads="1"/>
              </p:cNvSpPr>
              <p:nvPr/>
            </p:nvSpPr>
            <p:spPr bwMode="auto">
              <a:xfrm>
                <a:off x="2699" y="3608"/>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y</a:t>
                </a:r>
              </a:p>
            </p:txBody>
          </p:sp>
        </p:grpSp>
        <p:grpSp>
          <p:nvGrpSpPr>
            <p:cNvPr id="211" name="Group 65"/>
            <p:cNvGrpSpPr>
              <a:grpSpLocks/>
            </p:cNvGrpSpPr>
            <p:nvPr/>
          </p:nvGrpSpPr>
          <p:grpSpPr bwMode="auto">
            <a:xfrm>
              <a:off x="3179763" y="5675313"/>
              <a:ext cx="363537" cy="457200"/>
              <a:chOff x="2003" y="3575"/>
              <a:chExt cx="229" cy="288"/>
            </a:xfrm>
          </p:grpSpPr>
          <p:sp>
            <p:nvSpPr>
              <p:cNvPr id="231" name="Rectangle 63"/>
              <p:cNvSpPr>
                <a:spLocks noChangeArrowheads="1"/>
              </p:cNvSpPr>
              <p:nvPr/>
            </p:nvSpPr>
            <p:spPr bwMode="auto">
              <a:xfrm>
                <a:off x="2042" y="3666"/>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32" name="Rectangle 64"/>
              <p:cNvSpPr>
                <a:spLocks noChangeArrowheads="1"/>
              </p:cNvSpPr>
              <p:nvPr/>
            </p:nvSpPr>
            <p:spPr bwMode="auto">
              <a:xfrm>
                <a:off x="2003" y="3575"/>
                <a:ext cx="2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x</a:t>
                </a:r>
              </a:p>
            </p:txBody>
          </p:sp>
        </p:grpSp>
        <p:grpSp>
          <p:nvGrpSpPr>
            <p:cNvPr id="212" name="Group 68"/>
            <p:cNvGrpSpPr>
              <a:grpSpLocks/>
            </p:cNvGrpSpPr>
            <p:nvPr/>
          </p:nvGrpSpPr>
          <p:grpSpPr bwMode="auto">
            <a:xfrm>
              <a:off x="4254500" y="4632325"/>
              <a:ext cx="357187" cy="396875"/>
              <a:chOff x="2680" y="2918"/>
              <a:chExt cx="225" cy="250"/>
            </a:xfrm>
          </p:grpSpPr>
          <p:sp>
            <p:nvSpPr>
              <p:cNvPr id="229" name="Rectangle 66"/>
              <p:cNvSpPr>
                <a:spLocks noChangeArrowheads="1"/>
              </p:cNvSpPr>
              <p:nvPr/>
            </p:nvSpPr>
            <p:spPr bwMode="auto">
              <a:xfrm>
                <a:off x="2718" y="2979"/>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30" name="Rectangle 67"/>
              <p:cNvSpPr>
                <a:spLocks noChangeArrowheads="1"/>
              </p:cNvSpPr>
              <p:nvPr/>
            </p:nvSpPr>
            <p:spPr bwMode="auto">
              <a:xfrm>
                <a:off x="2680" y="2918"/>
                <a:ext cx="2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w</a:t>
                </a:r>
              </a:p>
            </p:txBody>
          </p:sp>
        </p:grpSp>
        <p:grpSp>
          <p:nvGrpSpPr>
            <p:cNvPr id="213" name="Group 71"/>
            <p:cNvGrpSpPr>
              <a:grpSpLocks/>
            </p:cNvGrpSpPr>
            <p:nvPr/>
          </p:nvGrpSpPr>
          <p:grpSpPr bwMode="auto">
            <a:xfrm>
              <a:off x="3192463" y="4632325"/>
              <a:ext cx="307975" cy="396875"/>
              <a:chOff x="2011" y="2918"/>
              <a:chExt cx="194" cy="250"/>
            </a:xfrm>
          </p:grpSpPr>
          <p:sp>
            <p:nvSpPr>
              <p:cNvPr id="227" name="Rectangle 69"/>
              <p:cNvSpPr>
                <a:spLocks noChangeArrowheads="1"/>
              </p:cNvSpPr>
              <p:nvPr/>
            </p:nvSpPr>
            <p:spPr bwMode="auto">
              <a:xfrm>
                <a:off x="2034" y="297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28" name="Rectangle 70"/>
              <p:cNvSpPr>
                <a:spLocks noChangeArrowheads="1"/>
              </p:cNvSpPr>
              <p:nvPr/>
            </p:nvSpPr>
            <p:spPr bwMode="auto">
              <a:xfrm>
                <a:off x="2011" y="2918"/>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v</a:t>
                </a:r>
              </a:p>
            </p:txBody>
          </p:sp>
        </p:grpSp>
        <p:grpSp>
          <p:nvGrpSpPr>
            <p:cNvPr id="214" name="Group 74"/>
            <p:cNvGrpSpPr>
              <a:grpSpLocks/>
            </p:cNvGrpSpPr>
            <p:nvPr/>
          </p:nvGrpSpPr>
          <p:grpSpPr bwMode="auto">
            <a:xfrm>
              <a:off x="5176838" y="5137150"/>
              <a:ext cx="347662" cy="457200"/>
              <a:chOff x="3261" y="3236"/>
              <a:chExt cx="219" cy="288"/>
            </a:xfrm>
          </p:grpSpPr>
          <p:sp>
            <p:nvSpPr>
              <p:cNvPr id="225" name="Rectangle 72"/>
              <p:cNvSpPr>
                <a:spLocks noChangeArrowheads="1"/>
              </p:cNvSpPr>
              <p:nvPr/>
            </p:nvSpPr>
            <p:spPr bwMode="auto">
              <a:xfrm>
                <a:off x="3297" y="3327"/>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26" name="Rectangle 73"/>
              <p:cNvSpPr>
                <a:spLocks noChangeArrowheads="1"/>
              </p:cNvSpPr>
              <p:nvPr/>
            </p:nvSpPr>
            <p:spPr bwMode="auto">
              <a:xfrm>
                <a:off x="3261" y="3236"/>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z</a:t>
                </a:r>
              </a:p>
            </p:txBody>
          </p:sp>
        </p:grpSp>
        <p:sp>
          <p:nvSpPr>
            <p:cNvPr id="215" name="Rectangle 75"/>
            <p:cNvSpPr>
              <a:spLocks noChangeArrowheads="1"/>
            </p:cNvSpPr>
            <p:nvPr/>
          </p:nvSpPr>
          <p:spPr bwMode="auto">
            <a:xfrm>
              <a:off x="2743200" y="48371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216" name="Rectangle 76"/>
            <p:cNvSpPr>
              <a:spLocks noChangeArrowheads="1"/>
            </p:cNvSpPr>
            <p:nvPr/>
          </p:nvSpPr>
          <p:spPr bwMode="auto">
            <a:xfrm>
              <a:off x="3295650" y="51847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217" name="Rectangle 77"/>
            <p:cNvSpPr>
              <a:spLocks noChangeArrowheads="1"/>
            </p:cNvSpPr>
            <p:nvPr/>
          </p:nvSpPr>
          <p:spPr bwMode="auto">
            <a:xfrm>
              <a:off x="2559050" y="5497513"/>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218" name="Rectangle 78"/>
            <p:cNvSpPr>
              <a:spLocks noChangeArrowheads="1"/>
            </p:cNvSpPr>
            <p:nvPr/>
          </p:nvSpPr>
          <p:spPr bwMode="auto">
            <a:xfrm>
              <a:off x="3905250" y="53324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219" name="Rectangle 79"/>
            <p:cNvSpPr>
              <a:spLocks noChangeArrowheads="1"/>
            </p:cNvSpPr>
            <p:nvPr/>
          </p:nvSpPr>
          <p:spPr bwMode="auto">
            <a:xfrm>
              <a:off x="3822700" y="5894388"/>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220" name="Rectangle 80"/>
            <p:cNvSpPr>
              <a:spLocks noChangeArrowheads="1"/>
            </p:cNvSpPr>
            <p:nvPr/>
          </p:nvSpPr>
          <p:spPr bwMode="auto">
            <a:xfrm>
              <a:off x="4394200" y="5213350"/>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221" name="Rectangle 81"/>
            <p:cNvSpPr>
              <a:spLocks noChangeArrowheads="1"/>
            </p:cNvSpPr>
            <p:nvPr/>
          </p:nvSpPr>
          <p:spPr bwMode="auto">
            <a:xfrm>
              <a:off x="4948238" y="5632450"/>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222" name="Rectangle 82"/>
            <p:cNvSpPr>
              <a:spLocks noChangeArrowheads="1"/>
            </p:cNvSpPr>
            <p:nvPr/>
          </p:nvSpPr>
          <p:spPr bwMode="auto">
            <a:xfrm>
              <a:off x="4905375" y="47799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sp>
          <p:nvSpPr>
            <p:cNvPr id="223" name="Rectangle 83"/>
            <p:cNvSpPr>
              <a:spLocks noChangeArrowheads="1"/>
            </p:cNvSpPr>
            <p:nvPr/>
          </p:nvSpPr>
          <p:spPr bwMode="auto">
            <a:xfrm>
              <a:off x="3738563" y="45418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224" name="Rectangle 84"/>
            <p:cNvSpPr>
              <a:spLocks noChangeArrowheads="1"/>
            </p:cNvSpPr>
            <p:nvPr/>
          </p:nvSpPr>
          <p:spPr bwMode="auto">
            <a:xfrm>
              <a:off x="3181350" y="41179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grpSp>
    </p:spTree>
    <p:extLst>
      <p:ext uri="{BB962C8B-B14F-4D97-AF65-F5344CB8AC3E}">
        <p14:creationId xmlns:p14="http://schemas.microsoft.com/office/powerpoint/2010/main" val="321774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6"/>
                                        </p:tgtEl>
                                        <p:attrNameLst>
                                          <p:attrName>style.visibility</p:attrName>
                                        </p:attrNameLst>
                                      </p:cBhvr>
                                      <p:to>
                                        <p:strVal val="visible"/>
                                      </p:to>
                                    </p:set>
                                    <p:animEffect transition="in" filter="dissolve">
                                      <p:cBhvr>
                                        <p:cTn id="11" dur="500"/>
                                        <p:tgtEl>
                                          <p:spTgt spid="16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64"/>
                                        </p:tgtEl>
                                        <p:attrNameLst>
                                          <p:attrName>style.visibility</p:attrName>
                                        </p:attrNameLst>
                                      </p:cBhvr>
                                      <p:to>
                                        <p:strVal val="visible"/>
                                      </p:to>
                                    </p:set>
                                    <p:animEffect transition="in" filter="dissolve">
                                      <p:cBhvr>
                                        <p:cTn id="16" dur="500"/>
                                        <p:tgtEl>
                                          <p:spTgt spid="16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5"/>
                                        </p:tgtEl>
                                        <p:attrNameLst>
                                          <p:attrName>style.visibility</p:attrName>
                                        </p:attrNameLst>
                                      </p:cBhvr>
                                      <p:to>
                                        <p:strVal val="visible"/>
                                      </p:to>
                                    </p:set>
                                    <p:animEffect transition="in" filter="dissolve">
                                      <p:cBhvr>
                                        <p:cTn id="21" dur="500"/>
                                        <p:tgtEl>
                                          <p:spTgt spid="16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P spid="1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idx="4294967295"/>
          </p:nvPr>
        </p:nvSpPr>
        <p:spPr>
          <a:xfrm>
            <a:off x="0" y="749460"/>
            <a:ext cx="12192000" cy="1143000"/>
          </a:xfrm>
          <a:prstGeom prst="rect">
            <a:avLst/>
          </a:prstGeom>
        </p:spPr>
        <p:txBody>
          <a:bodyPr/>
          <a:lstStyle/>
          <a:p>
            <a:pPr algn="ctr">
              <a:defRPr/>
            </a:pPr>
            <a:r>
              <a:rPr lang="zh-CN" altLang="en-US" dirty="0"/>
              <a:t>网络层的服务模型</a:t>
            </a:r>
            <a:endParaRPr lang="en-US" dirty="0">
              <a:cs typeface="+mj-cs"/>
            </a:endParaRPr>
          </a:p>
        </p:txBody>
      </p:sp>
      <p:sp>
        <p:nvSpPr>
          <p:cNvPr id="8197" name="Rectangle 13"/>
          <p:cNvSpPr>
            <a:spLocks noChangeArrowheads="1"/>
          </p:cNvSpPr>
          <p:nvPr/>
        </p:nvSpPr>
        <p:spPr bwMode="auto">
          <a:xfrm>
            <a:off x="664741" y="1743706"/>
            <a:ext cx="10625559"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just">
              <a:lnSpc>
                <a:spcPct val="120000"/>
              </a:lnSpc>
              <a:spcBef>
                <a:spcPct val="20000"/>
              </a:spcBef>
              <a:buClr>
                <a:schemeClr val="accent2"/>
              </a:buClr>
              <a:buSzPct val="85000"/>
              <a:buFont typeface="ZapfDingbats" pitchFamily="82" charset="2"/>
              <a:buNone/>
            </a:pPr>
            <a:r>
              <a:rPr lang="zh-CN" altLang="en-US" sz="2800" b="1" dirty="0">
                <a:solidFill>
                  <a:srgbClr val="FF0000"/>
                </a:solidFill>
                <a:latin typeface="+mn-ea"/>
                <a:ea typeface="+mn-ea"/>
              </a:rPr>
              <a:t>问题</a:t>
            </a:r>
            <a:r>
              <a:rPr lang="en-US" altLang="zh-CN" sz="2800" b="1" dirty="0">
                <a:solidFill>
                  <a:srgbClr val="CC0000"/>
                </a:solidFill>
                <a:latin typeface="+mn-ea"/>
                <a:ea typeface="+mn-ea"/>
              </a:rPr>
              <a:t>: </a:t>
            </a:r>
            <a:r>
              <a:rPr lang="en-US" altLang="zh-CN" sz="2800" b="1" dirty="0">
                <a:latin typeface="+mn-ea"/>
                <a:ea typeface="+mn-ea"/>
              </a:rPr>
              <a:t> </a:t>
            </a:r>
            <a:r>
              <a:rPr lang="zh-CN" altLang="en-US" sz="2800" dirty="0">
                <a:latin typeface="+mn-ea"/>
                <a:ea typeface="+mn-ea"/>
              </a:rPr>
              <a:t>什么样的服务模型可以用于将数据报从发送方传输到接收方？</a:t>
            </a:r>
            <a:endParaRPr lang="en-US" altLang="zh-CN" sz="2800" dirty="0">
              <a:latin typeface="Gill Sans MT" pitchFamily="34" charset="0"/>
            </a:endParaRPr>
          </a:p>
        </p:txBody>
      </p:sp>
      <p:sp>
        <p:nvSpPr>
          <p:cNvPr id="2" name="矩形 1"/>
          <p:cNvSpPr/>
          <p:nvPr/>
        </p:nvSpPr>
        <p:spPr>
          <a:xfrm>
            <a:off x="749369" y="2485382"/>
            <a:ext cx="5360307" cy="3785652"/>
          </a:xfrm>
          <a:prstGeom prst="rect">
            <a:avLst/>
          </a:prstGeom>
        </p:spPr>
        <p:txBody>
          <a:bodyPr wrap="square">
            <a:spAutoFit/>
          </a:bodyPr>
          <a:lstStyle/>
          <a:p>
            <a:pPr marL="342900" indent="-342900">
              <a:buFont typeface="Arial" panose="020B0604020202020204" pitchFamily="34" charset="0"/>
              <a:buChar char="•"/>
            </a:pPr>
            <a:r>
              <a:rPr lang="zh-CN" altLang="en-US" sz="2400" b="1" dirty="0"/>
              <a:t>网络层可能提供的服务</a:t>
            </a:r>
            <a:endParaRPr lang="en-US" altLang="zh-CN" sz="2400" b="1" dirty="0"/>
          </a:p>
          <a:p>
            <a:pPr marL="800100" lvl="1" indent="-342900">
              <a:lnSpc>
                <a:spcPct val="120000"/>
              </a:lnSpc>
              <a:buFont typeface="Arial" panose="020B0604020202020204" pitchFamily="34" charset="0"/>
              <a:buChar char="•"/>
            </a:pPr>
            <a:r>
              <a:rPr lang="zh-CN" altLang="en-US" sz="2000" dirty="0">
                <a:solidFill>
                  <a:srgbClr val="FF0000"/>
                </a:solidFill>
                <a:latin typeface="+mn-ea"/>
              </a:rPr>
              <a:t>确保交付：</a:t>
            </a:r>
            <a:r>
              <a:rPr lang="zh-CN" altLang="en-US" sz="2000" dirty="0">
                <a:latin typeface="+mn-ea"/>
              </a:rPr>
              <a:t>确保分组到达目的地。</a:t>
            </a:r>
          </a:p>
          <a:p>
            <a:pPr marL="800100" lvl="1" indent="-342900">
              <a:lnSpc>
                <a:spcPct val="120000"/>
              </a:lnSpc>
              <a:buFont typeface="Arial" panose="020B0604020202020204" pitchFamily="34" charset="0"/>
              <a:buChar char="•"/>
            </a:pPr>
            <a:r>
              <a:rPr lang="zh-CN" altLang="en-US" sz="2000" dirty="0">
                <a:solidFill>
                  <a:srgbClr val="FF0000"/>
                </a:solidFill>
                <a:latin typeface="+mn-ea"/>
              </a:rPr>
              <a:t>具有时延上界的确保交付：</a:t>
            </a:r>
            <a:r>
              <a:rPr lang="zh-CN" altLang="en-US" sz="2000" dirty="0">
                <a:latin typeface="+mn-ea"/>
              </a:rPr>
              <a:t>主机到主机的时延。</a:t>
            </a:r>
          </a:p>
          <a:p>
            <a:pPr marL="800100" lvl="1" indent="-342900">
              <a:lnSpc>
                <a:spcPct val="120000"/>
              </a:lnSpc>
              <a:buFont typeface="Arial" panose="020B0604020202020204" pitchFamily="34" charset="0"/>
              <a:buChar char="•"/>
            </a:pPr>
            <a:r>
              <a:rPr lang="zh-CN" altLang="en-US" sz="2000" dirty="0">
                <a:solidFill>
                  <a:srgbClr val="FF0000"/>
                </a:solidFill>
                <a:latin typeface="+mn-ea"/>
              </a:rPr>
              <a:t>有序分组交付：</a:t>
            </a:r>
            <a:r>
              <a:rPr lang="zh-CN" altLang="en-US" sz="2000" dirty="0">
                <a:latin typeface="+mn-ea"/>
              </a:rPr>
              <a:t>按发送顺序到达。</a:t>
            </a:r>
          </a:p>
          <a:p>
            <a:pPr marL="800100" lvl="1" indent="-342900">
              <a:lnSpc>
                <a:spcPct val="120000"/>
              </a:lnSpc>
              <a:buFont typeface="Arial" panose="020B0604020202020204" pitchFamily="34" charset="0"/>
              <a:buChar char="•"/>
            </a:pPr>
            <a:r>
              <a:rPr lang="zh-CN" altLang="en-US" sz="2000" dirty="0">
                <a:solidFill>
                  <a:srgbClr val="FF0000"/>
                </a:solidFill>
                <a:latin typeface="+mn-ea"/>
              </a:rPr>
              <a:t>确保最小带宽：</a:t>
            </a:r>
            <a:r>
              <a:rPr lang="zh-CN" altLang="en-US" sz="2000" dirty="0">
                <a:latin typeface="+mn-ea"/>
              </a:rPr>
              <a:t>当发送主机以低于特定比特率的速率发送比特，分组不会丢失，在一定时延到达。</a:t>
            </a:r>
          </a:p>
          <a:p>
            <a:pPr marL="800100" lvl="1" indent="-342900">
              <a:lnSpc>
                <a:spcPct val="120000"/>
              </a:lnSpc>
              <a:buFont typeface="Arial" panose="020B0604020202020204" pitchFamily="34" charset="0"/>
              <a:buChar char="•"/>
            </a:pPr>
            <a:r>
              <a:rPr lang="zh-CN" altLang="en-US" sz="2000" dirty="0">
                <a:solidFill>
                  <a:srgbClr val="FF0000"/>
                </a:solidFill>
                <a:latin typeface="+mn-ea"/>
              </a:rPr>
              <a:t>确保最大时延抖动：</a:t>
            </a:r>
            <a:r>
              <a:rPr lang="zh-CN" altLang="en-US" sz="2000" dirty="0">
                <a:latin typeface="+mn-ea"/>
              </a:rPr>
              <a:t>发送方发送两个连续分组的时间间隔与接收到的间隔相同。</a:t>
            </a:r>
          </a:p>
        </p:txBody>
      </p:sp>
      <p:sp>
        <p:nvSpPr>
          <p:cNvPr id="10" name="矩形 9"/>
          <p:cNvSpPr/>
          <p:nvPr/>
        </p:nvSpPr>
        <p:spPr>
          <a:xfrm>
            <a:off x="6308921" y="2472666"/>
            <a:ext cx="5187861" cy="3120854"/>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b="1" dirty="0"/>
              <a:t>因特网的网络层提供的服务</a:t>
            </a:r>
            <a:endParaRPr lang="en-US" altLang="zh-CN" sz="2400" b="1" dirty="0"/>
          </a:p>
          <a:p>
            <a:pPr marL="800100" lvl="1" indent="-342900" algn="just">
              <a:lnSpc>
                <a:spcPct val="120000"/>
              </a:lnSpc>
              <a:buFont typeface="Arial" panose="020B0604020202020204" pitchFamily="34" charset="0"/>
              <a:buChar char="•"/>
            </a:pPr>
            <a:r>
              <a:rPr lang="zh-CN" altLang="en-US" sz="2000" dirty="0"/>
              <a:t>单一服务，即尽力而为服务</a:t>
            </a:r>
            <a:r>
              <a:rPr lang="en-US" altLang="zh-CN" sz="2000" dirty="0"/>
              <a:t>(best-effort service)</a:t>
            </a:r>
            <a:r>
              <a:rPr lang="zh-CN" altLang="en-US" sz="2000" dirty="0"/>
              <a:t> 。</a:t>
            </a:r>
            <a:endParaRPr lang="en-US" altLang="zh-CN" sz="2000" dirty="0"/>
          </a:p>
          <a:p>
            <a:pPr marL="800100" lvl="1" indent="-342900" algn="just">
              <a:lnSpc>
                <a:spcPct val="120000"/>
              </a:lnSpc>
              <a:buFont typeface="Arial" panose="020B0604020202020204" pitchFamily="34" charset="0"/>
              <a:buChar char="•"/>
            </a:pPr>
            <a:r>
              <a:rPr lang="zh-CN" altLang="en-US" sz="2000" dirty="0">
                <a:latin typeface="+mn-ea"/>
              </a:rPr>
              <a:t>分组间的定时不能被保证；</a:t>
            </a:r>
            <a:endParaRPr lang="en-US" altLang="zh-CN" sz="2000" dirty="0">
              <a:latin typeface="+mn-ea"/>
            </a:endParaRPr>
          </a:p>
          <a:p>
            <a:pPr marL="800100" lvl="1" indent="-342900" algn="just">
              <a:lnSpc>
                <a:spcPct val="120000"/>
              </a:lnSpc>
              <a:buFont typeface="Arial" panose="020B0604020202020204" pitchFamily="34" charset="0"/>
              <a:buChar char="•"/>
            </a:pPr>
            <a:r>
              <a:rPr lang="zh-CN" altLang="en-US" sz="2000" dirty="0">
                <a:latin typeface="+mn-ea"/>
              </a:rPr>
              <a:t>分组的接收顺序与发送顺序不一定相同；</a:t>
            </a:r>
            <a:endParaRPr lang="en-US" altLang="zh-CN" sz="2000" dirty="0">
              <a:latin typeface="+mn-ea"/>
            </a:endParaRPr>
          </a:p>
          <a:p>
            <a:pPr marL="800100" lvl="1" indent="-342900" algn="just">
              <a:lnSpc>
                <a:spcPct val="120000"/>
              </a:lnSpc>
              <a:buFont typeface="Arial" panose="020B0604020202020204" pitchFamily="34" charset="0"/>
              <a:buChar char="•"/>
            </a:pPr>
            <a:r>
              <a:rPr lang="zh-CN" altLang="en-US" sz="2000" dirty="0">
                <a:latin typeface="+mn-ea"/>
              </a:rPr>
              <a:t>传送的分组不能保证最终交付，即网络可能未向目的地交付分组。</a:t>
            </a:r>
          </a:p>
        </p:txBody>
      </p:sp>
    </p:spTree>
    <p:extLst>
      <p:ext uri="{BB962C8B-B14F-4D97-AF65-F5344CB8AC3E}">
        <p14:creationId xmlns:p14="http://schemas.microsoft.com/office/powerpoint/2010/main" val="39826453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idx="4294967295"/>
          </p:nvPr>
        </p:nvSpPr>
        <p:spPr>
          <a:xfrm>
            <a:off x="0" y="395865"/>
            <a:ext cx="12087922" cy="1143000"/>
          </a:xfrm>
          <a:prstGeom prst="rect">
            <a:avLst/>
          </a:prstGeom>
        </p:spPr>
        <p:txBody>
          <a:bodyPr/>
          <a:lstStyle/>
          <a:p>
            <a:pPr algn="ctr"/>
            <a:r>
              <a:rPr lang="zh-CN" altLang="en-US" dirty="0"/>
              <a:t>构建从源节点到所有目的节点的路径</a:t>
            </a:r>
          </a:p>
        </p:txBody>
      </p:sp>
      <p:sp>
        <p:nvSpPr>
          <p:cNvPr id="1079299" name="Rectangle 3"/>
          <p:cNvSpPr>
            <a:spLocks noGrp="1" noChangeArrowheads="1"/>
          </p:cNvSpPr>
          <p:nvPr>
            <p:ph type="body" idx="4294967295"/>
          </p:nvPr>
        </p:nvSpPr>
        <p:spPr>
          <a:xfrm>
            <a:off x="623454" y="1405377"/>
            <a:ext cx="10363200" cy="3629025"/>
          </a:xfrm>
          <a:prstGeom prst="rect">
            <a:avLst/>
          </a:prstGeom>
        </p:spPr>
        <p:txBody>
          <a:bodyPr/>
          <a:lstStyle/>
          <a:p>
            <a:pPr>
              <a:lnSpc>
                <a:spcPct val="115000"/>
              </a:lnSpc>
            </a:pPr>
            <a:r>
              <a:rPr lang="zh-CN" altLang="en-US" sz="2400" dirty="0">
                <a:latin typeface="+mn-ea"/>
              </a:rPr>
              <a:t>对于每个节点，都得到从源节点沿着它的最低费用路径的前驱节点；</a:t>
            </a:r>
          </a:p>
          <a:p>
            <a:pPr>
              <a:lnSpc>
                <a:spcPct val="115000"/>
              </a:lnSpc>
            </a:pPr>
            <a:r>
              <a:rPr lang="zh-CN" altLang="en-US" sz="2400" dirty="0">
                <a:latin typeface="+mn-ea"/>
              </a:rPr>
              <a:t>每个前驱节点，又可得到它的前驱节点；以此继续，可以得到到所有目的节点的完整路径。</a:t>
            </a:r>
          </a:p>
          <a:p>
            <a:pPr marL="0" indent="0">
              <a:lnSpc>
                <a:spcPct val="115000"/>
              </a:lnSpc>
              <a:buNone/>
            </a:pPr>
            <a:r>
              <a:rPr lang="zh-CN" altLang="en-US" sz="2400" dirty="0">
                <a:latin typeface="+mn-ea"/>
              </a:rPr>
              <a:t>            如节点</a:t>
            </a:r>
            <a:r>
              <a:rPr lang="en-US" altLang="zh-CN" sz="2400" i="1" dirty="0">
                <a:latin typeface="+mn-ea"/>
              </a:rPr>
              <a:t>z</a:t>
            </a:r>
            <a:r>
              <a:rPr lang="zh-CN" altLang="en-US" sz="2400" dirty="0">
                <a:latin typeface="+mn-ea"/>
              </a:rPr>
              <a:t>的前驱节点依次为： </a:t>
            </a:r>
            <a:r>
              <a:rPr lang="en-US" altLang="zh-CN" sz="2400" dirty="0" err="1">
                <a:solidFill>
                  <a:srgbClr val="FF3300"/>
                </a:solidFill>
                <a:latin typeface="+mn-ea"/>
              </a:rPr>
              <a:t>z</a:t>
            </a:r>
            <a:r>
              <a:rPr lang="en-US" altLang="zh-CN" sz="2400" dirty="0" err="1">
                <a:solidFill>
                  <a:srgbClr val="FF3300"/>
                </a:solidFill>
                <a:latin typeface="+mn-ea"/>
                <a:sym typeface="Wingdings 3" pitchFamily="18" charset="2"/>
              </a:rPr>
              <a:t></a:t>
            </a:r>
            <a:r>
              <a:rPr lang="en-US" altLang="zh-CN" sz="2400" dirty="0" err="1">
                <a:solidFill>
                  <a:srgbClr val="FF3300"/>
                </a:solidFill>
                <a:latin typeface="+mn-ea"/>
              </a:rPr>
              <a:t>y</a:t>
            </a:r>
            <a:r>
              <a:rPr lang="en-US" altLang="zh-CN" sz="2400" dirty="0" err="1">
                <a:solidFill>
                  <a:srgbClr val="FF3300"/>
                </a:solidFill>
                <a:latin typeface="+mn-ea"/>
                <a:sym typeface="Wingdings 3" pitchFamily="18" charset="2"/>
              </a:rPr>
              <a:t></a:t>
            </a:r>
            <a:r>
              <a:rPr lang="en-US" altLang="zh-CN" sz="2400" dirty="0" err="1">
                <a:solidFill>
                  <a:srgbClr val="FF3300"/>
                </a:solidFill>
                <a:latin typeface="+mn-ea"/>
              </a:rPr>
              <a:t>x</a:t>
            </a:r>
            <a:r>
              <a:rPr lang="en-US" altLang="zh-CN" sz="2400" dirty="0" err="1">
                <a:solidFill>
                  <a:srgbClr val="FF3300"/>
                </a:solidFill>
                <a:latin typeface="+mn-ea"/>
                <a:sym typeface="Wingdings 3" pitchFamily="18" charset="2"/>
              </a:rPr>
              <a:t></a:t>
            </a:r>
            <a:r>
              <a:rPr lang="en-US" altLang="zh-CN" sz="2400" dirty="0" err="1">
                <a:solidFill>
                  <a:srgbClr val="FF3300"/>
                </a:solidFill>
                <a:latin typeface="+mn-ea"/>
              </a:rPr>
              <a:t>u</a:t>
            </a:r>
            <a:endParaRPr lang="en-US" altLang="zh-CN" sz="2400" dirty="0">
              <a:solidFill>
                <a:srgbClr val="FF3300"/>
              </a:solidFill>
              <a:latin typeface="+mn-ea"/>
            </a:endParaRPr>
          </a:p>
          <a:p>
            <a:pPr>
              <a:lnSpc>
                <a:spcPct val="115000"/>
              </a:lnSpc>
            </a:pPr>
            <a:r>
              <a:rPr lang="zh-CN" altLang="en-US" sz="2400" dirty="0">
                <a:latin typeface="+mn-ea"/>
                <a:sym typeface="Wingdings" pitchFamily="2" charset="2"/>
              </a:rPr>
              <a:t> </a:t>
            </a:r>
            <a:r>
              <a:rPr lang="zh-CN" altLang="en-US" sz="2400" dirty="0">
                <a:latin typeface="+mn-ea"/>
              </a:rPr>
              <a:t>得出从源节点</a:t>
            </a:r>
            <a:r>
              <a:rPr lang="en-US" altLang="zh-CN" sz="2400" dirty="0">
                <a:latin typeface="+mn-ea"/>
              </a:rPr>
              <a:t>u</a:t>
            </a:r>
            <a:r>
              <a:rPr lang="zh-CN" altLang="en-US" sz="2400" dirty="0">
                <a:latin typeface="+mn-ea"/>
              </a:rPr>
              <a:t>到节点</a:t>
            </a:r>
            <a:r>
              <a:rPr lang="en-US" altLang="zh-CN" sz="2400" dirty="0">
                <a:latin typeface="+mn-ea"/>
              </a:rPr>
              <a:t>z</a:t>
            </a:r>
            <a:r>
              <a:rPr lang="zh-CN" altLang="en-US" sz="2400" dirty="0">
                <a:latin typeface="+mn-ea"/>
              </a:rPr>
              <a:t>的最低费用路径为：</a:t>
            </a:r>
            <a:r>
              <a:rPr lang="en-US" altLang="zh-CN" sz="2400" dirty="0" err="1">
                <a:latin typeface="+mn-ea"/>
              </a:rPr>
              <a:t>uxyz</a:t>
            </a:r>
            <a:r>
              <a:rPr lang="zh-CN" altLang="en-US" sz="2400" dirty="0">
                <a:latin typeface="+mn-ea"/>
              </a:rPr>
              <a:t>，费用为</a:t>
            </a:r>
            <a:r>
              <a:rPr lang="en-US" altLang="zh-CN" sz="2400" dirty="0">
                <a:latin typeface="+mn-ea"/>
              </a:rPr>
              <a:t>4</a:t>
            </a:r>
            <a:r>
              <a:rPr lang="zh-CN" altLang="en-US" sz="2400" dirty="0">
                <a:latin typeface="+mn-ea"/>
              </a:rPr>
              <a:t>。</a:t>
            </a:r>
            <a:endParaRPr lang="zh-CN" altLang="en-US" sz="2400" i="1" dirty="0">
              <a:solidFill>
                <a:schemeClr val="hlink"/>
              </a:solidFill>
              <a:latin typeface="+mn-ea"/>
            </a:endParaRPr>
          </a:p>
        </p:txBody>
      </p:sp>
      <p:grpSp>
        <p:nvGrpSpPr>
          <p:cNvPr id="77" name="组合 91"/>
          <p:cNvGrpSpPr>
            <a:grpSpLocks/>
          </p:cNvGrpSpPr>
          <p:nvPr/>
        </p:nvGrpSpPr>
        <p:grpSpPr bwMode="auto">
          <a:xfrm>
            <a:off x="3530278" y="4201610"/>
            <a:ext cx="4468285" cy="2297835"/>
            <a:chOff x="2224088" y="4078288"/>
            <a:chExt cx="3506787" cy="2186074"/>
          </a:xfrm>
        </p:grpSpPr>
        <p:sp>
          <p:nvSpPr>
            <p:cNvPr id="78" name="Freeform 16"/>
            <p:cNvSpPr>
              <a:spLocks/>
            </p:cNvSpPr>
            <p:nvPr/>
          </p:nvSpPr>
          <p:spPr bwMode="auto">
            <a:xfrm>
              <a:off x="2224088" y="4078288"/>
              <a:ext cx="3506787" cy="2179637"/>
            </a:xfrm>
            <a:custGeom>
              <a:avLst/>
              <a:gdLst>
                <a:gd name="T0" fmla="*/ 2147483646 w 2209"/>
                <a:gd name="T1" fmla="*/ 2147483646 h 1373"/>
                <a:gd name="T2" fmla="*/ 2147483646 w 2209"/>
                <a:gd name="T3" fmla="*/ 2147483646 h 1373"/>
                <a:gd name="T4" fmla="*/ 2147483646 w 2209"/>
                <a:gd name="T5" fmla="*/ 2147483646 h 1373"/>
                <a:gd name="T6" fmla="*/ 2147483646 w 2209"/>
                <a:gd name="T7" fmla="*/ 2147483646 h 1373"/>
                <a:gd name="T8" fmla="*/ 2147483646 w 2209"/>
                <a:gd name="T9" fmla="*/ 2147483646 h 1373"/>
                <a:gd name="T10" fmla="*/ 2147483646 w 2209"/>
                <a:gd name="T11" fmla="*/ 2147483646 h 1373"/>
                <a:gd name="T12" fmla="*/ 2147483646 w 2209"/>
                <a:gd name="T13" fmla="*/ 2147483646 h 1373"/>
                <a:gd name="T14" fmla="*/ 2147483646 w 2209"/>
                <a:gd name="T15" fmla="*/ 2147483646 h 1373"/>
                <a:gd name="T16" fmla="*/ 2147483646 w 2209"/>
                <a:gd name="T17" fmla="*/ 0 h 1373"/>
                <a:gd name="T18" fmla="*/ 2147483646 w 2209"/>
                <a:gd name="T19" fmla="*/ 2147483646 h 1373"/>
                <a:gd name="T20" fmla="*/ 2147483646 w 2209"/>
                <a:gd name="T21" fmla="*/ 2147483646 h 1373"/>
                <a:gd name="T22" fmla="*/ 2147483646 w 2209"/>
                <a:gd name="T23" fmla="*/ 2147483646 h 1373"/>
                <a:gd name="T24" fmla="*/ 2147483646 w 2209"/>
                <a:gd name="T25" fmla="*/ 2147483646 h 1373"/>
                <a:gd name="T26" fmla="*/ 2147483646 w 2209"/>
                <a:gd name="T27" fmla="*/ 2147483646 h 1373"/>
                <a:gd name="T28" fmla="*/ 2147483646 w 2209"/>
                <a:gd name="T29" fmla="*/ 2147483646 h 1373"/>
                <a:gd name="T30" fmla="*/ 2147483646 w 2209"/>
                <a:gd name="T31" fmla="*/ 2147483646 h 1373"/>
                <a:gd name="T32" fmla="*/ 2147483646 w 2209"/>
                <a:gd name="T33" fmla="*/ 2147483646 h 1373"/>
                <a:gd name="T34" fmla="*/ 2147483646 w 2209"/>
                <a:gd name="T35" fmla="*/ 2147483646 h 1373"/>
                <a:gd name="T36" fmla="*/ 2147483646 w 2209"/>
                <a:gd name="T37" fmla="*/ 2147483646 h 1373"/>
                <a:gd name="T38" fmla="*/ 2147483646 w 2209"/>
                <a:gd name="T39" fmla="*/ 2147483646 h 1373"/>
                <a:gd name="T40" fmla="*/ 2147483646 w 2209"/>
                <a:gd name="T41" fmla="*/ 2147483646 h 1373"/>
                <a:gd name="T42" fmla="*/ 2147483646 w 2209"/>
                <a:gd name="T43" fmla="*/ 2147483646 h 1373"/>
                <a:gd name="T44" fmla="*/ 2147483646 w 2209"/>
                <a:gd name="T45" fmla="*/ 2147483646 h 1373"/>
                <a:gd name="T46" fmla="*/ 2147483646 w 2209"/>
                <a:gd name="T47" fmla="*/ 2147483646 h 1373"/>
                <a:gd name="T48" fmla="*/ 2147483646 w 2209"/>
                <a:gd name="T49" fmla="*/ 2147483646 h 1373"/>
                <a:gd name="T50" fmla="*/ 2147483646 w 2209"/>
                <a:gd name="T51" fmla="*/ 2147483646 h 1373"/>
                <a:gd name="T52" fmla="*/ 2147483646 w 2209"/>
                <a:gd name="T53" fmla="*/ 2147483646 h 1373"/>
                <a:gd name="T54" fmla="*/ 2147483646 w 2209"/>
                <a:gd name="T55" fmla="*/ 2147483646 h 1373"/>
                <a:gd name="T56" fmla="*/ 2147483646 w 2209"/>
                <a:gd name="T57" fmla="*/ 2147483646 h 1373"/>
                <a:gd name="T58" fmla="*/ 2147483646 w 2209"/>
                <a:gd name="T59" fmla="*/ 2147483646 h 1373"/>
                <a:gd name="T60" fmla="*/ 2147483646 w 2209"/>
                <a:gd name="T61" fmla="*/ 2147483646 h 1373"/>
                <a:gd name="T62" fmla="*/ 2147483646 w 2209"/>
                <a:gd name="T63" fmla="*/ 2147483646 h 1373"/>
                <a:gd name="T64" fmla="*/ 2147483646 w 2209"/>
                <a:gd name="T65" fmla="*/ 2147483646 h 1373"/>
                <a:gd name="T66" fmla="*/ 2147483646 w 2209"/>
                <a:gd name="T67" fmla="*/ 2147483646 h 1373"/>
                <a:gd name="T68" fmla="*/ 2147483646 w 2209"/>
                <a:gd name="T69" fmla="*/ 2147483646 h 1373"/>
                <a:gd name="T70" fmla="*/ 2147483646 w 2209"/>
                <a:gd name="T71" fmla="*/ 2147483646 h 1373"/>
                <a:gd name="T72" fmla="*/ 2147483646 w 2209"/>
                <a:gd name="T73" fmla="*/ 2147483646 h 1373"/>
                <a:gd name="T74" fmla="*/ 0 w 2209"/>
                <a:gd name="T75" fmla="*/ 2147483646 h 137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9"/>
                <a:gd name="T115" fmla="*/ 0 h 1373"/>
                <a:gd name="T116" fmla="*/ 2209 w 2209"/>
                <a:gd name="T117" fmla="*/ 1373 h 137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9" h="1373">
                  <a:moveTo>
                    <a:pt x="0" y="603"/>
                  </a:moveTo>
                  <a:lnTo>
                    <a:pt x="7" y="559"/>
                  </a:lnTo>
                  <a:lnTo>
                    <a:pt x="25" y="519"/>
                  </a:lnTo>
                  <a:lnTo>
                    <a:pt x="49" y="481"/>
                  </a:lnTo>
                  <a:lnTo>
                    <a:pt x="79" y="443"/>
                  </a:lnTo>
                  <a:lnTo>
                    <a:pt x="149" y="371"/>
                  </a:lnTo>
                  <a:lnTo>
                    <a:pt x="219" y="299"/>
                  </a:lnTo>
                  <a:lnTo>
                    <a:pt x="249" y="261"/>
                  </a:lnTo>
                  <a:lnTo>
                    <a:pt x="274" y="218"/>
                  </a:lnTo>
                  <a:lnTo>
                    <a:pt x="297" y="175"/>
                  </a:lnTo>
                  <a:lnTo>
                    <a:pt x="324" y="133"/>
                  </a:lnTo>
                  <a:lnTo>
                    <a:pt x="357" y="93"/>
                  </a:lnTo>
                  <a:lnTo>
                    <a:pt x="400" y="59"/>
                  </a:lnTo>
                  <a:lnTo>
                    <a:pt x="456" y="31"/>
                  </a:lnTo>
                  <a:lnTo>
                    <a:pt x="529" y="13"/>
                  </a:lnTo>
                  <a:lnTo>
                    <a:pt x="575" y="8"/>
                  </a:lnTo>
                  <a:lnTo>
                    <a:pt x="628" y="3"/>
                  </a:lnTo>
                  <a:lnTo>
                    <a:pt x="686" y="0"/>
                  </a:lnTo>
                  <a:lnTo>
                    <a:pt x="749" y="0"/>
                  </a:lnTo>
                  <a:lnTo>
                    <a:pt x="888" y="2"/>
                  </a:lnTo>
                  <a:lnTo>
                    <a:pt x="1033" y="9"/>
                  </a:lnTo>
                  <a:lnTo>
                    <a:pt x="1181" y="23"/>
                  </a:lnTo>
                  <a:lnTo>
                    <a:pt x="1321" y="41"/>
                  </a:lnTo>
                  <a:lnTo>
                    <a:pt x="1387" y="52"/>
                  </a:lnTo>
                  <a:lnTo>
                    <a:pt x="1447" y="63"/>
                  </a:lnTo>
                  <a:lnTo>
                    <a:pt x="1502" y="76"/>
                  </a:lnTo>
                  <a:lnTo>
                    <a:pt x="1551" y="90"/>
                  </a:lnTo>
                  <a:lnTo>
                    <a:pt x="1634" y="122"/>
                  </a:lnTo>
                  <a:lnTo>
                    <a:pt x="1702" y="161"/>
                  </a:lnTo>
                  <a:lnTo>
                    <a:pt x="1761" y="205"/>
                  </a:lnTo>
                  <a:lnTo>
                    <a:pt x="1809" y="254"/>
                  </a:lnTo>
                  <a:lnTo>
                    <a:pt x="1852" y="306"/>
                  </a:lnTo>
                  <a:lnTo>
                    <a:pt x="1891" y="358"/>
                  </a:lnTo>
                  <a:lnTo>
                    <a:pt x="1969" y="461"/>
                  </a:lnTo>
                  <a:lnTo>
                    <a:pt x="2012" y="512"/>
                  </a:lnTo>
                  <a:lnTo>
                    <a:pt x="2058" y="564"/>
                  </a:lnTo>
                  <a:lnTo>
                    <a:pt x="2103" y="617"/>
                  </a:lnTo>
                  <a:lnTo>
                    <a:pt x="2143" y="670"/>
                  </a:lnTo>
                  <a:lnTo>
                    <a:pt x="2177" y="724"/>
                  </a:lnTo>
                  <a:lnTo>
                    <a:pt x="2200" y="778"/>
                  </a:lnTo>
                  <a:lnTo>
                    <a:pt x="2208" y="832"/>
                  </a:lnTo>
                  <a:lnTo>
                    <a:pt x="2199" y="884"/>
                  </a:lnTo>
                  <a:lnTo>
                    <a:pt x="2186" y="911"/>
                  </a:lnTo>
                  <a:lnTo>
                    <a:pt x="2169" y="938"/>
                  </a:lnTo>
                  <a:lnTo>
                    <a:pt x="2122" y="996"/>
                  </a:lnTo>
                  <a:lnTo>
                    <a:pt x="2059" y="1053"/>
                  </a:lnTo>
                  <a:lnTo>
                    <a:pt x="1986" y="1111"/>
                  </a:lnTo>
                  <a:lnTo>
                    <a:pt x="1906" y="1165"/>
                  </a:lnTo>
                  <a:lnTo>
                    <a:pt x="1821" y="1215"/>
                  </a:lnTo>
                  <a:lnTo>
                    <a:pt x="1738" y="1258"/>
                  </a:lnTo>
                  <a:lnTo>
                    <a:pt x="1659" y="1292"/>
                  </a:lnTo>
                  <a:lnTo>
                    <a:pt x="1581" y="1318"/>
                  </a:lnTo>
                  <a:lnTo>
                    <a:pt x="1499" y="1336"/>
                  </a:lnTo>
                  <a:lnTo>
                    <a:pt x="1412" y="1349"/>
                  </a:lnTo>
                  <a:lnTo>
                    <a:pt x="1326" y="1356"/>
                  </a:lnTo>
                  <a:lnTo>
                    <a:pt x="1153" y="1361"/>
                  </a:lnTo>
                  <a:lnTo>
                    <a:pt x="1070" y="1362"/>
                  </a:lnTo>
                  <a:lnTo>
                    <a:pt x="993" y="1364"/>
                  </a:lnTo>
                  <a:lnTo>
                    <a:pt x="847" y="1370"/>
                  </a:lnTo>
                  <a:lnTo>
                    <a:pt x="710" y="1372"/>
                  </a:lnTo>
                  <a:lnTo>
                    <a:pt x="583" y="1362"/>
                  </a:lnTo>
                  <a:lnTo>
                    <a:pt x="522" y="1351"/>
                  </a:lnTo>
                  <a:lnTo>
                    <a:pt x="466" y="1334"/>
                  </a:lnTo>
                  <a:lnTo>
                    <a:pt x="411" y="1312"/>
                  </a:lnTo>
                  <a:lnTo>
                    <a:pt x="358" y="1284"/>
                  </a:lnTo>
                  <a:lnTo>
                    <a:pt x="258" y="1216"/>
                  </a:lnTo>
                  <a:lnTo>
                    <a:pt x="171" y="1135"/>
                  </a:lnTo>
                  <a:lnTo>
                    <a:pt x="134" y="1091"/>
                  </a:lnTo>
                  <a:lnTo>
                    <a:pt x="102" y="1046"/>
                  </a:lnTo>
                  <a:lnTo>
                    <a:pt x="76" y="996"/>
                  </a:lnTo>
                  <a:lnTo>
                    <a:pt x="56" y="938"/>
                  </a:lnTo>
                  <a:lnTo>
                    <a:pt x="30" y="813"/>
                  </a:lnTo>
                  <a:lnTo>
                    <a:pt x="21" y="751"/>
                  </a:lnTo>
                  <a:lnTo>
                    <a:pt x="14" y="693"/>
                  </a:lnTo>
                  <a:lnTo>
                    <a:pt x="7" y="643"/>
                  </a:lnTo>
                  <a:lnTo>
                    <a:pt x="0" y="603"/>
                  </a:lnTo>
                </a:path>
              </a:pathLst>
            </a:custGeom>
            <a:solidFill>
              <a:srgbClr val="99CCFF"/>
            </a:solidFill>
            <a:ln>
              <a:noFill/>
            </a:ln>
            <a:extLst>
              <a:ext uri="{91240B29-F687-4F45-9708-019B960494DF}">
                <a14:hiddenLine xmlns:a14="http://schemas.microsoft.com/office/drawing/2010/main" w="44450"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9" name="Freeform 17"/>
            <p:cNvSpPr>
              <a:spLocks/>
            </p:cNvSpPr>
            <p:nvPr/>
          </p:nvSpPr>
          <p:spPr bwMode="auto">
            <a:xfrm>
              <a:off x="2757488" y="4914900"/>
              <a:ext cx="544512" cy="296862"/>
            </a:xfrm>
            <a:custGeom>
              <a:avLst/>
              <a:gdLst>
                <a:gd name="T0" fmla="*/ 0 w 343"/>
                <a:gd name="T1" fmla="*/ 2147483646 h 187"/>
                <a:gd name="T2" fmla="*/ 2147483646 w 343"/>
                <a:gd name="T3" fmla="*/ 0 h 187"/>
                <a:gd name="T4" fmla="*/ 0 60000 65536"/>
                <a:gd name="T5" fmla="*/ 0 60000 65536"/>
                <a:gd name="T6" fmla="*/ 0 w 343"/>
                <a:gd name="T7" fmla="*/ 0 h 187"/>
                <a:gd name="T8" fmla="*/ 343 w 343"/>
                <a:gd name="T9" fmla="*/ 187 h 187"/>
              </a:gdLst>
              <a:ahLst/>
              <a:cxnLst>
                <a:cxn ang="T4">
                  <a:pos x="T0" y="T1"/>
                </a:cxn>
                <a:cxn ang="T5">
                  <a:pos x="T2" y="T3"/>
                </a:cxn>
              </a:cxnLst>
              <a:rect l="T6" t="T7" r="T8" b="T9"/>
              <a:pathLst>
                <a:path w="343" h="187">
                  <a:moveTo>
                    <a:pt x="0" y="186"/>
                  </a:moveTo>
                  <a:lnTo>
                    <a:pt x="342"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0" name="Oval 18"/>
            <p:cNvSpPr>
              <a:spLocks noChangeArrowheads="1"/>
            </p:cNvSpPr>
            <p:nvPr/>
          </p:nvSpPr>
          <p:spPr bwMode="auto">
            <a:xfrm>
              <a:off x="2344738" y="52990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1" name="Line 19"/>
            <p:cNvSpPr>
              <a:spLocks noChangeShapeType="1"/>
            </p:cNvSpPr>
            <p:nvPr/>
          </p:nvSpPr>
          <p:spPr bwMode="auto">
            <a:xfrm>
              <a:off x="2344738"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2" name="Line 20"/>
            <p:cNvSpPr>
              <a:spLocks noChangeShapeType="1"/>
            </p:cNvSpPr>
            <p:nvPr/>
          </p:nvSpPr>
          <p:spPr bwMode="auto">
            <a:xfrm>
              <a:off x="2841625"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3" name="Rectangle 21"/>
            <p:cNvSpPr>
              <a:spLocks noChangeArrowheads="1"/>
            </p:cNvSpPr>
            <p:nvPr/>
          </p:nvSpPr>
          <p:spPr bwMode="auto">
            <a:xfrm>
              <a:off x="2344738" y="52879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4" name="Oval 22"/>
            <p:cNvSpPr>
              <a:spLocks noChangeArrowheads="1"/>
            </p:cNvSpPr>
            <p:nvPr/>
          </p:nvSpPr>
          <p:spPr bwMode="auto">
            <a:xfrm>
              <a:off x="2339975" y="51943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5" name="Oval 23"/>
            <p:cNvSpPr>
              <a:spLocks noChangeArrowheads="1"/>
            </p:cNvSpPr>
            <p:nvPr/>
          </p:nvSpPr>
          <p:spPr bwMode="auto">
            <a:xfrm>
              <a:off x="3097213" y="59134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6" name="Line 24"/>
            <p:cNvSpPr>
              <a:spLocks noChangeShapeType="1"/>
            </p:cNvSpPr>
            <p:nvPr/>
          </p:nvSpPr>
          <p:spPr bwMode="auto">
            <a:xfrm>
              <a:off x="3097213"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7" name="Line 25"/>
            <p:cNvSpPr>
              <a:spLocks noChangeShapeType="1"/>
            </p:cNvSpPr>
            <p:nvPr/>
          </p:nvSpPr>
          <p:spPr bwMode="auto">
            <a:xfrm>
              <a:off x="3594100"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8" name="Rectangle 26"/>
            <p:cNvSpPr>
              <a:spLocks noChangeArrowheads="1"/>
            </p:cNvSpPr>
            <p:nvPr/>
          </p:nvSpPr>
          <p:spPr bwMode="auto">
            <a:xfrm>
              <a:off x="3097213" y="59023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9" name="Oval 27"/>
            <p:cNvSpPr>
              <a:spLocks noChangeArrowheads="1"/>
            </p:cNvSpPr>
            <p:nvPr/>
          </p:nvSpPr>
          <p:spPr bwMode="auto">
            <a:xfrm>
              <a:off x="3092450" y="58086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0" name="Oval 28"/>
            <p:cNvSpPr>
              <a:spLocks noChangeArrowheads="1"/>
            </p:cNvSpPr>
            <p:nvPr/>
          </p:nvSpPr>
          <p:spPr bwMode="auto">
            <a:xfrm>
              <a:off x="3090863" y="4818063"/>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1" name="Line 29"/>
            <p:cNvSpPr>
              <a:spLocks noChangeShapeType="1"/>
            </p:cNvSpPr>
            <p:nvPr/>
          </p:nvSpPr>
          <p:spPr bwMode="auto">
            <a:xfrm>
              <a:off x="3090863"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2" name="Line 30"/>
            <p:cNvSpPr>
              <a:spLocks noChangeShapeType="1"/>
            </p:cNvSpPr>
            <p:nvPr/>
          </p:nvSpPr>
          <p:spPr bwMode="auto">
            <a:xfrm>
              <a:off x="3587750"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3" name="Rectangle 31"/>
            <p:cNvSpPr>
              <a:spLocks noChangeArrowheads="1"/>
            </p:cNvSpPr>
            <p:nvPr/>
          </p:nvSpPr>
          <p:spPr bwMode="auto">
            <a:xfrm>
              <a:off x="3090863" y="4806950"/>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94" name="Oval 32"/>
            <p:cNvSpPr>
              <a:spLocks noChangeArrowheads="1"/>
            </p:cNvSpPr>
            <p:nvPr/>
          </p:nvSpPr>
          <p:spPr bwMode="auto">
            <a:xfrm>
              <a:off x="3086100" y="4713288"/>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5" name="Oval 33"/>
            <p:cNvSpPr>
              <a:spLocks noChangeArrowheads="1"/>
            </p:cNvSpPr>
            <p:nvPr/>
          </p:nvSpPr>
          <p:spPr bwMode="auto">
            <a:xfrm>
              <a:off x="4175125" y="4811713"/>
              <a:ext cx="495300"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6" name="Line 34"/>
            <p:cNvSpPr>
              <a:spLocks noChangeShapeType="1"/>
            </p:cNvSpPr>
            <p:nvPr/>
          </p:nvSpPr>
          <p:spPr bwMode="auto">
            <a:xfrm>
              <a:off x="41751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7" name="Line 35"/>
            <p:cNvSpPr>
              <a:spLocks noChangeShapeType="1"/>
            </p:cNvSpPr>
            <p:nvPr/>
          </p:nvSpPr>
          <p:spPr bwMode="auto">
            <a:xfrm>
              <a:off x="46704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8" name="Rectangle 36"/>
            <p:cNvSpPr>
              <a:spLocks noChangeArrowheads="1"/>
            </p:cNvSpPr>
            <p:nvPr/>
          </p:nvSpPr>
          <p:spPr bwMode="auto">
            <a:xfrm>
              <a:off x="4175125" y="4800600"/>
              <a:ext cx="490537"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99" name="Oval 37"/>
            <p:cNvSpPr>
              <a:spLocks noChangeArrowheads="1"/>
            </p:cNvSpPr>
            <p:nvPr/>
          </p:nvSpPr>
          <p:spPr bwMode="auto">
            <a:xfrm>
              <a:off x="4179888" y="4711700"/>
              <a:ext cx="495300"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0" name="Oval 38"/>
            <p:cNvSpPr>
              <a:spLocks noChangeArrowheads="1"/>
            </p:cNvSpPr>
            <p:nvPr/>
          </p:nvSpPr>
          <p:spPr bwMode="auto">
            <a:xfrm>
              <a:off x="4191000" y="59086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1" name="Line 39"/>
            <p:cNvSpPr>
              <a:spLocks noChangeShapeType="1"/>
            </p:cNvSpPr>
            <p:nvPr/>
          </p:nvSpPr>
          <p:spPr bwMode="auto">
            <a:xfrm>
              <a:off x="4191000"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2" name="Line 40"/>
            <p:cNvSpPr>
              <a:spLocks noChangeShapeType="1"/>
            </p:cNvSpPr>
            <p:nvPr/>
          </p:nvSpPr>
          <p:spPr bwMode="auto">
            <a:xfrm>
              <a:off x="4687888"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3" name="Rectangle 41"/>
            <p:cNvSpPr>
              <a:spLocks noChangeArrowheads="1"/>
            </p:cNvSpPr>
            <p:nvPr/>
          </p:nvSpPr>
          <p:spPr bwMode="auto">
            <a:xfrm>
              <a:off x="4191000" y="58975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04" name="Oval 42"/>
            <p:cNvSpPr>
              <a:spLocks noChangeArrowheads="1"/>
            </p:cNvSpPr>
            <p:nvPr/>
          </p:nvSpPr>
          <p:spPr bwMode="auto">
            <a:xfrm>
              <a:off x="4186238" y="58039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5" name="Oval 43"/>
            <p:cNvSpPr>
              <a:spLocks noChangeArrowheads="1"/>
            </p:cNvSpPr>
            <p:nvPr/>
          </p:nvSpPr>
          <p:spPr bwMode="auto">
            <a:xfrm>
              <a:off x="5087938" y="53673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6" name="Line 44"/>
            <p:cNvSpPr>
              <a:spLocks noChangeShapeType="1"/>
            </p:cNvSpPr>
            <p:nvPr/>
          </p:nvSpPr>
          <p:spPr bwMode="auto">
            <a:xfrm>
              <a:off x="5087938"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7" name="Line 45"/>
            <p:cNvSpPr>
              <a:spLocks noChangeShapeType="1"/>
            </p:cNvSpPr>
            <p:nvPr/>
          </p:nvSpPr>
          <p:spPr bwMode="auto">
            <a:xfrm>
              <a:off x="5584825"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8" name="Rectangle 46"/>
            <p:cNvSpPr>
              <a:spLocks noChangeArrowheads="1"/>
            </p:cNvSpPr>
            <p:nvPr/>
          </p:nvSpPr>
          <p:spPr bwMode="auto">
            <a:xfrm>
              <a:off x="5087938" y="53562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09" name="Oval 47"/>
            <p:cNvSpPr>
              <a:spLocks noChangeArrowheads="1"/>
            </p:cNvSpPr>
            <p:nvPr/>
          </p:nvSpPr>
          <p:spPr bwMode="auto">
            <a:xfrm>
              <a:off x="5083175" y="52625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0" name="Freeform 48"/>
            <p:cNvSpPr>
              <a:spLocks/>
            </p:cNvSpPr>
            <p:nvPr/>
          </p:nvSpPr>
          <p:spPr bwMode="auto">
            <a:xfrm>
              <a:off x="4438650" y="4957763"/>
              <a:ext cx="1587" cy="830262"/>
            </a:xfrm>
            <a:custGeom>
              <a:avLst/>
              <a:gdLst>
                <a:gd name="T0" fmla="*/ 0 w 1"/>
                <a:gd name="T1" fmla="*/ 0 h 523"/>
                <a:gd name="T2" fmla="*/ 0 w 1"/>
                <a:gd name="T3" fmla="*/ 2147483646 h 523"/>
                <a:gd name="T4" fmla="*/ 0 60000 65536"/>
                <a:gd name="T5" fmla="*/ 0 60000 65536"/>
                <a:gd name="T6" fmla="*/ 0 w 1"/>
                <a:gd name="T7" fmla="*/ 0 h 523"/>
                <a:gd name="T8" fmla="*/ 1 w 1"/>
                <a:gd name="T9" fmla="*/ 523 h 523"/>
              </a:gdLst>
              <a:ahLst/>
              <a:cxnLst>
                <a:cxn ang="T4">
                  <a:pos x="T0" y="T1"/>
                </a:cxn>
                <a:cxn ang="T5">
                  <a:pos x="T2" y="T3"/>
                </a:cxn>
              </a:cxnLst>
              <a:rect l="T6" t="T7" r="T8" b="T9"/>
              <a:pathLst>
                <a:path w="1" h="523">
                  <a:moveTo>
                    <a:pt x="0" y="0"/>
                  </a:moveTo>
                  <a:lnTo>
                    <a:pt x="0" y="52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1" name="Freeform 49"/>
            <p:cNvSpPr>
              <a:spLocks/>
            </p:cNvSpPr>
            <p:nvPr/>
          </p:nvSpPr>
          <p:spPr bwMode="auto">
            <a:xfrm>
              <a:off x="3338513" y="4967288"/>
              <a:ext cx="1587" cy="854075"/>
            </a:xfrm>
            <a:custGeom>
              <a:avLst/>
              <a:gdLst>
                <a:gd name="T0" fmla="*/ 0 w 1"/>
                <a:gd name="T1" fmla="*/ 0 h 538"/>
                <a:gd name="T2" fmla="*/ 0 w 1"/>
                <a:gd name="T3" fmla="*/ 2147483646 h 538"/>
                <a:gd name="T4" fmla="*/ 0 60000 65536"/>
                <a:gd name="T5" fmla="*/ 0 60000 65536"/>
                <a:gd name="T6" fmla="*/ 0 w 1"/>
                <a:gd name="T7" fmla="*/ 0 h 538"/>
                <a:gd name="T8" fmla="*/ 1 w 1"/>
                <a:gd name="T9" fmla="*/ 538 h 538"/>
              </a:gdLst>
              <a:ahLst/>
              <a:cxnLst>
                <a:cxn ang="T4">
                  <a:pos x="T0" y="T1"/>
                </a:cxn>
                <a:cxn ang="T5">
                  <a:pos x="T2" y="T3"/>
                </a:cxn>
              </a:cxnLst>
              <a:rect l="T6" t="T7" r="T8" b="T9"/>
              <a:pathLst>
                <a:path w="1" h="538">
                  <a:moveTo>
                    <a:pt x="0" y="0"/>
                  </a:moveTo>
                  <a:lnTo>
                    <a:pt x="0" y="537"/>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2" name="Freeform 50"/>
            <p:cNvSpPr>
              <a:spLocks/>
            </p:cNvSpPr>
            <p:nvPr/>
          </p:nvSpPr>
          <p:spPr bwMode="auto">
            <a:xfrm>
              <a:off x="3600450" y="4943475"/>
              <a:ext cx="801687" cy="954087"/>
            </a:xfrm>
            <a:custGeom>
              <a:avLst/>
              <a:gdLst>
                <a:gd name="T0" fmla="*/ 0 w 505"/>
                <a:gd name="T1" fmla="*/ 2147483646 h 601"/>
                <a:gd name="T2" fmla="*/ 2147483646 w 505"/>
                <a:gd name="T3" fmla="*/ 0 h 601"/>
                <a:gd name="T4" fmla="*/ 0 60000 65536"/>
                <a:gd name="T5" fmla="*/ 0 60000 65536"/>
                <a:gd name="T6" fmla="*/ 0 w 505"/>
                <a:gd name="T7" fmla="*/ 0 h 601"/>
                <a:gd name="T8" fmla="*/ 505 w 505"/>
                <a:gd name="T9" fmla="*/ 601 h 601"/>
              </a:gdLst>
              <a:ahLst/>
              <a:cxnLst>
                <a:cxn ang="T4">
                  <a:pos x="T0" y="T1"/>
                </a:cxn>
                <a:cxn ang="T5">
                  <a:pos x="T2" y="T3"/>
                </a:cxn>
              </a:cxnLst>
              <a:rect l="T6" t="T7" r="T8" b="T9"/>
              <a:pathLst>
                <a:path w="505" h="601">
                  <a:moveTo>
                    <a:pt x="0" y="600"/>
                  </a:moveTo>
                  <a:lnTo>
                    <a:pt x="504"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3" name="Freeform 51"/>
            <p:cNvSpPr>
              <a:spLocks/>
            </p:cNvSpPr>
            <p:nvPr/>
          </p:nvSpPr>
          <p:spPr bwMode="auto">
            <a:xfrm>
              <a:off x="4691063" y="5495925"/>
              <a:ext cx="582612" cy="430212"/>
            </a:xfrm>
            <a:custGeom>
              <a:avLst/>
              <a:gdLst>
                <a:gd name="T0" fmla="*/ 0 w 367"/>
                <a:gd name="T1" fmla="*/ 2147483646 h 271"/>
                <a:gd name="T2" fmla="*/ 2147483646 w 367"/>
                <a:gd name="T3" fmla="*/ 0 h 271"/>
                <a:gd name="T4" fmla="*/ 0 60000 65536"/>
                <a:gd name="T5" fmla="*/ 0 60000 65536"/>
                <a:gd name="T6" fmla="*/ 0 w 367"/>
                <a:gd name="T7" fmla="*/ 0 h 271"/>
                <a:gd name="T8" fmla="*/ 367 w 367"/>
                <a:gd name="T9" fmla="*/ 271 h 271"/>
              </a:gdLst>
              <a:ahLst/>
              <a:cxnLst>
                <a:cxn ang="T4">
                  <a:pos x="T0" y="T1"/>
                </a:cxn>
                <a:cxn ang="T5">
                  <a:pos x="T2" y="T3"/>
                </a:cxn>
              </a:cxnLst>
              <a:rect l="T6" t="T7" r="T8" b="T9"/>
              <a:pathLst>
                <a:path w="367" h="271">
                  <a:moveTo>
                    <a:pt x="0" y="270"/>
                  </a:moveTo>
                  <a:lnTo>
                    <a:pt x="366"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4" name="Freeform 52"/>
            <p:cNvSpPr>
              <a:spLocks/>
            </p:cNvSpPr>
            <p:nvPr/>
          </p:nvSpPr>
          <p:spPr bwMode="auto">
            <a:xfrm>
              <a:off x="3609975" y="5943600"/>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5" name="Freeform 53"/>
            <p:cNvSpPr>
              <a:spLocks/>
            </p:cNvSpPr>
            <p:nvPr/>
          </p:nvSpPr>
          <p:spPr bwMode="auto">
            <a:xfrm>
              <a:off x="2671763" y="5429250"/>
              <a:ext cx="439737" cy="420687"/>
            </a:xfrm>
            <a:custGeom>
              <a:avLst/>
              <a:gdLst>
                <a:gd name="T0" fmla="*/ 2147483646 w 277"/>
                <a:gd name="T1" fmla="*/ 2147483646 h 265"/>
                <a:gd name="T2" fmla="*/ 0 w 277"/>
                <a:gd name="T3" fmla="*/ 0 h 265"/>
                <a:gd name="T4" fmla="*/ 0 60000 65536"/>
                <a:gd name="T5" fmla="*/ 0 60000 65536"/>
                <a:gd name="T6" fmla="*/ 0 w 277"/>
                <a:gd name="T7" fmla="*/ 0 h 265"/>
                <a:gd name="T8" fmla="*/ 277 w 277"/>
                <a:gd name="T9" fmla="*/ 265 h 265"/>
              </a:gdLst>
              <a:ahLst/>
              <a:cxnLst>
                <a:cxn ang="T4">
                  <a:pos x="T0" y="T1"/>
                </a:cxn>
                <a:cxn ang="T5">
                  <a:pos x="T2" y="T3"/>
                </a:cxn>
              </a:cxnLst>
              <a:rect l="T6" t="T7" r="T8" b="T9"/>
              <a:pathLst>
                <a:path w="277" h="265">
                  <a:moveTo>
                    <a:pt x="276" y="264"/>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6" name="Freeform 54"/>
            <p:cNvSpPr>
              <a:spLocks/>
            </p:cNvSpPr>
            <p:nvPr/>
          </p:nvSpPr>
          <p:spPr bwMode="auto">
            <a:xfrm>
              <a:off x="3600450" y="4848225"/>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7" name="Freeform 55"/>
            <p:cNvSpPr>
              <a:spLocks/>
            </p:cNvSpPr>
            <p:nvPr/>
          </p:nvSpPr>
          <p:spPr bwMode="auto">
            <a:xfrm>
              <a:off x="4672013" y="4843463"/>
              <a:ext cx="630237" cy="425450"/>
            </a:xfrm>
            <a:custGeom>
              <a:avLst/>
              <a:gdLst>
                <a:gd name="T0" fmla="*/ 2147483646 w 397"/>
                <a:gd name="T1" fmla="*/ 2147483646 h 268"/>
                <a:gd name="T2" fmla="*/ 0 w 397"/>
                <a:gd name="T3" fmla="*/ 0 h 268"/>
                <a:gd name="T4" fmla="*/ 0 60000 65536"/>
                <a:gd name="T5" fmla="*/ 0 60000 65536"/>
                <a:gd name="T6" fmla="*/ 0 w 397"/>
                <a:gd name="T7" fmla="*/ 0 h 268"/>
                <a:gd name="T8" fmla="*/ 397 w 397"/>
                <a:gd name="T9" fmla="*/ 268 h 268"/>
              </a:gdLst>
              <a:ahLst/>
              <a:cxnLst>
                <a:cxn ang="T4">
                  <a:pos x="T0" y="T1"/>
                </a:cxn>
                <a:cxn ang="T5">
                  <a:pos x="T2" y="T3"/>
                </a:cxn>
              </a:cxnLst>
              <a:rect l="T6" t="T7" r="T8" b="T9"/>
              <a:pathLst>
                <a:path w="397" h="268">
                  <a:moveTo>
                    <a:pt x="396" y="267"/>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8" name="Freeform 56"/>
            <p:cNvSpPr>
              <a:spLocks/>
            </p:cNvSpPr>
            <p:nvPr/>
          </p:nvSpPr>
          <p:spPr bwMode="auto">
            <a:xfrm>
              <a:off x="2581275" y="4373563"/>
              <a:ext cx="1763712" cy="814387"/>
            </a:xfrm>
            <a:custGeom>
              <a:avLst/>
              <a:gdLst>
                <a:gd name="T0" fmla="*/ 2147483646 w 1111"/>
                <a:gd name="T1" fmla="*/ 2147483646 h 513"/>
                <a:gd name="T2" fmla="*/ 2147483646 w 1111"/>
                <a:gd name="T3" fmla="*/ 2147483646 h 513"/>
                <a:gd name="T4" fmla="*/ 2147483646 w 1111"/>
                <a:gd name="T5" fmla="*/ 2147483646 h 513"/>
                <a:gd name="T6" fmla="*/ 2147483646 w 1111"/>
                <a:gd name="T7" fmla="*/ 2147483646 h 513"/>
                <a:gd name="T8" fmla="*/ 2147483646 w 1111"/>
                <a:gd name="T9" fmla="*/ 2147483646 h 513"/>
                <a:gd name="T10" fmla="*/ 2147483646 w 1111"/>
                <a:gd name="T11" fmla="*/ 2147483646 h 513"/>
                <a:gd name="T12" fmla="*/ 2147483646 w 1111"/>
                <a:gd name="T13" fmla="*/ 2147483646 h 513"/>
                <a:gd name="T14" fmla="*/ 2147483646 w 1111"/>
                <a:gd name="T15" fmla="*/ 2147483646 h 513"/>
                <a:gd name="T16" fmla="*/ 2147483646 w 1111"/>
                <a:gd name="T17" fmla="*/ 2147483646 h 513"/>
                <a:gd name="T18" fmla="*/ 2147483646 w 1111"/>
                <a:gd name="T19" fmla="*/ 2147483646 h 513"/>
                <a:gd name="T20" fmla="*/ 2147483646 w 1111"/>
                <a:gd name="T21" fmla="*/ 2147483646 h 513"/>
                <a:gd name="T22" fmla="*/ 2147483646 w 1111"/>
                <a:gd name="T23" fmla="*/ 2147483646 h 513"/>
                <a:gd name="T24" fmla="*/ 2147483646 w 1111"/>
                <a:gd name="T25" fmla="*/ 0 h 513"/>
                <a:gd name="T26" fmla="*/ 2147483646 w 1111"/>
                <a:gd name="T27" fmla="*/ 2147483646 h 513"/>
                <a:gd name="T28" fmla="*/ 2147483646 w 1111"/>
                <a:gd name="T29" fmla="*/ 2147483646 h 513"/>
                <a:gd name="T30" fmla="*/ 2147483646 w 1111"/>
                <a:gd name="T31" fmla="*/ 2147483646 h 513"/>
                <a:gd name="T32" fmla="*/ 2147483646 w 1111"/>
                <a:gd name="T33" fmla="*/ 2147483646 h 513"/>
                <a:gd name="T34" fmla="*/ 2147483646 w 1111"/>
                <a:gd name="T35" fmla="*/ 2147483646 h 513"/>
                <a:gd name="T36" fmla="*/ 2147483646 w 1111"/>
                <a:gd name="T37" fmla="*/ 2147483646 h 513"/>
                <a:gd name="T38" fmla="*/ 2147483646 w 1111"/>
                <a:gd name="T39" fmla="*/ 2147483646 h 513"/>
                <a:gd name="T40" fmla="*/ 2147483646 w 1111"/>
                <a:gd name="T41" fmla="*/ 2147483646 h 513"/>
                <a:gd name="T42" fmla="*/ 2147483646 w 1111"/>
                <a:gd name="T43" fmla="*/ 2147483646 h 513"/>
                <a:gd name="T44" fmla="*/ 2147483646 w 1111"/>
                <a:gd name="T45" fmla="*/ 2147483646 h 513"/>
                <a:gd name="T46" fmla="*/ 2147483646 w 1111"/>
                <a:gd name="T47" fmla="*/ 2147483646 h 513"/>
                <a:gd name="T48" fmla="*/ 2147483646 w 1111"/>
                <a:gd name="T49" fmla="*/ 2147483646 h 513"/>
                <a:gd name="T50" fmla="*/ 2147483646 w 1111"/>
                <a:gd name="T51" fmla="*/ 2147483646 h 513"/>
                <a:gd name="T52" fmla="*/ 2147483646 w 1111"/>
                <a:gd name="T53" fmla="*/ 2147483646 h 513"/>
                <a:gd name="T54" fmla="*/ 2147483646 w 1111"/>
                <a:gd name="T55" fmla="*/ 2147483646 h 513"/>
                <a:gd name="T56" fmla="*/ 2147483646 w 1111"/>
                <a:gd name="T57" fmla="*/ 2147483646 h 513"/>
                <a:gd name="T58" fmla="*/ 2147483646 w 1111"/>
                <a:gd name="T59" fmla="*/ 2147483646 h 513"/>
                <a:gd name="T60" fmla="*/ 2147483646 w 1111"/>
                <a:gd name="T61" fmla="*/ 2147483646 h 513"/>
                <a:gd name="T62" fmla="*/ 0 w 1111"/>
                <a:gd name="T63" fmla="*/ 2147483646 h 5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11"/>
                <a:gd name="T97" fmla="*/ 0 h 513"/>
                <a:gd name="T98" fmla="*/ 1111 w 1111"/>
                <a:gd name="T99" fmla="*/ 513 h 5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11" h="513">
                  <a:moveTo>
                    <a:pt x="1110" y="209"/>
                  </a:moveTo>
                  <a:lnTo>
                    <a:pt x="1107" y="178"/>
                  </a:lnTo>
                  <a:lnTo>
                    <a:pt x="1097" y="150"/>
                  </a:lnTo>
                  <a:lnTo>
                    <a:pt x="1082" y="124"/>
                  </a:lnTo>
                  <a:lnTo>
                    <a:pt x="1062" y="100"/>
                  </a:lnTo>
                  <a:lnTo>
                    <a:pt x="1037" y="79"/>
                  </a:lnTo>
                  <a:lnTo>
                    <a:pt x="1007" y="60"/>
                  </a:lnTo>
                  <a:lnTo>
                    <a:pt x="974" y="44"/>
                  </a:lnTo>
                  <a:lnTo>
                    <a:pt x="937" y="31"/>
                  </a:lnTo>
                  <a:lnTo>
                    <a:pt x="897" y="19"/>
                  </a:lnTo>
                  <a:lnTo>
                    <a:pt x="854" y="11"/>
                  </a:lnTo>
                  <a:lnTo>
                    <a:pt x="762" y="1"/>
                  </a:lnTo>
                  <a:lnTo>
                    <a:pt x="713" y="0"/>
                  </a:lnTo>
                  <a:lnTo>
                    <a:pt x="663" y="3"/>
                  </a:lnTo>
                  <a:lnTo>
                    <a:pt x="612" y="7"/>
                  </a:lnTo>
                  <a:lnTo>
                    <a:pt x="561" y="14"/>
                  </a:lnTo>
                  <a:lnTo>
                    <a:pt x="510" y="24"/>
                  </a:lnTo>
                  <a:lnTo>
                    <a:pt x="459" y="37"/>
                  </a:lnTo>
                  <a:lnTo>
                    <a:pt x="408" y="52"/>
                  </a:lnTo>
                  <a:lnTo>
                    <a:pt x="359" y="71"/>
                  </a:lnTo>
                  <a:lnTo>
                    <a:pt x="312" y="91"/>
                  </a:lnTo>
                  <a:lnTo>
                    <a:pt x="266" y="115"/>
                  </a:lnTo>
                  <a:lnTo>
                    <a:pt x="222" y="142"/>
                  </a:lnTo>
                  <a:lnTo>
                    <a:pt x="182" y="171"/>
                  </a:lnTo>
                  <a:lnTo>
                    <a:pt x="144" y="204"/>
                  </a:lnTo>
                  <a:lnTo>
                    <a:pt x="110" y="239"/>
                  </a:lnTo>
                  <a:lnTo>
                    <a:pt x="80" y="277"/>
                  </a:lnTo>
                  <a:lnTo>
                    <a:pt x="54" y="318"/>
                  </a:lnTo>
                  <a:lnTo>
                    <a:pt x="32" y="362"/>
                  </a:lnTo>
                  <a:lnTo>
                    <a:pt x="16" y="409"/>
                  </a:lnTo>
                  <a:lnTo>
                    <a:pt x="5" y="459"/>
                  </a:lnTo>
                  <a:lnTo>
                    <a:pt x="0" y="51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119" name="Group 59"/>
            <p:cNvGrpSpPr>
              <a:grpSpLocks/>
            </p:cNvGrpSpPr>
            <p:nvPr/>
          </p:nvGrpSpPr>
          <p:grpSpPr bwMode="auto">
            <a:xfrm>
              <a:off x="2427288" y="5118100"/>
              <a:ext cx="315912" cy="396875"/>
              <a:chOff x="1529" y="3224"/>
              <a:chExt cx="199" cy="250"/>
            </a:xfrm>
          </p:grpSpPr>
          <p:sp>
            <p:nvSpPr>
              <p:cNvPr id="145" name="Rectangle 57"/>
              <p:cNvSpPr>
                <a:spLocks noChangeArrowheads="1"/>
              </p:cNvSpPr>
              <p:nvPr/>
            </p:nvSpPr>
            <p:spPr bwMode="auto">
              <a:xfrm>
                <a:off x="1554" y="328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6" name="Rectangle 58"/>
              <p:cNvSpPr>
                <a:spLocks noChangeArrowheads="1"/>
              </p:cNvSpPr>
              <p:nvPr/>
            </p:nvSpPr>
            <p:spPr bwMode="auto">
              <a:xfrm>
                <a:off x="1529" y="3224"/>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u</a:t>
                </a:r>
              </a:p>
            </p:txBody>
          </p:sp>
        </p:grpSp>
        <p:grpSp>
          <p:nvGrpSpPr>
            <p:cNvPr id="120" name="Group 62"/>
            <p:cNvGrpSpPr>
              <a:grpSpLocks/>
            </p:cNvGrpSpPr>
            <p:nvPr/>
          </p:nvGrpSpPr>
          <p:grpSpPr bwMode="auto">
            <a:xfrm>
              <a:off x="4284663" y="5727700"/>
              <a:ext cx="315912" cy="396875"/>
              <a:chOff x="2699" y="3608"/>
              <a:chExt cx="199" cy="250"/>
            </a:xfrm>
          </p:grpSpPr>
          <p:sp>
            <p:nvSpPr>
              <p:cNvPr id="143" name="Rectangle 60"/>
              <p:cNvSpPr>
                <a:spLocks noChangeArrowheads="1"/>
              </p:cNvSpPr>
              <p:nvPr/>
            </p:nvSpPr>
            <p:spPr bwMode="auto">
              <a:xfrm>
                <a:off x="2724" y="366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4" name="Rectangle 61"/>
              <p:cNvSpPr>
                <a:spLocks noChangeArrowheads="1"/>
              </p:cNvSpPr>
              <p:nvPr/>
            </p:nvSpPr>
            <p:spPr bwMode="auto">
              <a:xfrm>
                <a:off x="2699" y="3608"/>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y</a:t>
                </a:r>
              </a:p>
            </p:txBody>
          </p:sp>
        </p:grpSp>
        <p:grpSp>
          <p:nvGrpSpPr>
            <p:cNvPr id="121" name="Group 65"/>
            <p:cNvGrpSpPr>
              <a:grpSpLocks/>
            </p:cNvGrpSpPr>
            <p:nvPr/>
          </p:nvGrpSpPr>
          <p:grpSpPr bwMode="auto">
            <a:xfrm>
              <a:off x="3179763" y="5675313"/>
              <a:ext cx="363537" cy="457200"/>
              <a:chOff x="2003" y="3575"/>
              <a:chExt cx="229" cy="288"/>
            </a:xfrm>
          </p:grpSpPr>
          <p:sp>
            <p:nvSpPr>
              <p:cNvPr id="141" name="Rectangle 63"/>
              <p:cNvSpPr>
                <a:spLocks noChangeArrowheads="1"/>
              </p:cNvSpPr>
              <p:nvPr/>
            </p:nvSpPr>
            <p:spPr bwMode="auto">
              <a:xfrm>
                <a:off x="2042" y="3666"/>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2" name="Rectangle 64"/>
              <p:cNvSpPr>
                <a:spLocks noChangeArrowheads="1"/>
              </p:cNvSpPr>
              <p:nvPr/>
            </p:nvSpPr>
            <p:spPr bwMode="auto">
              <a:xfrm>
                <a:off x="2003" y="3575"/>
                <a:ext cx="2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x</a:t>
                </a:r>
              </a:p>
            </p:txBody>
          </p:sp>
        </p:grpSp>
        <p:grpSp>
          <p:nvGrpSpPr>
            <p:cNvPr id="122" name="Group 68"/>
            <p:cNvGrpSpPr>
              <a:grpSpLocks/>
            </p:cNvGrpSpPr>
            <p:nvPr/>
          </p:nvGrpSpPr>
          <p:grpSpPr bwMode="auto">
            <a:xfrm>
              <a:off x="4254500" y="4632325"/>
              <a:ext cx="357187" cy="396875"/>
              <a:chOff x="2680" y="2918"/>
              <a:chExt cx="225" cy="250"/>
            </a:xfrm>
          </p:grpSpPr>
          <p:sp>
            <p:nvSpPr>
              <p:cNvPr id="139" name="Rectangle 66"/>
              <p:cNvSpPr>
                <a:spLocks noChangeArrowheads="1"/>
              </p:cNvSpPr>
              <p:nvPr/>
            </p:nvSpPr>
            <p:spPr bwMode="auto">
              <a:xfrm>
                <a:off x="2718" y="2979"/>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0" name="Rectangle 67"/>
              <p:cNvSpPr>
                <a:spLocks noChangeArrowheads="1"/>
              </p:cNvSpPr>
              <p:nvPr/>
            </p:nvSpPr>
            <p:spPr bwMode="auto">
              <a:xfrm>
                <a:off x="2680" y="2918"/>
                <a:ext cx="2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w</a:t>
                </a:r>
              </a:p>
            </p:txBody>
          </p:sp>
        </p:grpSp>
        <p:grpSp>
          <p:nvGrpSpPr>
            <p:cNvPr id="123" name="Group 71"/>
            <p:cNvGrpSpPr>
              <a:grpSpLocks/>
            </p:cNvGrpSpPr>
            <p:nvPr/>
          </p:nvGrpSpPr>
          <p:grpSpPr bwMode="auto">
            <a:xfrm>
              <a:off x="3192463" y="4632325"/>
              <a:ext cx="307975" cy="396875"/>
              <a:chOff x="2011" y="2918"/>
              <a:chExt cx="194" cy="250"/>
            </a:xfrm>
          </p:grpSpPr>
          <p:sp>
            <p:nvSpPr>
              <p:cNvPr id="137" name="Rectangle 69"/>
              <p:cNvSpPr>
                <a:spLocks noChangeArrowheads="1"/>
              </p:cNvSpPr>
              <p:nvPr/>
            </p:nvSpPr>
            <p:spPr bwMode="auto">
              <a:xfrm>
                <a:off x="2034" y="297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8" name="Rectangle 70"/>
              <p:cNvSpPr>
                <a:spLocks noChangeArrowheads="1"/>
              </p:cNvSpPr>
              <p:nvPr/>
            </p:nvSpPr>
            <p:spPr bwMode="auto">
              <a:xfrm>
                <a:off x="2011" y="2918"/>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v</a:t>
                </a:r>
              </a:p>
            </p:txBody>
          </p:sp>
        </p:grpSp>
        <p:grpSp>
          <p:nvGrpSpPr>
            <p:cNvPr id="124" name="Group 74"/>
            <p:cNvGrpSpPr>
              <a:grpSpLocks/>
            </p:cNvGrpSpPr>
            <p:nvPr/>
          </p:nvGrpSpPr>
          <p:grpSpPr bwMode="auto">
            <a:xfrm>
              <a:off x="5176838" y="5137150"/>
              <a:ext cx="347662" cy="457200"/>
              <a:chOff x="3261" y="3236"/>
              <a:chExt cx="219" cy="288"/>
            </a:xfrm>
          </p:grpSpPr>
          <p:sp>
            <p:nvSpPr>
              <p:cNvPr id="135" name="Rectangle 72"/>
              <p:cNvSpPr>
                <a:spLocks noChangeArrowheads="1"/>
              </p:cNvSpPr>
              <p:nvPr/>
            </p:nvSpPr>
            <p:spPr bwMode="auto">
              <a:xfrm>
                <a:off x="3297" y="3327"/>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6" name="Rectangle 73"/>
              <p:cNvSpPr>
                <a:spLocks noChangeArrowheads="1"/>
              </p:cNvSpPr>
              <p:nvPr/>
            </p:nvSpPr>
            <p:spPr bwMode="auto">
              <a:xfrm>
                <a:off x="3261" y="3236"/>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z</a:t>
                </a:r>
              </a:p>
            </p:txBody>
          </p:sp>
        </p:grpSp>
        <p:sp>
          <p:nvSpPr>
            <p:cNvPr id="125" name="Rectangle 75"/>
            <p:cNvSpPr>
              <a:spLocks noChangeArrowheads="1"/>
            </p:cNvSpPr>
            <p:nvPr/>
          </p:nvSpPr>
          <p:spPr bwMode="auto">
            <a:xfrm>
              <a:off x="2743200" y="48371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26" name="Rectangle 76"/>
            <p:cNvSpPr>
              <a:spLocks noChangeArrowheads="1"/>
            </p:cNvSpPr>
            <p:nvPr/>
          </p:nvSpPr>
          <p:spPr bwMode="auto">
            <a:xfrm>
              <a:off x="3295650" y="51847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27" name="Rectangle 77"/>
            <p:cNvSpPr>
              <a:spLocks noChangeArrowheads="1"/>
            </p:cNvSpPr>
            <p:nvPr/>
          </p:nvSpPr>
          <p:spPr bwMode="auto">
            <a:xfrm>
              <a:off x="2559050" y="5497513"/>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28" name="Rectangle 78"/>
            <p:cNvSpPr>
              <a:spLocks noChangeArrowheads="1"/>
            </p:cNvSpPr>
            <p:nvPr/>
          </p:nvSpPr>
          <p:spPr bwMode="auto">
            <a:xfrm>
              <a:off x="3905250" y="53324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129" name="Rectangle 79"/>
            <p:cNvSpPr>
              <a:spLocks noChangeArrowheads="1"/>
            </p:cNvSpPr>
            <p:nvPr/>
          </p:nvSpPr>
          <p:spPr bwMode="auto">
            <a:xfrm>
              <a:off x="3822700" y="5894388"/>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30" name="Rectangle 80"/>
            <p:cNvSpPr>
              <a:spLocks noChangeArrowheads="1"/>
            </p:cNvSpPr>
            <p:nvPr/>
          </p:nvSpPr>
          <p:spPr bwMode="auto">
            <a:xfrm>
              <a:off x="4394200" y="5213350"/>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31" name="Rectangle 81"/>
            <p:cNvSpPr>
              <a:spLocks noChangeArrowheads="1"/>
            </p:cNvSpPr>
            <p:nvPr/>
          </p:nvSpPr>
          <p:spPr bwMode="auto">
            <a:xfrm>
              <a:off x="4948238" y="5632450"/>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32" name="Rectangle 82"/>
            <p:cNvSpPr>
              <a:spLocks noChangeArrowheads="1"/>
            </p:cNvSpPr>
            <p:nvPr/>
          </p:nvSpPr>
          <p:spPr bwMode="auto">
            <a:xfrm>
              <a:off x="4905375" y="47799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sp>
          <p:nvSpPr>
            <p:cNvPr id="133" name="Rectangle 83"/>
            <p:cNvSpPr>
              <a:spLocks noChangeArrowheads="1"/>
            </p:cNvSpPr>
            <p:nvPr/>
          </p:nvSpPr>
          <p:spPr bwMode="auto">
            <a:xfrm>
              <a:off x="3738563" y="45418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134" name="Rectangle 84"/>
            <p:cNvSpPr>
              <a:spLocks noChangeArrowheads="1"/>
            </p:cNvSpPr>
            <p:nvPr/>
          </p:nvSpPr>
          <p:spPr bwMode="auto">
            <a:xfrm>
              <a:off x="3181350" y="41179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grpSp>
      <p:sp>
        <p:nvSpPr>
          <p:cNvPr id="1079371" name="Line 75"/>
          <p:cNvSpPr>
            <a:spLocks noChangeShapeType="1"/>
          </p:cNvSpPr>
          <p:nvPr/>
        </p:nvSpPr>
        <p:spPr bwMode="auto">
          <a:xfrm>
            <a:off x="3841783" y="5935886"/>
            <a:ext cx="558800" cy="409575"/>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79372" name="Line 76"/>
          <p:cNvSpPr>
            <a:spLocks noChangeShapeType="1"/>
          </p:cNvSpPr>
          <p:nvPr/>
        </p:nvSpPr>
        <p:spPr bwMode="auto">
          <a:xfrm>
            <a:off x="5278898" y="6492679"/>
            <a:ext cx="698500" cy="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79373" name="Line 77"/>
          <p:cNvSpPr>
            <a:spLocks noChangeShapeType="1"/>
          </p:cNvSpPr>
          <p:nvPr/>
        </p:nvSpPr>
        <p:spPr bwMode="auto">
          <a:xfrm flipV="1">
            <a:off x="6878847" y="5919788"/>
            <a:ext cx="774700" cy="45720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3204470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79299">
                                            <p:txEl>
                                              <p:pRg st="0" end="0"/>
                                            </p:txEl>
                                          </p:spTgt>
                                        </p:tgtEl>
                                        <p:attrNameLst>
                                          <p:attrName>style.visibility</p:attrName>
                                        </p:attrNameLst>
                                      </p:cBhvr>
                                      <p:to>
                                        <p:strVal val="visible"/>
                                      </p:to>
                                    </p:set>
                                    <p:animEffect transition="in" filter="blinds(horizontal)">
                                      <p:cBhvr>
                                        <p:cTn id="7" dur="500"/>
                                        <p:tgtEl>
                                          <p:spTgt spid="1079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79299">
                                            <p:txEl>
                                              <p:pRg st="1" end="1"/>
                                            </p:txEl>
                                          </p:spTgt>
                                        </p:tgtEl>
                                        <p:attrNameLst>
                                          <p:attrName>style.visibility</p:attrName>
                                        </p:attrNameLst>
                                      </p:cBhvr>
                                      <p:to>
                                        <p:strVal val="visible"/>
                                      </p:to>
                                    </p:set>
                                    <p:animEffect transition="in" filter="blinds(horizontal)">
                                      <p:cBhvr>
                                        <p:cTn id="12" dur="500"/>
                                        <p:tgtEl>
                                          <p:spTgt spid="1079299">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79299">
                                            <p:txEl>
                                              <p:pRg st="2" end="2"/>
                                            </p:txEl>
                                          </p:spTgt>
                                        </p:tgtEl>
                                        <p:attrNameLst>
                                          <p:attrName>style.visibility</p:attrName>
                                        </p:attrNameLst>
                                      </p:cBhvr>
                                      <p:to>
                                        <p:strVal val="visible"/>
                                      </p:to>
                                    </p:set>
                                    <p:animEffect transition="in" filter="blinds(horizontal)">
                                      <p:cBhvr>
                                        <p:cTn id="15" dur="500"/>
                                        <p:tgtEl>
                                          <p:spTgt spid="107929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079299">
                                            <p:txEl>
                                              <p:pRg st="3" end="3"/>
                                            </p:txEl>
                                          </p:spTgt>
                                        </p:tgtEl>
                                        <p:attrNameLst>
                                          <p:attrName>style.visibility</p:attrName>
                                        </p:attrNameLst>
                                      </p:cBhvr>
                                      <p:to>
                                        <p:strVal val="visible"/>
                                      </p:to>
                                    </p:set>
                                    <p:animEffect transition="in" filter="blinds(horizontal)">
                                      <p:cBhvr>
                                        <p:cTn id="20" dur="500"/>
                                        <p:tgtEl>
                                          <p:spTgt spid="107929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079371"/>
                                        </p:tgtEl>
                                        <p:attrNameLst>
                                          <p:attrName>style.visibility</p:attrName>
                                        </p:attrNameLst>
                                      </p:cBhvr>
                                      <p:to>
                                        <p:strVal val="visible"/>
                                      </p:to>
                                    </p:set>
                                    <p:animEffect transition="in" filter="wipe(up)">
                                      <p:cBhvr>
                                        <p:cTn id="25" dur="500"/>
                                        <p:tgtEl>
                                          <p:spTgt spid="107937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79372"/>
                                        </p:tgtEl>
                                        <p:attrNameLst>
                                          <p:attrName>style.visibility</p:attrName>
                                        </p:attrNameLst>
                                      </p:cBhvr>
                                      <p:to>
                                        <p:strVal val="visible"/>
                                      </p:to>
                                    </p:set>
                                    <p:animEffect transition="in" filter="wipe(left)">
                                      <p:cBhvr>
                                        <p:cTn id="30" dur="500"/>
                                        <p:tgtEl>
                                          <p:spTgt spid="10793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79373"/>
                                        </p:tgtEl>
                                        <p:attrNameLst>
                                          <p:attrName>style.visibility</p:attrName>
                                        </p:attrNameLst>
                                      </p:cBhvr>
                                      <p:to>
                                        <p:strVal val="visible"/>
                                      </p:to>
                                    </p:set>
                                    <p:animEffect transition="in" filter="wipe(down)">
                                      <p:cBhvr>
                                        <p:cTn id="35" dur="500"/>
                                        <p:tgtEl>
                                          <p:spTgt spid="1079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371" grpId="0" animBg="1"/>
      <p:bldP spid="1079372" grpId="0" animBg="1"/>
      <p:bldP spid="107937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2"/>
          <p:cNvSpPr>
            <a:spLocks noGrp="1" noChangeArrowheads="1"/>
          </p:cNvSpPr>
          <p:nvPr>
            <p:ph type="title" idx="4294967295"/>
          </p:nvPr>
        </p:nvSpPr>
        <p:spPr>
          <a:xfrm>
            <a:off x="0" y="105356"/>
            <a:ext cx="12087225" cy="1143000"/>
          </a:xfrm>
          <a:prstGeom prst="rect">
            <a:avLst/>
          </a:prstGeom>
        </p:spPr>
        <p:txBody>
          <a:bodyPr/>
          <a:lstStyle/>
          <a:p>
            <a:pPr algn="ctr"/>
            <a:r>
              <a:rPr lang="zh-CN" altLang="en-US" dirty="0"/>
              <a:t>构建最低费用路径树</a:t>
            </a:r>
          </a:p>
        </p:txBody>
      </p:sp>
      <p:sp>
        <p:nvSpPr>
          <p:cNvPr id="1080446" name="Text Box 126"/>
          <p:cNvSpPr txBox="1">
            <a:spLocks noChangeArrowheads="1"/>
          </p:cNvSpPr>
          <p:nvPr/>
        </p:nvSpPr>
        <p:spPr bwMode="auto">
          <a:xfrm>
            <a:off x="537634" y="1015797"/>
            <a:ext cx="11303000" cy="26407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marL="342900" indent="-342900">
              <a:lnSpc>
                <a:spcPct val="115000"/>
              </a:lnSpc>
              <a:spcBef>
                <a:spcPct val="0"/>
              </a:spcBef>
              <a:buClrTx/>
              <a:buSzTx/>
              <a:buFont typeface="Arial" panose="020B0604020202020204" pitchFamily="34" charset="0"/>
              <a:buChar char="•"/>
            </a:pPr>
            <a:r>
              <a:rPr lang="zh-CN" altLang="en-US" sz="2400" dirty="0">
                <a:solidFill>
                  <a:prstClr val="black"/>
                </a:solidFill>
                <a:latin typeface="Microsoft YaHei"/>
                <a:ea typeface="Microsoft YaHei"/>
              </a:rPr>
              <a:t>根据</a:t>
            </a:r>
            <a:r>
              <a:rPr lang="zh-CN" altLang="en-US" sz="2400" u="sng" dirty="0">
                <a:solidFill>
                  <a:srgbClr val="FF3300"/>
                </a:solidFill>
                <a:latin typeface="Microsoft YaHei"/>
                <a:ea typeface="Microsoft YaHei"/>
              </a:rPr>
              <a:t>目的节点找出顺序</a:t>
            </a:r>
            <a:r>
              <a:rPr lang="zh-CN" altLang="en-US" sz="2400" dirty="0">
                <a:solidFill>
                  <a:srgbClr val="FF3300"/>
                </a:solidFill>
                <a:latin typeface="Microsoft YaHei"/>
                <a:ea typeface="Microsoft YaHei"/>
              </a:rPr>
              <a:t>和其</a:t>
            </a:r>
            <a:r>
              <a:rPr lang="zh-CN" altLang="en-US" sz="2400" u="sng" dirty="0">
                <a:solidFill>
                  <a:srgbClr val="FF3300"/>
                </a:solidFill>
                <a:latin typeface="Microsoft YaHei"/>
                <a:ea typeface="Microsoft YaHei"/>
              </a:rPr>
              <a:t>费用</a:t>
            </a:r>
            <a:r>
              <a:rPr lang="zh-CN" altLang="en-US" sz="2400" dirty="0">
                <a:solidFill>
                  <a:srgbClr val="FF3300"/>
                </a:solidFill>
                <a:latin typeface="Microsoft YaHei"/>
                <a:ea typeface="Microsoft YaHei"/>
              </a:rPr>
              <a:t>以及</a:t>
            </a:r>
            <a:r>
              <a:rPr lang="zh-CN" altLang="en-US" sz="2400" u="sng" dirty="0">
                <a:solidFill>
                  <a:srgbClr val="FF3300"/>
                </a:solidFill>
                <a:latin typeface="Microsoft YaHei"/>
                <a:ea typeface="Microsoft YaHei"/>
              </a:rPr>
              <a:t>前驱节点</a:t>
            </a:r>
            <a:r>
              <a:rPr lang="zh-CN" altLang="en-US" sz="2400" dirty="0">
                <a:solidFill>
                  <a:prstClr val="black"/>
                </a:solidFill>
                <a:latin typeface="Microsoft YaHei"/>
                <a:ea typeface="Microsoft YaHei"/>
              </a:rPr>
              <a:t>，可以画出源节点</a:t>
            </a:r>
            <a:r>
              <a:rPr lang="en-US" altLang="zh-CN" sz="2400" dirty="0">
                <a:solidFill>
                  <a:prstClr val="black"/>
                </a:solidFill>
                <a:latin typeface="Microsoft YaHei"/>
                <a:ea typeface="Microsoft YaHei"/>
              </a:rPr>
              <a:t>u</a:t>
            </a:r>
            <a:r>
              <a:rPr lang="zh-CN" altLang="en-US" sz="2400" dirty="0">
                <a:solidFill>
                  <a:prstClr val="black"/>
                </a:solidFill>
                <a:latin typeface="Microsoft YaHei"/>
                <a:ea typeface="Microsoft YaHei"/>
              </a:rPr>
              <a:t>到所有目的节点的</a:t>
            </a:r>
            <a:r>
              <a:rPr lang="zh-CN" altLang="en-US" sz="2400" i="1" dirty="0">
                <a:solidFill>
                  <a:srgbClr val="0563C1"/>
                </a:solidFill>
                <a:latin typeface="Microsoft YaHei"/>
                <a:ea typeface="Microsoft YaHei"/>
              </a:rPr>
              <a:t>最低费用路径树。</a:t>
            </a:r>
            <a:endParaRPr lang="en-US" altLang="zh-CN" sz="2400" dirty="0">
              <a:solidFill>
                <a:prstClr val="black"/>
              </a:solidFill>
              <a:latin typeface="Microsoft YaHei"/>
              <a:ea typeface="Microsoft YaHei"/>
            </a:endParaRPr>
          </a:p>
          <a:p>
            <a:pPr marL="342900" indent="-342900">
              <a:lnSpc>
                <a:spcPct val="115000"/>
              </a:lnSpc>
              <a:spcBef>
                <a:spcPct val="0"/>
              </a:spcBef>
              <a:buClrTx/>
              <a:buSzTx/>
              <a:buFont typeface="Arial" panose="020B0604020202020204" pitchFamily="34" charset="0"/>
              <a:buChar char="•"/>
            </a:pPr>
            <a:r>
              <a:rPr lang="zh-CN" altLang="en-US" sz="2400" dirty="0">
                <a:solidFill>
                  <a:prstClr val="black"/>
                </a:solidFill>
                <a:latin typeface="Microsoft YaHei"/>
                <a:ea typeface="Microsoft YaHei"/>
              </a:rPr>
              <a:t>根据得到的所有目的节点的完整路径，或最低费用路径树，可以生成源节点的转发表。</a:t>
            </a:r>
            <a:endParaRPr lang="zh-CN" altLang="en-US" sz="2400" i="1" dirty="0">
              <a:solidFill>
                <a:prstClr val="black"/>
              </a:solidFill>
              <a:latin typeface="Microsoft YaHei"/>
              <a:ea typeface="Microsoft YaHei"/>
            </a:endParaRPr>
          </a:p>
          <a:p>
            <a:pPr>
              <a:lnSpc>
                <a:spcPct val="115000"/>
              </a:lnSpc>
              <a:spcBef>
                <a:spcPct val="0"/>
              </a:spcBef>
              <a:buClrTx/>
              <a:buFont typeface="ZapfDingbats" pitchFamily="82" charset="2"/>
              <a:buNone/>
            </a:pPr>
            <a:r>
              <a:rPr lang="zh-CN" altLang="en-US" sz="2400" dirty="0">
                <a:solidFill>
                  <a:srgbClr val="0563C1"/>
                </a:solidFill>
                <a:latin typeface="Microsoft YaHei"/>
                <a:ea typeface="Microsoft YaHei"/>
              </a:rPr>
              <a:t>转发表：</a:t>
            </a:r>
            <a:r>
              <a:rPr lang="zh-CN" altLang="en-US" sz="2400" dirty="0">
                <a:solidFill>
                  <a:prstClr val="black"/>
                </a:solidFill>
                <a:latin typeface="Microsoft YaHei"/>
                <a:ea typeface="Microsoft YaHei"/>
              </a:rPr>
              <a:t>存放从源节点到每个目的节点的最低费用</a:t>
            </a:r>
            <a:r>
              <a:rPr lang="zh-CN" altLang="en-US" sz="2400" dirty="0">
                <a:solidFill>
                  <a:srgbClr val="FF3300"/>
                </a:solidFill>
                <a:latin typeface="Microsoft YaHei"/>
                <a:ea typeface="Microsoft YaHei"/>
              </a:rPr>
              <a:t>路径上的下一跳节点。</a:t>
            </a:r>
            <a:r>
              <a:rPr lang="zh-CN" altLang="en-US" sz="2400" dirty="0">
                <a:solidFill>
                  <a:prstClr val="black"/>
                </a:solidFill>
                <a:latin typeface="Microsoft YaHei"/>
                <a:ea typeface="Microsoft YaHei"/>
              </a:rPr>
              <a:t>即指出对于发往某个目的节点的分组，从该节点发出后的下一个节点。</a:t>
            </a:r>
          </a:p>
        </p:txBody>
      </p:sp>
      <p:grpSp>
        <p:nvGrpSpPr>
          <p:cNvPr id="102" name="组合 91"/>
          <p:cNvGrpSpPr>
            <a:grpSpLocks/>
          </p:cNvGrpSpPr>
          <p:nvPr/>
        </p:nvGrpSpPr>
        <p:grpSpPr bwMode="auto">
          <a:xfrm>
            <a:off x="1060186" y="4090987"/>
            <a:ext cx="4135437" cy="2403475"/>
            <a:chOff x="2224088" y="4078288"/>
            <a:chExt cx="3506787" cy="2186074"/>
          </a:xfrm>
        </p:grpSpPr>
        <p:sp>
          <p:nvSpPr>
            <p:cNvPr id="103" name="Freeform 16"/>
            <p:cNvSpPr>
              <a:spLocks/>
            </p:cNvSpPr>
            <p:nvPr/>
          </p:nvSpPr>
          <p:spPr bwMode="auto">
            <a:xfrm>
              <a:off x="2224088" y="4078288"/>
              <a:ext cx="3506787" cy="2179637"/>
            </a:xfrm>
            <a:custGeom>
              <a:avLst/>
              <a:gdLst>
                <a:gd name="T0" fmla="*/ 2147483646 w 2209"/>
                <a:gd name="T1" fmla="*/ 2147483646 h 1373"/>
                <a:gd name="T2" fmla="*/ 2147483646 w 2209"/>
                <a:gd name="T3" fmla="*/ 2147483646 h 1373"/>
                <a:gd name="T4" fmla="*/ 2147483646 w 2209"/>
                <a:gd name="T5" fmla="*/ 2147483646 h 1373"/>
                <a:gd name="T6" fmla="*/ 2147483646 w 2209"/>
                <a:gd name="T7" fmla="*/ 2147483646 h 1373"/>
                <a:gd name="T8" fmla="*/ 2147483646 w 2209"/>
                <a:gd name="T9" fmla="*/ 2147483646 h 1373"/>
                <a:gd name="T10" fmla="*/ 2147483646 w 2209"/>
                <a:gd name="T11" fmla="*/ 2147483646 h 1373"/>
                <a:gd name="T12" fmla="*/ 2147483646 w 2209"/>
                <a:gd name="T13" fmla="*/ 2147483646 h 1373"/>
                <a:gd name="T14" fmla="*/ 2147483646 w 2209"/>
                <a:gd name="T15" fmla="*/ 2147483646 h 1373"/>
                <a:gd name="T16" fmla="*/ 2147483646 w 2209"/>
                <a:gd name="T17" fmla="*/ 0 h 1373"/>
                <a:gd name="T18" fmla="*/ 2147483646 w 2209"/>
                <a:gd name="T19" fmla="*/ 2147483646 h 1373"/>
                <a:gd name="T20" fmla="*/ 2147483646 w 2209"/>
                <a:gd name="T21" fmla="*/ 2147483646 h 1373"/>
                <a:gd name="T22" fmla="*/ 2147483646 w 2209"/>
                <a:gd name="T23" fmla="*/ 2147483646 h 1373"/>
                <a:gd name="T24" fmla="*/ 2147483646 w 2209"/>
                <a:gd name="T25" fmla="*/ 2147483646 h 1373"/>
                <a:gd name="T26" fmla="*/ 2147483646 w 2209"/>
                <a:gd name="T27" fmla="*/ 2147483646 h 1373"/>
                <a:gd name="T28" fmla="*/ 2147483646 w 2209"/>
                <a:gd name="T29" fmla="*/ 2147483646 h 1373"/>
                <a:gd name="T30" fmla="*/ 2147483646 w 2209"/>
                <a:gd name="T31" fmla="*/ 2147483646 h 1373"/>
                <a:gd name="T32" fmla="*/ 2147483646 w 2209"/>
                <a:gd name="T33" fmla="*/ 2147483646 h 1373"/>
                <a:gd name="T34" fmla="*/ 2147483646 w 2209"/>
                <a:gd name="T35" fmla="*/ 2147483646 h 1373"/>
                <a:gd name="T36" fmla="*/ 2147483646 w 2209"/>
                <a:gd name="T37" fmla="*/ 2147483646 h 1373"/>
                <a:gd name="T38" fmla="*/ 2147483646 w 2209"/>
                <a:gd name="T39" fmla="*/ 2147483646 h 1373"/>
                <a:gd name="T40" fmla="*/ 2147483646 w 2209"/>
                <a:gd name="T41" fmla="*/ 2147483646 h 1373"/>
                <a:gd name="T42" fmla="*/ 2147483646 w 2209"/>
                <a:gd name="T43" fmla="*/ 2147483646 h 1373"/>
                <a:gd name="T44" fmla="*/ 2147483646 w 2209"/>
                <a:gd name="T45" fmla="*/ 2147483646 h 1373"/>
                <a:gd name="T46" fmla="*/ 2147483646 w 2209"/>
                <a:gd name="T47" fmla="*/ 2147483646 h 1373"/>
                <a:gd name="T48" fmla="*/ 2147483646 w 2209"/>
                <a:gd name="T49" fmla="*/ 2147483646 h 1373"/>
                <a:gd name="T50" fmla="*/ 2147483646 w 2209"/>
                <a:gd name="T51" fmla="*/ 2147483646 h 1373"/>
                <a:gd name="T52" fmla="*/ 2147483646 w 2209"/>
                <a:gd name="T53" fmla="*/ 2147483646 h 1373"/>
                <a:gd name="T54" fmla="*/ 2147483646 w 2209"/>
                <a:gd name="T55" fmla="*/ 2147483646 h 1373"/>
                <a:gd name="T56" fmla="*/ 2147483646 w 2209"/>
                <a:gd name="T57" fmla="*/ 2147483646 h 1373"/>
                <a:gd name="T58" fmla="*/ 2147483646 w 2209"/>
                <a:gd name="T59" fmla="*/ 2147483646 h 1373"/>
                <a:gd name="T60" fmla="*/ 2147483646 w 2209"/>
                <a:gd name="T61" fmla="*/ 2147483646 h 1373"/>
                <a:gd name="T62" fmla="*/ 2147483646 w 2209"/>
                <a:gd name="T63" fmla="*/ 2147483646 h 1373"/>
                <a:gd name="T64" fmla="*/ 2147483646 w 2209"/>
                <a:gd name="T65" fmla="*/ 2147483646 h 1373"/>
                <a:gd name="T66" fmla="*/ 2147483646 w 2209"/>
                <a:gd name="T67" fmla="*/ 2147483646 h 1373"/>
                <a:gd name="T68" fmla="*/ 2147483646 w 2209"/>
                <a:gd name="T69" fmla="*/ 2147483646 h 1373"/>
                <a:gd name="T70" fmla="*/ 2147483646 w 2209"/>
                <a:gd name="T71" fmla="*/ 2147483646 h 1373"/>
                <a:gd name="T72" fmla="*/ 2147483646 w 2209"/>
                <a:gd name="T73" fmla="*/ 2147483646 h 1373"/>
                <a:gd name="T74" fmla="*/ 0 w 2209"/>
                <a:gd name="T75" fmla="*/ 2147483646 h 137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9"/>
                <a:gd name="T115" fmla="*/ 0 h 1373"/>
                <a:gd name="T116" fmla="*/ 2209 w 2209"/>
                <a:gd name="T117" fmla="*/ 1373 h 137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9" h="1373">
                  <a:moveTo>
                    <a:pt x="0" y="603"/>
                  </a:moveTo>
                  <a:lnTo>
                    <a:pt x="7" y="559"/>
                  </a:lnTo>
                  <a:lnTo>
                    <a:pt x="25" y="519"/>
                  </a:lnTo>
                  <a:lnTo>
                    <a:pt x="49" y="481"/>
                  </a:lnTo>
                  <a:lnTo>
                    <a:pt x="79" y="443"/>
                  </a:lnTo>
                  <a:lnTo>
                    <a:pt x="149" y="371"/>
                  </a:lnTo>
                  <a:lnTo>
                    <a:pt x="219" y="299"/>
                  </a:lnTo>
                  <a:lnTo>
                    <a:pt x="249" y="261"/>
                  </a:lnTo>
                  <a:lnTo>
                    <a:pt x="274" y="218"/>
                  </a:lnTo>
                  <a:lnTo>
                    <a:pt x="297" y="175"/>
                  </a:lnTo>
                  <a:lnTo>
                    <a:pt x="324" y="133"/>
                  </a:lnTo>
                  <a:lnTo>
                    <a:pt x="357" y="93"/>
                  </a:lnTo>
                  <a:lnTo>
                    <a:pt x="400" y="59"/>
                  </a:lnTo>
                  <a:lnTo>
                    <a:pt x="456" y="31"/>
                  </a:lnTo>
                  <a:lnTo>
                    <a:pt x="529" y="13"/>
                  </a:lnTo>
                  <a:lnTo>
                    <a:pt x="575" y="8"/>
                  </a:lnTo>
                  <a:lnTo>
                    <a:pt x="628" y="3"/>
                  </a:lnTo>
                  <a:lnTo>
                    <a:pt x="686" y="0"/>
                  </a:lnTo>
                  <a:lnTo>
                    <a:pt x="749" y="0"/>
                  </a:lnTo>
                  <a:lnTo>
                    <a:pt x="888" y="2"/>
                  </a:lnTo>
                  <a:lnTo>
                    <a:pt x="1033" y="9"/>
                  </a:lnTo>
                  <a:lnTo>
                    <a:pt x="1181" y="23"/>
                  </a:lnTo>
                  <a:lnTo>
                    <a:pt x="1321" y="41"/>
                  </a:lnTo>
                  <a:lnTo>
                    <a:pt x="1387" y="52"/>
                  </a:lnTo>
                  <a:lnTo>
                    <a:pt x="1447" y="63"/>
                  </a:lnTo>
                  <a:lnTo>
                    <a:pt x="1502" y="76"/>
                  </a:lnTo>
                  <a:lnTo>
                    <a:pt x="1551" y="90"/>
                  </a:lnTo>
                  <a:lnTo>
                    <a:pt x="1634" y="122"/>
                  </a:lnTo>
                  <a:lnTo>
                    <a:pt x="1702" y="161"/>
                  </a:lnTo>
                  <a:lnTo>
                    <a:pt x="1761" y="205"/>
                  </a:lnTo>
                  <a:lnTo>
                    <a:pt x="1809" y="254"/>
                  </a:lnTo>
                  <a:lnTo>
                    <a:pt x="1852" y="306"/>
                  </a:lnTo>
                  <a:lnTo>
                    <a:pt x="1891" y="358"/>
                  </a:lnTo>
                  <a:lnTo>
                    <a:pt x="1969" y="461"/>
                  </a:lnTo>
                  <a:lnTo>
                    <a:pt x="2012" y="512"/>
                  </a:lnTo>
                  <a:lnTo>
                    <a:pt x="2058" y="564"/>
                  </a:lnTo>
                  <a:lnTo>
                    <a:pt x="2103" y="617"/>
                  </a:lnTo>
                  <a:lnTo>
                    <a:pt x="2143" y="670"/>
                  </a:lnTo>
                  <a:lnTo>
                    <a:pt x="2177" y="724"/>
                  </a:lnTo>
                  <a:lnTo>
                    <a:pt x="2200" y="778"/>
                  </a:lnTo>
                  <a:lnTo>
                    <a:pt x="2208" y="832"/>
                  </a:lnTo>
                  <a:lnTo>
                    <a:pt x="2199" y="884"/>
                  </a:lnTo>
                  <a:lnTo>
                    <a:pt x="2186" y="911"/>
                  </a:lnTo>
                  <a:lnTo>
                    <a:pt x="2169" y="938"/>
                  </a:lnTo>
                  <a:lnTo>
                    <a:pt x="2122" y="996"/>
                  </a:lnTo>
                  <a:lnTo>
                    <a:pt x="2059" y="1053"/>
                  </a:lnTo>
                  <a:lnTo>
                    <a:pt x="1986" y="1111"/>
                  </a:lnTo>
                  <a:lnTo>
                    <a:pt x="1906" y="1165"/>
                  </a:lnTo>
                  <a:lnTo>
                    <a:pt x="1821" y="1215"/>
                  </a:lnTo>
                  <a:lnTo>
                    <a:pt x="1738" y="1258"/>
                  </a:lnTo>
                  <a:lnTo>
                    <a:pt x="1659" y="1292"/>
                  </a:lnTo>
                  <a:lnTo>
                    <a:pt x="1581" y="1318"/>
                  </a:lnTo>
                  <a:lnTo>
                    <a:pt x="1499" y="1336"/>
                  </a:lnTo>
                  <a:lnTo>
                    <a:pt x="1412" y="1349"/>
                  </a:lnTo>
                  <a:lnTo>
                    <a:pt x="1326" y="1356"/>
                  </a:lnTo>
                  <a:lnTo>
                    <a:pt x="1153" y="1361"/>
                  </a:lnTo>
                  <a:lnTo>
                    <a:pt x="1070" y="1362"/>
                  </a:lnTo>
                  <a:lnTo>
                    <a:pt x="993" y="1364"/>
                  </a:lnTo>
                  <a:lnTo>
                    <a:pt x="847" y="1370"/>
                  </a:lnTo>
                  <a:lnTo>
                    <a:pt x="710" y="1372"/>
                  </a:lnTo>
                  <a:lnTo>
                    <a:pt x="583" y="1362"/>
                  </a:lnTo>
                  <a:lnTo>
                    <a:pt x="522" y="1351"/>
                  </a:lnTo>
                  <a:lnTo>
                    <a:pt x="466" y="1334"/>
                  </a:lnTo>
                  <a:lnTo>
                    <a:pt x="411" y="1312"/>
                  </a:lnTo>
                  <a:lnTo>
                    <a:pt x="358" y="1284"/>
                  </a:lnTo>
                  <a:lnTo>
                    <a:pt x="258" y="1216"/>
                  </a:lnTo>
                  <a:lnTo>
                    <a:pt x="171" y="1135"/>
                  </a:lnTo>
                  <a:lnTo>
                    <a:pt x="134" y="1091"/>
                  </a:lnTo>
                  <a:lnTo>
                    <a:pt x="102" y="1046"/>
                  </a:lnTo>
                  <a:lnTo>
                    <a:pt x="76" y="996"/>
                  </a:lnTo>
                  <a:lnTo>
                    <a:pt x="56" y="938"/>
                  </a:lnTo>
                  <a:lnTo>
                    <a:pt x="30" y="813"/>
                  </a:lnTo>
                  <a:lnTo>
                    <a:pt x="21" y="751"/>
                  </a:lnTo>
                  <a:lnTo>
                    <a:pt x="14" y="693"/>
                  </a:lnTo>
                  <a:lnTo>
                    <a:pt x="7" y="643"/>
                  </a:lnTo>
                  <a:lnTo>
                    <a:pt x="0" y="603"/>
                  </a:lnTo>
                </a:path>
              </a:pathLst>
            </a:custGeom>
            <a:solidFill>
              <a:srgbClr val="99CCFF"/>
            </a:solidFill>
            <a:ln>
              <a:noFill/>
            </a:ln>
            <a:extLst>
              <a:ext uri="{91240B29-F687-4F45-9708-019B960494DF}">
                <a14:hiddenLine xmlns:a14="http://schemas.microsoft.com/office/drawing/2010/main" w="44450"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4" name="Freeform 17"/>
            <p:cNvSpPr>
              <a:spLocks/>
            </p:cNvSpPr>
            <p:nvPr/>
          </p:nvSpPr>
          <p:spPr bwMode="auto">
            <a:xfrm>
              <a:off x="2757488" y="4914900"/>
              <a:ext cx="544512" cy="296862"/>
            </a:xfrm>
            <a:custGeom>
              <a:avLst/>
              <a:gdLst>
                <a:gd name="T0" fmla="*/ 0 w 343"/>
                <a:gd name="T1" fmla="*/ 2147483646 h 187"/>
                <a:gd name="T2" fmla="*/ 2147483646 w 343"/>
                <a:gd name="T3" fmla="*/ 0 h 187"/>
                <a:gd name="T4" fmla="*/ 0 60000 65536"/>
                <a:gd name="T5" fmla="*/ 0 60000 65536"/>
                <a:gd name="T6" fmla="*/ 0 w 343"/>
                <a:gd name="T7" fmla="*/ 0 h 187"/>
                <a:gd name="T8" fmla="*/ 343 w 343"/>
                <a:gd name="T9" fmla="*/ 187 h 187"/>
              </a:gdLst>
              <a:ahLst/>
              <a:cxnLst>
                <a:cxn ang="T4">
                  <a:pos x="T0" y="T1"/>
                </a:cxn>
                <a:cxn ang="T5">
                  <a:pos x="T2" y="T3"/>
                </a:cxn>
              </a:cxnLst>
              <a:rect l="T6" t="T7" r="T8" b="T9"/>
              <a:pathLst>
                <a:path w="343" h="187">
                  <a:moveTo>
                    <a:pt x="0" y="186"/>
                  </a:moveTo>
                  <a:lnTo>
                    <a:pt x="342"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5" name="Oval 18"/>
            <p:cNvSpPr>
              <a:spLocks noChangeArrowheads="1"/>
            </p:cNvSpPr>
            <p:nvPr/>
          </p:nvSpPr>
          <p:spPr bwMode="auto">
            <a:xfrm>
              <a:off x="2344738" y="52990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6" name="Line 19"/>
            <p:cNvSpPr>
              <a:spLocks noChangeShapeType="1"/>
            </p:cNvSpPr>
            <p:nvPr/>
          </p:nvSpPr>
          <p:spPr bwMode="auto">
            <a:xfrm>
              <a:off x="2344738"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7" name="Line 20"/>
            <p:cNvSpPr>
              <a:spLocks noChangeShapeType="1"/>
            </p:cNvSpPr>
            <p:nvPr/>
          </p:nvSpPr>
          <p:spPr bwMode="auto">
            <a:xfrm>
              <a:off x="2841625"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8" name="Rectangle 21"/>
            <p:cNvSpPr>
              <a:spLocks noChangeArrowheads="1"/>
            </p:cNvSpPr>
            <p:nvPr/>
          </p:nvSpPr>
          <p:spPr bwMode="auto">
            <a:xfrm>
              <a:off x="2344738" y="52879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09" name="Oval 22"/>
            <p:cNvSpPr>
              <a:spLocks noChangeArrowheads="1"/>
            </p:cNvSpPr>
            <p:nvPr/>
          </p:nvSpPr>
          <p:spPr bwMode="auto">
            <a:xfrm>
              <a:off x="2339975" y="51943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0" name="Oval 23"/>
            <p:cNvSpPr>
              <a:spLocks noChangeArrowheads="1"/>
            </p:cNvSpPr>
            <p:nvPr/>
          </p:nvSpPr>
          <p:spPr bwMode="auto">
            <a:xfrm>
              <a:off x="3097213" y="59134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1" name="Line 24"/>
            <p:cNvSpPr>
              <a:spLocks noChangeShapeType="1"/>
            </p:cNvSpPr>
            <p:nvPr/>
          </p:nvSpPr>
          <p:spPr bwMode="auto">
            <a:xfrm>
              <a:off x="3097213"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2" name="Line 25"/>
            <p:cNvSpPr>
              <a:spLocks noChangeShapeType="1"/>
            </p:cNvSpPr>
            <p:nvPr/>
          </p:nvSpPr>
          <p:spPr bwMode="auto">
            <a:xfrm>
              <a:off x="3594100"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3" name="Rectangle 26"/>
            <p:cNvSpPr>
              <a:spLocks noChangeArrowheads="1"/>
            </p:cNvSpPr>
            <p:nvPr/>
          </p:nvSpPr>
          <p:spPr bwMode="auto">
            <a:xfrm>
              <a:off x="3097213" y="59023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4" name="Oval 27"/>
            <p:cNvSpPr>
              <a:spLocks noChangeArrowheads="1"/>
            </p:cNvSpPr>
            <p:nvPr/>
          </p:nvSpPr>
          <p:spPr bwMode="auto">
            <a:xfrm>
              <a:off x="3092450" y="58086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5" name="Oval 28"/>
            <p:cNvSpPr>
              <a:spLocks noChangeArrowheads="1"/>
            </p:cNvSpPr>
            <p:nvPr/>
          </p:nvSpPr>
          <p:spPr bwMode="auto">
            <a:xfrm>
              <a:off x="3090863" y="4818063"/>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6" name="Line 29"/>
            <p:cNvSpPr>
              <a:spLocks noChangeShapeType="1"/>
            </p:cNvSpPr>
            <p:nvPr/>
          </p:nvSpPr>
          <p:spPr bwMode="auto">
            <a:xfrm>
              <a:off x="3090863"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7" name="Line 30"/>
            <p:cNvSpPr>
              <a:spLocks noChangeShapeType="1"/>
            </p:cNvSpPr>
            <p:nvPr/>
          </p:nvSpPr>
          <p:spPr bwMode="auto">
            <a:xfrm>
              <a:off x="3587750"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8" name="Rectangle 31"/>
            <p:cNvSpPr>
              <a:spLocks noChangeArrowheads="1"/>
            </p:cNvSpPr>
            <p:nvPr/>
          </p:nvSpPr>
          <p:spPr bwMode="auto">
            <a:xfrm>
              <a:off x="3090863" y="4806950"/>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9" name="Oval 32"/>
            <p:cNvSpPr>
              <a:spLocks noChangeArrowheads="1"/>
            </p:cNvSpPr>
            <p:nvPr/>
          </p:nvSpPr>
          <p:spPr bwMode="auto">
            <a:xfrm>
              <a:off x="3086100" y="4713288"/>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0" name="Oval 33"/>
            <p:cNvSpPr>
              <a:spLocks noChangeArrowheads="1"/>
            </p:cNvSpPr>
            <p:nvPr/>
          </p:nvSpPr>
          <p:spPr bwMode="auto">
            <a:xfrm>
              <a:off x="4175125" y="4811713"/>
              <a:ext cx="495300"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1" name="Line 34"/>
            <p:cNvSpPr>
              <a:spLocks noChangeShapeType="1"/>
            </p:cNvSpPr>
            <p:nvPr/>
          </p:nvSpPr>
          <p:spPr bwMode="auto">
            <a:xfrm>
              <a:off x="41751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2" name="Line 35"/>
            <p:cNvSpPr>
              <a:spLocks noChangeShapeType="1"/>
            </p:cNvSpPr>
            <p:nvPr/>
          </p:nvSpPr>
          <p:spPr bwMode="auto">
            <a:xfrm>
              <a:off x="46704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3" name="Rectangle 36"/>
            <p:cNvSpPr>
              <a:spLocks noChangeArrowheads="1"/>
            </p:cNvSpPr>
            <p:nvPr/>
          </p:nvSpPr>
          <p:spPr bwMode="auto">
            <a:xfrm>
              <a:off x="4175125" y="4800600"/>
              <a:ext cx="490537"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25" name="Oval 37"/>
            <p:cNvSpPr>
              <a:spLocks noChangeArrowheads="1"/>
            </p:cNvSpPr>
            <p:nvPr/>
          </p:nvSpPr>
          <p:spPr bwMode="auto">
            <a:xfrm>
              <a:off x="4179888" y="4711700"/>
              <a:ext cx="495300"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6" name="Oval 38"/>
            <p:cNvSpPr>
              <a:spLocks noChangeArrowheads="1"/>
            </p:cNvSpPr>
            <p:nvPr/>
          </p:nvSpPr>
          <p:spPr bwMode="auto">
            <a:xfrm>
              <a:off x="4191000" y="59086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7" name="Line 39"/>
            <p:cNvSpPr>
              <a:spLocks noChangeShapeType="1"/>
            </p:cNvSpPr>
            <p:nvPr/>
          </p:nvSpPr>
          <p:spPr bwMode="auto">
            <a:xfrm>
              <a:off x="4191000"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8" name="Line 40"/>
            <p:cNvSpPr>
              <a:spLocks noChangeShapeType="1"/>
            </p:cNvSpPr>
            <p:nvPr/>
          </p:nvSpPr>
          <p:spPr bwMode="auto">
            <a:xfrm>
              <a:off x="4687888"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9" name="Rectangle 41"/>
            <p:cNvSpPr>
              <a:spLocks noChangeArrowheads="1"/>
            </p:cNvSpPr>
            <p:nvPr/>
          </p:nvSpPr>
          <p:spPr bwMode="auto">
            <a:xfrm>
              <a:off x="4191000" y="58975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30" name="Oval 42"/>
            <p:cNvSpPr>
              <a:spLocks noChangeArrowheads="1"/>
            </p:cNvSpPr>
            <p:nvPr/>
          </p:nvSpPr>
          <p:spPr bwMode="auto">
            <a:xfrm>
              <a:off x="4186238" y="58039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1" name="Oval 43"/>
            <p:cNvSpPr>
              <a:spLocks noChangeArrowheads="1"/>
            </p:cNvSpPr>
            <p:nvPr/>
          </p:nvSpPr>
          <p:spPr bwMode="auto">
            <a:xfrm>
              <a:off x="5087938" y="53673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2" name="Line 44"/>
            <p:cNvSpPr>
              <a:spLocks noChangeShapeType="1"/>
            </p:cNvSpPr>
            <p:nvPr/>
          </p:nvSpPr>
          <p:spPr bwMode="auto">
            <a:xfrm>
              <a:off x="5087938"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3" name="Line 45"/>
            <p:cNvSpPr>
              <a:spLocks noChangeShapeType="1"/>
            </p:cNvSpPr>
            <p:nvPr/>
          </p:nvSpPr>
          <p:spPr bwMode="auto">
            <a:xfrm>
              <a:off x="5584825"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4" name="Rectangle 46"/>
            <p:cNvSpPr>
              <a:spLocks noChangeArrowheads="1"/>
            </p:cNvSpPr>
            <p:nvPr/>
          </p:nvSpPr>
          <p:spPr bwMode="auto">
            <a:xfrm>
              <a:off x="5087938" y="53562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35" name="Oval 47"/>
            <p:cNvSpPr>
              <a:spLocks noChangeArrowheads="1"/>
            </p:cNvSpPr>
            <p:nvPr/>
          </p:nvSpPr>
          <p:spPr bwMode="auto">
            <a:xfrm>
              <a:off x="5083175" y="52625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6" name="Freeform 48"/>
            <p:cNvSpPr>
              <a:spLocks/>
            </p:cNvSpPr>
            <p:nvPr/>
          </p:nvSpPr>
          <p:spPr bwMode="auto">
            <a:xfrm>
              <a:off x="4438650" y="4957763"/>
              <a:ext cx="1587" cy="830262"/>
            </a:xfrm>
            <a:custGeom>
              <a:avLst/>
              <a:gdLst>
                <a:gd name="T0" fmla="*/ 0 w 1"/>
                <a:gd name="T1" fmla="*/ 0 h 523"/>
                <a:gd name="T2" fmla="*/ 0 w 1"/>
                <a:gd name="T3" fmla="*/ 2147483646 h 523"/>
                <a:gd name="T4" fmla="*/ 0 60000 65536"/>
                <a:gd name="T5" fmla="*/ 0 60000 65536"/>
                <a:gd name="T6" fmla="*/ 0 w 1"/>
                <a:gd name="T7" fmla="*/ 0 h 523"/>
                <a:gd name="T8" fmla="*/ 1 w 1"/>
                <a:gd name="T9" fmla="*/ 523 h 523"/>
              </a:gdLst>
              <a:ahLst/>
              <a:cxnLst>
                <a:cxn ang="T4">
                  <a:pos x="T0" y="T1"/>
                </a:cxn>
                <a:cxn ang="T5">
                  <a:pos x="T2" y="T3"/>
                </a:cxn>
              </a:cxnLst>
              <a:rect l="T6" t="T7" r="T8" b="T9"/>
              <a:pathLst>
                <a:path w="1" h="523">
                  <a:moveTo>
                    <a:pt x="0" y="0"/>
                  </a:moveTo>
                  <a:lnTo>
                    <a:pt x="0" y="52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7" name="Freeform 49"/>
            <p:cNvSpPr>
              <a:spLocks/>
            </p:cNvSpPr>
            <p:nvPr/>
          </p:nvSpPr>
          <p:spPr bwMode="auto">
            <a:xfrm>
              <a:off x="3338513" y="4967288"/>
              <a:ext cx="1587" cy="854075"/>
            </a:xfrm>
            <a:custGeom>
              <a:avLst/>
              <a:gdLst>
                <a:gd name="T0" fmla="*/ 0 w 1"/>
                <a:gd name="T1" fmla="*/ 0 h 538"/>
                <a:gd name="T2" fmla="*/ 0 w 1"/>
                <a:gd name="T3" fmla="*/ 2147483646 h 538"/>
                <a:gd name="T4" fmla="*/ 0 60000 65536"/>
                <a:gd name="T5" fmla="*/ 0 60000 65536"/>
                <a:gd name="T6" fmla="*/ 0 w 1"/>
                <a:gd name="T7" fmla="*/ 0 h 538"/>
                <a:gd name="T8" fmla="*/ 1 w 1"/>
                <a:gd name="T9" fmla="*/ 538 h 538"/>
              </a:gdLst>
              <a:ahLst/>
              <a:cxnLst>
                <a:cxn ang="T4">
                  <a:pos x="T0" y="T1"/>
                </a:cxn>
                <a:cxn ang="T5">
                  <a:pos x="T2" y="T3"/>
                </a:cxn>
              </a:cxnLst>
              <a:rect l="T6" t="T7" r="T8" b="T9"/>
              <a:pathLst>
                <a:path w="1" h="538">
                  <a:moveTo>
                    <a:pt x="0" y="0"/>
                  </a:moveTo>
                  <a:lnTo>
                    <a:pt x="0" y="537"/>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8" name="Freeform 50"/>
            <p:cNvSpPr>
              <a:spLocks/>
            </p:cNvSpPr>
            <p:nvPr/>
          </p:nvSpPr>
          <p:spPr bwMode="auto">
            <a:xfrm>
              <a:off x="3600450" y="4943475"/>
              <a:ext cx="801687" cy="954087"/>
            </a:xfrm>
            <a:custGeom>
              <a:avLst/>
              <a:gdLst>
                <a:gd name="T0" fmla="*/ 0 w 505"/>
                <a:gd name="T1" fmla="*/ 2147483646 h 601"/>
                <a:gd name="T2" fmla="*/ 2147483646 w 505"/>
                <a:gd name="T3" fmla="*/ 0 h 601"/>
                <a:gd name="T4" fmla="*/ 0 60000 65536"/>
                <a:gd name="T5" fmla="*/ 0 60000 65536"/>
                <a:gd name="T6" fmla="*/ 0 w 505"/>
                <a:gd name="T7" fmla="*/ 0 h 601"/>
                <a:gd name="T8" fmla="*/ 505 w 505"/>
                <a:gd name="T9" fmla="*/ 601 h 601"/>
              </a:gdLst>
              <a:ahLst/>
              <a:cxnLst>
                <a:cxn ang="T4">
                  <a:pos x="T0" y="T1"/>
                </a:cxn>
                <a:cxn ang="T5">
                  <a:pos x="T2" y="T3"/>
                </a:cxn>
              </a:cxnLst>
              <a:rect l="T6" t="T7" r="T8" b="T9"/>
              <a:pathLst>
                <a:path w="505" h="601">
                  <a:moveTo>
                    <a:pt x="0" y="600"/>
                  </a:moveTo>
                  <a:lnTo>
                    <a:pt x="504"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9" name="Freeform 51"/>
            <p:cNvSpPr>
              <a:spLocks/>
            </p:cNvSpPr>
            <p:nvPr/>
          </p:nvSpPr>
          <p:spPr bwMode="auto">
            <a:xfrm>
              <a:off x="4691063" y="5495925"/>
              <a:ext cx="582612" cy="430212"/>
            </a:xfrm>
            <a:custGeom>
              <a:avLst/>
              <a:gdLst>
                <a:gd name="T0" fmla="*/ 0 w 367"/>
                <a:gd name="T1" fmla="*/ 2147483646 h 271"/>
                <a:gd name="T2" fmla="*/ 2147483646 w 367"/>
                <a:gd name="T3" fmla="*/ 0 h 271"/>
                <a:gd name="T4" fmla="*/ 0 60000 65536"/>
                <a:gd name="T5" fmla="*/ 0 60000 65536"/>
                <a:gd name="T6" fmla="*/ 0 w 367"/>
                <a:gd name="T7" fmla="*/ 0 h 271"/>
                <a:gd name="T8" fmla="*/ 367 w 367"/>
                <a:gd name="T9" fmla="*/ 271 h 271"/>
              </a:gdLst>
              <a:ahLst/>
              <a:cxnLst>
                <a:cxn ang="T4">
                  <a:pos x="T0" y="T1"/>
                </a:cxn>
                <a:cxn ang="T5">
                  <a:pos x="T2" y="T3"/>
                </a:cxn>
              </a:cxnLst>
              <a:rect l="T6" t="T7" r="T8" b="T9"/>
              <a:pathLst>
                <a:path w="367" h="271">
                  <a:moveTo>
                    <a:pt x="0" y="270"/>
                  </a:moveTo>
                  <a:lnTo>
                    <a:pt x="366"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0" name="Freeform 52"/>
            <p:cNvSpPr>
              <a:spLocks/>
            </p:cNvSpPr>
            <p:nvPr/>
          </p:nvSpPr>
          <p:spPr bwMode="auto">
            <a:xfrm>
              <a:off x="3609975" y="5943600"/>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1" name="Freeform 53"/>
            <p:cNvSpPr>
              <a:spLocks/>
            </p:cNvSpPr>
            <p:nvPr/>
          </p:nvSpPr>
          <p:spPr bwMode="auto">
            <a:xfrm>
              <a:off x="2671763" y="5429250"/>
              <a:ext cx="439737" cy="420687"/>
            </a:xfrm>
            <a:custGeom>
              <a:avLst/>
              <a:gdLst>
                <a:gd name="T0" fmla="*/ 2147483646 w 277"/>
                <a:gd name="T1" fmla="*/ 2147483646 h 265"/>
                <a:gd name="T2" fmla="*/ 0 w 277"/>
                <a:gd name="T3" fmla="*/ 0 h 265"/>
                <a:gd name="T4" fmla="*/ 0 60000 65536"/>
                <a:gd name="T5" fmla="*/ 0 60000 65536"/>
                <a:gd name="T6" fmla="*/ 0 w 277"/>
                <a:gd name="T7" fmla="*/ 0 h 265"/>
                <a:gd name="T8" fmla="*/ 277 w 277"/>
                <a:gd name="T9" fmla="*/ 265 h 265"/>
              </a:gdLst>
              <a:ahLst/>
              <a:cxnLst>
                <a:cxn ang="T4">
                  <a:pos x="T0" y="T1"/>
                </a:cxn>
                <a:cxn ang="T5">
                  <a:pos x="T2" y="T3"/>
                </a:cxn>
              </a:cxnLst>
              <a:rect l="T6" t="T7" r="T8" b="T9"/>
              <a:pathLst>
                <a:path w="277" h="265">
                  <a:moveTo>
                    <a:pt x="276" y="264"/>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2" name="Freeform 54"/>
            <p:cNvSpPr>
              <a:spLocks/>
            </p:cNvSpPr>
            <p:nvPr/>
          </p:nvSpPr>
          <p:spPr bwMode="auto">
            <a:xfrm>
              <a:off x="3600450" y="4848225"/>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3" name="Freeform 55"/>
            <p:cNvSpPr>
              <a:spLocks/>
            </p:cNvSpPr>
            <p:nvPr/>
          </p:nvSpPr>
          <p:spPr bwMode="auto">
            <a:xfrm>
              <a:off x="4672013" y="4843463"/>
              <a:ext cx="630237" cy="425450"/>
            </a:xfrm>
            <a:custGeom>
              <a:avLst/>
              <a:gdLst>
                <a:gd name="T0" fmla="*/ 2147483646 w 397"/>
                <a:gd name="T1" fmla="*/ 2147483646 h 268"/>
                <a:gd name="T2" fmla="*/ 0 w 397"/>
                <a:gd name="T3" fmla="*/ 0 h 268"/>
                <a:gd name="T4" fmla="*/ 0 60000 65536"/>
                <a:gd name="T5" fmla="*/ 0 60000 65536"/>
                <a:gd name="T6" fmla="*/ 0 w 397"/>
                <a:gd name="T7" fmla="*/ 0 h 268"/>
                <a:gd name="T8" fmla="*/ 397 w 397"/>
                <a:gd name="T9" fmla="*/ 268 h 268"/>
              </a:gdLst>
              <a:ahLst/>
              <a:cxnLst>
                <a:cxn ang="T4">
                  <a:pos x="T0" y="T1"/>
                </a:cxn>
                <a:cxn ang="T5">
                  <a:pos x="T2" y="T3"/>
                </a:cxn>
              </a:cxnLst>
              <a:rect l="T6" t="T7" r="T8" b="T9"/>
              <a:pathLst>
                <a:path w="397" h="268">
                  <a:moveTo>
                    <a:pt x="396" y="267"/>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4" name="Freeform 56"/>
            <p:cNvSpPr>
              <a:spLocks/>
            </p:cNvSpPr>
            <p:nvPr/>
          </p:nvSpPr>
          <p:spPr bwMode="auto">
            <a:xfrm>
              <a:off x="2581275" y="4373563"/>
              <a:ext cx="1763712" cy="814387"/>
            </a:xfrm>
            <a:custGeom>
              <a:avLst/>
              <a:gdLst>
                <a:gd name="T0" fmla="*/ 2147483646 w 1111"/>
                <a:gd name="T1" fmla="*/ 2147483646 h 513"/>
                <a:gd name="T2" fmla="*/ 2147483646 w 1111"/>
                <a:gd name="T3" fmla="*/ 2147483646 h 513"/>
                <a:gd name="T4" fmla="*/ 2147483646 w 1111"/>
                <a:gd name="T5" fmla="*/ 2147483646 h 513"/>
                <a:gd name="T6" fmla="*/ 2147483646 w 1111"/>
                <a:gd name="T7" fmla="*/ 2147483646 h 513"/>
                <a:gd name="T8" fmla="*/ 2147483646 w 1111"/>
                <a:gd name="T9" fmla="*/ 2147483646 h 513"/>
                <a:gd name="T10" fmla="*/ 2147483646 w 1111"/>
                <a:gd name="T11" fmla="*/ 2147483646 h 513"/>
                <a:gd name="T12" fmla="*/ 2147483646 w 1111"/>
                <a:gd name="T13" fmla="*/ 2147483646 h 513"/>
                <a:gd name="T14" fmla="*/ 2147483646 w 1111"/>
                <a:gd name="T15" fmla="*/ 2147483646 h 513"/>
                <a:gd name="T16" fmla="*/ 2147483646 w 1111"/>
                <a:gd name="T17" fmla="*/ 2147483646 h 513"/>
                <a:gd name="T18" fmla="*/ 2147483646 w 1111"/>
                <a:gd name="T19" fmla="*/ 2147483646 h 513"/>
                <a:gd name="T20" fmla="*/ 2147483646 w 1111"/>
                <a:gd name="T21" fmla="*/ 2147483646 h 513"/>
                <a:gd name="T22" fmla="*/ 2147483646 w 1111"/>
                <a:gd name="T23" fmla="*/ 2147483646 h 513"/>
                <a:gd name="T24" fmla="*/ 2147483646 w 1111"/>
                <a:gd name="T25" fmla="*/ 0 h 513"/>
                <a:gd name="T26" fmla="*/ 2147483646 w 1111"/>
                <a:gd name="T27" fmla="*/ 2147483646 h 513"/>
                <a:gd name="T28" fmla="*/ 2147483646 w 1111"/>
                <a:gd name="T29" fmla="*/ 2147483646 h 513"/>
                <a:gd name="T30" fmla="*/ 2147483646 w 1111"/>
                <a:gd name="T31" fmla="*/ 2147483646 h 513"/>
                <a:gd name="T32" fmla="*/ 2147483646 w 1111"/>
                <a:gd name="T33" fmla="*/ 2147483646 h 513"/>
                <a:gd name="T34" fmla="*/ 2147483646 w 1111"/>
                <a:gd name="T35" fmla="*/ 2147483646 h 513"/>
                <a:gd name="T36" fmla="*/ 2147483646 w 1111"/>
                <a:gd name="T37" fmla="*/ 2147483646 h 513"/>
                <a:gd name="T38" fmla="*/ 2147483646 w 1111"/>
                <a:gd name="T39" fmla="*/ 2147483646 h 513"/>
                <a:gd name="T40" fmla="*/ 2147483646 w 1111"/>
                <a:gd name="T41" fmla="*/ 2147483646 h 513"/>
                <a:gd name="T42" fmla="*/ 2147483646 w 1111"/>
                <a:gd name="T43" fmla="*/ 2147483646 h 513"/>
                <a:gd name="T44" fmla="*/ 2147483646 w 1111"/>
                <a:gd name="T45" fmla="*/ 2147483646 h 513"/>
                <a:gd name="T46" fmla="*/ 2147483646 w 1111"/>
                <a:gd name="T47" fmla="*/ 2147483646 h 513"/>
                <a:gd name="T48" fmla="*/ 2147483646 w 1111"/>
                <a:gd name="T49" fmla="*/ 2147483646 h 513"/>
                <a:gd name="T50" fmla="*/ 2147483646 w 1111"/>
                <a:gd name="T51" fmla="*/ 2147483646 h 513"/>
                <a:gd name="T52" fmla="*/ 2147483646 w 1111"/>
                <a:gd name="T53" fmla="*/ 2147483646 h 513"/>
                <a:gd name="T54" fmla="*/ 2147483646 w 1111"/>
                <a:gd name="T55" fmla="*/ 2147483646 h 513"/>
                <a:gd name="T56" fmla="*/ 2147483646 w 1111"/>
                <a:gd name="T57" fmla="*/ 2147483646 h 513"/>
                <a:gd name="T58" fmla="*/ 2147483646 w 1111"/>
                <a:gd name="T59" fmla="*/ 2147483646 h 513"/>
                <a:gd name="T60" fmla="*/ 2147483646 w 1111"/>
                <a:gd name="T61" fmla="*/ 2147483646 h 513"/>
                <a:gd name="T62" fmla="*/ 0 w 1111"/>
                <a:gd name="T63" fmla="*/ 2147483646 h 5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11"/>
                <a:gd name="T97" fmla="*/ 0 h 513"/>
                <a:gd name="T98" fmla="*/ 1111 w 1111"/>
                <a:gd name="T99" fmla="*/ 513 h 5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11" h="513">
                  <a:moveTo>
                    <a:pt x="1110" y="209"/>
                  </a:moveTo>
                  <a:lnTo>
                    <a:pt x="1107" y="178"/>
                  </a:lnTo>
                  <a:lnTo>
                    <a:pt x="1097" y="150"/>
                  </a:lnTo>
                  <a:lnTo>
                    <a:pt x="1082" y="124"/>
                  </a:lnTo>
                  <a:lnTo>
                    <a:pt x="1062" y="100"/>
                  </a:lnTo>
                  <a:lnTo>
                    <a:pt x="1037" y="79"/>
                  </a:lnTo>
                  <a:lnTo>
                    <a:pt x="1007" y="60"/>
                  </a:lnTo>
                  <a:lnTo>
                    <a:pt x="974" y="44"/>
                  </a:lnTo>
                  <a:lnTo>
                    <a:pt x="937" y="31"/>
                  </a:lnTo>
                  <a:lnTo>
                    <a:pt x="897" y="19"/>
                  </a:lnTo>
                  <a:lnTo>
                    <a:pt x="854" y="11"/>
                  </a:lnTo>
                  <a:lnTo>
                    <a:pt x="762" y="1"/>
                  </a:lnTo>
                  <a:lnTo>
                    <a:pt x="713" y="0"/>
                  </a:lnTo>
                  <a:lnTo>
                    <a:pt x="663" y="3"/>
                  </a:lnTo>
                  <a:lnTo>
                    <a:pt x="612" y="7"/>
                  </a:lnTo>
                  <a:lnTo>
                    <a:pt x="561" y="14"/>
                  </a:lnTo>
                  <a:lnTo>
                    <a:pt x="510" y="24"/>
                  </a:lnTo>
                  <a:lnTo>
                    <a:pt x="459" y="37"/>
                  </a:lnTo>
                  <a:lnTo>
                    <a:pt x="408" y="52"/>
                  </a:lnTo>
                  <a:lnTo>
                    <a:pt x="359" y="71"/>
                  </a:lnTo>
                  <a:lnTo>
                    <a:pt x="312" y="91"/>
                  </a:lnTo>
                  <a:lnTo>
                    <a:pt x="266" y="115"/>
                  </a:lnTo>
                  <a:lnTo>
                    <a:pt x="222" y="142"/>
                  </a:lnTo>
                  <a:lnTo>
                    <a:pt x="182" y="171"/>
                  </a:lnTo>
                  <a:lnTo>
                    <a:pt x="144" y="204"/>
                  </a:lnTo>
                  <a:lnTo>
                    <a:pt x="110" y="239"/>
                  </a:lnTo>
                  <a:lnTo>
                    <a:pt x="80" y="277"/>
                  </a:lnTo>
                  <a:lnTo>
                    <a:pt x="54" y="318"/>
                  </a:lnTo>
                  <a:lnTo>
                    <a:pt x="32" y="362"/>
                  </a:lnTo>
                  <a:lnTo>
                    <a:pt x="16" y="409"/>
                  </a:lnTo>
                  <a:lnTo>
                    <a:pt x="5" y="459"/>
                  </a:lnTo>
                  <a:lnTo>
                    <a:pt x="0" y="51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145" name="Group 59"/>
            <p:cNvGrpSpPr>
              <a:grpSpLocks/>
            </p:cNvGrpSpPr>
            <p:nvPr/>
          </p:nvGrpSpPr>
          <p:grpSpPr bwMode="auto">
            <a:xfrm>
              <a:off x="2427288" y="5118100"/>
              <a:ext cx="315912" cy="396875"/>
              <a:chOff x="1529" y="3224"/>
              <a:chExt cx="199" cy="250"/>
            </a:xfrm>
          </p:grpSpPr>
          <p:sp>
            <p:nvSpPr>
              <p:cNvPr id="171" name="Rectangle 57"/>
              <p:cNvSpPr>
                <a:spLocks noChangeArrowheads="1"/>
              </p:cNvSpPr>
              <p:nvPr/>
            </p:nvSpPr>
            <p:spPr bwMode="auto">
              <a:xfrm>
                <a:off x="1554" y="328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2" name="Rectangle 58"/>
              <p:cNvSpPr>
                <a:spLocks noChangeArrowheads="1"/>
              </p:cNvSpPr>
              <p:nvPr/>
            </p:nvSpPr>
            <p:spPr bwMode="auto">
              <a:xfrm>
                <a:off x="1529" y="3224"/>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u</a:t>
                </a:r>
              </a:p>
            </p:txBody>
          </p:sp>
        </p:grpSp>
        <p:grpSp>
          <p:nvGrpSpPr>
            <p:cNvPr id="146" name="Group 62"/>
            <p:cNvGrpSpPr>
              <a:grpSpLocks/>
            </p:cNvGrpSpPr>
            <p:nvPr/>
          </p:nvGrpSpPr>
          <p:grpSpPr bwMode="auto">
            <a:xfrm>
              <a:off x="4284663" y="5727700"/>
              <a:ext cx="315912" cy="396875"/>
              <a:chOff x="2699" y="3608"/>
              <a:chExt cx="199" cy="250"/>
            </a:xfrm>
          </p:grpSpPr>
          <p:sp>
            <p:nvSpPr>
              <p:cNvPr id="169" name="Rectangle 60"/>
              <p:cNvSpPr>
                <a:spLocks noChangeArrowheads="1"/>
              </p:cNvSpPr>
              <p:nvPr/>
            </p:nvSpPr>
            <p:spPr bwMode="auto">
              <a:xfrm>
                <a:off x="2724" y="366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0" name="Rectangle 61"/>
              <p:cNvSpPr>
                <a:spLocks noChangeArrowheads="1"/>
              </p:cNvSpPr>
              <p:nvPr/>
            </p:nvSpPr>
            <p:spPr bwMode="auto">
              <a:xfrm>
                <a:off x="2699" y="3608"/>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y</a:t>
                </a:r>
              </a:p>
            </p:txBody>
          </p:sp>
        </p:grpSp>
        <p:grpSp>
          <p:nvGrpSpPr>
            <p:cNvPr id="147" name="Group 65"/>
            <p:cNvGrpSpPr>
              <a:grpSpLocks/>
            </p:cNvGrpSpPr>
            <p:nvPr/>
          </p:nvGrpSpPr>
          <p:grpSpPr bwMode="auto">
            <a:xfrm>
              <a:off x="3179763" y="5675313"/>
              <a:ext cx="363537" cy="457200"/>
              <a:chOff x="2003" y="3575"/>
              <a:chExt cx="229" cy="288"/>
            </a:xfrm>
          </p:grpSpPr>
          <p:sp>
            <p:nvSpPr>
              <p:cNvPr id="167" name="Rectangle 63"/>
              <p:cNvSpPr>
                <a:spLocks noChangeArrowheads="1"/>
              </p:cNvSpPr>
              <p:nvPr/>
            </p:nvSpPr>
            <p:spPr bwMode="auto">
              <a:xfrm>
                <a:off x="2042" y="3666"/>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68" name="Rectangle 64"/>
              <p:cNvSpPr>
                <a:spLocks noChangeArrowheads="1"/>
              </p:cNvSpPr>
              <p:nvPr/>
            </p:nvSpPr>
            <p:spPr bwMode="auto">
              <a:xfrm>
                <a:off x="2003" y="3575"/>
                <a:ext cx="2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x</a:t>
                </a:r>
              </a:p>
            </p:txBody>
          </p:sp>
        </p:grpSp>
        <p:grpSp>
          <p:nvGrpSpPr>
            <p:cNvPr id="148" name="Group 68"/>
            <p:cNvGrpSpPr>
              <a:grpSpLocks/>
            </p:cNvGrpSpPr>
            <p:nvPr/>
          </p:nvGrpSpPr>
          <p:grpSpPr bwMode="auto">
            <a:xfrm>
              <a:off x="4254500" y="4632325"/>
              <a:ext cx="357187" cy="396875"/>
              <a:chOff x="2680" y="2918"/>
              <a:chExt cx="225" cy="250"/>
            </a:xfrm>
          </p:grpSpPr>
          <p:sp>
            <p:nvSpPr>
              <p:cNvPr id="165" name="Rectangle 66"/>
              <p:cNvSpPr>
                <a:spLocks noChangeArrowheads="1"/>
              </p:cNvSpPr>
              <p:nvPr/>
            </p:nvSpPr>
            <p:spPr bwMode="auto">
              <a:xfrm>
                <a:off x="2718" y="2979"/>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66" name="Rectangle 67"/>
              <p:cNvSpPr>
                <a:spLocks noChangeArrowheads="1"/>
              </p:cNvSpPr>
              <p:nvPr/>
            </p:nvSpPr>
            <p:spPr bwMode="auto">
              <a:xfrm>
                <a:off x="2680" y="2918"/>
                <a:ext cx="2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w</a:t>
                </a:r>
              </a:p>
            </p:txBody>
          </p:sp>
        </p:grpSp>
        <p:grpSp>
          <p:nvGrpSpPr>
            <p:cNvPr id="149" name="Group 71"/>
            <p:cNvGrpSpPr>
              <a:grpSpLocks/>
            </p:cNvGrpSpPr>
            <p:nvPr/>
          </p:nvGrpSpPr>
          <p:grpSpPr bwMode="auto">
            <a:xfrm>
              <a:off x="3192463" y="4632325"/>
              <a:ext cx="307975" cy="396875"/>
              <a:chOff x="2011" y="2918"/>
              <a:chExt cx="194" cy="250"/>
            </a:xfrm>
          </p:grpSpPr>
          <p:sp>
            <p:nvSpPr>
              <p:cNvPr id="163" name="Rectangle 69"/>
              <p:cNvSpPr>
                <a:spLocks noChangeArrowheads="1"/>
              </p:cNvSpPr>
              <p:nvPr/>
            </p:nvSpPr>
            <p:spPr bwMode="auto">
              <a:xfrm>
                <a:off x="2034" y="297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64" name="Rectangle 70"/>
              <p:cNvSpPr>
                <a:spLocks noChangeArrowheads="1"/>
              </p:cNvSpPr>
              <p:nvPr/>
            </p:nvSpPr>
            <p:spPr bwMode="auto">
              <a:xfrm>
                <a:off x="2011" y="2918"/>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v</a:t>
                </a:r>
              </a:p>
            </p:txBody>
          </p:sp>
        </p:grpSp>
        <p:grpSp>
          <p:nvGrpSpPr>
            <p:cNvPr id="150" name="Group 74"/>
            <p:cNvGrpSpPr>
              <a:grpSpLocks/>
            </p:cNvGrpSpPr>
            <p:nvPr/>
          </p:nvGrpSpPr>
          <p:grpSpPr bwMode="auto">
            <a:xfrm>
              <a:off x="5176838" y="5137150"/>
              <a:ext cx="347662" cy="457200"/>
              <a:chOff x="3261" y="3236"/>
              <a:chExt cx="219" cy="288"/>
            </a:xfrm>
          </p:grpSpPr>
          <p:sp>
            <p:nvSpPr>
              <p:cNvPr id="161" name="Rectangle 72"/>
              <p:cNvSpPr>
                <a:spLocks noChangeArrowheads="1"/>
              </p:cNvSpPr>
              <p:nvPr/>
            </p:nvSpPr>
            <p:spPr bwMode="auto">
              <a:xfrm>
                <a:off x="3297" y="3327"/>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62" name="Rectangle 73"/>
              <p:cNvSpPr>
                <a:spLocks noChangeArrowheads="1"/>
              </p:cNvSpPr>
              <p:nvPr/>
            </p:nvSpPr>
            <p:spPr bwMode="auto">
              <a:xfrm>
                <a:off x="3261" y="3236"/>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z</a:t>
                </a:r>
              </a:p>
            </p:txBody>
          </p:sp>
        </p:grpSp>
        <p:sp>
          <p:nvSpPr>
            <p:cNvPr id="151" name="Rectangle 75"/>
            <p:cNvSpPr>
              <a:spLocks noChangeArrowheads="1"/>
            </p:cNvSpPr>
            <p:nvPr/>
          </p:nvSpPr>
          <p:spPr bwMode="auto">
            <a:xfrm>
              <a:off x="2743200" y="48371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52" name="Rectangle 76"/>
            <p:cNvSpPr>
              <a:spLocks noChangeArrowheads="1"/>
            </p:cNvSpPr>
            <p:nvPr/>
          </p:nvSpPr>
          <p:spPr bwMode="auto">
            <a:xfrm>
              <a:off x="3295650" y="51847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53" name="Rectangle 77"/>
            <p:cNvSpPr>
              <a:spLocks noChangeArrowheads="1"/>
            </p:cNvSpPr>
            <p:nvPr/>
          </p:nvSpPr>
          <p:spPr bwMode="auto">
            <a:xfrm>
              <a:off x="2559050" y="5497513"/>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54" name="Rectangle 78"/>
            <p:cNvSpPr>
              <a:spLocks noChangeArrowheads="1"/>
            </p:cNvSpPr>
            <p:nvPr/>
          </p:nvSpPr>
          <p:spPr bwMode="auto">
            <a:xfrm>
              <a:off x="3905250" y="53324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155" name="Rectangle 79"/>
            <p:cNvSpPr>
              <a:spLocks noChangeArrowheads="1"/>
            </p:cNvSpPr>
            <p:nvPr/>
          </p:nvSpPr>
          <p:spPr bwMode="auto">
            <a:xfrm>
              <a:off x="3822700" y="5894388"/>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56" name="Rectangle 80"/>
            <p:cNvSpPr>
              <a:spLocks noChangeArrowheads="1"/>
            </p:cNvSpPr>
            <p:nvPr/>
          </p:nvSpPr>
          <p:spPr bwMode="auto">
            <a:xfrm>
              <a:off x="4394200" y="5213350"/>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57" name="Rectangle 81"/>
            <p:cNvSpPr>
              <a:spLocks noChangeArrowheads="1"/>
            </p:cNvSpPr>
            <p:nvPr/>
          </p:nvSpPr>
          <p:spPr bwMode="auto">
            <a:xfrm>
              <a:off x="4948238" y="5632450"/>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58" name="Rectangle 82"/>
            <p:cNvSpPr>
              <a:spLocks noChangeArrowheads="1"/>
            </p:cNvSpPr>
            <p:nvPr/>
          </p:nvSpPr>
          <p:spPr bwMode="auto">
            <a:xfrm>
              <a:off x="4905375" y="47799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sp>
          <p:nvSpPr>
            <p:cNvPr id="159" name="Rectangle 83"/>
            <p:cNvSpPr>
              <a:spLocks noChangeArrowheads="1"/>
            </p:cNvSpPr>
            <p:nvPr/>
          </p:nvSpPr>
          <p:spPr bwMode="auto">
            <a:xfrm>
              <a:off x="3738563" y="45418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160" name="Rectangle 84"/>
            <p:cNvSpPr>
              <a:spLocks noChangeArrowheads="1"/>
            </p:cNvSpPr>
            <p:nvPr/>
          </p:nvSpPr>
          <p:spPr bwMode="auto">
            <a:xfrm>
              <a:off x="3181350" y="41179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grpSp>
      <p:grpSp>
        <p:nvGrpSpPr>
          <p:cNvPr id="173" name="组合 172"/>
          <p:cNvGrpSpPr/>
          <p:nvPr/>
        </p:nvGrpSpPr>
        <p:grpSpPr>
          <a:xfrm>
            <a:off x="6109201" y="4100657"/>
            <a:ext cx="4748487" cy="2329932"/>
            <a:chOff x="599017" y="2210521"/>
            <a:chExt cx="3886199" cy="1682750"/>
          </a:xfrm>
        </p:grpSpPr>
        <p:sp>
          <p:nvSpPr>
            <p:cNvPr id="174" name="Text Box 8"/>
            <p:cNvSpPr txBox="1">
              <a:spLocks noChangeArrowheads="1"/>
            </p:cNvSpPr>
            <p:nvPr/>
          </p:nvSpPr>
          <p:spPr bwMode="auto">
            <a:xfrm>
              <a:off x="1176867" y="2512146"/>
              <a:ext cx="292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2</a:t>
              </a:r>
              <a:endParaRPr lang="en-US" altLang="zh-CN" b="1">
                <a:solidFill>
                  <a:prstClr val="black"/>
                </a:solidFill>
                <a:latin typeface="Comic Sans MS" pitchFamily="66" charset="0"/>
              </a:endParaRPr>
            </a:p>
          </p:txBody>
        </p:sp>
        <p:sp>
          <p:nvSpPr>
            <p:cNvPr id="175" name="Text Box 9"/>
            <p:cNvSpPr txBox="1">
              <a:spLocks noChangeArrowheads="1"/>
            </p:cNvSpPr>
            <p:nvPr/>
          </p:nvSpPr>
          <p:spPr bwMode="auto">
            <a:xfrm>
              <a:off x="3208867" y="2832821"/>
              <a:ext cx="292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176" name="Text Box 10"/>
            <p:cNvSpPr txBox="1">
              <a:spLocks noChangeArrowheads="1"/>
            </p:cNvSpPr>
            <p:nvPr/>
          </p:nvSpPr>
          <p:spPr bwMode="auto">
            <a:xfrm>
              <a:off x="3731683" y="3332884"/>
              <a:ext cx="2921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2</a:t>
              </a:r>
              <a:endParaRPr lang="en-US" altLang="zh-CN" b="1">
                <a:solidFill>
                  <a:prstClr val="black"/>
                </a:solidFill>
                <a:latin typeface="Comic Sans MS" pitchFamily="66" charset="0"/>
              </a:endParaRPr>
            </a:p>
          </p:txBody>
        </p:sp>
        <p:sp>
          <p:nvSpPr>
            <p:cNvPr id="177" name="Text Box 11"/>
            <p:cNvSpPr txBox="1">
              <a:spLocks noChangeArrowheads="1"/>
            </p:cNvSpPr>
            <p:nvPr/>
          </p:nvSpPr>
          <p:spPr bwMode="auto">
            <a:xfrm>
              <a:off x="1176867" y="3282084"/>
              <a:ext cx="2921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178" name="Text Box 12"/>
            <p:cNvSpPr txBox="1">
              <a:spLocks noChangeArrowheads="1"/>
            </p:cNvSpPr>
            <p:nvPr/>
          </p:nvSpPr>
          <p:spPr bwMode="auto">
            <a:xfrm>
              <a:off x="2455334" y="3653559"/>
              <a:ext cx="2921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179" name="Oval 13"/>
            <p:cNvSpPr>
              <a:spLocks noChangeArrowheads="1"/>
            </p:cNvSpPr>
            <p:nvPr/>
          </p:nvSpPr>
          <p:spPr bwMode="auto">
            <a:xfrm>
              <a:off x="599017" y="2753446"/>
              <a:ext cx="463551" cy="369888"/>
            </a:xfrm>
            <a:prstGeom prst="ellipse">
              <a:avLst/>
            </a:prstGeom>
            <a:solidFill>
              <a:srgbClr val="993366"/>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80" name="Text Box 14"/>
            <p:cNvSpPr txBox="1">
              <a:spLocks noChangeArrowheads="1"/>
            </p:cNvSpPr>
            <p:nvPr/>
          </p:nvSpPr>
          <p:spPr bwMode="auto">
            <a:xfrm>
              <a:off x="715433" y="2832821"/>
              <a:ext cx="287867" cy="241300"/>
            </a:xfrm>
            <a:prstGeom prst="rect">
              <a:avLst/>
            </a:prstGeom>
            <a:solidFill>
              <a:srgbClr val="9933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schemeClr val="bg1"/>
                  </a:solidFill>
                </a:rPr>
                <a:t>u</a:t>
              </a:r>
              <a:endParaRPr lang="en-US" altLang="zh-CN" b="1" dirty="0">
                <a:solidFill>
                  <a:schemeClr val="bg1"/>
                </a:solidFill>
                <a:latin typeface="Comic Sans MS" pitchFamily="66" charset="0"/>
              </a:endParaRPr>
            </a:p>
          </p:txBody>
        </p:sp>
        <p:sp>
          <p:nvSpPr>
            <p:cNvPr id="181" name="Oval 15"/>
            <p:cNvSpPr>
              <a:spLocks noChangeArrowheads="1"/>
            </p:cNvSpPr>
            <p:nvPr/>
          </p:nvSpPr>
          <p:spPr bwMode="auto">
            <a:xfrm>
              <a:off x="3035300" y="3444010"/>
              <a:ext cx="465667" cy="369887"/>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82" name="Text Box 16"/>
            <p:cNvSpPr txBox="1">
              <a:spLocks noChangeArrowheads="1"/>
            </p:cNvSpPr>
            <p:nvPr/>
          </p:nvSpPr>
          <p:spPr bwMode="auto">
            <a:xfrm>
              <a:off x="3151716" y="3521797"/>
              <a:ext cx="289984"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y</a:t>
              </a:r>
              <a:endParaRPr lang="en-US" altLang="zh-CN" b="1">
                <a:solidFill>
                  <a:prstClr val="black"/>
                </a:solidFill>
                <a:latin typeface="Comic Sans MS" pitchFamily="66" charset="0"/>
              </a:endParaRPr>
            </a:p>
          </p:txBody>
        </p:sp>
        <p:sp>
          <p:nvSpPr>
            <p:cNvPr id="183" name="Oval 17"/>
            <p:cNvSpPr>
              <a:spLocks noChangeArrowheads="1"/>
            </p:cNvSpPr>
            <p:nvPr/>
          </p:nvSpPr>
          <p:spPr bwMode="auto">
            <a:xfrm>
              <a:off x="1699683" y="3444010"/>
              <a:ext cx="465667" cy="369887"/>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84" name="Text Box 18"/>
            <p:cNvSpPr txBox="1">
              <a:spLocks noChangeArrowheads="1"/>
            </p:cNvSpPr>
            <p:nvPr/>
          </p:nvSpPr>
          <p:spPr bwMode="auto">
            <a:xfrm>
              <a:off x="1816100" y="3521797"/>
              <a:ext cx="287867"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x</a:t>
              </a:r>
              <a:endParaRPr lang="en-US" altLang="zh-CN" b="1">
                <a:solidFill>
                  <a:prstClr val="black"/>
                </a:solidFill>
                <a:latin typeface="Comic Sans MS" pitchFamily="66" charset="0"/>
              </a:endParaRPr>
            </a:p>
          </p:txBody>
        </p:sp>
        <p:sp>
          <p:nvSpPr>
            <p:cNvPr id="185" name="Oval 19"/>
            <p:cNvSpPr>
              <a:spLocks noChangeArrowheads="1"/>
            </p:cNvSpPr>
            <p:nvPr/>
          </p:nvSpPr>
          <p:spPr bwMode="auto">
            <a:xfrm>
              <a:off x="3035300" y="2210521"/>
              <a:ext cx="465667"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86" name="Text Box 20"/>
            <p:cNvSpPr txBox="1">
              <a:spLocks noChangeArrowheads="1"/>
            </p:cNvSpPr>
            <p:nvPr/>
          </p:nvSpPr>
          <p:spPr bwMode="auto">
            <a:xfrm>
              <a:off x="3151716" y="2289896"/>
              <a:ext cx="289984" cy="241300"/>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prstClr val="black"/>
                  </a:solidFill>
                </a:rPr>
                <a:t>w</a:t>
              </a:r>
              <a:endParaRPr lang="en-US" altLang="zh-CN" b="1" dirty="0">
                <a:solidFill>
                  <a:prstClr val="black"/>
                </a:solidFill>
                <a:latin typeface="Comic Sans MS" pitchFamily="66" charset="0"/>
              </a:endParaRPr>
            </a:p>
          </p:txBody>
        </p:sp>
        <p:sp>
          <p:nvSpPr>
            <p:cNvPr id="187" name="Oval 21"/>
            <p:cNvSpPr>
              <a:spLocks noChangeArrowheads="1"/>
            </p:cNvSpPr>
            <p:nvPr/>
          </p:nvSpPr>
          <p:spPr bwMode="auto">
            <a:xfrm>
              <a:off x="1699683" y="2210521"/>
              <a:ext cx="465667"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88" name="Text Box 22"/>
            <p:cNvSpPr txBox="1">
              <a:spLocks noChangeArrowheads="1"/>
            </p:cNvSpPr>
            <p:nvPr/>
          </p:nvSpPr>
          <p:spPr bwMode="auto">
            <a:xfrm>
              <a:off x="1816100" y="2289896"/>
              <a:ext cx="287867" cy="241300"/>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prstClr val="black"/>
                  </a:solidFill>
                </a:rPr>
                <a:t>v</a:t>
              </a:r>
              <a:endParaRPr lang="en-US" altLang="zh-CN" b="1" dirty="0">
                <a:solidFill>
                  <a:prstClr val="black"/>
                </a:solidFill>
                <a:latin typeface="Comic Sans MS" pitchFamily="66" charset="0"/>
              </a:endParaRPr>
            </a:p>
          </p:txBody>
        </p:sp>
        <p:sp>
          <p:nvSpPr>
            <p:cNvPr id="189" name="Oval 23"/>
            <p:cNvSpPr>
              <a:spLocks noChangeArrowheads="1"/>
            </p:cNvSpPr>
            <p:nvPr/>
          </p:nvSpPr>
          <p:spPr bwMode="auto">
            <a:xfrm>
              <a:off x="4021667" y="2832821"/>
              <a:ext cx="463549"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90" name="Text Box 24"/>
            <p:cNvSpPr txBox="1">
              <a:spLocks noChangeArrowheads="1"/>
            </p:cNvSpPr>
            <p:nvPr/>
          </p:nvSpPr>
          <p:spPr bwMode="auto">
            <a:xfrm>
              <a:off x="4138083" y="2912197"/>
              <a:ext cx="287867"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z</a:t>
              </a:r>
              <a:endParaRPr lang="en-US" altLang="zh-CN" b="1">
                <a:solidFill>
                  <a:prstClr val="black"/>
                </a:solidFill>
                <a:latin typeface="Comic Sans MS" pitchFamily="66" charset="0"/>
              </a:endParaRPr>
            </a:p>
          </p:txBody>
        </p:sp>
        <p:sp>
          <p:nvSpPr>
            <p:cNvPr id="191" name="Line 25"/>
            <p:cNvSpPr>
              <a:spLocks noChangeShapeType="1"/>
            </p:cNvSpPr>
            <p:nvPr/>
          </p:nvSpPr>
          <p:spPr bwMode="auto">
            <a:xfrm>
              <a:off x="3268133" y="2580409"/>
              <a:ext cx="0" cy="8636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192" name="Line 26"/>
            <p:cNvSpPr>
              <a:spLocks noChangeShapeType="1"/>
            </p:cNvSpPr>
            <p:nvPr/>
          </p:nvSpPr>
          <p:spPr bwMode="auto">
            <a:xfrm>
              <a:off x="2165350" y="3653559"/>
              <a:ext cx="86995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193" name="Line 27"/>
            <p:cNvSpPr>
              <a:spLocks noChangeShapeType="1"/>
            </p:cNvSpPr>
            <p:nvPr/>
          </p:nvSpPr>
          <p:spPr bwMode="auto">
            <a:xfrm>
              <a:off x="1699683" y="24819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prstClr val="black"/>
                </a:solidFill>
              </a:endParaRPr>
            </a:p>
          </p:txBody>
        </p:sp>
        <p:sp>
          <p:nvSpPr>
            <p:cNvPr id="194" name="Line 28"/>
            <p:cNvSpPr>
              <a:spLocks noChangeShapeType="1"/>
            </p:cNvSpPr>
            <p:nvPr/>
          </p:nvSpPr>
          <p:spPr bwMode="auto">
            <a:xfrm flipH="1">
              <a:off x="1060450" y="2483571"/>
              <a:ext cx="637117" cy="4000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prstClr val="black"/>
                </a:solidFill>
              </a:endParaRPr>
            </a:p>
          </p:txBody>
        </p:sp>
        <p:sp>
          <p:nvSpPr>
            <p:cNvPr id="195" name="Line 29"/>
            <p:cNvSpPr>
              <a:spLocks noChangeShapeType="1"/>
            </p:cNvSpPr>
            <p:nvPr/>
          </p:nvSpPr>
          <p:spPr bwMode="auto">
            <a:xfrm flipH="1">
              <a:off x="3500967" y="3172546"/>
              <a:ext cx="637116" cy="4000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196" name="Line 30"/>
            <p:cNvSpPr>
              <a:spLocks noChangeShapeType="1"/>
            </p:cNvSpPr>
            <p:nvPr/>
          </p:nvSpPr>
          <p:spPr bwMode="auto">
            <a:xfrm>
              <a:off x="1003301" y="3074122"/>
              <a:ext cx="696383" cy="49847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grpSp>
    </p:spTree>
    <p:extLst>
      <p:ext uri="{BB962C8B-B14F-4D97-AF65-F5344CB8AC3E}">
        <p14:creationId xmlns:p14="http://schemas.microsoft.com/office/powerpoint/2010/main" val="12582694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7" name="Rectangle 3"/>
          <p:cNvSpPr>
            <a:spLocks noGrp="1" noChangeArrowheads="1"/>
          </p:cNvSpPr>
          <p:nvPr>
            <p:ph type="body" idx="4294967295"/>
          </p:nvPr>
        </p:nvSpPr>
        <p:spPr>
          <a:xfrm>
            <a:off x="6825128" y="2086597"/>
            <a:ext cx="4658116" cy="2330450"/>
          </a:xfrm>
          <a:prstGeom prst="rect">
            <a:avLst/>
          </a:prstGeom>
        </p:spPr>
        <p:txBody>
          <a:bodyPr/>
          <a:lstStyle/>
          <a:p>
            <a:pPr marL="0" indent="0" algn="just" eaLnBrk="1">
              <a:lnSpc>
                <a:spcPct val="110000"/>
              </a:lnSpc>
              <a:spcBef>
                <a:spcPct val="15000"/>
              </a:spcBef>
              <a:buNone/>
              <a:tabLst>
                <a:tab pos="361950" algn="l"/>
              </a:tabLst>
            </a:pPr>
            <a:r>
              <a:rPr lang="zh-CN" altLang="en-US" sz="2400" dirty="0">
                <a:solidFill>
                  <a:schemeClr val="hlink"/>
                </a:solidFill>
                <a:latin typeface="+mn-ea"/>
              </a:rPr>
              <a:t>默认路由 * ：</a:t>
            </a:r>
            <a:r>
              <a:rPr lang="zh-CN" altLang="en-US" sz="2400" dirty="0">
                <a:latin typeface="+mn-ea"/>
              </a:rPr>
              <a:t>表示所有具有相同“下一跳”的表项。</a:t>
            </a:r>
            <a:r>
              <a:rPr lang="zh-CN" altLang="en-US" sz="2400" b="1" dirty="0">
                <a:solidFill>
                  <a:srgbClr val="FF3300"/>
                </a:solidFill>
                <a:latin typeface="+mn-ea"/>
              </a:rPr>
              <a:t>即将“下一跳”相同的项合并为一项，目的节点用“*”表示。</a:t>
            </a:r>
            <a:r>
              <a:rPr lang="zh-CN" altLang="en-US" sz="2400" dirty="0">
                <a:latin typeface="+mn-ea"/>
              </a:rPr>
              <a:t>优先级最低，转发分组时，当找不到对应表项时，才使用默认路由。</a:t>
            </a:r>
          </a:p>
        </p:txBody>
      </p:sp>
      <p:sp>
        <p:nvSpPr>
          <p:cNvPr id="32772" name="Text Box 4"/>
          <p:cNvSpPr txBox="1">
            <a:spLocks noChangeArrowheads="1"/>
          </p:cNvSpPr>
          <p:nvPr/>
        </p:nvSpPr>
        <p:spPr bwMode="auto">
          <a:xfrm>
            <a:off x="123873" y="4022252"/>
            <a:ext cx="3572933" cy="2644775"/>
          </a:xfrm>
          <a:prstGeom prst="rect">
            <a:avLst/>
          </a:prstGeom>
          <a:noFill/>
          <a:ln>
            <a:noFill/>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b="1" dirty="0">
                <a:solidFill>
                  <a:srgbClr val="FF0000"/>
                </a:solidFill>
                <a:ea typeface="华文中宋" pitchFamily="2" charset="-122"/>
              </a:rPr>
              <a:t>节点</a:t>
            </a:r>
            <a:r>
              <a:rPr lang="en-US" altLang="zh-CN" sz="2000" b="1" dirty="0">
                <a:solidFill>
                  <a:srgbClr val="FF0000"/>
                </a:solidFill>
                <a:ea typeface="华文中宋" pitchFamily="2" charset="-122"/>
              </a:rPr>
              <a:t>u</a:t>
            </a:r>
            <a:r>
              <a:rPr lang="zh-CN" altLang="en-US" sz="2000" b="1" dirty="0">
                <a:solidFill>
                  <a:srgbClr val="FF0000"/>
                </a:solidFill>
                <a:ea typeface="华文中宋" pitchFamily="2" charset="-122"/>
              </a:rPr>
              <a:t>的转发表</a:t>
            </a:r>
          </a:p>
          <a:p>
            <a:pPr algn="ctr">
              <a:spcBef>
                <a:spcPct val="0"/>
              </a:spcBef>
              <a:buClrTx/>
              <a:buSzTx/>
              <a:buFontTx/>
              <a:buNone/>
            </a:pPr>
            <a:r>
              <a:rPr lang="zh-CN" altLang="en-US" sz="2000" b="1" u="sng" dirty="0">
                <a:solidFill>
                  <a:prstClr val="black"/>
                </a:solidFill>
                <a:ea typeface="华文中宋" pitchFamily="2" charset="-122"/>
              </a:rPr>
              <a:t>目的点	下一跳	</a:t>
            </a:r>
            <a:endParaRPr lang="zh-CN" altLang="en-US" sz="2000" u="sng"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u	    </a:t>
            </a:r>
            <a:r>
              <a:rPr lang="zh-CN" altLang="en-US" sz="2000" b="1" i="1" dirty="0">
                <a:solidFill>
                  <a:prstClr val="black"/>
                </a:solidFill>
                <a:ea typeface="华文中宋" pitchFamily="2" charset="-122"/>
              </a:rPr>
              <a:t>－	</a:t>
            </a:r>
            <a:endParaRPr lang="zh-CN" altLang="en-US" sz="2000"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v	     v	</a:t>
            </a:r>
            <a:endParaRPr lang="en-US" altLang="zh-CN" sz="2000"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w	     x	</a:t>
            </a:r>
            <a:endParaRPr lang="en-US" altLang="zh-CN" sz="2000"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x	     x	</a:t>
            </a:r>
            <a:endParaRPr lang="en-US" altLang="zh-CN" sz="2000"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y	     x	</a:t>
            </a:r>
            <a:endParaRPr lang="en-US" altLang="zh-CN" sz="2000"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z	     x	</a:t>
            </a:r>
            <a:endParaRPr lang="en-US" altLang="zh-CN" sz="2000" dirty="0">
              <a:solidFill>
                <a:prstClr val="black"/>
              </a:solidFill>
              <a:ea typeface="华文中宋" pitchFamily="2" charset="-122"/>
            </a:endParaRPr>
          </a:p>
        </p:txBody>
      </p:sp>
      <p:sp>
        <p:nvSpPr>
          <p:cNvPr id="1081349" name="Text Box 5"/>
          <p:cNvSpPr txBox="1">
            <a:spLocks noChangeArrowheads="1"/>
          </p:cNvSpPr>
          <p:nvPr/>
        </p:nvSpPr>
        <p:spPr bwMode="auto">
          <a:xfrm>
            <a:off x="3154687" y="4022251"/>
            <a:ext cx="3125646" cy="18311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b="1" dirty="0">
                <a:solidFill>
                  <a:srgbClr val="FF0000"/>
                </a:solidFill>
              </a:rPr>
              <a:t>节点</a:t>
            </a:r>
            <a:r>
              <a:rPr lang="en-US" altLang="zh-CN" sz="2000" b="1" dirty="0">
                <a:solidFill>
                  <a:srgbClr val="FF0000"/>
                </a:solidFill>
              </a:rPr>
              <a:t>u</a:t>
            </a:r>
            <a:r>
              <a:rPr lang="zh-CN" altLang="en-US" sz="2000" b="1" dirty="0">
                <a:solidFill>
                  <a:srgbClr val="FF0000"/>
                </a:solidFill>
              </a:rPr>
              <a:t>的转发表</a:t>
            </a:r>
          </a:p>
          <a:p>
            <a:pPr>
              <a:spcBef>
                <a:spcPct val="0"/>
              </a:spcBef>
              <a:buClrTx/>
              <a:buSzTx/>
              <a:buFontTx/>
              <a:buNone/>
            </a:pPr>
            <a:r>
              <a:rPr lang="zh-CN" altLang="en-US" sz="2000" b="1" dirty="0">
                <a:solidFill>
                  <a:prstClr val="black"/>
                </a:solidFill>
              </a:rPr>
              <a:t>       </a:t>
            </a:r>
            <a:r>
              <a:rPr lang="zh-CN" altLang="en-US" sz="2000" b="1" u="sng" dirty="0">
                <a:solidFill>
                  <a:prstClr val="black"/>
                </a:solidFill>
              </a:rPr>
              <a:t>目的点     下一跳</a:t>
            </a:r>
            <a:r>
              <a:rPr lang="zh-CN" altLang="en-US" sz="2000" b="1" dirty="0">
                <a:solidFill>
                  <a:prstClr val="black"/>
                </a:solidFill>
              </a:rPr>
              <a:t>	</a:t>
            </a:r>
          </a:p>
          <a:p>
            <a:pPr algn="ctr">
              <a:spcBef>
                <a:spcPct val="0"/>
              </a:spcBef>
              <a:buClrTx/>
              <a:buSzTx/>
              <a:buFontTx/>
              <a:buNone/>
            </a:pPr>
            <a:r>
              <a:rPr lang="en-US" altLang="zh-CN" sz="2000" b="1" i="1" dirty="0">
                <a:solidFill>
                  <a:prstClr val="black"/>
                </a:solidFill>
              </a:rPr>
              <a:t> u	</a:t>
            </a:r>
            <a:r>
              <a:rPr lang="zh-CN" altLang="en-US" sz="2000" b="1" i="1" dirty="0">
                <a:solidFill>
                  <a:prstClr val="black"/>
                </a:solidFill>
              </a:rPr>
              <a:t>－</a:t>
            </a:r>
            <a:endParaRPr lang="zh-CN" altLang="en-US" sz="2000" b="1" dirty="0">
              <a:solidFill>
                <a:prstClr val="black"/>
              </a:solidFill>
            </a:endParaRPr>
          </a:p>
          <a:p>
            <a:pPr algn="ctr">
              <a:spcBef>
                <a:spcPct val="0"/>
              </a:spcBef>
              <a:buClrTx/>
              <a:buSzTx/>
              <a:buFontTx/>
              <a:buNone/>
            </a:pPr>
            <a:r>
              <a:rPr lang="en-US" altLang="zh-CN" sz="2000" b="1" i="1" dirty="0">
                <a:solidFill>
                  <a:prstClr val="black"/>
                </a:solidFill>
              </a:rPr>
              <a:t>v	v</a:t>
            </a:r>
            <a:endParaRPr lang="en-US" altLang="zh-CN" sz="2000" b="1" dirty="0">
              <a:solidFill>
                <a:prstClr val="black"/>
              </a:solidFill>
            </a:endParaRPr>
          </a:p>
          <a:p>
            <a:pPr algn="ctr">
              <a:spcBef>
                <a:spcPct val="0"/>
              </a:spcBef>
              <a:buClrTx/>
              <a:buSzTx/>
              <a:buFontTx/>
              <a:buNone/>
            </a:pPr>
            <a:r>
              <a:rPr lang="en-US" altLang="zh-CN" sz="2000" b="1" i="1" dirty="0">
                <a:solidFill>
                  <a:prstClr val="black"/>
                </a:solidFill>
              </a:rPr>
              <a:t>*	x</a:t>
            </a:r>
            <a:endParaRPr lang="en-US" altLang="zh-CN" sz="2000" b="1" dirty="0">
              <a:solidFill>
                <a:prstClr val="black"/>
              </a:solidFill>
            </a:endParaRPr>
          </a:p>
          <a:p>
            <a:pPr algn="ctr">
              <a:spcBef>
                <a:spcPct val="0"/>
              </a:spcBef>
              <a:buClrTx/>
              <a:buSzTx/>
              <a:buFontTx/>
              <a:buNone/>
            </a:pPr>
            <a:endParaRPr lang="en-US" altLang="zh-CN" sz="2000" b="1" dirty="0">
              <a:solidFill>
                <a:prstClr val="black"/>
              </a:solidFill>
              <a:latin typeface="Comic Sans MS" pitchFamily="66" charset="0"/>
            </a:endParaRPr>
          </a:p>
        </p:txBody>
      </p:sp>
      <p:grpSp>
        <p:nvGrpSpPr>
          <p:cNvPr id="2" name="组合 1"/>
          <p:cNvGrpSpPr/>
          <p:nvPr/>
        </p:nvGrpSpPr>
        <p:grpSpPr>
          <a:xfrm>
            <a:off x="946258" y="1514573"/>
            <a:ext cx="4748487" cy="2329932"/>
            <a:chOff x="599017" y="2210521"/>
            <a:chExt cx="3886199" cy="1682750"/>
          </a:xfrm>
        </p:grpSpPr>
        <p:sp>
          <p:nvSpPr>
            <p:cNvPr id="32775" name="Text Box 8"/>
            <p:cNvSpPr txBox="1">
              <a:spLocks noChangeArrowheads="1"/>
            </p:cNvSpPr>
            <p:nvPr/>
          </p:nvSpPr>
          <p:spPr bwMode="auto">
            <a:xfrm>
              <a:off x="1176867" y="2512146"/>
              <a:ext cx="292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2</a:t>
              </a:r>
              <a:endParaRPr lang="en-US" altLang="zh-CN" b="1">
                <a:solidFill>
                  <a:prstClr val="black"/>
                </a:solidFill>
                <a:latin typeface="Comic Sans MS" pitchFamily="66" charset="0"/>
              </a:endParaRPr>
            </a:p>
          </p:txBody>
        </p:sp>
        <p:sp>
          <p:nvSpPr>
            <p:cNvPr id="32776" name="Text Box 9"/>
            <p:cNvSpPr txBox="1">
              <a:spLocks noChangeArrowheads="1"/>
            </p:cNvSpPr>
            <p:nvPr/>
          </p:nvSpPr>
          <p:spPr bwMode="auto">
            <a:xfrm>
              <a:off x="3208867" y="2832821"/>
              <a:ext cx="292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32777" name="Text Box 10"/>
            <p:cNvSpPr txBox="1">
              <a:spLocks noChangeArrowheads="1"/>
            </p:cNvSpPr>
            <p:nvPr/>
          </p:nvSpPr>
          <p:spPr bwMode="auto">
            <a:xfrm>
              <a:off x="3731683" y="3332884"/>
              <a:ext cx="2921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2</a:t>
              </a:r>
              <a:endParaRPr lang="en-US" altLang="zh-CN" b="1">
                <a:solidFill>
                  <a:prstClr val="black"/>
                </a:solidFill>
                <a:latin typeface="Comic Sans MS" pitchFamily="66" charset="0"/>
              </a:endParaRPr>
            </a:p>
          </p:txBody>
        </p:sp>
        <p:sp>
          <p:nvSpPr>
            <p:cNvPr id="32778" name="Text Box 11"/>
            <p:cNvSpPr txBox="1">
              <a:spLocks noChangeArrowheads="1"/>
            </p:cNvSpPr>
            <p:nvPr/>
          </p:nvSpPr>
          <p:spPr bwMode="auto">
            <a:xfrm>
              <a:off x="1176867" y="3282084"/>
              <a:ext cx="2921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32779" name="Text Box 12"/>
            <p:cNvSpPr txBox="1">
              <a:spLocks noChangeArrowheads="1"/>
            </p:cNvSpPr>
            <p:nvPr/>
          </p:nvSpPr>
          <p:spPr bwMode="auto">
            <a:xfrm>
              <a:off x="2455334" y="3653559"/>
              <a:ext cx="2921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32780" name="Oval 13"/>
            <p:cNvSpPr>
              <a:spLocks noChangeArrowheads="1"/>
            </p:cNvSpPr>
            <p:nvPr/>
          </p:nvSpPr>
          <p:spPr bwMode="auto">
            <a:xfrm>
              <a:off x="599017" y="2753446"/>
              <a:ext cx="463551" cy="369888"/>
            </a:xfrm>
            <a:prstGeom prst="ellipse">
              <a:avLst/>
            </a:prstGeom>
            <a:solidFill>
              <a:srgbClr val="993366"/>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81" name="Text Box 14"/>
            <p:cNvSpPr txBox="1">
              <a:spLocks noChangeArrowheads="1"/>
            </p:cNvSpPr>
            <p:nvPr/>
          </p:nvSpPr>
          <p:spPr bwMode="auto">
            <a:xfrm>
              <a:off x="715433" y="2832821"/>
              <a:ext cx="287867" cy="241300"/>
            </a:xfrm>
            <a:prstGeom prst="rect">
              <a:avLst/>
            </a:prstGeom>
            <a:solidFill>
              <a:srgbClr val="9933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schemeClr val="bg1"/>
                  </a:solidFill>
                </a:rPr>
                <a:t>u</a:t>
              </a:r>
              <a:endParaRPr lang="en-US" altLang="zh-CN" b="1" dirty="0">
                <a:solidFill>
                  <a:schemeClr val="bg1"/>
                </a:solidFill>
                <a:latin typeface="Comic Sans MS" pitchFamily="66" charset="0"/>
              </a:endParaRPr>
            </a:p>
          </p:txBody>
        </p:sp>
        <p:sp>
          <p:nvSpPr>
            <p:cNvPr id="32782" name="Oval 15"/>
            <p:cNvSpPr>
              <a:spLocks noChangeArrowheads="1"/>
            </p:cNvSpPr>
            <p:nvPr/>
          </p:nvSpPr>
          <p:spPr bwMode="auto">
            <a:xfrm>
              <a:off x="3035300" y="3444010"/>
              <a:ext cx="465667" cy="369887"/>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83" name="Text Box 16"/>
            <p:cNvSpPr txBox="1">
              <a:spLocks noChangeArrowheads="1"/>
            </p:cNvSpPr>
            <p:nvPr/>
          </p:nvSpPr>
          <p:spPr bwMode="auto">
            <a:xfrm>
              <a:off x="3151716" y="3521797"/>
              <a:ext cx="289984"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y</a:t>
              </a:r>
              <a:endParaRPr lang="en-US" altLang="zh-CN" b="1">
                <a:solidFill>
                  <a:prstClr val="black"/>
                </a:solidFill>
                <a:latin typeface="Comic Sans MS" pitchFamily="66" charset="0"/>
              </a:endParaRPr>
            </a:p>
          </p:txBody>
        </p:sp>
        <p:sp>
          <p:nvSpPr>
            <p:cNvPr id="32784" name="Oval 17"/>
            <p:cNvSpPr>
              <a:spLocks noChangeArrowheads="1"/>
            </p:cNvSpPr>
            <p:nvPr/>
          </p:nvSpPr>
          <p:spPr bwMode="auto">
            <a:xfrm>
              <a:off x="1699683" y="3444010"/>
              <a:ext cx="465667" cy="369887"/>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85" name="Text Box 18"/>
            <p:cNvSpPr txBox="1">
              <a:spLocks noChangeArrowheads="1"/>
            </p:cNvSpPr>
            <p:nvPr/>
          </p:nvSpPr>
          <p:spPr bwMode="auto">
            <a:xfrm>
              <a:off x="1816100" y="3521797"/>
              <a:ext cx="287867"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x</a:t>
              </a:r>
              <a:endParaRPr lang="en-US" altLang="zh-CN" b="1">
                <a:solidFill>
                  <a:prstClr val="black"/>
                </a:solidFill>
                <a:latin typeface="Comic Sans MS" pitchFamily="66" charset="0"/>
              </a:endParaRPr>
            </a:p>
          </p:txBody>
        </p:sp>
        <p:sp>
          <p:nvSpPr>
            <p:cNvPr id="32786" name="Oval 19"/>
            <p:cNvSpPr>
              <a:spLocks noChangeArrowheads="1"/>
            </p:cNvSpPr>
            <p:nvPr/>
          </p:nvSpPr>
          <p:spPr bwMode="auto">
            <a:xfrm>
              <a:off x="3035300" y="2210521"/>
              <a:ext cx="465667"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87" name="Text Box 20"/>
            <p:cNvSpPr txBox="1">
              <a:spLocks noChangeArrowheads="1"/>
            </p:cNvSpPr>
            <p:nvPr/>
          </p:nvSpPr>
          <p:spPr bwMode="auto">
            <a:xfrm>
              <a:off x="3151716" y="2289896"/>
              <a:ext cx="289984" cy="241300"/>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prstClr val="black"/>
                  </a:solidFill>
                </a:rPr>
                <a:t>w</a:t>
              </a:r>
              <a:endParaRPr lang="en-US" altLang="zh-CN" b="1" dirty="0">
                <a:solidFill>
                  <a:prstClr val="black"/>
                </a:solidFill>
                <a:latin typeface="Comic Sans MS" pitchFamily="66" charset="0"/>
              </a:endParaRPr>
            </a:p>
          </p:txBody>
        </p:sp>
        <p:sp>
          <p:nvSpPr>
            <p:cNvPr id="32788" name="Oval 21"/>
            <p:cNvSpPr>
              <a:spLocks noChangeArrowheads="1"/>
            </p:cNvSpPr>
            <p:nvPr/>
          </p:nvSpPr>
          <p:spPr bwMode="auto">
            <a:xfrm>
              <a:off x="1699683" y="2210521"/>
              <a:ext cx="465667"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89" name="Text Box 22"/>
            <p:cNvSpPr txBox="1">
              <a:spLocks noChangeArrowheads="1"/>
            </p:cNvSpPr>
            <p:nvPr/>
          </p:nvSpPr>
          <p:spPr bwMode="auto">
            <a:xfrm>
              <a:off x="1816100" y="2289896"/>
              <a:ext cx="287867" cy="241300"/>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prstClr val="black"/>
                  </a:solidFill>
                </a:rPr>
                <a:t>v</a:t>
              </a:r>
              <a:endParaRPr lang="en-US" altLang="zh-CN" b="1" dirty="0">
                <a:solidFill>
                  <a:prstClr val="black"/>
                </a:solidFill>
                <a:latin typeface="Comic Sans MS" pitchFamily="66" charset="0"/>
              </a:endParaRPr>
            </a:p>
          </p:txBody>
        </p:sp>
        <p:sp>
          <p:nvSpPr>
            <p:cNvPr id="32790" name="Oval 23"/>
            <p:cNvSpPr>
              <a:spLocks noChangeArrowheads="1"/>
            </p:cNvSpPr>
            <p:nvPr/>
          </p:nvSpPr>
          <p:spPr bwMode="auto">
            <a:xfrm>
              <a:off x="4021667" y="2832821"/>
              <a:ext cx="463549"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91" name="Text Box 24"/>
            <p:cNvSpPr txBox="1">
              <a:spLocks noChangeArrowheads="1"/>
            </p:cNvSpPr>
            <p:nvPr/>
          </p:nvSpPr>
          <p:spPr bwMode="auto">
            <a:xfrm>
              <a:off x="4138083" y="2912197"/>
              <a:ext cx="287867"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z</a:t>
              </a:r>
              <a:endParaRPr lang="en-US" altLang="zh-CN" b="1">
                <a:solidFill>
                  <a:prstClr val="black"/>
                </a:solidFill>
                <a:latin typeface="Comic Sans MS" pitchFamily="66" charset="0"/>
              </a:endParaRPr>
            </a:p>
          </p:txBody>
        </p:sp>
        <p:sp>
          <p:nvSpPr>
            <p:cNvPr id="32792" name="Line 25"/>
            <p:cNvSpPr>
              <a:spLocks noChangeShapeType="1"/>
            </p:cNvSpPr>
            <p:nvPr/>
          </p:nvSpPr>
          <p:spPr bwMode="auto">
            <a:xfrm>
              <a:off x="3268133" y="2580409"/>
              <a:ext cx="0" cy="8636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32793" name="Line 26"/>
            <p:cNvSpPr>
              <a:spLocks noChangeShapeType="1"/>
            </p:cNvSpPr>
            <p:nvPr/>
          </p:nvSpPr>
          <p:spPr bwMode="auto">
            <a:xfrm>
              <a:off x="2165350" y="3653559"/>
              <a:ext cx="86995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32794" name="Line 27"/>
            <p:cNvSpPr>
              <a:spLocks noChangeShapeType="1"/>
            </p:cNvSpPr>
            <p:nvPr/>
          </p:nvSpPr>
          <p:spPr bwMode="auto">
            <a:xfrm>
              <a:off x="1699683" y="24819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prstClr val="black"/>
                </a:solidFill>
              </a:endParaRPr>
            </a:p>
          </p:txBody>
        </p:sp>
        <p:sp>
          <p:nvSpPr>
            <p:cNvPr id="32795" name="Line 28"/>
            <p:cNvSpPr>
              <a:spLocks noChangeShapeType="1"/>
            </p:cNvSpPr>
            <p:nvPr/>
          </p:nvSpPr>
          <p:spPr bwMode="auto">
            <a:xfrm flipH="1">
              <a:off x="1060450" y="2483571"/>
              <a:ext cx="637117" cy="4000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prstClr val="black"/>
                </a:solidFill>
              </a:endParaRPr>
            </a:p>
          </p:txBody>
        </p:sp>
        <p:sp>
          <p:nvSpPr>
            <p:cNvPr id="32796" name="Line 29"/>
            <p:cNvSpPr>
              <a:spLocks noChangeShapeType="1"/>
            </p:cNvSpPr>
            <p:nvPr/>
          </p:nvSpPr>
          <p:spPr bwMode="auto">
            <a:xfrm flipH="1">
              <a:off x="3500967" y="3172546"/>
              <a:ext cx="637116" cy="4000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32797" name="Line 30"/>
            <p:cNvSpPr>
              <a:spLocks noChangeShapeType="1"/>
            </p:cNvSpPr>
            <p:nvPr/>
          </p:nvSpPr>
          <p:spPr bwMode="auto">
            <a:xfrm>
              <a:off x="1003301" y="3074122"/>
              <a:ext cx="696383" cy="49847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grpSp>
      <p:sp>
        <p:nvSpPr>
          <p:cNvPr id="31" name="Rectangle 2"/>
          <p:cNvSpPr txBox="1">
            <a:spLocks noChangeArrowheads="1"/>
          </p:cNvSpPr>
          <p:nvPr/>
        </p:nvSpPr>
        <p:spPr>
          <a:xfrm>
            <a:off x="34725" y="371573"/>
            <a:ext cx="1208722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prstClr val="black"/>
                </a:solidFill>
              </a:rPr>
              <a:t>构建转发表</a:t>
            </a:r>
          </a:p>
        </p:txBody>
      </p:sp>
    </p:spTree>
    <p:extLst>
      <p:ext uri="{BB962C8B-B14F-4D97-AF65-F5344CB8AC3E}">
        <p14:creationId xmlns:p14="http://schemas.microsoft.com/office/powerpoint/2010/main" val="2683297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81347">
                                            <p:txEl>
                                              <p:pRg st="0" end="0"/>
                                            </p:txEl>
                                          </p:spTgt>
                                        </p:tgtEl>
                                        <p:attrNameLst>
                                          <p:attrName>style.visibility</p:attrName>
                                        </p:attrNameLst>
                                      </p:cBhvr>
                                      <p:to>
                                        <p:strVal val="visible"/>
                                      </p:to>
                                    </p:set>
                                    <p:animEffect transition="in" filter="dissolve">
                                      <p:cBhvr>
                                        <p:cTn id="7" dur="500"/>
                                        <p:tgtEl>
                                          <p:spTgt spid="1081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81349">
                                            <p:txEl>
                                              <p:pRg st="0" end="0"/>
                                            </p:txEl>
                                          </p:spTgt>
                                        </p:tgtEl>
                                        <p:attrNameLst>
                                          <p:attrName>style.visibility</p:attrName>
                                        </p:attrNameLst>
                                      </p:cBhvr>
                                      <p:to>
                                        <p:strVal val="visible"/>
                                      </p:to>
                                    </p:set>
                                    <p:animEffect transition="in" filter="dissolve">
                                      <p:cBhvr>
                                        <p:cTn id="12" dur="500"/>
                                        <p:tgtEl>
                                          <p:spTgt spid="1081349">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081349">
                                            <p:txEl>
                                              <p:pRg st="1" end="1"/>
                                            </p:txEl>
                                          </p:spTgt>
                                        </p:tgtEl>
                                        <p:attrNameLst>
                                          <p:attrName>style.visibility</p:attrName>
                                        </p:attrNameLst>
                                      </p:cBhvr>
                                      <p:to>
                                        <p:strVal val="visible"/>
                                      </p:to>
                                    </p:set>
                                    <p:animEffect transition="in" filter="dissolve">
                                      <p:cBhvr>
                                        <p:cTn id="15" dur="500"/>
                                        <p:tgtEl>
                                          <p:spTgt spid="1081349">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081349">
                                            <p:txEl>
                                              <p:pRg st="2" end="2"/>
                                            </p:txEl>
                                          </p:spTgt>
                                        </p:tgtEl>
                                        <p:attrNameLst>
                                          <p:attrName>style.visibility</p:attrName>
                                        </p:attrNameLst>
                                      </p:cBhvr>
                                      <p:to>
                                        <p:strVal val="visible"/>
                                      </p:to>
                                    </p:set>
                                    <p:animEffect transition="in" filter="dissolve">
                                      <p:cBhvr>
                                        <p:cTn id="18" dur="500"/>
                                        <p:tgtEl>
                                          <p:spTgt spid="1081349">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081349">
                                            <p:txEl>
                                              <p:pRg st="3" end="3"/>
                                            </p:txEl>
                                          </p:spTgt>
                                        </p:tgtEl>
                                        <p:attrNameLst>
                                          <p:attrName>style.visibility</p:attrName>
                                        </p:attrNameLst>
                                      </p:cBhvr>
                                      <p:to>
                                        <p:strVal val="visible"/>
                                      </p:to>
                                    </p:set>
                                    <p:animEffect transition="in" filter="dissolve">
                                      <p:cBhvr>
                                        <p:cTn id="21" dur="500"/>
                                        <p:tgtEl>
                                          <p:spTgt spid="1081349">
                                            <p:txEl>
                                              <p:pRg st="3" end="3"/>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081349">
                                            <p:txEl>
                                              <p:pRg st="4" end="4"/>
                                            </p:txEl>
                                          </p:spTgt>
                                        </p:tgtEl>
                                        <p:attrNameLst>
                                          <p:attrName>style.visibility</p:attrName>
                                        </p:attrNameLst>
                                      </p:cBhvr>
                                      <p:to>
                                        <p:strVal val="visible"/>
                                      </p:to>
                                    </p:set>
                                    <p:animEffect transition="in" filter="dissolve">
                                      <p:cBhvr>
                                        <p:cTn id="24" dur="500"/>
                                        <p:tgtEl>
                                          <p:spTgt spid="10813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a:xfrm>
            <a:off x="-1" y="494818"/>
            <a:ext cx="12009863" cy="1143000"/>
          </a:xfrm>
          <a:prstGeom prst="rect">
            <a:avLst/>
          </a:prstGeom>
        </p:spPr>
        <p:txBody>
          <a:bodyPr/>
          <a:lstStyle/>
          <a:p>
            <a:pPr algn="ctr"/>
            <a:r>
              <a:rPr lang="en-US" altLang="zh-CN" dirty="0" err="1"/>
              <a:t>Dijkstra</a:t>
            </a:r>
            <a:r>
              <a:rPr lang="zh-CN" altLang="en-US" dirty="0"/>
              <a:t>算法：讨论</a:t>
            </a:r>
          </a:p>
        </p:txBody>
      </p:sp>
      <p:sp>
        <p:nvSpPr>
          <p:cNvPr id="1082371" name="Rectangle 3"/>
          <p:cNvSpPr>
            <a:spLocks noGrp="1" noChangeArrowheads="1"/>
          </p:cNvSpPr>
          <p:nvPr>
            <p:ph type="body" idx="4294967295"/>
          </p:nvPr>
        </p:nvSpPr>
        <p:spPr>
          <a:xfrm>
            <a:off x="998528" y="2278044"/>
            <a:ext cx="10363200" cy="4400550"/>
          </a:xfrm>
          <a:prstGeom prst="rect">
            <a:avLst/>
          </a:prstGeom>
        </p:spPr>
        <p:txBody>
          <a:bodyPr/>
          <a:lstStyle/>
          <a:p>
            <a:pPr eaLnBrk="1">
              <a:lnSpc>
                <a:spcPct val="100000"/>
              </a:lnSpc>
            </a:pPr>
            <a:r>
              <a:rPr lang="zh-CN" altLang="en-US" sz="2400">
                <a:latin typeface="+mn-ea"/>
              </a:rPr>
              <a:t>设</a:t>
            </a:r>
            <a:r>
              <a:rPr lang="en-US" altLang="zh-CN" sz="2400">
                <a:solidFill>
                  <a:srgbClr val="FF3300"/>
                </a:solidFill>
                <a:latin typeface="+mn-ea"/>
              </a:rPr>
              <a:t>n</a:t>
            </a:r>
            <a:r>
              <a:rPr lang="zh-CN" altLang="en-US" sz="2400">
                <a:latin typeface="+mn-ea"/>
              </a:rPr>
              <a:t>个节点</a:t>
            </a:r>
            <a:r>
              <a:rPr lang="en-US" altLang="zh-CN" sz="2400">
                <a:latin typeface="+mn-ea"/>
              </a:rPr>
              <a:t>(</a:t>
            </a:r>
            <a:r>
              <a:rPr lang="zh-CN" altLang="en-US" sz="2400">
                <a:latin typeface="+mn-ea"/>
              </a:rPr>
              <a:t>除源节点</a:t>
            </a:r>
            <a:r>
              <a:rPr lang="en-US" altLang="zh-CN" sz="2400">
                <a:latin typeface="+mn-ea"/>
              </a:rPr>
              <a:t>)</a:t>
            </a:r>
            <a:r>
              <a:rPr lang="zh-CN" altLang="en-US" sz="2400">
                <a:latin typeface="+mn-ea"/>
              </a:rPr>
              <a:t>，最坏情况下要经多少次计算才能找到从源节点到所有目的节点的最低费用路径</a:t>
            </a:r>
            <a:r>
              <a:rPr lang="en-US" altLang="zh-CN" sz="2400">
                <a:latin typeface="+mn-ea"/>
              </a:rPr>
              <a:t>?</a:t>
            </a:r>
          </a:p>
          <a:p>
            <a:pPr eaLnBrk="1">
              <a:lnSpc>
                <a:spcPct val="100000"/>
              </a:lnSpc>
              <a:buFont typeface="Wingdings" pitchFamily="2" charset="2"/>
              <a:buChar char="ü"/>
            </a:pPr>
            <a:r>
              <a:rPr lang="zh-CN" altLang="en-US" sz="2400">
                <a:solidFill>
                  <a:schemeClr val="hlink"/>
                </a:solidFill>
                <a:latin typeface="+mn-ea"/>
              </a:rPr>
              <a:t>第一次迭代：</a:t>
            </a:r>
            <a:r>
              <a:rPr lang="zh-CN" altLang="en-US" sz="2400">
                <a:latin typeface="+mn-ea"/>
              </a:rPr>
              <a:t>搜索所有的</a:t>
            </a:r>
            <a:r>
              <a:rPr lang="en-US" altLang="zh-CN" sz="2400">
                <a:solidFill>
                  <a:srgbClr val="FF3300"/>
                </a:solidFill>
                <a:latin typeface="+mn-ea"/>
              </a:rPr>
              <a:t>n</a:t>
            </a:r>
            <a:r>
              <a:rPr lang="zh-CN" altLang="en-US" sz="2400">
                <a:latin typeface="+mn-ea"/>
              </a:rPr>
              <a:t>个节点以确定最低费用节点</a:t>
            </a:r>
          </a:p>
          <a:p>
            <a:pPr eaLnBrk="1">
              <a:lnSpc>
                <a:spcPct val="100000"/>
              </a:lnSpc>
              <a:buFont typeface="Wingdings" pitchFamily="2" charset="2"/>
              <a:buChar char="ü"/>
            </a:pPr>
            <a:r>
              <a:rPr lang="zh-CN" altLang="en-US" sz="2400">
                <a:solidFill>
                  <a:schemeClr val="hlink"/>
                </a:solidFill>
                <a:latin typeface="+mn-ea"/>
              </a:rPr>
              <a:t>第二次迭代：</a:t>
            </a:r>
            <a:r>
              <a:rPr lang="zh-CN" altLang="en-US" sz="2400">
                <a:latin typeface="+mn-ea"/>
              </a:rPr>
              <a:t>检查</a:t>
            </a:r>
            <a:r>
              <a:rPr lang="en-US" altLang="zh-CN" sz="2400">
                <a:solidFill>
                  <a:srgbClr val="FF3300"/>
                </a:solidFill>
                <a:latin typeface="+mn-ea"/>
              </a:rPr>
              <a:t>n-1</a:t>
            </a:r>
            <a:r>
              <a:rPr lang="zh-CN" altLang="en-US" sz="2400">
                <a:latin typeface="+mn-ea"/>
              </a:rPr>
              <a:t>个节点；</a:t>
            </a:r>
          </a:p>
          <a:p>
            <a:pPr eaLnBrk="1">
              <a:lnSpc>
                <a:spcPct val="100000"/>
              </a:lnSpc>
              <a:buFont typeface="Wingdings" pitchFamily="2" charset="2"/>
              <a:buChar char="ü"/>
            </a:pPr>
            <a:r>
              <a:rPr lang="zh-CN" altLang="en-US" sz="2400">
                <a:solidFill>
                  <a:schemeClr val="hlink"/>
                </a:solidFill>
                <a:latin typeface="+mn-ea"/>
              </a:rPr>
              <a:t>第三次：</a:t>
            </a:r>
            <a:r>
              <a:rPr lang="zh-CN" altLang="en-US" sz="2400">
                <a:latin typeface="+mn-ea"/>
              </a:rPr>
              <a:t>检查</a:t>
            </a:r>
            <a:r>
              <a:rPr lang="en-US" altLang="zh-CN" sz="2400">
                <a:solidFill>
                  <a:srgbClr val="FF3300"/>
                </a:solidFill>
                <a:latin typeface="+mn-ea"/>
              </a:rPr>
              <a:t>n-2</a:t>
            </a:r>
            <a:r>
              <a:rPr lang="zh-CN" altLang="en-US" sz="2400">
                <a:latin typeface="+mn-ea"/>
              </a:rPr>
              <a:t>个节点；</a:t>
            </a:r>
          </a:p>
          <a:p>
            <a:pPr eaLnBrk="1">
              <a:lnSpc>
                <a:spcPct val="100000"/>
              </a:lnSpc>
              <a:buFont typeface="ZapfDingbats" pitchFamily="82" charset="2"/>
              <a:buNone/>
            </a:pPr>
            <a:r>
              <a:rPr lang="zh-CN" altLang="en-US" sz="2400">
                <a:latin typeface="+mn-ea"/>
              </a:rPr>
              <a:t>              依次类推。</a:t>
            </a:r>
          </a:p>
          <a:p>
            <a:pPr eaLnBrk="1">
              <a:lnSpc>
                <a:spcPct val="100000"/>
              </a:lnSpc>
              <a:buFont typeface="ZapfDingbats" pitchFamily="82" charset="2"/>
              <a:buNone/>
            </a:pPr>
            <a:r>
              <a:rPr lang="zh-CN" altLang="en-US" sz="2400">
                <a:latin typeface="+mn-ea"/>
              </a:rPr>
              <a:t>      所有迭代中需要搜寻的节点总数为</a:t>
            </a:r>
            <a:r>
              <a:rPr lang="en-US" altLang="zh-CN" sz="2400">
                <a:solidFill>
                  <a:srgbClr val="FF3300"/>
                </a:solidFill>
                <a:latin typeface="+mn-ea"/>
              </a:rPr>
              <a:t>n(n+1)/2</a:t>
            </a:r>
            <a:r>
              <a:rPr lang="zh-CN" altLang="en-US" sz="2400">
                <a:latin typeface="+mn-ea"/>
              </a:rPr>
              <a:t>。</a:t>
            </a:r>
          </a:p>
          <a:p>
            <a:pPr eaLnBrk="1">
              <a:lnSpc>
                <a:spcPct val="100000"/>
              </a:lnSpc>
            </a:pPr>
            <a:r>
              <a:rPr lang="zh-CN" altLang="en-US" sz="2400">
                <a:latin typeface="+mn-ea"/>
              </a:rPr>
              <a:t>算法复杂性为</a:t>
            </a:r>
            <a:r>
              <a:rPr lang="en-US" altLang="zh-CN" sz="2400">
                <a:latin typeface="+mn-ea"/>
              </a:rPr>
              <a:t>n</a:t>
            </a:r>
            <a:r>
              <a:rPr lang="zh-CN" altLang="en-US" sz="2400">
                <a:latin typeface="+mn-ea"/>
              </a:rPr>
              <a:t>平方阶序</a:t>
            </a:r>
            <a:r>
              <a:rPr lang="en-US" altLang="zh-CN" sz="2400">
                <a:solidFill>
                  <a:srgbClr val="FF3300"/>
                </a:solidFill>
                <a:latin typeface="+mn-ea"/>
              </a:rPr>
              <a:t>O(n</a:t>
            </a:r>
            <a:r>
              <a:rPr lang="en-US" altLang="zh-CN" sz="2400" baseline="30000">
                <a:solidFill>
                  <a:srgbClr val="FF3300"/>
                </a:solidFill>
                <a:latin typeface="+mn-ea"/>
              </a:rPr>
              <a:t>2</a:t>
            </a:r>
            <a:r>
              <a:rPr lang="en-US" altLang="zh-CN" sz="2400">
                <a:solidFill>
                  <a:srgbClr val="FF3300"/>
                </a:solidFill>
                <a:latin typeface="+mn-ea"/>
              </a:rPr>
              <a:t>)</a:t>
            </a:r>
            <a:r>
              <a:rPr lang="zh-CN" altLang="en-US" sz="2400">
                <a:latin typeface="+mn-ea"/>
              </a:rPr>
              <a:t>。</a:t>
            </a:r>
            <a:endParaRPr lang="en-US" altLang="zh-CN" sz="2400">
              <a:latin typeface="+mn-ea"/>
            </a:endParaRPr>
          </a:p>
          <a:p>
            <a:pPr>
              <a:lnSpc>
                <a:spcPct val="100000"/>
              </a:lnSpc>
            </a:pPr>
            <a:r>
              <a:rPr lang="zh-CN" altLang="en-US" sz="2400">
                <a:latin typeface="+mn-ea"/>
              </a:rPr>
              <a:t>更有效的执行可能</a:t>
            </a:r>
            <a:r>
              <a:rPr lang="en-US" altLang="zh-CN" sz="2400">
                <a:latin typeface="+mn-ea"/>
              </a:rPr>
              <a:t>: O(nlogn)</a:t>
            </a:r>
            <a:endParaRPr lang="zh-CN" altLang="en-US" sz="2400" dirty="0">
              <a:latin typeface="+mn-ea"/>
            </a:endParaRPr>
          </a:p>
        </p:txBody>
      </p:sp>
      <p:sp>
        <p:nvSpPr>
          <p:cNvPr id="5" name="圆角矩形 4"/>
          <p:cNvSpPr/>
          <p:nvPr/>
        </p:nvSpPr>
        <p:spPr>
          <a:xfrm>
            <a:off x="1008162" y="1385044"/>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计算复杂度</a:t>
            </a:r>
          </a:p>
        </p:txBody>
      </p:sp>
    </p:spTree>
    <p:extLst>
      <p:ext uri="{BB962C8B-B14F-4D97-AF65-F5344CB8AC3E}">
        <p14:creationId xmlns:p14="http://schemas.microsoft.com/office/powerpoint/2010/main" val="164800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82371">
                                            <p:txEl>
                                              <p:pRg st="0" end="0"/>
                                            </p:txEl>
                                          </p:spTgt>
                                        </p:tgtEl>
                                        <p:attrNameLst>
                                          <p:attrName>style.visibility</p:attrName>
                                        </p:attrNameLst>
                                      </p:cBhvr>
                                      <p:to>
                                        <p:strVal val="visible"/>
                                      </p:to>
                                    </p:set>
                                    <p:animEffect transition="in" filter="blinds(horizontal)">
                                      <p:cBhvr>
                                        <p:cTn id="7" dur="500"/>
                                        <p:tgtEl>
                                          <p:spTgt spid="1082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82371">
                                            <p:txEl>
                                              <p:pRg st="1" end="1"/>
                                            </p:txEl>
                                          </p:spTgt>
                                        </p:tgtEl>
                                        <p:attrNameLst>
                                          <p:attrName>style.visibility</p:attrName>
                                        </p:attrNameLst>
                                      </p:cBhvr>
                                      <p:to>
                                        <p:strVal val="visible"/>
                                      </p:to>
                                    </p:set>
                                    <p:animEffect transition="in" filter="blinds(horizontal)">
                                      <p:cBhvr>
                                        <p:cTn id="12" dur="500"/>
                                        <p:tgtEl>
                                          <p:spTgt spid="10823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82371">
                                            <p:txEl>
                                              <p:pRg st="2" end="2"/>
                                            </p:txEl>
                                          </p:spTgt>
                                        </p:tgtEl>
                                        <p:attrNameLst>
                                          <p:attrName>style.visibility</p:attrName>
                                        </p:attrNameLst>
                                      </p:cBhvr>
                                      <p:to>
                                        <p:strVal val="visible"/>
                                      </p:to>
                                    </p:set>
                                    <p:animEffect transition="in" filter="blinds(horizontal)">
                                      <p:cBhvr>
                                        <p:cTn id="17" dur="500"/>
                                        <p:tgtEl>
                                          <p:spTgt spid="10823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82371">
                                            <p:txEl>
                                              <p:pRg st="3" end="3"/>
                                            </p:txEl>
                                          </p:spTgt>
                                        </p:tgtEl>
                                        <p:attrNameLst>
                                          <p:attrName>style.visibility</p:attrName>
                                        </p:attrNameLst>
                                      </p:cBhvr>
                                      <p:to>
                                        <p:strVal val="visible"/>
                                      </p:to>
                                    </p:set>
                                    <p:animEffect transition="in" filter="blinds(horizontal)">
                                      <p:cBhvr>
                                        <p:cTn id="22" dur="500"/>
                                        <p:tgtEl>
                                          <p:spTgt spid="10823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82371">
                                            <p:txEl>
                                              <p:pRg st="4" end="4"/>
                                            </p:txEl>
                                          </p:spTgt>
                                        </p:tgtEl>
                                        <p:attrNameLst>
                                          <p:attrName>style.visibility</p:attrName>
                                        </p:attrNameLst>
                                      </p:cBhvr>
                                      <p:to>
                                        <p:strVal val="visible"/>
                                      </p:to>
                                    </p:set>
                                    <p:animEffect transition="in" filter="blinds(horizontal)">
                                      <p:cBhvr>
                                        <p:cTn id="27" dur="500"/>
                                        <p:tgtEl>
                                          <p:spTgt spid="108237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82371">
                                            <p:txEl>
                                              <p:pRg st="5" end="5"/>
                                            </p:txEl>
                                          </p:spTgt>
                                        </p:tgtEl>
                                        <p:attrNameLst>
                                          <p:attrName>style.visibility</p:attrName>
                                        </p:attrNameLst>
                                      </p:cBhvr>
                                      <p:to>
                                        <p:strVal val="visible"/>
                                      </p:to>
                                    </p:set>
                                    <p:animEffect transition="in" filter="blinds(horizontal)">
                                      <p:cBhvr>
                                        <p:cTn id="32" dur="500"/>
                                        <p:tgtEl>
                                          <p:spTgt spid="108237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82371">
                                            <p:txEl>
                                              <p:pRg st="6" end="6"/>
                                            </p:txEl>
                                          </p:spTgt>
                                        </p:tgtEl>
                                        <p:attrNameLst>
                                          <p:attrName>style.visibility</p:attrName>
                                        </p:attrNameLst>
                                      </p:cBhvr>
                                      <p:to>
                                        <p:strVal val="visible"/>
                                      </p:to>
                                    </p:set>
                                    <p:animEffect transition="in" filter="blinds(horizontal)">
                                      <p:cBhvr>
                                        <p:cTn id="37" dur="500"/>
                                        <p:tgtEl>
                                          <p:spTgt spid="10823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82371">
                                            <p:txEl>
                                              <p:pRg st="7" end="7"/>
                                            </p:txEl>
                                          </p:spTgt>
                                        </p:tgtEl>
                                        <p:attrNameLst>
                                          <p:attrName>style.visibility</p:attrName>
                                        </p:attrNameLst>
                                      </p:cBhvr>
                                      <p:to>
                                        <p:strVal val="visible"/>
                                      </p:to>
                                    </p:set>
                                    <p:animEffect transition="in" filter="blinds(horizontal)">
                                      <p:cBhvr>
                                        <p:cTn id="42" dur="500"/>
                                        <p:tgtEl>
                                          <p:spTgt spid="10823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2371"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a:xfrm>
            <a:off x="-1" y="494818"/>
            <a:ext cx="12009863" cy="1143000"/>
          </a:xfrm>
          <a:prstGeom prst="rect">
            <a:avLst/>
          </a:prstGeom>
        </p:spPr>
        <p:txBody>
          <a:bodyPr/>
          <a:lstStyle/>
          <a:p>
            <a:pPr algn="ctr"/>
            <a:r>
              <a:rPr lang="en-US" altLang="zh-CN" dirty="0" err="1"/>
              <a:t>Dijkstra</a:t>
            </a:r>
            <a:r>
              <a:rPr lang="zh-CN" altLang="en-US" dirty="0"/>
              <a:t>算法：讨论</a:t>
            </a:r>
          </a:p>
        </p:txBody>
      </p:sp>
      <p:sp>
        <p:nvSpPr>
          <p:cNvPr id="5" name="圆角矩形 4"/>
          <p:cNvSpPr/>
          <p:nvPr/>
        </p:nvSpPr>
        <p:spPr>
          <a:xfrm>
            <a:off x="1008162" y="1385044"/>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可能产生振荡</a:t>
            </a:r>
          </a:p>
        </p:txBody>
      </p:sp>
      <p:sp>
        <p:nvSpPr>
          <p:cNvPr id="2" name="矩形 1"/>
          <p:cNvSpPr/>
          <p:nvPr/>
        </p:nvSpPr>
        <p:spPr>
          <a:xfrm>
            <a:off x="877980" y="2306445"/>
            <a:ext cx="4837276" cy="369332"/>
          </a:xfrm>
          <a:prstGeom prst="rect">
            <a:avLst/>
          </a:prstGeom>
        </p:spPr>
        <p:txBody>
          <a:bodyPr wrap="square">
            <a:spAutoFit/>
          </a:bodyPr>
          <a:lstStyle/>
          <a:p>
            <a:pPr>
              <a:lnSpc>
                <a:spcPct val="90000"/>
              </a:lnSpc>
            </a:pPr>
            <a:r>
              <a:rPr lang="zh-CN" altLang="en-US" sz="2000" b="1" dirty="0"/>
              <a:t>示例：假设 链路代价 </a:t>
            </a:r>
            <a:r>
              <a:rPr lang="en-US" altLang="zh-CN" sz="2000" b="1" dirty="0"/>
              <a:t>= </a:t>
            </a:r>
            <a:r>
              <a:rPr lang="zh-CN" altLang="en-US" sz="2000" b="1" dirty="0"/>
              <a:t>链路承担的流量</a:t>
            </a:r>
          </a:p>
        </p:txBody>
      </p:sp>
      <p:grpSp>
        <p:nvGrpSpPr>
          <p:cNvPr id="4" name="组合 3"/>
          <p:cNvGrpSpPr/>
          <p:nvPr/>
        </p:nvGrpSpPr>
        <p:grpSpPr>
          <a:xfrm>
            <a:off x="1391433" y="3042192"/>
            <a:ext cx="10044353" cy="3393331"/>
            <a:chOff x="338138" y="4141788"/>
            <a:chExt cx="8824912" cy="2349500"/>
          </a:xfrm>
        </p:grpSpPr>
        <p:sp>
          <p:nvSpPr>
            <p:cNvPr id="469" name="Freeform 5"/>
            <p:cNvSpPr>
              <a:spLocks/>
            </p:cNvSpPr>
            <p:nvPr/>
          </p:nvSpPr>
          <p:spPr bwMode="auto">
            <a:xfrm>
              <a:off x="395288" y="4141788"/>
              <a:ext cx="1971675" cy="1355725"/>
            </a:xfrm>
            <a:custGeom>
              <a:avLst/>
              <a:gdLst>
                <a:gd name="T0" fmla="*/ 2147483647 w 1242"/>
                <a:gd name="T1" fmla="*/ 2147483647 h 854"/>
                <a:gd name="T2" fmla="*/ 2147483647 w 1242"/>
                <a:gd name="T3" fmla="*/ 2147483647 h 854"/>
                <a:gd name="T4" fmla="*/ 2147483647 w 1242"/>
                <a:gd name="T5" fmla="*/ 2147483647 h 854"/>
                <a:gd name="T6" fmla="*/ 2147483647 w 1242"/>
                <a:gd name="T7" fmla="*/ 2147483647 h 854"/>
                <a:gd name="T8" fmla="*/ 2147483647 w 1242"/>
                <a:gd name="T9" fmla="*/ 2147483647 h 854"/>
                <a:gd name="T10" fmla="*/ 2147483647 w 1242"/>
                <a:gd name="T11" fmla="*/ 2147483647 h 854"/>
                <a:gd name="T12" fmla="*/ 2147483647 w 1242"/>
                <a:gd name="T13" fmla="*/ 2147483647 h 854"/>
                <a:gd name="T14" fmla="*/ 2147483647 w 1242"/>
                <a:gd name="T15" fmla="*/ 2147483647 h 854"/>
                <a:gd name="T16" fmla="*/ 2147483647 w 1242"/>
                <a:gd name="T17" fmla="*/ 2147483647 h 854"/>
                <a:gd name="T18" fmla="*/ 2147483647 w 1242"/>
                <a:gd name="T19" fmla="*/ 214748364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42"/>
                <a:gd name="T31" fmla="*/ 0 h 854"/>
                <a:gd name="T32" fmla="*/ 1242 w 1242"/>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42" h="854">
                  <a:moveTo>
                    <a:pt x="1" y="381"/>
                  </a:moveTo>
                  <a:cubicBezTo>
                    <a:pt x="0" y="296"/>
                    <a:pt x="88" y="222"/>
                    <a:pt x="169" y="162"/>
                  </a:cubicBezTo>
                  <a:cubicBezTo>
                    <a:pt x="250" y="102"/>
                    <a:pt x="378" y="40"/>
                    <a:pt x="487" y="18"/>
                  </a:cubicBezTo>
                  <a:cubicBezTo>
                    <a:pt x="616" y="6"/>
                    <a:pt x="685" y="0"/>
                    <a:pt x="823" y="30"/>
                  </a:cubicBezTo>
                  <a:cubicBezTo>
                    <a:pt x="961" y="60"/>
                    <a:pt x="1121" y="165"/>
                    <a:pt x="1183" y="261"/>
                  </a:cubicBezTo>
                  <a:cubicBezTo>
                    <a:pt x="1242" y="357"/>
                    <a:pt x="1219" y="523"/>
                    <a:pt x="1177" y="609"/>
                  </a:cubicBezTo>
                  <a:cubicBezTo>
                    <a:pt x="1135" y="695"/>
                    <a:pt x="1049" y="742"/>
                    <a:pt x="928" y="780"/>
                  </a:cubicBezTo>
                  <a:cubicBezTo>
                    <a:pt x="807" y="818"/>
                    <a:pt x="573" y="854"/>
                    <a:pt x="448" y="837"/>
                  </a:cubicBezTo>
                  <a:cubicBezTo>
                    <a:pt x="323" y="820"/>
                    <a:pt x="252" y="751"/>
                    <a:pt x="178" y="675"/>
                  </a:cubicBezTo>
                  <a:cubicBezTo>
                    <a:pt x="104" y="599"/>
                    <a:pt x="2" y="466"/>
                    <a:pt x="1" y="38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470" name="Freeform 6"/>
            <p:cNvSpPr>
              <a:spLocks/>
            </p:cNvSpPr>
            <p:nvPr/>
          </p:nvSpPr>
          <p:spPr bwMode="auto">
            <a:xfrm>
              <a:off x="796925" y="4479925"/>
              <a:ext cx="390525" cy="20955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471" name="Group 7"/>
            <p:cNvGrpSpPr>
              <a:grpSpLocks/>
            </p:cNvGrpSpPr>
            <p:nvPr/>
          </p:nvGrpSpPr>
          <p:grpSpPr bwMode="auto">
            <a:xfrm>
              <a:off x="1103313" y="4162425"/>
              <a:ext cx="501650" cy="396875"/>
              <a:chOff x="1747" y="3190"/>
              <a:chExt cx="316" cy="250"/>
            </a:xfrm>
          </p:grpSpPr>
          <p:sp>
            <p:nvSpPr>
              <p:cNvPr id="472" name="Oval 8"/>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3" name="Line 9"/>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4" name="Line 10"/>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5" name="Rectangle 11"/>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476" name="Oval 12"/>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477" name="Group 13"/>
              <p:cNvGrpSpPr>
                <a:grpSpLocks/>
              </p:cNvGrpSpPr>
              <p:nvPr/>
            </p:nvGrpSpPr>
            <p:grpSpPr bwMode="auto">
              <a:xfrm>
                <a:off x="1790" y="3190"/>
                <a:ext cx="223" cy="250"/>
                <a:chOff x="2945" y="2425"/>
                <a:chExt cx="226" cy="250"/>
              </a:xfrm>
            </p:grpSpPr>
            <p:sp>
              <p:nvSpPr>
                <p:cNvPr id="478" name="Rectangle 14"/>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9" name="Text Box 15"/>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480" name="Group 16"/>
            <p:cNvGrpSpPr>
              <a:grpSpLocks/>
            </p:cNvGrpSpPr>
            <p:nvPr/>
          </p:nvGrpSpPr>
          <p:grpSpPr bwMode="auto">
            <a:xfrm>
              <a:off x="455613" y="4567238"/>
              <a:ext cx="501650" cy="396875"/>
              <a:chOff x="2221" y="3571"/>
              <a:chExt cx="316" cy="250"/>
            </a:xfrm>
          </p:grpSpPr>
          <p:sp>
            <p:nvSpPr>
              <p:cNvPr id="481" name="Oval 17"/>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2" name="Line 18"/>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3" name="Line 19"/>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4" name="Rectangle 20"/>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485" name="Oval 21"/>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486" name="Group 22"/>
              <p:cNvGrpSpPr>
                <a:grpSpLocks/>
              </p:cNvGrpSpPr>
              <p:nvPr/>
            </p:nvGrpSpPr>
            <p:grpSpPr bwMode="auto">
              <a:xfrm>
                <a:off x="2275" y="3571"/>
                <a:ext cx="232" cy="250"/>
                <a:chOff x="2941" y="2425"/>
                <a:chExt cx="235" cy="250"/>
              </a:xfrm>
            </p:grpSpPr>
            <p:sp>
              <p:nvSpPr>
                <p:cNvPr id="487" name="Rectangle 23"/>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8" name="Text Box 24"/>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489" name="Group 25"/>
            <p:cNvGrpSpPr>
              <a:grpSpLocks/>
            </p:cNvGrpSpPr>
            <p:nvPr/>
          </p:nvGrpSpPr>
          <p:grpSpPr bwMode="auto">
            <a:xfrm>
              <a:off x="1090613" y="5114952"/>
              <a:ext cx="500062" cy="422277"/>
              <a:chOff x="2903" y="2938"/>
              <a:chExt cx="315" cy="266"/>
            </a:xfrm>
          </p:grpSpPr>
          <p:grpSp>
            <p:nvGrpSpPr>
              <p:cNvPr id="490" name="Group 26"/>
              <p:cNvGrpSpPr>
                <a:grpSpLocks/>
              </p:cNvGrpSpPr>
              <p:nvPr/>
            </p:nvGrpSpPr>
            <p:grpSpPr bwMode="auto">
              <a:xfrm>
                <a:off x="2903" y="2938"/>
                <a:ext cx="315" cy="144"/>
                <a:chOff x="2903" y="2938"/>
                <a:chExt cx="315" cy="144"/>
              </a:xfrm>
            </p:grpSpPr>
            <p:sp>
              <p:nvSpPr>
                <p:cNvPr id="494" name="Oval 27"/>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5" name="Line 28"/>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6" name="Line 29"/>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7" name="Rectangle 30"/>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498" name="Oval 31"/>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491" name="Group 32"/>
              <p:cNvGrpSpPr>
                <a:grpSpLocks/>
              </p:cNvGrpSpPr>
              <p:nvPr/>
            </p:nvGrpSpPr>
            <p:grpSpPr bwMode="auto">
              <a:xfrm>
                <a:off x="2949" y="2949"/>
                <a:ext cx="232" cy="255"/>
                <a:chOff x="2940" y="2490"/>
                <a:chExt cx="235" cy="255"/>
              </a:xfrm>
            </p:grpSpPr>
            <p:sp>
              <p:nvSpPr>
                <p:cNvPr id="492" name="Rectangle 33"/>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3" name="Text Box 34"/>
                <p:cNvSpPr txBox="1">
                  <a:spLocks noChangeArrowheads="1"/>
                </p:cNvSpPr>
                <p:nvPr/>
              </p:nvSpPr>
              <p:spPr bwMode="auto">
                <a:xfrm>
                  <a:off x="2940" y="249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99" name="Group 35"/>
            <p:cNvGrpSpPr>
              <a:grpSpLocks/>
            </p:cNvGrpSpPr>
            <p:nvPr/>
          </p:nvGrpSpPr>
          <p:grpSpPr bwMode="auto">
            <a:xfrm>
              <a:off x="1744663" y="4581525"/>
              <a:ext cx="501650" cy="396875"/>
              <a:chOff x="2217" y="2884"/>
              <a:chExt cx="316" cy="250"/>
            </a:xfrm>
          </p:grpSpPr>
          <p:sp>
            <p:nvSpPr>
              <p:cNvPr id="500" name="Oval 36"/>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1" name="Line 37"/>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2" name="Line 38"/>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3" name="Rectangle 39"/>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04" name="Oval 40"/>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05" name="Group 41"/>
              <p:cNvGrpSpPr>
                <a:grpSpLocks/>
              </p:cNvGrpSpPr>
              <p:nvPr/>
            </p:nvGrpSpPr>
            <p:grpSpPr bwMode="auto">
              <a:xfrm>
                <a:off x="2270" y="2884"/>
                <a:ext cx="223" cy="250"/>
                <a:chOff x="2945" y="2425"/>
                <a:chExt cx="226" cy="250"/>
              </a:xfrm>
            </p:grpSpPr>
            <p:sp>
              <p:nvSpPr>
                <p:cNvPr id="506" name="Rectangle 42"/>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7" name="Text Box 43"/>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508" name="Text Box 44"/>
            <p:cNvSpPr txBox="1">
              <a:spLocks noChangeArrowheads="1"/>
            </p:cNvSpPr>
            <p:nvPr/>
          </p:nvSpPr>
          <p:spPr bwMode="auto">
            <a:xfrm>
              <a:off x="798513" y="4333875"/>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sp>
          <p:nvSpPr>
            <p:cNvPr id="509" name="Freeform 45"/>
            <p:cNvSpPr>
              <a:spLocks/>
            </p:cNvSpPr>
            <p:nvPr/>
          </p:nvSpPr>
          <p:spPr bwMode="auto">
            <a:xfrm flipH="1">
              <a:off x="1482725" y="4479925"/>
              <a:ext cx="338138" cy="204788"/>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10" name="Freeform 46"/>
            <p:cNvSpPr>
              <a:spLocks/>
            </p:cNvSpPr>
            <p:nvPr/>
          </p:nvSpPr>
          <p:spPr bwMode="auto">
            <a:xfrm flipH="1" flipV="1">
              <a:off x="1497013" y="4894263"/>
              <a:ext cx="314325" cy="22860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11" name="Freeform 47"/>
            <p:cNvSpPr>
              <a:spLocks/>
            </p:cNvSpPr>
            <p:nvPr/>
          </p:nvSpPr>
          <p:spPr bwMode="auto">
            <a:xfrm flipV="1">
              <a:off x="858838" y="4884738"/>
              <a:ext cx="323850" cy="24765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12" name="Text Box 48"/>
            <p:cNvSpPr txBox="1">
              <a:spLocks noChangeArrowheads="1"/>
            </p:cNvSpPr>
            <p:nvPr/>
          </p:nvSpPr>
          <p:spPr bwMode="auto">
            <a:xfrm>
              <a:off x="1627188" y="4343400"/>
              <a:ext cx="4841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513" name="Text Box 49"/>
            <p:cNvSpPr txBox="1">
              <a:spLocks noChangeArrowheads="1"/>
            </p:cNvSpPr>
            <p:nvPr/>
          </p:nvSpPr>
          <p:spPr bwMode="auto">
            <a:xfrm>
              <a:off x="1633538" y="4933950"/>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e</a:t>
              </a:r>
            </a:p>
          </p:txBody>
        </p:sp>
        <p:sp>
          <p:nvSpPr>
            <p:cNvPr id="514" name="Text Box 50"/>
            <p:cNvSpPr txBox="1">
              <a:spLocks noChangeArrowheads="1"/>
            </p:cNvSpPr>
            <p:nvPr/>
          </p:nvSpPr>
          <p:spPr bwMode="auto">
            <a:xfrm>
              <a:off x="762000" y="4957763"/>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15" name="Line 51"/>
            <p:cNvSpPr>
              <a:spLocks noChangeShapeType="1"/>
            </p:cNvSpPr>
            <p:nvPr/>
          </p:nvSpPr>
          <p:spPr bwMode="auto">
            <a:xfrm flipV="1">
              <a:off x="1330325" y="5351463"/>
              <a:ext cx="0" cy="40005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516" name="Text Box 52"/>
            <p:cNvSpPr txBox="1">
              <a:spLocks noChangeArrowheads="1"/>
            </p:cNvSpPr>
            <p:nvPr/>
          </p:nvSpPr>
          <p:spPr bwMode="auto">
            <a:xfrm>
              <a:off x="1085850" y="55594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Arial" charset="0"/>
                  <a:ea typeface="ＭＳ Ｐゴシック" charset="0"/>
                </a:rPr>
                <a:t>e</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517" name="Line 53"/>
            <p:cNvSpPr>
              <a:spLocks noChangeShapeType="1"/>
            </p:cNvSpPr>
            <p:nvPr/>
          </p:nvSpPr>
          <p:spPr bwMode="auto">
            <a:xfrm flipH="1" flipV="1">
              <a:off x="511175" y="4884738"/>
              <a:ext cx="4763" cy="338137"/>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518" name="Text Box 54"/>
            <p:cNvSpPr txBox="1">
              <a:spLocks noChangeArrowheads="1"/>
            </p:cNvSpPr>
            <p:nvPr/>
          </p:nvSpPr>
          <p:spPr bwMode="auto">
            <a:xfrm>
              <a:off x="338138" y="5173663"/>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Arial" charset="0"/>
                  <a:ea typeface="ＭＳ Ｐゴシック" charset="0"/>
                </a:rPr>
                <a:t>1</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519" name="Line 55"/>
            <p:cNvSpPr>
              <a:spLocks noChangeShapeType="1"/>
            </p:cNvSpPr>
            <p:nvPr/>
          </p:nvSpPr>
          <p:spPr bwMode="auto">
            <a:xfrm flipV="1">
              <a:off x="2030413" y="4918075"/>
              <a:ext cx="0" cy="428625"/>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520" name="Text Box 56"/>
            <p:cNvSpPr txBox="1">
              <a:spLocks noChangeArrowheads="1"/>
            </p:cNvSpPr>
            <p:nvPr/>
          </p:nvSpPr>
          <p:spPr bwMode="auto">
            <a:xfrm>
              <a:off x="1871663" y="52784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Arial" charset="0"/>
                  <a:ea typeface="ＭＳ Ｐゴシック" charset="0"/>
                </a:rPr>
                <a:t>1</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521" name="Freeform 57"/>
            <p:cNvSpPr>
              <a:spLocks/>
            </p:cNvSpPr>
            <p:nvPr/>
          </p:nvSpPr>
          <p:spPr bwMode="auto">
            <a:xfrm flipH="1" flipV="1">
              <a:off x="1401763" y="4851400"/>
              <a:ext cx="314325" cy="22860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22" name="Freeform 58"/>
            <p:cNvSpPr>
              <a:spLocks/>
            </p:cNvSpPr>
            <p:nvPr/>
          </p:nvSpPr>
          <p:spPr bwMode="auto">
            <a:xfrm flipH="1">
              <a:off x="949325" y="4860925"/>
              <a:ext cx="304800" cy="2190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23" name="Text Box 59"/>
            <p:cNvSpPr txBox="1">
              <a:spLocks noChangeArrowheads="1"/>
            </p:cNvSpPr>
            <p:nvPr/>
          </p:nvSpPr>
          <p:spPr bwMode="auto">
            <a:xfrm>
              <a:off x="1047750" y="4738688"/>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24" name="Text Box 60"/>
            <p:cNvSpPr txBox="1">
              <a:spLocks noChangeArrowheads="1"/>
            </p:cNvSpPr>
            <p:nvPr/>
          </p:nvSpPr>
          <p:spPr bwMode="auto">
            <a:xfrm>
              <a:off x="1390650" y="4730750"/>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25" name="Text Box 211"/>
            <p:cNvSpPr txBox="1">
              <a:spLocks noChangeArrowheads="1"/>
            </p:cNvSpPr>
            <p:nvPr/>
          </p:nvSpPr>
          <p:spPr bwMode="auto">
            <a:xfrm>
              <a:off x="908050" y="5824538"/>
              <a:ext cx="9493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Arial" charset="0"/>
                  <a:ea typeface="ＭＳ Ｐゴシック" charset="0"/>
                </a:rPr>
                <a:t>initially</a:t>
              </a:r>
              <a:endParaRPr kumimoji="0" lang="en-US" sz="2400" b="0" i="0" u="none" strike="noStrike" kern="0" cap="none" spc="0" normalizeH="0" baseline="0" noProof="0" dirty="0">
                <a:ln>
                  <a:noFill/>
                </a:ln>
                <a:solidFill>
                  <a:srgbClr val="000099"/>
                </a:solidFill>
                <a:effectLst/>
                <a:uLnTx/>
                <a:uFillTx/>
                <a:latin typeface="Arial" charset="0"/>
                <a:ea typeface="ＭＳ Ｐゴシック" charset="0"/>
              </a:endParaRPr>
            </a:p>
          </p:txBody>
        </p:sp>
        <p:grpSp>
          <p:nvGrpSpPr>
            <p:cNvPr id="526" name="Group 298"/>
            <p:cNvGrpSpPr>
              <a:grpSpLocks/>
            </p:cNvGrpSpPr>
            <p:nvPr/>
          </p:nvGrpSpPr>
          <p:grpSpPr bwMode="auto">
            <a:xfrm>
              <a:off x="2544763" y="4189413"/>
              <a:ext cx="2195512" cy="2293937"/>
              <a:chOff x="1729" y="2639"/>
              <a:chExt cx="1383" cy="1445"/>
            </a:xfrm>
          </p:grpSpPr>
          <p:sp>
            <p:nvSpPr>
              <p:cNvPr id="527" name="Freeform 61"/>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28" name="Freeform 62"/>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29" name="Group 63"/>
              <p:cNvGrpSpPr>
                <a:grpSpLocks/>
              </p:cNvGrpSpPr>
              <p:nvPr/>
            </p:nvGrpSpPr>
            <p:grpSpPr bwMode="auto">
              <a:xfrm>
                <a:off x="2203" y="2652"/>
                <a:ext cx="316" cy="250"/>
                <a:chOff x="1747" y="3190"/>
                <a:chExt cx="316" cy="250"/>
              </a:xfrm>
            </p:grpSpPr>
            <p:sp>
              <p:nvSpPr>
                <p:cNvPr id="567" name="Oval 64"/>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8" name="Line 65"/>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9" name="Line 66"/>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70" name="Rectangle 67"/>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71" name="Oval 68"/>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72" name="Group 69"/>
                <p:cNvGrpSpPr>
                  <a:grpSpLocks/>
                </p:cNvGrpSpPr>
                <p:nvPr/>
              </p:nvGrpSpPr>
              <p:grpSpPr bwMode="auto">
                <a:xfrm>
                  <a:off x="1790" y="3190"/>
                  <a:ext cx="223" cy="250"/>
                  <a:chOff x="2945" y="2425"/>
                  <a:chExt cx="226" cy="250"/>
                </a:xfrm>
              </p:grpSpPr>
              <p:sp>
                <p:nvSpPr>
                  <p:cNvPr id="573" name="Rectangle 70"/>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74" name="Text Box 71"/>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30" name="Group 72"/>
              <p:cNvGrpSpPr>
                <a:grpSpLocks/>
              </p:cNvGrpSpPr>
              <p:nvPr/>
            </p:nvGrpSpPr>
            <p:grpSpPr bwMode="auto">
              <a:xfrm>
                <a:off x="1795" y="2907"/>
                <a:ext cx="316" cy="250"/>
                <a:chOff x="2221" y="3571"/>
                <a:chExt cx="316" cy="250"/>
              </a:xfrm>
            </p:grpSpPr>
            <p:sp>
              <p:nvSpPr>
                <p:cNvPr id="559" name="Oval 73"/>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0" name="Line 74"/>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1" name="Line 75"/>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2" name="Rectangle 76"/>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63" name="Oval 77"/>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64" name="Group 78"/>
                <p:cNvGrpSpPr>
                  <a:grpSpLocks/>
                </p:cNvGrpSpPr>
                <p:nvPr/>
              </p:nvGrpSpPr>
              <p:grpSpPr bwMode="auto">
                <a:xfrm>
                  <a:off x="2275" y="3571"/>
                  <a:ext cx="232" cy="250"/>
                  <a:chOff x="2941" y="2425"/>
                  <a:chExt cx="235" cy="250"/>
                </a:xfrm>
              </p:grpSpPr>
              <p:sp>
                <p:nvSpPr>
                  <p:cNvPr id="565" name="Rectangle 79"/>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6" name="Text Box 80"/>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31" name="Group 81"/>
              <p:cNvGrpSpPr>
                <a:grpSpLocks/>
              </p:cNvGrpSpPr>
              <p:nvPr/>
            </p:nvGrpSpPr>
            <p:grpSpPr bwMode="auto">
              <a:xfrm>
                <a:off x="2195" y="3252"/>
                <a:ext cx="315" cy="266"/>
                <a:chOff x="2903" y="2938"/>
                <a:chExt cx="315" cy="266"/>
              </a:xfrm>
            </p:grpSpPr>
            <p:grpSp>
              <p:nvGrpSpPr>
                <p:cNvPr id="550" name="Group 82"/>
                <p:cNvGrpSpPr>
                  <a:grpSpLocks/>
                </p:cNvGrpSpPr>
                <p:nvPr/>
              </p:nvGrpSpPr>
              <p:grpSpPr bwMode="auto">
                <a:xfrm>
                  <a:off x="2903" y="2938"/>
                  <a:ext cx="315" cy="144"/>
                  <a:chOff x="2903" y="2938"/>
                  <a:chExt cx="315" cy="144"/>
                </a:xfrm>
              </p:grpSpPr>
              <p:sp>
                <p:nvSpPr>
                  <p:cNvPr id="554" name="Oval 83"/>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5" name="Line 84"/>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6" name="Line 85"/>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7" name="Rectangle 86"/>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58" name="Oval 87"/>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551" name="Group 88"/>
                <p:cNvGrpSpPr>
                  <a:grpSpLocks/>
                </p:cNvGrpSpPr>
                <p:nvPr/>
              </p:nvGrpSpPr>
              <p:grpSpPr bwMode="auto">
                <a:xfrm>
                  <a:off x="2949" y="2949"/>
                  <a:ext cx="232" cy="255"/>
                  <a:chOff x="2940" y="2490"/>
                  <a:chExt cx="235" cy="255"/>
                </a:xfrm>
              </p:grpSpPr>
              <p:sp>
                <p:nvSpPr>
                  <p:cNvPr id="552" name="Rectangle 89"/>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3" name="Text Box 90"/>
                  <p:cNvSpPr txBox="1">
                    <a:spLocks noChangeArrowheads="1"/>
                  </p:cNvSpPr>
                  <p:nvPr/>
                </p:nvSpPr>
                <p:spPr bwMode="auto">
                  <a:xfrm>
                    <a:off x="2940" y="249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532" name="Group 91"/>
              <p:cNvGrpSpPr>
                <a:grpSpLocks/>
              </p:cNvGrpSpPr>
              <p:nvPr/>
            </p:nvGrpSpPr>
            <p:grpSpPr bwMode="auto">
              <a:xfrm>
                <a:off x="2607" y="2916"/>
                <a:ext cx="316" cy="250"/>
                <a:chOff x="2217" y="2884"/>
                <a:chExt cx="316" cy="250"/>
              </a:xfrm>
            </p:grpSpPr>
            <p:sp>
              <p:nvSpPr>
                <p:cNvPr id="542" name="Oval 92"/>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3" name="Line 93"/>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4" name="Line 94"/>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5" name="Rectangle 95"/>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46" name="Oval 96"/>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47" name="Group 97"/>
                <p:cNvGrpSpPr>
                  <a:grpSpLocks/>
                </p:cNvGrpSpPr>
                <p:nvPr/>
              </p:nvGrpSpPr>
              <p:grpSpPr bwMode="auto">
                <a:xfrm>
                  <a:off x="2270" y="2884"/>
                  <a:ext cx="223" cy="250"/>
                  <a:chOff x="2945" y="2425"/>
                  <a:chExt cx="226" cy="250"/>
                </a:xfrm>
              </p:grpSpPr>
              <p:sp>
                <p:nvSpPr>
                  <p:cNvPr id="548" name="Rectangle 98"/>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9" name="Text Box 99"/>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533" name="Freeform 101"/>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4" name="Freeform 102"/>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5" name="Freeform 103"/>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6" name="Freeform 107"/>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7" name="Freeform 108"/>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8" name="Text Box 212"/>
              <p:cNvSpPr txBox="1">
                <a:spLocks noChangeArrowheads="1"/>
              </p:cNvSpPr>
              <p:nvPr/>
            </p:nvSpPr>
            <p:spPr bwMode="auto">
              <a:xfrm>
                <a:off x="1729" y="3612"/>
                <a:ext cx="1383" cy="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resulting in new costs</a:t>
                </a:r>
              </a:p>
            </p:txBody>
          </p:sp>
          <p:sp>
            <p:nvSpPr>
              <p:cNvPr id="539" name="Line 215"/>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0" name="Line 216"/>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1" name="Line 217"/>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sp>
          <p:nvSpPr>
            <p:cNvPr id="575" name="Freeform 288"/>
            <p:cNvSpPr>
              <a:spLocks/>
            </p:cNvSpPr>
            <p:nvPr/>
          </p:nvSpPr>
          <p:spPr bwMode="auto">
            <a:xfrm>
              <a:off x="1358900" y="4338638"/>
              <a:ext cx="609600" cy="828675"/>
            </a:xfrm>
            <a:custGeom>
              <a:avLst/>
              <a:gdLst>
                <a:gd name="T0" fmla="*/ 0 w 384"/>
                <a:gd name="T1" fmla="*/ 2147483647 h 522"/>
                <a:gd name="T2" fmla="*/ 2147483647 w 384"/>
                <a:gd name="T3" fmla="*/ 2147483647 h 522"/>
                <a:gd name="T4" fmla="*/ 2147483647 w 384"/>
                <a:gd name="T5" fmla="*/ 0 h 522"/>
                <a:gd name="T6" fmla="*/ 0 60000 65536"/>
                <a:gd name="T7" fmla="*/ 0 60000 65536"/>
                <a:gd name="T8" fmla="*/ 0 60000 65536"/>
                <a:gd name="T9" fmla="*/ 0 w 384"/>
                <a:gd name="T10" fmla="*/ 0 h 522"/>
                <a:gd name="T11" fmla="*/ 384 w 384"/>
                <a:gd name="T12" fmla="*/ 522 h 522"/>
              </a:gdLst>
              <a:ahLst/>
              <a:cxnLst>
                <a:cxn ang="T6">
                  <a:pos x="T0" y="T1"/>
                </a:cxn>
                <a:cxn ang="T7">
                  <a:pos x="T2" y="T3"/>
                </a:cxn>
                <a:cxn ang="T8">
                  <a:pos x="T4" y="T5"/>
                </a:cxn>
              </a:cxnLst>
              <a:rect l="T9" t="T10" r="T11" b="T12"/>
              <a:pathLst>
                <a:path w="384" h="522">
                  <a:moveTo>
                    <a:pt x="0" y="522"/>
                  </a:moveTo>
                  <a:lnTo>
                    <a:pt x="384" y="249"/>
                  </a:lnTo>
                  <a:lnTo>
                    <a:pt x="12"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sp>
          <p:nvSpPr>
            <p:cNvPr id="576" name="Line 289"/>
            <p:cNvSpPr>
              <a:spLocks noChangeShapeType="1"/>
            </p:cNvSpPr>
            <p:nvPr/>
          </p:nvSpPr>
          <p:spPr bwMode="auto">
            <a:xfrm flipV="1">
              <a:off x="720725" y="4419600"/>
              <a:ext cx="447675" cy="242888"/>
            </a:xfrm>
            <a:prstGeom prst="line">
              <a:avLst/>
            </a:prstGeom>
            <a:noFill/>
            <a:ln w="57150">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sp>
          <p:nvSpPr>
            <p:cNvPr id="577" name="Freeform 290"/>
            <p:cNvSpPr>
              <a:spLocks/>
            </p:cNvSpPr>
            <p:nvPr/>
          </p:nvSpPr>
          <p:spPr bwMode="auto">
            <a:xfrm>
              <a:off x="2943225" y="4391025"/>
              <a:ext cx="1193800" cy="866775"/>
            </a:xfrm>
            <a:custGeom>
              <a:avLst/>
              <a:gdLst>
                <a:gd name="T0" fmla="*/ 2147483647 w 752"/>
                <a:gd name="T1" fmla="*/ 2147483647 h 546"/>
                <a:gd name="T2" fmla="*/ 2147483647 w 752"/>
                <a:gd name="T3" fmla="*/ 2147483647 h 546"/>
                <a:gd name="T4" fmla="*/ 0 w 752"/>
                <a:gd name="T5" fmla="*/ 2147483647 h 546"/>
                <a:gd name="T6" fmla="*/ 2147483647 w 752"/>
                <a:gd name="T7" fmla="*/ 0 h 546"/>
                <a:gd name="T8" fmla="*/ 0 60000 65536"/>
                <a:gd name="T9" fmla="*/ 0 60000 65536"/>
                <a:gd name="T10" fmla="*/ 0 60000 65536"/>
                <a:gd name="T11" fmla="*/ 0 60000 65536"/>
                <a:gd name="T12" fmla="*/ 0 w 752"/>
                <a:gd name="T13" fmla="*/ 0 h 546"/>
                <a:gd name="T14" fmla="*/ 752 w 752"/>
                <a:gd name="T15" fmla="*/ 546 h 546"/>
              </a:gdLst>
              <a:ahLst/>
              <a:cxnLst>
                <a:cxn ang="T8">
                  <a:pos x="T0" y="T1"/>
                </a:cxn>
                <a:cxn ang="T9">
                  <a:pos x="T2" y="T3"/>
                </a:cxn>
                <a:cxn ang="T10">
                  <a:pos x="T4" y="T5"/>
                </a:cxn>
                <a:cxn ang="T11">
                  <a:pos x="T6" y="T7"/>
                </a:cxn>
              </a:cxnLst>
              <a:rect l="T12" t="T13" r="T14" b="T15"/>
              <a:pathLst>
                <a:path w="752" h="546">
                  <a:moveTo>
                    <a:pt x="752" y="264"/>
                  </a:moveTo>
                  <a:lnTo>
                    <a:pt x="383" y="546"/>
                  </a:lnTo>
                  <a:lnTo>
                    <a:pt x="0" y="248"/>
                  </a:lnTo>
                  <a:lnTo>
                    <a:pt x="383"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grpSp>
          <p:nvGrpSpPr>
            <p:cNvPr id="578" name="Group 291"/>
            <p:cNvGrpSpPr>
              <a:grpSpLocks/>
            </p:cNvGrpSpPr>
            <p:nvPr/>
          </p:nvGrpSpPr>
          <p:grpSpPr bwMode="auto">
            <a:xfrm>
              <a:off x="2768600" y="4376738"/>
              <a:ext cx="1430338" cy="966787"/>
              <a:chOff x="1870" y="2772"/>
              <a:chExt cx="901" cy="609"/>
            </a:xfrm>
          </p:grpSpPr>
          <p:sp>
            <p:nvSpPr>
              <p:cNvPr id="579" name="Text Box 292"/>
              <p:cNvSpPr txBox="1">
                <a:spLocks noChangeArrowheads="1"/>
              </p:cNvSpPr>
              <p:nvPr/>
            </p:nvSpPr>
            <p:spPr bwMode="auto">
              <a:xfrm>
                <a:off x="1870" y="2772"/>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2+e</a:t>
                </a:r>
              </a:p>
            </p:txBody>
          </p:sp>
          <p:sp>
            <p:nvSpPr>
              <p:cNvPr id="580" name="Text Box 293"/>
              <p:cNvSpPr txBox="1">
                <a:spLocks noChangeArrowheads="1"/>
              </p:cNvSpPr>
              <p:nvPr/>
            </p:nvSpPr>
            <p:spPr bwMode="auto">
              <a:xfrm>
                <a:off x="2593" y="279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81" name="Text Box 294"/>
              <p:cNvSpPr txBox="1">
                <a:spLocks noChangeArrowheads="1"/>
              </p:cNvSpPr>
              <p:nvPr/>
            </p:nvSpPr>
            <p:spPr bwMode="auto">
              <a:xfrm>
                <a:off x="2501" y="3189"/>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82" name="Text Box 295"/>
              <p:cNvSpPr txBox="1">
                <a:spLocks noChangeArrowheads="1"/>
              </p:cNvSpPr>
              <p:nvPr/>
            </p:nvSpPr>
            <p:spPr bwMode="auto">
              <a:xfrm>
                <a:off x="1987" y="315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83" name="Text Box 296"/>
              <p:cNvSpPr txBox="1">
                <a:spLocks noChangeArrowheads="1"/>
              </p:cNvSpPr>
              <p:nvPr/>
            </p:nvSpPr>
            <p:spPr bwMode="auto">
              <a:xfrm>
                <a:off x="2135" y="3009"/>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584" name="Text Box 297"/>
              <p:cNvSpPr txBox="1">
                <a:spLocks noChangeArrowheads="1"/>
              </p:cNvSpPr>
              <p:nvPr/>
            </p:nvSpPr>
            <p:spPr bwMode="auto">
              <a:xfrm>
                <a:off x="2380" y="300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grpSp>
        <p:grpSp>
          <p:nvGrpSpPr>
            <p:cNvPr id="585" name="Group 299"/>
            <p:cNvGrpSpPr>
              <a:grpSpLocks/>
            </p:cNvGrpSpPr>
            <p:nvPr/>
          </p:nvGrpSpPr>
          <p:grpSpPr bwMode="auto">
            <a:xfrm>
              <a:off x="4814888" y="4197350"/>
              <a:ext cx="2195512" cy="2293938"/>
              <a:chOff x="1729" y="2639"/>
              <a:chExt cx="1383" cy="1445"/>
            </a:xfrm>
          </p:grpSpPr>
          <p:sp>
            <p:nvSpPr>
              <p:cNvPr id="586" name="Freeform 300"/>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87" name="Freeform 301"/>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88" name="Group 302"/>
              <p:cNvGrpSpPr>
                <a:grpSpLocks/>
              </p:cNvGrpSpPr>
              <p:nvPr/>
            </p:nvGrpSpPr>
            <p:grpSpPr bwMode="auto">
              <a:xfrm>
                <a:off x="2203" y="2652"/>
                <a:ext cx="316" cy="250"/>
                <a:chOff x="1747" y="3190"/>
                <a:chExt cx="316" cy="250"/>
              </a:xfrm>
            </p:grpSpPr>
            <p:sp>
              <p:nvSpPr>
                <p:cNvPr id="626" name="Oval 303"/>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7" name="Line 304"/>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8" name="Line 305"/>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9" name="Rectangle 306"/>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30" name="Oval 307"/>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31" name="Group 308"/>
                <p:cNvGrpSpPr>
                  <a:grpSpLocks/>
                </p:cNvGrpSpPr>
                <p:nvPr/>
              </p:nvGrpSpPr>
              <p:grpSpPr bwMode="auto">
                <a:xfrm>
                  <a:off x="1790" y="3190"/>
                  <a:ext cx="223" cy="250"/>
                  <a:chOff x="2945" y="2425"/>
                  <a:chExt cx="226" cy="250"/>
                </a:xfrm>
              </p:grpSpPr>
              <p:sp>
                <p:nvSpPr>
                  <p:cNvPr id="632" name="Rectangle 309"/>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33" name="Text Box 310"/>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89" name="Group 311"/>
              <p:cNvGrpSpPr>
                <a:grpSpLocks/>
              </p:cNvGrpSpPr>
              <p:nvPr/>
            </p:nvGrpSpPr>
            <p:grpSpPr bwMode="auto">
              <a:xfrm>
                <a:off x="1795" y="2907"/>
                <a:ext cx="316" cy="250"/>
                <a:chOff x="2221" y="3571"/>
                <a:chExt cx="316" cy="250"/>
              </a:xfrm>
            </p:grpSpPr>
            <p:sp>
              <p:nvSpPr>
                <p:cNvPr id="618" name="Oval 312"/>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9" name="Line 313"/>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0" name="Line 314"/>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1" name="Rectangle 315"/>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22" name="Oval 316"/>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23" name="Group 317"/>
                <p:cNvGrpSpPr>
                  <a:grpSpLocks/>
                </p:cNvGrpSpPr>
                <p:nvPr/>
              </p:nvGrpSpPr>
              <p:grpSpPr bwMode="auto">
                <a:xfrm>
                  <a:off x="2275" y="3571"/>
                  <a:ext cx="232" cy="250"/>
                  <a:chOff x="2941" y="2425"/>
                  <a:chExt cx="235" cy="250"/>
                </a:xfrm>
              </p:grpSpPr>
              <p:sp>
                <p:nvSpPr>
                  <p:cNvPr id="624" name="Rectangle 31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5" name="Text Box 319"/>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90" name="Group 320"/>
              <p:cNvGrpSpPr>
                <a:grpSpLocks/>
              </p:cNvGrpSpPr>
              <p:nvPr/>
            </p:nvGrpSpPr>
            <p:grpSpPr bwMode="auto">
              <a:xfrm>
                <a:off x="2195" y="3252"/>
                <a:ext cx="315" cy="271"/>
                <a:chOff x="2903" y="2938"/>
                <a:chExt cx="315" cy="271"/>
              </a:xfrm>
            </p:grpSpPr>
            <p:grpSp>
              <p:nvGrpSpPr>
                <p:cNvPr id="609" name="Group 321"/>
                <p:cNvGrpSpPr>
                  <a:grpSpLocks/>
                </p:cNvGrpSpPr>
                <p:nvPr/>
              </p:nvGrpSpPr>
              <p:grpSpPr bwMode="auto">
                <a:xfrm>
                  <a:off x="2903" y="2938"/>
                  <a:ext cx="315" cy="144"/>
                  <a:chOff x="2903" y="2938"/>
                  <a:chExt cx="315" cy="144"/>
                </a:xfrm>
              </p:grpSpPr>
              <p:sp>
                <p:nvSpPr>
                  <p:cNvPr id="613" name="Oval 322"/>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4" name="Line 323"/>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5" name="Line 324"/>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6" name="Rectangle 325"/>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17" name="Oval 326"/>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610" name="Group 327"/>
                <p:cNvGrpSpPr>
                  <a:grpSpLocks/>
                </p:cNvGrpSpPr>
                <p:nvPr/>
              </p:nvGrpSpPr>
              <p:grpSpPr bwMode="auto">
                <a:xfrm>
                  <a:off x="2949" y="2949"/>
                  <a:ext cx="232" cy="260"/>
                  <a:chOff x="2940" y="2490"/>
                  <a:chExt cx="235" cy="260"/>
                </a:xfrm>
              </p:grpSpPr>
              <p:sp>
                <p:nvSpPr>
                  <p:cNvPr id="611" name="Rectangle 32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2" name="Text Box 329"/>
                  <p:cNvSpPr txBox="1">
                    <a:spLocks noChangeArrowheads="1"/>
                  </p:cNvSpPr>
                  <p:nvPr/>
                </p:nvSpPr>
                <p:spPr bwMode="auto">
                  <a:xfrm>
                    <a:off x="2940" y="2500"/>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591" name="Group 330"/>
              <p:cNvGrpSpPr>
                <a:grpSpLocks/>
              </p:cNvGrpSpPr>
              <p:nvPr/>
            </p:nvGrpSpPr>
            <p:grpSpPr bwMode="auto">
              <a:xfrm>
                <a:off x="2607" y="2916"/>
                <a:ext cx="316" cy="250"/>
                <a:chOff x="2217" y="2884"/>
                <a:chExt cx="316" cy="250"/>
              </a:xfrm>
            </p:grpSpPr>
            <p:sp>
              <p:nvSpPr>
                <p:cNvPr id="601" name="Oval 331"/>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2" name="Line 332"/>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3" name="Line 333"/>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4" name="Rectangle 334"/>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05" name="Oval 335"/>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06" name="Group 336"/>
                <p:cNvGrpSpPr>
                  <a:grpSpLocks/>
                </p:cNvGrpSpPr>
                <p:nvPr/>
              </p:nvGrpSpPr>
              <p:grpSpPr bwMode="auto">
                <a:xfrm>
                  <a:off x="2270" y="2884"/>
                  <a:ext cx="223" cy="250"/>
                  <a:chOff x="2945" y="2425"/>
                  <a:chExt cx="226" cy="250"/>
                </a:xfrm>
              </p:grpSpPr>
              <p:sp>
                <p:nvSpPr>
                  <p:cNvPr id="607" name="Rectangle 337"/>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8" name="Text Box 338"/>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592" name="Freeform 339"/>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3" name="Freeform 340"/>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4" name="Freeform 341"/>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5" name="Freeform 342"/>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6" name="Freeform 343"/>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7" name="Text Box 344"/>
              <p:cNvSpPr txBox="1">
                <a:spLocks noChangeArrowheads="1"/>
              </p:cNvSpPr>
              <p:nvPr/>
            </p:nvSpPr>
            <p:spPr bwMode="auto">
              <a:xfrm>
                <a:off x="1729" y="3612"/>
                <a:ext cx="1383" cy="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resulting in new costs</a:t>
                </a:r>
              </a:p>
            </p:txBody>
          </p:sp>
          <p:sp>
            <p:nvSpPr>
              <p:cNvPr id="598" name="Line 345"/>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9" name="Line 346"/>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0" name="Line 347"/>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sp>
          <p:nvSpPr>
            <p:cNvPr id="634" name="Freeform 228"/>
            <p:cNvSpPr>
              <a:spLocks/>
            </p:cNvSpPr>
            <p:nvPr/>
          </p:nvSpPr>
          <p:spPr bwMode="auto">
            <a:xfrm>
              <a:off x="5219700" y="4332288"/>
              <a:ext cx="1181100" cy="952500"/>
            </a:xfrm>
            <a:custGeom>
              <a:avLst/>
              <a:gdLst>
                <a:gd name="T0" fmla="*/ 0 w 744"/>
                <a:gd name="T1" fmla="*/ 2147483647 h 600"/>
                <a:gd name="T2" fmla="*/ 2147483647 w 744"/>
                <a:gd name="T3" fmla="*/ 2147483647 h 600"/>
                <a:gd name="T4" fmla="*/ 2147483647 w 744"/>
                <a:gd name="T5" fmla="*/ 2147483647 h 600"/>
                <a:gd name="T6" fmla="*/ 2147483647 w 744"/>
                <a:gd name="T7" fmla="*/ 2147483647 h 600"/>
                <a:gd name="T8" fmla="*/ 2147483647 w 744"/>
                <a:gd name="T9" fmla="*/ 0 h 600"/>
                <a:gd name="T10" fmla="*/ 0 60000 65536"/>
                <a:gd name="T11" fmla="*/ 0 60000 65536"/>
                <a:gd name="T12" fmla="*/ 0 60000 65536"/>
                <a:gd name="T13" fmla="*/ 0 60000 65536"/>
                <a:gd name="T14" fmla="*/ 0 60000 65536"/>
                <a:gd name="T15" fmla="*/ 0 w 744"/>
                <a:gd name="T16" fmla="*/ 0 h 600"/>
                <a:gd name="T17" fmla="*/ 744 w 744"/>
                <a:gd name="T18" fmla="*/ 600 h 600"/>
              </a:gdLst>
              <a:ahLst/>
              <a:cxnLst>
                <a:cxn ang="T10">
                  <a:pos x="T0" y="T1"/>
                </a:cxn>
                <a:cxn ang="T11">
                  <a:pos x="T2" y="T3"/>
                </a:cxn>
                <a:cxn ang="T12">
                  <a:pos x="T4" y="T5"/>
                </a:cxn>
                <a:cxn ang="T13">
                  <a:pos x="T6" y="T7"/>
                </a:cxn>
                <a:cxn ang="T14">
                  <a:pos x="T8" y="T9"/>
                </a:cxn>
              </a:cxnLst>
              <a:rect l="T15" t="T16" r="T17" b="T18"/>
              <a:pathLst>
                <a:path w="744" h="600">
                  <a:moveTo>
                    <a:pt x="0" y="294"/>
                  </a:moveTo>
                  <a:lnTo>
                    <a:pt x="387" y="600"/>
                  </a:lnTo>
                  <a:lnTo>
                    <a:pt x="744" y="304"/>
                  </a:lnTo>
                  <a:lnTo>
                    <a:pt x="429" y="66"/>
                  </a:lnTo>
                  <a:lnTo>
                    <a:pt x="354"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grpSp>
          <p:nvGrpSpPr>
            <p:cNvPr id="635" name="Group 348"/>
            <p:cNvGrpSpPr>
              <a:grpSpLocks/>
            </p:cNvGrpSpPr>
            <p:nvPr/>
          </p:nvGrpSpPr>
          <p:grpSpPr bwMode="auto">
            <a:xfrm>
              <a:off x="5137150" y="4410075"/>
              <a:ext cx="1493838" cy="990600"/>
              <a:chOff x="-186" y="1184"/>
              <a:chExt cx="941" cy="624"/>
            </a:xfrm>
          </p:grpSpPr>
          <p:sp>
            <p:nvSpPr>
              <p:cNvPr id="636" name="Text Box 270"/>
              <p:cNvSpPr txBox="1">
                <a:spLocks noChangeArrowheads="1"/>
              </p:cNvSpPr>
              <p:nvPr/>
            </p:nvSpPr>
            <p:spPr bwMode="auto">
              <a:xfrm>
                <a:off x="-186" y="1199"/>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37" name="Text Box 274"/>
              <p:cNvSpPr txBox="1">
                <a:spLocks noChangeArrowheads="1"/>
              </p:cNvSpPr>
              <p:nvPr/>
            </p:nvSpPr>
            <p:spPr bwMode="auto">
              <a:xfrm>
                <a:off x="450" y="1184"/>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2+e</a:t>
                </a:r>
              </a:p>
            </p:txBody>
          </p:sp>
          <p:sp>
            <p:nvSpPr>
              <p:cNvPr id="638" name="Text Box 275"/>
              <p:cNvSpPr txBox="1">
                <a:spLocks noChangeArrowheads="1"/>
              </p:cNvSpPr>
              <p:nvPr/>
            </p:nvSpPr>
            <p:spPr bwMode="auto">
              <a:xfrm>
                <a:off x="340" y="1616"/>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639" name="Text Box 276"/>
              <p:cNvSpPr txBox="1">
                <a:spLocks noChangeArrowheads="1"/>
              </p:cNvSpPr>
              <p:nvPr/>
            </p:nvSpPr>
            <p:spPr bwMode="auto">
              <a:xfrm>
                <a:off x="-132" y="1580"/>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sp>
            <p:nvSpPr>
              <p:cNvPr id="640" name="Text Box 279"/>
              <p:cNvSpPr txBox="1">
                <a:spLocks noChangeArrowheads="1"/>
              </p:cNvSpPr>
              <p:nvPr/>
            </p:nvSpPr>
            <p:spPr bwMode="auto">
              <a:xfrm>
                <a:off x="79" y="1436"/>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41" name="Text Box 280"/>
              <p:cNvSpPr txBox="1">
                <a:spLocks noChangeArrowheads="1"/>
              </p:cNvSpPr>
              <p:nvPr/>
            </p:nvSpPr>
            <p:spPr bwMode="auto">
              <a:xfrm>
                <a:off x="261" y="1430"/>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grpSp>
        <p:grpSp>
          <p:nvGrpSpPr>
            <p:cNvPr id="642" name="Group 349"/>
            <p:cNvGrpSpPr>
              <a:grpSpLocks/>
            </p:cNvGrpSpPr>
            <p:nvPr/>
          </p:nvGrpSpPr>
          <p:grpSpPr bwMode="auto">
            <a:xfrm>
              <a:off x="6967538" y="4195763"/>
              <a:ext cx="2195512" cy="2293937"/>
              <a:chOff x="1729" y="2639"/>
              <a:chExt cx="1383" cy="1445"/>
            </a:xfrm>
          </p:grpSpPr>
          <p:sp>
            <p:nvSpPr>
              <p:cNvPr id="643" name="Freeform 350"/>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44" name="Freeform 351"/>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45" name="Group 352"/>
              <p:cNvGrpSpPr>
                <a:grpSpLocks/>
              </p:cNvGrpSpPr>
              <p:nvPr/>
            </p:nvGrpSpPr>
            <p:grpSpPr bwMode="auto">
              <a:xfrm>
                <a:off x="2203" y="2652"/>
                <a:ext cx="316" cy="250"/>
                <a:chOff x="1747" y="3190"/>
                <a:chExt cx="316" cy="250"/>
              </a:xfrm>
            </p:grpSpPr>
            <p:sp>
              <p:nvSpPr>
                <p:cNvPr id="683" name="Oval 353"/>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4" name="Line 354"/>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5" name="Line 355"/>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6" name="Rectangle 356"/>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87" name="Oval 357"/>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88" name="Group 358"/>
                <p:cNvGrpSpPr>
                  <a:grpSpLocks/>
                </p:cNvGrpSpPr>
                <p:nvPr/>
              </p:nvGrpSpPr>
              <p:grpSpPr bwMode="auto">
                <a:xfrm>
                  <a:off x="1790" y="3190"/>
                  <a:ext cx="223" cy="250"/>
                  <a:chOff x="2945" y="2425"/>
                  <a:chExt cx="226" cy="250"/>
                </a:xfrm>
              </p:grpSpPr>
              <p:sp>
                <p:nvSpPr>
                  <p:cNvPr id="689" name="Rectangle 359"/>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90" name="Text Box 360"/>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646" name="Group 361"/>
              <p:cNvGrpSpPr>
                <a:grpSpLocks/>
              </p:cNvGrpSpPr>
              <p:nvPr/>
            </p:nvGrpSpPr>
            <p:grpSpPr bwMode="auto">
              <a:xfrm>
                <a:off x="1795" y="2907"/>
                <a:ext cx="316" cy="250"/>
                <a:chOff x="2221" y="3571"/>
                <a:chExt cx="316" cy="250"/>
              </a:xfrm>
            </p:grpSpPr>
            <p:sp>
              <p:nvSpPr>
                <p:cNvPr id="675" name="Oval 362"/>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6" name="Line 363"/>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7" name="Line 364"/>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8" name="Rectangle 365"/>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79" name="Oval 366"/>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80" name="Group 367"/>
                <p:cNvGrpSpPr>
                  <a:grpSpLocks/>
                </p:cNvGrpSpPr>
                <p:nvPr/>
              </p:nvGrpSpPr>
              <p:grpSpPr bwMode="auto">
                <a:xfrm>
                  <a:off x="2275" y="3571"/>
                  <a:ext cx="232" cy="250"/>
                  <a:chOff x="2941" y="2425"/>
                  <a:chExt cx="235" cy="250"/>
                </a:xfrm>
              </p:grpSpPr>
              <p:sp>
                <p:nvSpPr>
                  <p:cNvPr id="681" name="Rectangle 36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2" name="Text Box 369"/>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647" name="Group 370"/>
              <p:cNvGrpSpPr>
                <a:grpSpLocks/>
              </p:cNvGrpSpPr>
              <p:nvPr/>
            </p:nvGrpSpPr>
            <p:grpSpPr bwMode="auto">
              <a:xfrm>
                <a:off x="2195" y="3252"/>
                <a:ext cx="315" cy="271"/>
                <a:chOff x="2903" y="2938"/>
                <a:chExt cx="315" cy="271"/>
              </a:xfrm>
            </p:grpSpPr>
            <p:grpSp>
              <p:nvGrpSpPr>
                <p:cNvPr id="666" name="Group 371"/>
                <p:cNvGrpSpPr>
                  <a:grpSpLocks/>
                </p:cNvGrpSpPr>
                <p:nvPr/>
              </p:nvGrpSpPr>
              <p:grpSpPr bwMode="auto">
                <a:xfrm>
                  <a:off x="2903" y="2938"/>
                  <a:ext cx="315" cy="144"/>
                  <a:chOff x="2903" y="2938"/>
                  <a:chExt cx="315" cy="144"/>
                </a:xfrm>
              </p:grpSpPr>
              <p:sp>
                <p:nvSpPr>
                  <p:cNvPr id="670" name="Oval 372"/>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1" name="Line 373"/>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2" name="Line 374"/>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3" name="Rectangle 375"/>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74" name="Oval 376"/>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667" name="Group 377"/>
                <p:cNvGrpSpPr>
                  <a:grpSpLocks/>
                </p:cNvGrpSpPr>
                <p:nvPr/>
              </p:nvGrpSpPr>
              <p:grpSpPr bwMode="auto">
                <a:xfrm>
                  <a:off x="2949" y="2949"/>
                  <a:ext cx="232" cy="260"/>
                  <a:chOff x="2940" y="2490"/>
                  <a:chExt cx="235" cy="260"/>
                </a:xfrm>
              </p:grpSpPr>
              <p:sp>
                <p:nvSpPr>
                  <p:cNvPr id="668" name="Rectangle 37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9" name="Text Box 379"/>
                  <p:cNvSpPr txBox="1">
                    <a:spLocks noChangeArrowheads="1"/>
                  </p:cNvSpPr>
                  <p:nvPr/>
                </p:nvSpPr>
                <p:spPr bwMode="auto">
                  <a:xfrm>
                    <a:off x="2940" y="2500"/>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648" name="Group 380"/>
              <p:cNvGrpSpPr>
                <a:grpSpLocks/>
              </p:cNvGrpSpPr>
              <p:nvPr/>
            </p:nvGrpSpPr>
            <p:grpSpPr bwMode="auto">
              <a:xfrm>
                <a:off x="2607" y="2916"/>
                <a:ext cx="316" cy="250"/>
                <a:chOff x="2217" y="2884"/>
                <a:chExt cx="316" cy="250"/>
              </a:xfrm>
            </p:grpSpPr>
            <p:sp>
              <p:nvSpPr>
                <p:cNvPr id="658" name="Oval 381"/>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9" name="Line 382"/>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0" name="Line 383"/>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1" name="Rectangle 384"/>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62" name="Oval 385"/>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63" name="Group 386"/>
                <p:cNvGrpSpPr>
                  <a:grpSpLocks/>
                </p:cNvGrpSpPr>
                <p:nvPr/>
              </p:nvGrpSpPr>
              <p:grpSpPr bwMode="auto">
                <a:xfrm>
                  <a:off x="2270" y="2884"/>
                  <a:ext cx="223" cy="250"/>
                  <a:chOff x="2945" y="2425"/>
                  <a:chExt cx="226" cy="250"/>
                </a:xfrm>
              </p:grpSpPr>
              <p:sp>
                <p:nvSpPr>
                  <p:cNvPr id="664" name="Rectangle 387"/>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5" name="Text Box 388"/>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649" name="Freeform 389"/>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0" name="Freeform 390"/>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1" name="Freeform 391"/>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2" name="Freeform 392"/>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3" name="Freeform 393"/>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4" name="Text Box 394"/>
              <p:cNvSpPr txBox="1">
                <a:spLocks noChangeArrowheads="1"/>
              </p:cNvSpPr>
              <p:nvPr/>
            </p:nvSpPr>
            <p:spPr bwMode="auto">
              <a:xfrm>
                <a:off x="1729" y="3612"/>
                <a:ext cx="1383" cy="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resulting in new costs</a:t>
                </a:r>
              </a:p>
            </p:txBody>
          </p:sp>
          <p:sp>
            <p:nvSpPr>
              <p:cNvPr id="655" name="Line 395"/>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6" name="Line 396"/>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7" name="Line 397"/>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sp>
          <p:nvSpPr>
            <p:cNvPr id="691" name="Freeform 398"/>
            <p:cNvSpPr>
              <a:spLocks/>
            </p:cNvSpPr>
            <p:nvPr/>
          </p:nvSpPr>
          <p:spPr bwMode="auto">
            <a:xfrm>
              <a:off x="7366000" y="4397375"/>
              <a:ext cx="1193800" cy="866775"/>
            </a:xfrm>
            <a:custGeom>
              <a:avLst/>
              <a:gdLst>
                <a:gd name="T0" fmla="*/ 2147483647 w 752"/>
                <a:gd name="T1" fmla="*/ 2147483647 h 546"/>
                <a:gd name="T2" fmla="*/ 2147483647 w 752"/>
                <a:gd name="T3" fmla="*/ 2147483647 h 546"/>
                <a:gd name="T4" fmla="*/ 0 w 752"/>
                <a:gd name="T5" fmla="*/ 2147483647 h 546"/>
                <a:gd name="T6" fmla="*/ 2147483647 w 752"/>
                <a:gd name="T7" fmla="*/ 0 h 546"/>
                <a:gd name="T8" fmla="*/ 0 60000 65536"/>
                <a:gd name="T9" fmla="*/ 0 60000 65536"/>
                <a:gd name="T10" fmla="*/ 0 60000 65536"/>
                <a:gd name="T11" fmla="*/ 0 60000 65536"/>
                <a:gd name="T12" fmla="*/ 0 w 752"/>
                <a:gd name="T13" fmla="*/ 0 h 546"/>
                <a:gd name="T14" fmla="*/ 752 w 752"/>
                <a:gd name="T15" fmla="*/ 546 h 546"/>
              </a:gdLst>
              <a:ahLst/>
              <a:cxnLst>
                <a:cxn ang="T8">
                  <a:pos x="T0" y="T1"/>
                </a:cxn>
                <a:cxn ang="T9">
                  <a:pos x="T2" y="T3"/>
                </a:cxn>
                <a:cxn ang="T10">
                  <a:pos x="T4" y="T5"/>
                </a:cxn>
                <a:cxn ang="T11">
                  <a:pos x="T6" y="T7"/>
                </a:cxn>
              </a:cxnLst>
              <a:rect l="T12" t="T13" r="T14" b="T15"/>
              <a:pathLst>
                <a:path w="752" h="546">
                  <a:moveTo>
                    <a:pt x="752" y="264"/>
                  </a:moveTo>
                  <a:lnTo>
                    <a:pt x="383" y="546"/>
                  </a:lnTo>
                  <a:lnTo>
                    <a:pt x="0" y="248"/>
                  </a:lnTo>
                  <a:lnTo>
                    <a:pt x="383"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grpSp>
          <p:nvGrpSpPr>
            <p:cNvPr id="692" name="Group 399"/>
            <p:cNvGrpSpPr>
              <a:grpSpLocks/>
            </p:cNvGrpSpPr>
            <p:nvPr/>
          </p:nvGrpSpPr>
          <p:grpSpPr bwMode="auto">
            <a:xfrm>
              <a:off x="7191375" y="4383088"/>
              <a:ext cx="1430338" cy="966787"/>
              <a:chOff x="1870" y="2772"/>
              <a:chExt cx="901" cy="609"/>
            </a:xfrm>
          </p:grpSpPr>
          <p:sp>
            <p:nvSpPr>
              <p:cNvPr id="693" name="Text Box 400"/>
              <p:cNvSpPr txBox="1">
                <a:spLocks noChangeArrowheads="1"/>
              </p:cNvSpPr>
              <p:nvPr/>
            </p:nvSpPr>
            <p:spPr bwMode="auto">
              <a:xfrm>
                <a:off x="1870" y="2772"/>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2+e</a:t>
                </a:r>
              </a:p>
            </p:txBody>
          </p:sp>
          <p:sp>
            <p:nvSpPr>
              <p:cNvPr id="694" name="Text Box 401"/>
              <p:cNvSpPr txBox="1">
                <a:spLocks noChangeArrowheads="1"/>
              </p:cNvSpPr>
              <p:nvPr/>
            </p:nvSpPr>
            <p:spPr bwMode="auto">
              <a:xfrm>
                <a:off x="2593" y="279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95" name="Text Box 402"/>
              <p:cNvSpPr txBox="1">
                <a:spLocks noChangeArrowheads="1"/>
              </p:cNvSpPr>
              <p:nvPr/>
            </p:nvSpPr>
            <p:spPr bwMode="auto">
              <a:xfrm>
                <a:off x="2501" y="3189"/>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96" name="Text Box 403"/>
              <p:cNvSpPr txBox="1">
                <a:spLocks noChangeArrowheads="1"/>
              </p:cNvSpPr>
              <p:nvPr/>
            </p:nvSpPr>
            <p:spPr bwMode="auto">
              <a:xfrm>
                <a:off x="1987" y="315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97" name="Text Box 404"/>
              <p:cNvSpPr txBox="1">
                <a:spLocks noChangeArrowheads="1"/>
              </p:cNvSpPr>
              <p:nvPr/>
            </p:nvSpPr>
            <p:spPr bwMode="auto">
              <a:xfrm>
                <a:off x="2135" y="3009"/>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698" name="Text Box 405"/>
              <p:cNvSpPr txBox="1">
                <a:spLocks noChangeArrowheads="1"/>
              </p:cNvSpPr>
              <p:nvPr/>
            </p:nvSpPr>
            <p:spPr bwMode="auto">
              <a:xfrm>
                <a:off x="2380" y="300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grpSp>
      </p:grpSp>
    </p:spTree>
    <p:extLst>
      <p:ext uri="{BB962C8B-B14F-4D97-AF65-F5344CB8AC3E}">
        <p14:creationId xmlns:p14="http://schemas.microsoft.com/office/powerpoint/2010/main" val="21197128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078" y="2534503"/>
            <a:ext cx="7737669" cy="923330"/>
          </a:xfrm>
          <a:prstGeom prst="rect">
            <a:avLst/>
          </a:prstGeom>
          <a:noFill/>
        </p:spPr>
        <p:txBody>
          <a:bodyPr wrap="square" rtlCol="0">
            <a:spAutoFit/>
          </a:bodyPr>
          <a:lstStyle/>
          <a:p>
            <a:r>
              <a:rPr lang="en-US" altLang="zh-CN" sz="5400" b="1" dirty="0">
                <a:solidFill>
                  <a:srgbClr val="575757"/>
                </a:solidFill>
                <a:cs typeface="+mn-ea"/>
                <a:sym typeface="+mn-lt"/>
              </a:rPr>
              <a:t>4.5.2 </a:t>
            </a:r>
            <a:r>
              <a:rPr lang="zh-CN" altLang="en-US" sz="5400" b="1" dirty="0">
                <a:solidFill>
                  <a:srgbClr val="575757"/>
                </a:solidFill>
                <a:cs typeface="+mn-ea"/>
                <a:sym typeface="+mn-lt"/>
              </a:rPr>
              <a:t>距离向量路由算法</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21454963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1" y="379071"/>
            <a:ext cx="12031579" cy="1143000"/>
          </a:xfrm>
          <a:prstGeom prst="rect">
            <a:avLst/>
          </a:prstGeom>
        </p:spPr>
        <p:txBody>
          <a:bodyPr/>
          <a:lstStyle/>
          <a:p>
            <a:pPr algn="ctr"/>
            <a:r>
              <a:rPr lang="zh-CN" altLang="en-US" dirty="0"/>
              <a:t>距离向量路由算法</a:t>
            </a:r>
            <a:r>
              <a:rPr lang="en-US" altLang="zh-CN" dirty="0"/>
              <a:t>DV</a:t>
            </a:r>
            <a:endParaRPr lang="zh-CN" altLang="en-US" dirty="0"/>
          </a:p>
        </p:txBody>
      </p:sp>
      <p:sp>
        <p:nvSpPr>
          <p:cNvPr id="39940" name="Rectangle 3"/>
          <p:cNvSpPr>
            <a:spLocks noGrp="1" noChangeArrowheads="1"/>
          </p:cNvSpPr>
          <p:nvPr>
            <p:ph type="body" idx="4294967295"/>
          </p:nvPr>
        </p:nvSpPr>
        <p:spPr>
          <a:xfrm>
            <a:off x="682208" y="1419727"/>
            <a:ext cx="10795919" cy="3198813"/>
          </a:xfrm>
          <a:prstGeom prst="rect">
            <a:avLst/>
          </a:prstGeom>
        </p:spPr>
        <p:txBody>
          <a:bodyPr/>
          <a:lstStyle/>
          <a:p>
            <a:pPr>
              <a:lnSpc>
                <a:spcPct val="115000"/>
              </a:lnSpc>
              <a:buNone/>
            </a:pPr>
            <a:r>
              <a:rPr lang="zh-CN" altLang="en-US" dirty="0">
                <a:latin typeface="+mn-ea"/>
              </a:rPr>
              <a:t>距离向量路由算法是一种迭代的、异步的和分布式的算法。</a:t>
            </a:r>
          </a:p>
          <a:p>
            <a:pPr>
              <a:lnSpc>
                <a:spcPct val="115000"/>
              </a:lnSpc>
            </a:pPr>
            <a:r>
              <a:rPr lang="zh-CN" altLang="en-US" dirty="0">
                <a:solidFill>
                  <a:schemeClr val="hlink"/>
                </a:solidFill>
                <a:latin typeface="+mn-ea"/>
              </a:rPr>
              <a:t>分布式：</a:t>
            </a:r>
            <a:r>
              <a:rPr lang="zh-CN" altLang="en-US" dirty="0">
                <a:latin typeface="+mn-ea"/>
              </a:rPr>
              <a:t>每个节点都</a:t>
            </a:r>
            <a:r>
              <a:rPr lang="zh-CN" altLang="en-US" dirty="0">
                <a:solidFill>
                  <a:srgbClr val="FF3300"/>
                </a:solidFill>
                <a:latin typeface="+mn-ea"/>
              </a:rPr>
              <a:t>从其直接相连邻居接收信息</a:t>
            </a:r>
            <a:r>
              <a:rPr lang="zh-CN" altLang="en-US" dirty="0">
                <a:latin typeface="+mn-ea"/>
              </a:rPr>
              <a:t>，进行计算，再将计算结果分发给邻居。</a:t>
            </a:r>
            <a:endParaRPr lang="en-US" altLang="zh-CN" i="1" dirty="0">
              <a:latin typeface="+mn-ea"/>
            </a:endParaRPr>
          </a:p>
          <a:p>
            <a:pPr>
              <a:lnSpc>
                <a:spcPct val="115000"/>
              </a:lnSpc>
            </a:pPr>
            <a:r>
              <a:rPr lang="zh-CN" altLang="en-US" dirty="0">
                <a:solidFill>
                  <a:schemeClr val="hlink"/>
                </a:solidFill>
                <a:latin typeface="+mn-ea"/>
              </a:rPr>
              <a:t>迭代：</a:t>
            </a:r>
            <a:r>
              <a:rPr lang="zh-CN" altLang="en-US" dirty="0">
                <a:latin typeface="+mn-ea"/>
              </a:rPr>
              <a:t>计算过程一直持续到</a:t>
            </a:r>
            <a:r>
              <a:rPr lang="zh-CN" altLang="en-US" dirty="0">
                <a:solidFill>
                  <a:srgbClr val="FF3300"/>
                </a:solidFill>
                <a:latin typeface="+mn-ea"/>
              </a:rPr>
              <a:t>邻居之间无更多信息交换为止。</a:t>
            </a:r>
            <a:endParaRPr lang="en-US" altLang="zh-CN" i="1" dirty="0">
              <a:solidFill>
                <a:srgbClr val="FF3300"/>
              </a:solidFill>
              <a:latin typeface="+mn-ea"/>
            </a:endParaRPr>
          </a:p>
          <a:p>
            <a:pPr>
              <a:lnSpc>
                <a:spcPct val="115000"/>
              </a:lnSpc>
            </a:pPr>
            <a:r>
              <a:rPr lang="zh-CN" altLang="en-US" dirty="0">
                <a:solidFill>
                  <a:schemeClr val="hlink"/>
                </a:solidFill>
                <a:latin typeface="+mn-ea"/>
              </a:rPr>
              <a:t>异步：</a:t>
            </a:r>
            <a:r>
              <a:rPr lang="zh-CN" altLang="en-US" dirty="0">
                <a:latin typeface="+mn-ea"/>
              </a:rPr>
              <a:t>不要求所有节点相互之间步伐一致地操作。</a:t>
            </a:r>
            <a:endParaRPr lang="en-US" altLang="zh-CN" dirty="0">
              <a:latin typeface="+mn-ea"/>
            </a:endParaRPr>
          </a:p>
          <a:p>
            <a:pPr>
              <a:lnSpc>
                <a:spcPct val="115000"/>
              </a:lnSpc>
            </a:pPr>
            <a:r>
              <a:rPr lang="zh-CN" altLang="en-US" dirty="0">
                <a:solidFill>
                  <a:schemeClr val="hlink"/>
                </a:solidFill>
                <a:latin typeface="+mn-ea"/>
              </a:rPr>
              <a:t>自我终结：</a:t>
            </a:r>
            <a:r>
              <a:rPr lang="zh-CN" altLang="en-US" dirty="0">
                <a:latin typeface="+mn-ea"/>
              </a:rPr>
              <a:t>算法能自行停止。</a:t>
            </a:r>
            <a:endParaRPr lang="en-US" altLang="zh-CN" i="1" dirty="0">
              <a:latin typeface="+mn-ea"/>
            </a:endParaRPr>
          </a:p>
        </p:txBody>
      </p:sp>
    </p:spTree>
    <p:extLst>
      <p:ext uri="{BB962C8B-B14F-4D97-AF65-F5344CB8AC3E}">
        <p14:creationId xmlns:p14="http://schemas.microsoft.com/office/powerpoint/2010/main" val="26994380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5084" y="1828800"/>
            <a:ext cx="5613721" cy="71763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63" name="Rectangle 2"/>
          <p:cNvSpPr>
            <a:spLocks noGrp="1" noChangeArrowheads="1"/>
          </p:cNvSpPr>
          <p:nvPr>
            <p:ph type="title" idx="4294967295"/>
          </p:nvPr>
        </p:nvSpPr>
        <p:spPr>
          <a:xfrm>
            <a:off x="-1" y="471666"/>
            <a:ext cx="12019547" cy="1143000"/>
          </a:xfrm>
          <a:prstGeom prst="rect">
            <a:avLst/>
          </a:prstGeom>
        </p:spPr>
        <p:txBody>
          <a:bodyPr/>
          <a:lstStyle/>
          <a:p>
            <a:pPr algn="ctr"/>
            <a:r>
              <a:rPr lang="zh-CN" altLang="en-US" dirty="0"/>
              <a:t>最低费用表示</a:t>
            </a:r>
          </a:p>
        </p:txBody>
      </p:sp>
      <p:sp>
        <p:nvSpPr>
          <p:cNvPr id="1087491" name="Rectangle 3"/>
          <p:cNvSpPr>
            <a:spLocks noGrp="1" noChangeArrowheads="1"/>
          </p:cNvSpPr>
          <p:nvPr>
            <p:ph type="body" idx="4294967295"/>
          </p:nvPr>
        </p:nvSpPr>
        <p:spPr>
          <a:xfrm>
            <a:off x="1092199" y="1276684"/>
            <a:ext cx="10241548" cy="4648200"/>
          </a:xfrm>
          <a:prstGeom prst="rect">
            <a:avLst/>
          </a:prstGeom>
        </p:spPr>
        <p:txBody>
          <a:bodyPr/>
          <a:lstStyle/>
          <a:p>
            <a:pPr>
              <a:lnSpc>
                <a:spcPct val="115000"/>
              </a:lnSpc>
              <a:buNone/>
            </a:pPr>
            <a:r>
              <a:rPr lang="en-US" altLang="zh-CN" dirty="0">
                <a:latin typeface="+mn-ea"/>
              </a:rPr>
              <a:t>Bellman-Ford</a:t>
            </a:r>
            <a:r>
              <a:rPr lang="zh-CN" altLang="en-US" dirty="0">
                <a:latin typeface="+mn-ea"/>
              </a:rPr>
              <a:t>方程</a:t>
            </a:r>
            <a:r>
              <a:rPr lang="en-US" altLang="zh-CN" dirty="0">
                <a:latin typeface="+mn-ea"/>
              </a:rPr>
              <a:t>:</a:t>
            </a:r>
          </a:p>
          <a:p>
            <a:pPr algn="ctr">
              <a:lnSpc>
                <a:spcPct val="115000"/>
              </a:lnSpc>
              <a:buNone/>
            </a:pPr>
            <a:r>
              <a:rPr lang="en-US" altLang="zh-CN" dirty="0">
                <a:latin typeface="+mn-ea"/>
              </a:rPr>
              <a:t>d</a:t>
            </a:r>
            <a:r>
              <a:rPr lang="en-US" altLang="zh-CN" baseline="-25000" dirty="0">
                <a:solidFill>
                  <a:srgbClr val="FF3300"/>
                </a:solidFill>
                <a:latin typeface="+mn-ea"/>
              </a:rPr>
              <a:t>x</a:t>
            </a:r>
            <a:r>
              <a:rPr lang="en-US" altLang="zh-CN" dirty="0">
                <a:latin typeface="+mn-ea"/>
              </a:rPr>
              <a:t>(y) = min</a:t>
            </a:r>
            <a:r>
              <a:rPr lang="en-US" altLang="zh-CN" baseline="-25000" dirty="0">
                <a:solidFill>
                  <a:srgbClr val="FF3300"/>
                </a:solidFill>
                <a:latin typeface="+mn-ea"/>
              </a:rPr>
              <a:t>v</a:t>
            </a:r>
            <a:r>
              <a:rPr lang="en-US" altLang="zh-CN" dirty="0">
                <a:latin typeface="+mn-ea"/>
              </a:rPr>
              <a:t>{c(</a:t>
            </a:r>
            <a:r>
              <a:rPr lang="en-US" altLang="zh-CN" dirty="0" err="1">
                <a:latin typeface="+mn-ea"/>
              </a:rPr>
              <a:t>x,</a:t>
            </a:r>
            <a:r>
              <a:rPr lang="en-US" altLang="zh-CN" dirty="0" err="1">
                <a:solidFill>
                  <a:srgbClr val="FF0066"/>
                </a:solidFill>
                <a:latin typeface="+mn-ea"/>
              </a:rPr>
              <a:t>v</a:t>
            </a:r>
            <a:r>
              <a:rPr lang="en-US" altLang="zh-CN" dirty="0">
                <a:latin typeface="+mn-ea"/>
              </a:rPr>
              <a:t>)+ d</a:t>
            </a:r>
            <a:r>
              <a:rPr lang="en-US" altLang="zh-CN" baseline="-25000" dirty="0">
                <a:solidFill>
                  <a:srgbClr val="FF3300"/>
                </a:solidFill>
                <a:latin typeface="+mn-ea"/>
              </a:rPr>
              <a:t>v</a:t>
            </a:r>
            <a:r>
              <a:rPr lang="en-US" altLang="zh-CN" dirty="0">
                <a:latin typeface="+mn-ea"/>
              </a:rPr>
              <a:t>(y)}</a:t>
            </a:r>
            <a:endParaRPr lang="en-US" altLang="zh-CN" dirty="0">
              <a:solidFill>
                <a:srgbClr val="FF3300"/>
              </a:solidFill>
              <a:latin typeface="+mn-ea"/>
            </a:endParaRPr>
          </a:p>
          <a:p>
            <a:pPr eaLnBrk="1">
              <a:lnSpc>
                <a:spcPct val="115000"/>
              </a:lnSpc>
              <a:buFont typeface="ZapfDingbats" pitchFamily="82" charset="2"/>
              <a:buNone/>
            </a:pPr>
            <a:r>
              <a:rPr lang="en-US" altLang="zh-CN" sz="2400" dirty="0">
                <a:solidFill>
                  <a:srgbClr val="FF3300"/>
                </a:solidFill>
                <a:latin typeface="+mn-ea"/>
              </a:rPr>
              <a:t>d</a:t>
            </a:r>
            <a:r>
              <a:rPr lang="en-US" altLang="zh-CN" sz="2400" baseline="-25000" dirty="0">
                <a:solidFill>
                  <a:srgbClr val="FF3300"/>
                </a:solidFill>
                <a:latin typeface="+mn-ea"/>
              </a:rPr>
              <a:t>x</a:t>
            </a:r>
            <a:r>
              <a:rPr lang="en-US" altLang="zh-CN" sz="2400" dirty="0">
                <a:solidFill>
                  <a:srgbClr val="FF3300"/>
                </a:solidFill>
                <a:latin typeface="+mn-ea"/>
              </a:rPr>
              <a:t>(y)</a:t>
            </a:r>
            <a:r>
              <a:rPr lang="zh-CN" altLang="en-US" sz="2400" dirty="0">
                <a:solidFill>
                  <a:srgbClr val="FF3300"/>
                </a:solidFill>
                <a:latin typeface="+mn-ea"/>
              </a:rPr>
              <a:t>：</a:t>
            </a:r>
            <a:r>
              <a:rPr lang="zh-CN" altLang="en-US" sz="2400" dirty="0">
                <a:latin typeface="+mn-ea"/>
              </a:rPr>
              <a:t>节点</a:t>
            </a:r>
            <a:r>
              <a:rPr lang="en-US" altLang="zh-CN" sz="2400" dirty="0">
                <a:solidFill>
                  <a:srgbClr val="FF0066"/>
                </a:solidFill>
                <a:latin typeface="+mn-ea"/>
              </a:rPr>
              <a:t>x</a:t>
            </a:r>
            <a:r>
              <a:rPr lang="zh-CN" altLang="en-US" sz="2400" dirty="0">
                <a:latin typeface="+mn-ea"/>
              </a:rPr>
              <a:t>到节点</a:t>
            </a:r>
            <a:r>
              <a:rPr lang="en-US" altLang="zh-CN" sz="2400" dirty="0">
                <a:solidFill>
                  <a:srgbClr val="FF0066"/>
                </a:solidFill>
                <a:latin typeface="+mn-ea"/>
              </a:rPr>
              <a:t>y</a:t>
            </a:r>
            <a:r>
              <a:rPr lang="zh-CN" altLang="en-US" sz="2400" dirty="0">
                <a:latin typeface="+mn-ea"/>
              </a:rPr>
              <a:t>的最低费用路径的费用。</a:t>
            </a:r>
            <a:endParaRPr lang="en-US" altLang="zh-CN" sz="2400" dirty="0">
              <a:latin typeface="+mn-ea"/>
            </a:endParaRPr>
          </a:p>
          <a:p>
            <a:pPr eaLnBrk="1">
              <a:lnSpc>
                <a:spcPct val="115000"/>
              </a:lnSpc>
              <a:buFont typeface="ZapfDingbats" pitchFamily="82" charset="2"/>
              <a:buNone/>
            </a:pPr>
            <a:r>
              <a:rPr lang="en-US" altLang="zh-CN" sz="2400" dirty="0">
                <a:solidFill>
                  <a:srgbClr val="FF0000"/>
                </a:solidFill>
                <a:latin typeface="+mn-ea"/>
              </a:rPr>
              <a:t>v: </a:t>
            </a:r>
            <a:r>
              <a:rPr lang="zh-CN" altLang="en-US" sz="2400" dirty="0">
                <a:latin typeface="+mn-ea"/>
              </a:rPr>
              <a:t>节点</a:t>
            </a:r>
            <a:r>
              <a:rPr lang="en-US" altLang="zh-CN" sz="2400" dirty="0">
                <a:latin typeface="+mn-ea"/>
              </a:rPr>
              <a:t>x</a:t>
            </a:r>
            <a:r>
              <a:rPr lang="zh-CN" altLang="en-US" sz="2400" dirty="0">
                <a:latin typeface="+mn-ea"/>
              </a:rPr>
              <a:t>的邻居节点。</a:t>
            </a:r>
          </a:p>
          <a:p>
            <a:pPr eaLnBrk="1">
              <a:lnSpc>
                <a:spcPct val="115000"/>
              </a:lnSpc>
              <a:buFont typeface="ZapfDingbats" pitchFamily="82" charset="2"/>
              <a:buNone/>
            </a:pPr>
            <a:r>
              <a:rPr lang="en-US" altLang="zh-CN" sz="2400" dirty="0">
                <a:solidFill>
                  <a:srgbClr val="FF3300"/>
                </a:solidFill>
                <a:latin typeface="+mn-ea"/>
              </a:rPr>
              <a:t>c(</a:t>
            </a:r>
            <a:r>
              <a:rPr lang="en-US" altLang="zh-CN" sz="2400" dirty="0" err="1">
                <a:solidFill>
                  <a:srgbClr val="FF3300"/>
                </a:solidFill>
                <a:latin typeface="+mn-ea"/>
              </a:rPr>
              <a:t>x,v</a:t>
            </a:r>
            <a:r>
              <a:rPr lang="en-US" altLang="zh-CN" sz="2400" dirty="0">
                <a:solidFill>
                  <a:srgbClr val="FF3300"/>
                </a:solidFill>
                <a:latin typeface="+mn-ea"/>
              </a:rPr>
              <a:t>)+ d</a:t>
            </a:r>
            <a:r>
              <a:rPr lang="en-US" altLang="zh-CN" sz="2400" baseline="-25000" dirty="0">
                <a:solidFill>
                  <a:srgbClr val="FF3300"/>
                </a:solidFill>
                <a:latin typeface="+mn-ea"/>
              </a:rPr>
              <a:t>v</a:t>
            </a:r>
            <a:r>
              <a:rPr lang="en-US" altLang="zh-CN" sz="2400" dirty="0">
                <a:solidFill>
                  <a:srgbClr val="FF3300"/>
                </a:solidFill>
                <a:latin typeface="+mn-ea"/>
              </a:rPr>
              <a:t>(y)</a:t>
            </a:r>
            <a:r>
              <a:rPr lang="zh-CN" altLang="en-US" sz="2400" dirty="0">
                <a:solidFill>
                  <a:srgbClr val="FF3300"/>
                </a:solidFill>
                <a:latin typeface="+mn-ea"/>
              </a:rPr>
              <a:t>：</a:t>
            </a:r>
            <a:r>
              <a:rPr lang="en-US" altLang="zh-CN" sz="2400" dirty="0">
                <a:latin typeface="+mn-ea"/>
              </a:rPr>
              <a:t>x</a:t>
            </a:r>
            <a:r>
              <a:rPr lang="zh-CN" altLang="en-US" sz="2400" dirty="0">
                <a:latin typeface="+mn-ea"/>
              </a:rPr>
              <a:t>与某个邻居</a:t>
            </a:r>
            <a:r>
              <a:rPr lang="en-US" altLang="zh-CN" sz="2400" dirty="0">
                <a:latin typeface="+mn-ea"/>
              </a:rPr>
              <a:t>v</a:t>
            </a:r>
            <a:r>
              <a:rPr lang="zh-CN" altLang="en-US" sz="2400" dirty="0">
                <a:latin typeface="+mn-ea"/>
              </a:rPr>
              <a:t>之间的直接链路费用</a:t>
            </a:r>
            <a:r>
              <a:rPr lang="en-US" altLang="zh-CN" sz="2400" dirty="0">
                <a:latin typeface="+mn-ea"/>
              </a:rPr>
              <a:t>c(</a:t>
            </a:r>
            <a:r>
              <a:rPr lang="en-US" altLang="zh-CN" sz="2400" dirty="0" err="1">
                <a:latin typeface="+mn-ea"/>
              </a:rPr>
              <a:t>x,v</a:t>
            </a:r>
            <a:r>
              <a:rPr lang="en-US" altLang="zh-CN" sz="2400" dirty="0">
                <a:latin typeface="+mn-ea"/>
              </a:rPr>
              <a:t>)</a:t>
            </a:r>
            <a:r>
              <a:rPr lang="zh-CN" altLang="en-US" sz="2400" dirty="0">
                <a:latin typeface="+mn-ea"/>
              </a:rPr>
              <a:t>加上邻居</a:t>
            </a:r>
            <a:r>
              <a:rPr lang="en-US" altLang="zh-CN" sz="2400" dirty="0">
                <a:latin typeface="+mn-ea"/>
              </a:rPr>
              <a:t>v</a:t>
            </a:r>
            <a:r>
              <a:rPr lang="zh-CN" altLang="en-US" sz="2400" dirty="0">
                <a:latin typeface="+mn-ea"/>
              </a:rPr>
              <a:t>到</a:t>
            </a:r>
            <a:r>
              <a:rPr lang="en-US" altLang="zh-CN" sz="2400" dirty="0">
                <a:latin typeface="+mn-ea"/>
              </a:rPr>
              <a:t>y</a:t>
            </a:r>
            <a:r>
              <a:rPr lang="zh-CN" altLang="en-US" sz="2400" dirty="0">
                <a:latin typeface="+mn-ea"/>
              </a:rPr>
              <a:t>的最小费用。即</a:t>
            </a:r>
            <a:r>
              <a:rPr lang="en-US" altLang="zh-CN" sz="2400" u="sng" dirty="0">
                <a:solidFill>
                  <a:srgbClr val="FF0066"/>
                </a:solidFill>
                <a:latin typeface="+mn-ea"/>
              </a:rPr>
              <a:t>x</a:t>
            </a:r>
            <a:r>
              <a:rPr lang="zh-CN" altLang="en-US" sz="2400" u="sng" dirty="0">
                <a:solidFill>
                  <a:srgbClr val="FF0066"/>
                </a:solidFill>
                <a:latin typeface="+mn-ea"/>
              </a:rPr>
              <a:t>经</a:t>
            </a:r>
            <a:r>
              <a:rPr lang="en-US" altLang="zh-CN" sz="2400" u="sng" dirty="0">
                <a:solidFill>
                  <a:srgbClr val="FF0066"/>
                </a:solidFill>
                <a:latin typeface="+mn-ea"/>
              </a:rPr>
              <a:t>v</a:t>
            </a:r>
            <a:r>
              <a:rPr lang="zh-CN" altLang="en-US" sz="2400" u="sng" dirty="0">
                <a:solidFill>
                  <a:srgbClr val="FF0066"/>
                </a:solidFill>
                <a:latin typeface="+mn-ea"/>
              </a:rPr>
              <a:t>到节点</a:t>
            </a:r>
            <a:r>
              <a:rPr lang="en-US" altLang="zh-CN" sz="2400" u="sng" dirty="0">
                <a:solidFill>
                  <a:srgbClr val="FF0066"/>
                </a:solidFill>
                <a:latin typeface="+mn-ea"/>
              </a:rPr>
              <a:t>y</a:t>
            </a:r>
            <a:r>
              <a:rPr lang="zh-CN" altLang="en-US" sz="2400" u="sng" dirty="0">
                <a:solidFill>
                  <a:srgbClr val="FF0066"/>
                </a:solidFill>
                <a:latin typeface="+mn-ea"/>
              </a:rPr>
              <a:t>的最小的路径费用</a:t>
            </a:r>
            <a:r>
              <a:rPr lang="zh-CN" altLang="en-US" sz="2400" dirty="0">
                <a:latin typeface="+mn-ea"/>
              </a:rPr>
              <a:t>。</a:t>
            </a:r>
          </a:p>
          <a:p>
            <a:pPr marL="0" indent="0" eaLnBrk="1">
              <a:lnSpc>
                <a:spcPct val="115000"/>
              </a:lnSpc>
              <a:buNone/>
            </a:pPr>
            <a:r>
              <a:rPr lang="en-US" altLang="zh-CN" sz="2400" dirty="0">
                <a:solidFill>
                  <a:srgbClr val="FF3300"/>
                </a:solidFill>
                <a:latin typeface="+mn-ea"/>
              </a:rPr>
              <a:t>min</a:t>
            </a:r>
            <a:r>
              <a:rPr lang="en-US" altLang="zh-CN" sz="2400" baseline="-25000" dirty="0">
                <a:solidFill>
                  <a:srgbClr val="FF3300"/>
                </a:solidFill>
                <a:latin typeface="+mn-ea"/>
              </a:rPr>
              <a:t>v</a:t>
            </a:r>
            <a:r>
              <a:rPr lang="en-US" altLang="zh-CN" sz="2400" dirty="0">
                <a:solidFill>
                  <a:srgbClr val="FF3300"/>
                </a:solidFill>
                <a:latin typeface="+mn-ea"/>
              </a:rPr>
              <a:t> </a:t>
            </a:r>
            <a:r>
              <a:rPr lang="zh-CN" altLang="en-US" sz="2400" dirty="0">
                <a:latin typeface="+mn-ea"/>
              </a:rPr>
              <a:t>：从所有经直接相连邻居节点到节点</a:t>
            </a:r>
            <a:r>
              <a:rPr lang="en-US" altLang="zh-CN" sz="2400" dirty="0">
                <a:latin typeface="+mn-ea"/>
              </a:rPr>
              <a:t>y</a:t>
            </a:r>
            <a:r>
              <a:rPr lang="zh-CN" altLang="en-US" sz="2400" dirty="0">
                <a:latin typeface="+mn-ea"/>
              </a:rPr>
              <a:t>的费用中选取的最小路径费用。</a:t>
            </a:r>
          </a:p>
        </p:txBody>
      </p:sp>
    </p:spTree>
    <p:extLst>
      <p:ext uri="{BB962C8B-B14F-4D97-AF65-F5344CB8AC3E}">
        <p14:creationId xmlns:p14="http://schemas.microsoft.com/office/powerpoint/2010/main" val="1641416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87491">
                                            <p:txEl>
                                              <p:pRg st="5" end="5"/>
                                            </p:txEl>
                                          </p:spTgt>
                                        </p:tgtEl>
                                        <p:attrNameLst>
                                          <p:attrName>style.visibility</p:attrName>
                                        </p:attrNameLst>
                                      </p:cBhvr>
                                      <p:to>
                                        <p:strVal val="visible"/>
                                      </p:to>
                                    </p:set>
                                    <p:animEffect transition="in" filter="blinds(horizontal)">
                                      <p:cBhvr>
                                        <p:cTn id="7" dur="500"/>
                                        <p:tgtEl>
                                          <p:spTgt spid="1087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idx="4294967295"/>
          </p:nvPr>
        </p:nvSpPr>
        <p:spPr>
          <a:xfrm>
            <a:off x="0" y="228600"/>
            <a:ext cx="12007516" cy="1143000"/>
          </a:xfrm>
          <a:prstGeom prst="rect">
            <a:avLst/>
          </a:prstGeom>
        </p:spPr>
        <p:txBody>
          <a:bodyPr/>
          <a:lstStyle/>
          <a:p>
            <a:pPr algn="ctr"/>
            <a:r>
              <a:rPr lang="en-US" altLang="zh-CN" dirty="0"/>
              <a:t>B-F</a:t>
            </a:r>
            <a:r>
              <a:rPr lang="zh-CN" altLang="en-US" dirty="0"/>
              <a:t>方程举例</a:t>
            </a:r>
          </a:p>
        </p:txBody>
      </p:sp>
      <p:sp>
        <p:nvSpPr>
          <p:cNvPr id="1088515" name="Rectangle 3"/>
          <p:cNvSpPr>
            <a:spLocks noGrp="1" noChangeArrowheads="1"/>
          </p:cNvSpPr>
          <p:nvPr>
            <p:ph type="body" idx="4294967295"/>
          </p:nvPr>
        </p:nvSpPr>
        <p:spPr>
          <a:xfrm>
            <a:off x="808566" y="1198563"/>
            <a:ext cx="7956522" cy="5257800"/>
          </a:xfrm>
          <a:prstGeom prst="rect">
            <a:avLst/>
          </a:prstGeom>
        </p:spPr>
        <p:txBody>
          <a:bodyPr/>
          <a:lstStyle/>
          <a:p>
            <a:pPr eaLnBrk="1">
              <a:lnSpc>
                <a:spcPct val="115000"/>
              </a:lnSpc>
              <a:buFont typeface="Wingdings" pitchFamily="2" charset="2"/>
              <a:buNone/>
            </a:pPr>
            <a:r>
              <a:rPr lang="zh-CN" altLang="en-US" sz="2400" dirty="0">
                <a:latin typeface="+mn-ea"/>
              </a:rPr>
              <a:t>源节点</a:t>
            </a:r>
            <a:r>
              <a:rPr lang="en-US" altLang="zh-CN" sz="2400" dirty="0">
                <a:solidFill>
                  <a:srgbClr val="FF3300"/>
                </a:solidFill>
                <a:latin typeface="+mn-ea"/>
              </a:rPr>
              <a:t>u</a:t>
            </a:r>
            <a:r>
              <a:rPr lang="zh-CN" altLang="en-US" sz="2400" dirty="0">
                <a:solidFill>
                  <a:srgbClr val="FF3300"/>
                </a:solidFill>
                <a:latin typeface="+mn-ea"/>
              </a:rPr>
              <a:t>到目的节点</a:t>
            </a:r>
            <a:r>
              <a:rPr lang="en-US" altLang="zh-CN" sz="2400" dirty="0">
                <a:solidFill>
                  <a:srgbClr val="FF3300"/>
                </a:solidFill>
                <a:latin typeface="+mn-ea"/>
              </a:rPr>
              <a:t>z</a:t>
            </a:r>
            <a:r>
              <a:rPr lang="zh-CN" altLang="en-US" sz="2400" dirty="0">
                <a:latin typeface="+mn-ea"/>
              </a:rPr>
              <a:t>的最低费用路径。</a:t>
            </a:r>
          </a:p>
          <a:p>
            <a:pPr eaLnBrk="1">
              <a:lnSpc>
                <a:spcPct val="115000"/>
              </a:lnSpc>
              <a:buFont typeface="Wingdings" pitchFamily="2" charset="2"/>
              <a:buNone/>
            </a:pPr>
            <a:r>
              <a:rPr lang="zh-CN" altLang="en-US" sz="2400" dirty="0">
                <a:latin typeface="+mn-ea"/>
              </a:rPr>
              <a:t>源节点</a:t>
            </a:r>
            <a:r>
              <a:rPr lang="en-US" altLang="zh-CN" sz="2400" dirty="0">
                <a:latin typeface="+mn-ea"/>
              </a:rPr>
              <a:t>u</a:t>
            </a:r>
            <a:r>
              <a:rPr lang="zh-CN" altLang="en-US" sz="2400" dirty="0">
                <a:latin typeface="+mn-ea"/>
              </a:rPr>
              <a:t>有三个邻居：</a:t>
            </a:r>
          </a:p>
          <a:p>
            <a:pPr eaLnBrk="1">
              <a:lnSpc>
                <a:spcPct val="115000"/>
              </a:lnSpc>
              <a:buFont typeface="Wingdings" pitchFamily="2" charset="2"/>
              <a:buChar char="ü"/>
            </a:pPr>
            <a:r>
              <a:rPr lang="zh-CN" altLang="en-US" sz="2400" dirty="0">
                <a:latin typeface="+mn-ea"/>
              </a:rPr>
              <a:t>邻居</a:t>
            </a:r>
            <a:r>
              <a:rPr lang="en-US" altLang="zh-CN" sz="2400" dirty="0">
                <a:latin typeface="+mn-ea"/>
              </a:rPr>
              <a:t>v</a:t>
            </a:r>
            <a:r>
              <a:rPr lang="zh-CN" altLang="en-US" sz="2400" dirty="0">
                <a:latin typeface="+mn-ea"/>
              </a:rPr>
              <a:t>：</a:t>
            </a:r>
            <a:r>
              <a:rPr lang="en-US" altLang="zh-CN" sz="2400" dirty="0">
                <a:latin typeface="+mn-ea"/>
              </a:rPr>
              <a:t>d</a:t>
            </a:r>
            <a:r>
              <a:rPr lang="en-US" altLang="zh-CN" sz="2400" baseline="-25000" dirty="0">
                <a:latin typeface="+mn-ea"/>
              </a:rPr>
              <a:t>v</a:t>
            </a:r>
            <a:r>
              <a:rPr lang="en-US" altLang="zh-CN" sz="2400" dirty="0">
                <a:latin typeface="+mn-ea"/>
              </a:rPr>
              <a:t>(z) = 5</a:t>
            </a:r>
            <a:r>
              <a:rPr lang="zh-CN" altLang="en-US" sz="2400" dirty="0">
                <a:latin typeface="+mn-ea"/>
              </a:rPr>
              <a:t>、</a:t>
            </a:r>
            <a:r>
              <a:rPr lang="en-US" altLang="zh-CN" sz="2400" dirty="0">
                <a:latin typeface="+mn-ea"/>
              </a:rPr>
              <a:t>c(</a:t>
            </a:r>
            <a:r>
              <a:rPr lang="en-US" altLang="zh-CN" sz="2400" dirty="0" err="1">
                <a:latin typeface="+mn-ea"/>
              </a:rPr>
              <a:t>u,v</a:t>
            </a:r>
            <a:r>
              <a:rPr lang="en-US" altLang="zh-CN" sz="2400" dirty="0">
                <a:latin typeface="+mn-ea"/>
              </a:rPr>
              <a:t>) = 2</a:t>
            </a:r>
          </a:p>
          <a:p>
            <a:pPr eaLnBrk="1">
              <a:lnSpc>
                <a:spcPct val="115000"/>
              </a:lnSpc>
              <a:buFont typeface="Wingdings" pitchFamily="2" charset="2"/>
              <a:buChar char="ü"/>
            </a:pPr>
            <a:r>
              <a:rPr lang="zh-CN" altLang="en-US" sz="2400" dirty="0">
                <a:latin typeface="+mn-ea"/>
              </a:rPr>
              <a:t>邻居</a:t>
            </a:r>
            <a:r>
              <a:rPr lang="en-US" altLang="zh-CN" sz="2400" dirty="0">
                <a:latin typeface="+mn-ea"/>
              </a:rPr>
              <a:t>w</a:t>
            </a:r>
            <a:r>
              <a:rPr lang="zh-CN" altLang="en-US" sz="2400" dirty="0">
                <a:latin typeface="+mn-ea"/>
              </a:rPr>
              <a:t>：</a:t>
            </a:r>
            <a:r>
              <a:rPr lang="en-US" altLang="zh-CN" sz="2400" dirty="0" err="1">
                <a:latin typeface="+mn-ea"/>
              </a:rPr>
              <a:t>d</a:t>
            </a:r>
            <a:r>
              <a:rPr lang="en-US" altLang="zh-CN" sz="2400" baseline="-25000" dirty="0" err="1">
                <a:latin typeface="+mn-ea"/>
              </a:rPr>
              <a:t>w</a:t>
            </a:r>
            <a:r>
              <a:rPr lang="en-US" altLang="zh-CN" sz="2400" dirty="0">
                <a:latin typeface="+mn-ea"/>
              </a:rPr>
              <a:t>(z) = 3</a:t>
            </a:r>
            <a:r>
              <a:rPr lang="zh-CN" altLang="en-US" sz="2400" dirty="0">
                <a:latin typeface="+mn-ea"/>
              </a:rPr>
              <a:t>、</a:t>
            </a:r>
            <a:r>
              <a:rPr lang="en-US" altLang="zh-CN" sz="2400" dirty="0">
                <a:latin typeface="+mn-ea"/>
              </a:rPr>
              <a:t>c(</a:t>
            </a:r>
            <a:r>
              <a:rPr lang="en-US" altLang="zh-CN" sz="2400" dirty="0" err="1">
                <a:latin typeface="+mn-ea"/>
              </a:rPr>
              <a:t>u,w</a:t>
            </a:r>
            <a:r>
              <a:rPr lang="en-US" altLang="zh-CN" sz="2400" dirty="0">
                <a:latin typeface="+mn-ea"/>
              </a:rPr>
              <a:t>) = 5</a:t>
            </a:r>
          </a:p>
          <a:p>
            <a:pPr eaLnBrk="1">
              <a:lnSpc>
                <a:spcPct val="115000"/>
              </a:lnSpc>
              <a:buFont typeface="Wingdings" pitchFamily="2" charset="2"/>
              <a:buChar char="ü"/>
            </a:pPr>
            <a:r>
              <a:rPr lang="zh-CN" altLang="en-US" sz="2400" dirty="0">
                <a:latin typeface="+mn-ea"/>
              </a:rPr>
              <a:t>邻居</a:t>
            </a:r>
            <a:r>
              <a:rPr lang="en-US" altLang="zh-CN" sz="2400" dirty="0">
                <a:latin typeface="+mn-ea"/>
              </a:rPr>
              <a:t>x</a:t>
            </a:r>
            <a:r>
              <a:rPr lang="zh-CN" altLang="en-US" sz="2400" dirty="0">
                <a:latin typeface="+mn-ea"/>
              </a:rPr>
              <a:t>：</a:t>
            </a:r>
            <a:r>
              <a:rPr lang="en-US" altLang="zh-CN" sz="2400" dirty="0">
                <a:latin typeface="+mn-ea"/>
              </a:rPr>
              <a:t>d</a:t>
            </a:r>
            <a:r>
              <a:rPr lang="en-US" altLang="zh-CN" sz="2400" baseline="-25000" dirty="0">
                <a:latin typeface="+mn-ea"/>
              </a:rPr>
              <a:t>x</a:t>
            </a:r>
            <a:r>
              <a:rPr lang="en-US" altLang="zh-CN" sz="2400" dirty="0">
                <a:latin typeface="+mn-ea"/>
              </a:rPr>
              <a:t>(z) = 3</a:t>
            </a:r>
            <a:r>
              <a:rPr lang="zh-CN" altLang="en-US" sz="2400" dirty="0">
                <a:latin typeface="+mn-ea"/>
              </a:rPr>
              <a:t>、</a:t>
            </a:r>
            <a:r>
              <a:rPr lang="en-US" altLang="zh-CN" sz="2400" dirty="0">
                <a:latin typeface="+mn-ea"/>
              </a:rPr>
              <a:t>c(</a:t>
            </a:r>
            <a:r>
              <a:rPr lang="en-US" altLang="zh-CN" sz="2400" dirty="0" err="1">
                <a:latin typeface="+mn-ea"/>
              </a:rPr>
              <a:t>u,x</a:t>
            </a:r>
            <a:r>
              <a:rPr lang="en-US" altLang="zh-CN" sz="2400" dirty="0">
                <a:latin typeface="+mn-ea"/>
              </a:rPr>
              <a:t>) = 1</a:t>
            </a:r>
          </a:p>
          <a:p>
            <a:pPr eaLnBrk="1">
              <a:buFont typeface="ZapfDingbats" pitchFamily="82" charset="2"/>
              <a:buNone/>
            </a:pPr>
            <a:r>
              <a:rPr lang="en-US" altLang="zh-CN" sz="2400" dirty="0">
                <a:latin typeface="+mn-ea"/>
              </a:rPr>
              <a:t>     d</a:t>
            </a:r>
            <a:r>
              <a:rPr lang="en-US" altLang="zh-CN" sz="2400" baseline="-25000" dirty="0">
                <a:latin typeface="+mn-ea"/>
              </a:rPr>
              <a:t>u</a:t>
            </a:r>
            <a:r>
              <a:rPr lang="en-US" altLang="zh-CN" sz="2400" dirty="0">
                <a:latin typeface="+mn-ea"/>
              </a:rPr>
              <a:t>(z) = min { c(</a:t>
            </a:r>
            <a:r>
              <a:rPr lang="en-US" altLang="zh-CN" sz="2400" dirty="0" err="1">
                <a:latin typeface="+mn-ea"/>
              </a:rPr>
              <a:t>u,v</a:t>
            </a:r>
            <a:r>
              <a:rPr lang="en-US" altLang="zh-CN" sz="2400" dirty="0">
                <a:latin typeface="+mn-ea"/>
              </a:rPr>
              <a:t>) + d</a:t>
            </a:r>
            <a:r>
              <a:rPr lang="en-US" altLang="zh-CN" sz="2400" baseline="-25000" dirty="0">
                <a:latin typeface="+mn-ea"/>
              </a:rPr>
              <a:t>v</a:t>
            </a:r>
            <a:r>
              <a:rPr lang="en-US" altLang="zh-CN" sz="2400" dirty="0">
                <a:latin typeface="+mn-ea"/>
              </a:rPr>
              <a:t>(z), c(</a:t>
            </a:r>
            <a:r>
              <a:rPr lang="en-US" altLang="zh-CN" sz="2400" dirty="0" err="1">
                <a:latin typeface="+mn-ea"/>
              </a:rPr>
              <a:t>u,w</a:t>
            </a:r>
            <a:r>
              <a:rPr lang="en-US" altLang="zh-CN" sz="2400" dirty="0">
                <a:latin typeface="+mn-ea"/>
              </a:rPr>
              <a:t>) + </a:t>
            </a:r>
            <a:r>
              <a:rPr lang="en-US" altLang="zh-CN" sz="2400" dirty="0" err="1">
                <a:latin typeface="+mn-ea"/>
              </a:rPr>
              <a:t>d</a:t>
            </a:r>
            <a:r>
              <a:rPr lang="en-US" altLang="zh-CN" sz="2400" baseline="-25000" dirty="0" err="1">
                <a:latin typeface="+mn-ea"/>
              </a:rPr>
              <a:t>w</a:t>
            </a:r>
            <a:r>
              <a:rPr lang="en-US" altLang="zh-CN" sz="2400" dirty="0">
                <a:latin typeface="+mn-ea"/>
              </a:rPr>
              <a:t>(z) ,</a:t>
            </a:r>
          </a:p>
          <a:p>
            <a:pPr eaLnBrk="1">
              <a:buFont typeface="ZapfDingbats" pitchFamily="82" charset="2"/>
              <a:buNone/>
            </a:pPr>
            <a:r>
              <a:rPr lang="en-US" altLang="zh-CN" sz="2400" dirty="0">
                <a:latin typeface="+mn-ea"/>
              </a:rPr>
              <a:t>                           c(</a:t>
            </a:r>
            <a:r>
              <a:rPr lang="en-US" altLang="zh-CN" sz="2400" dirty="0" err="1">
                <a:latin typeface="+mn-ea"/>
              </a:rPr>
              <a:t>u,x</a:t>
            </a:r>
            <a:r>
              <a:rPr lang="en-US" altLang="zh-CN" sz="2400" dirty="0">
                <a:latin typeface="+mn-ea"/>
              </a:rPr>
              <a:t>) + d</a:t>
            </a:r>
            <a:r>
              <a:rPr lang="en-US" altLang="zh-CN" sz="2400" baseline="-25000" dirty="0">
                <a:latin typeface="+mn-ea"/>
              </a:rPr>
              <a:t>x</a:t>
            </a:r>
            <a:r>
              <a:rPr lang="en-US" altLang="zh-CN" sz="2400" dirty="0">
                <a:latin typeface="+mn-ea"/>
              </a:rPr>
              <a:t>(z)}</a:t>
            </a:r>
          </a:p>
          <a:p>
            <a:pPr>
              <a:spcBef>
                <a:spcPct val="0"/>
              </a:spcBef>
              <a:buClrTx/>
              <a:buSzTx/>
              <a:buFontTx/>
              <a:buNone/>
            </a:pPr>
            <a:r>
              <a:rPr lang="en-US" altLang="zh-CN" sz="2400" dirty="0">
                <a:latin typeface="+mn-ea"/>
              </a:rPr>
              <a:t>             = min{2+5</a:t>
            </a:r>
            <a:r>
              <a:rPr lang="zh-CN" altLang="en-US" sz="2400" dirty="0">
                <a:latin typeface="+mn-ea"/>
              </a:rPr>
              <a:t>， </a:t>
            </a:r>
            <a:r>
              <a:rPr lang="en-US" altLang="zh-CN" sz="2400" dirty="0">
                <a:latin typeface="+mn-ea"/>
              </a:rPr>
              <a:t>5+3</a:t>
            </a:r>
            <a:r>
              <a:rPr lang="zh-CN" altLang="en-US" sz="2400" dirty="0">
                <a:latin typeface="+mn-ea"/>
              </a:rPr>
              <a:t>，</a:t>
            </a:r>
            <a:r>
              <a:rPr lang="en-US" altLang="zh-CN" sz="2400" dirty="0">
                <a:solidFill>
                  <a:srgbClr val="FF3300"/>
                </a:solidFill>
                <a:latin typeface="+mn-ea"/>
              </a:rPr>
              <a:t>1+3</a:t>
            </a:r>
            <a:r>
              <a:rPr lang="en-US" altLang="zh-CN" sz="2400" dirty="0">
                <a:latin typeface="+mn-ea"/>
              </a:rPr>
              <a:t> } = 4</a:t>
            </a:r>
          </a:p>
          <a:p>
            <a:pPr eaLnBrk="1">
              <a:lnSpc>
                <a:spcPct val="115000"/>
              </a:lnSpc>
              <a:buFont typeface="Wingdings" pitchFamily="2" charset="2"/>
              <a:buNone/>
            </a:pPr>
            <a:r>
              <a:rPr lang="zh-CN" altLang="en-US" sz="2400" dirty="0">
                <a:latin typeface="+mn-ea"/>
              </a:rPr>
              <a:t>即</a:t>
            </a:r>
            <a:r>
              <a:rPr lang="zh-CN" altLang="en-US" sz="2400" dirty="0">
                <a:solidFill>
                  <a:srgbClr val="FF0000"/>
                </a:solidFill>
                <a:latin typeface="+mn-ea"/>
              </a:rPr>
              <a:t>源节点</a:t>
            </a:r>
            <a:r>
              <a:rPr lang="en-US" altLang="zh-CN" sz="2400" dirty="0">
                <a:solidFill>
                  <a:srgbClr val="FF0000"/>
                </a:solidFill>
                <a:latin typeface="+mn-ea"/>
              </a:rPr>
              <a:t>u</a:t>
            </a:r>
            <a:r>
              <a:rPr lang="zh-CN" altLang="en-US" sz="2400" dirty="0">
                <a:solidFill>
                  <a:srgbClr val="FF0000"/>
                </a:solidFill>
                <a:latin typeface="+mn-ea"/>
              </a:rPr>
              <a:t>经相邻节点</a:t>
            </a:r>
            <a:r>
              <a:rPr lang="en-US" altLang="zh-CN" sz="2400" dirty="0">
                <a:solidFill>
                  <a:srgbClr val="FF0000"/>
                </a:solidFill>
                <a:latin typeface="+mn-ea"/>
              </a:rPr>
              <a:t>x</a:t>
            </a:r>
            <a:r>
              <a:rPr lang="zh-CN" altLang="en-US" sz="2400" dirty="0">
                <a:solidFill>
                  <a:srgbClr val="FF0000"/>
                </a:solidFill>
                <a:latin typeface="+mn-ea"/>
              </a:rPr>
              <a:t>到目的节点</a:t>
            </a:r>
            <a:r>
              <a:rPr lang="en-US" altLang="zh-CN" sz="2400" dirty="0">
                <a:solidFill>
                  <a:srgbClr val="FF0000"/>
                </a:solidFill>
                <a:latin typeface="+mn-ea"/>
              </a:rPr>
              <a:t>z</a:t>
            </a:r>
            <a:r>
              <a:rPr lang="zh-CN" altLang="en-US" sz="2400" dirty="0">
                <a:solidFill>
                  <a:srgbClr val="FF0000"/>
                </a:solidFill>
                <a:latin typeface="+mn-ea"/>
              </a:rPr>
              <a:t>的路径费用最低，为</a:t>
            </a:r>
            <a:r>
              <a:rPr lang="en-US" altLang="zh-CN" sz="2400" dirty="0">
                <a:solidFill>
                  <a:srgbClr val="FF0000"/>
                </a:solidFill>
                <a:latin typeface="+mn-ea"/>
              </a:rPr>
              <a:t>4</a:t>
            </a:r>
            <a:r>
              <a:rPr lang="zh-CN" altLang="en-US" sz="2400" dirty="0">
                <a:solidFill>
                  <a:srgbClr val="FF0000"/>
                </a:solidFill>
                <a:latin typeface="+mn-ea"/>
              </a:rPr>
              <a:t>。</a:t>
            </a:r>
          </a:p>
        </p:txBody>
      </p:sp>
      <p:grpSp>
        <p:nvGrpSpPr>
          <p:cNvPr id="41989" name="Group 4"/>
          <p:cNvGrpSpPr>
            <a:grpSpLocks/>
          </p:cNvGrpSpPr>
          <p:nvPr/>
        </p:nvGrpSpPr>
        <p:grpSpPr bwMode="auto">
          <a:xfrm>
            <a:off x="7412567" y="2066925"/>
            <a:ext cx="4762500" cy="2236788"/>
            <a:chOff x="3162" y="1071"/>
            <a:chExt cx="2250" cy="1409"/>
          </a:xfrm>
        </p:grpSpPr>
        <p:sp>
          <p:nvSpPr>
            <p:cNvPr id="41997" name="Freeform 5"/>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1998" name="Freeform 6"/>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1999" name="Oval 7"/>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00" name="Line 8"/>
            <p:cNvSpPr>
              <a:spLocks noChangeShapeType="1"/>
            </p:cNvSpPr>
            <p:nvPr/>
          </p:nvSpPr>
          <p:spPr bwMode="auto">
            <a:xfrm>
              <a:off x="3238" y="185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01" name="Line 9"/>
            <p:cNvSpPr>
              <a:spLocks noChangeShapeType="1"/>
            </p:cNvSpPr>
            <p:nvPr/>
          </p:nvSpPr>
          <p:spPr bwMode="auto">
            <a:xfrm>
              <a:off x="3551" y="185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02" name="Rectangle 10"/>
            <p:cNvSpPr>
              <a:spLocks noChangeArrowheads="1"/>
            </p:cNvSpPr>
            <p:nvPr/>
          </p:nvSpPr>
          <p:spPr bwMode="auto">
            <a:xfrm>
              <a:off x="3238" y="185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03" name="Oval 11"/>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04" name="Oval 12"/>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05" name="Line 13"/>
            <p:cNvSpPr>
              <a:spLocks noChangeShapeType="1"/>
            </p:cNvSpPr>
            <p:nvPr/>
          </p:nvSpPr>
          <p:spPr bwMode="auto">
            <a:xfrm>
              <a:off x="3712" y="224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06" name="Line 14"/>
            <p:cNvSpPr>
              <a:spLocks noChangeShapeType="1"/>
            </p:cNvSpPr>
            <p:nvPr/>
          </p:nvSpPr>
          <p:spPr bwMode="auto">
            <a:xfrm>
              <a:off x="4025" y="224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07" name="Rectangle 15"/>
            <p:cNvSpPr>
              <a:spLocks noChangeArrowheads="1"/>
            </p:cNvSpPr>
            <p:nvPr/>
          </p:nvSpPr>
          <p:spPr bwMode="auto">
            <a:xfrm>
              <a:off x="3712" y="224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08" name="Oval 16"/>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09" name="Oval 17"/>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10" name="Line 18"/>
            <p:cNvSpPr>
              <a:spLocks noChangeShapeType="1"/>
            </p:cNvSpPr>
            <p:nvPr/>
          </p:nvSpPr>
          <p:spPr bwMode="auto">
            <a:xfrm>
              <a:off x="3708" y="155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11" name="Line 19"/>
            <p:cNvSpPr>
              <a:spLocks noChangeShapeType="1"/>
            </p:cNvSpPr>
            <p:nvPr/>
          </p:nvSpPr>
          <p:spPr bwMode="auto">
            <a:xfrm>
              <a:off x="4021" y="155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12" name="Rectangle 20"/>
            <p:cNvSpPr>
              <a:spLocks noChangeArrowheads="1"/>
            </p:cNvSpPr>
            <p:nvPr/>
          </p:nvSpPr>
          <p:spPr bwMode="auto">
            <a:xfrm>
              <a:off x="3708" y="155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13" name="Oval 21"/>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14" name="Oval 22"/>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15" name="Line 23"/>
            <p:cNvSpPr>
              <a:spLocks noChangeShapeType="1"/>
            </p:cNvSpPr>
            <p:nvPr/>
          </p:nvSpPr>
          <p:spPr bwMode="auto">
            <a:xfrm>
              <a:off x="4391" y="154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16" name="Line 24"/>
            <p:cNvSpPr>
              <a:spLocks noChangeShapeType="1"/>
            </p:cNvSpPr>
            <p:nvPr/>
          </p:nvSpPr>
          <p:spPr bwMode="auto">
            <a:xfrm>
              <a:off x="4703" y="154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17" name="Rectangle 25"/>
            <p:cNvSpPr>
              <a:spLocks noChangeArrowheads="1"/>
            </p:cNvSpPr>
            <p:nvPr/>
          </p:nvSpPr>
          <p:spPr bwMode="auto">
            <a:xfrm>
              <a:off x="4391" y="1548"/>
              <a:ext cx="309"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18" name="Oval 26"/>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19" name="Oval 27"/>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20" name="Line 28"/>
            <p:cNvSpPr>
              <a:spLocks noChangeShapeType="1"/>
            </p:cNvSpPr>
            <p:nvPr/>
          </p:nvSpPr>
          <p:spPr bwMode="auto">
            <a:xfrm>
              <a:off x="4401" y="223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21" name="Line 29"/>
            <p:cNvSpPr>
              <a:spLocks noChangeShapeType="1"/>
            </p:cNvSpPr>
            <p:nvPr/>
          </p:nvSpPr>
          <p:spPr bwMode="auto">
            <a:xfrm>
              <a:off x="4714" y="223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22" name="Rectangle 30"/>
            <p:cNvSpPr>
              <a:spLocks noChangeArrowheads="1"/>
            </p:cNvSpPr>
            <p:nvPr/>
          </p:nvSpPr>
          <p:spPr bwMode="auto">
            <a:xfrm>
              <a:off x="4401" y="223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23" name="Oval 31"/>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24" name="Oval 32"/>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25" name="Line 33"/>
            <p:cNvSpPr>
              <a:spLocks noChangeShapeType="1"/>
            </p:cNvSpPr>
            <p:nvPr/>
          </p:nvSpPr>
          <p:spPr bwMode="auto">
            <a:xfrm>
              <a:off x="4966" y="189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26" name="Line 34"/>
            <p:cNvSpPr>
              <a:spLocks noChangeShapeType="1"/>
            </p:cNvSpPr>
            <p:nvPr/>
          </p:nvSpPr>
          <p:spPr bwMode="auto">
            <a:xfrm>
              <a:off x="5279" y="189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27" name="Rectangle 35"/>
            <p:cNvSpPr>
              <a:spLocks noChangeArrowheads="1"/>
            </p:cNvSpPr>
            <p:nvPr/>
          </p:nvSpPr>
          <p:spPr bwMode="auto">
            <a:xfrm>
              <a:off x="4966" y="1898"/>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28" name="Oval 36"/>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29" name="Freeform 37"/>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0" name="Freeform 38"/>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1" name="Freeform 39"/>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2" name="Freeform 40"/>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3" name="Freeform 41"/>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4" name="Freeform 42"/>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5" name="Freeform 43"/>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6" name="Freeform 44"/>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7" name="Freeform 45"/>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42038" name="Group 46"/>
            <p:cNvGrpSpPr>
              <a:grpSpLocks/>
            </p:cNvGrpSpPr>
            <p:nvPr/>
          </p:nvGrpSpPr>
          <p:grpSpPr bwMode="auto">
            <a:xfrm>
              <a:off x="3289" y="1718"/>
              <a:ext cx="176" cy="291"/>
              <a:chOff x="2949" y="2399"/>
              <a:chExt cx="178" cy="291"/>
            </a:xfrm>
          </p:grpSpPr>
          <p:sp>
            <p:nvSpPr>
              <p:cNvPr id="42064" name="Rectangle 4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88560" name="Text Box 48"/>
              <p:cNvSpPr txBox="1">
                <a:spLocks noChangeArrowheads="1"/>
              </p:cNvSpPr>
              <p:nvPr/>
            </p:nvSpPr>
            <p:spPr bwMode="auto">
              <a:xfrm>
                <a:off x="2949" y="2399"/>
                <a:ext cx="17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b="1">
                    <a:solidFill>
                      <a:srgbClr val="ED7D31"/>
                    </a:solidFill>
                    <a:effectLst>
                      <a:outerShdw blurRad="38100" dist="38100" dir="2700000" algn="tl">
                        <a:srgbClr val="C0C0C0"/>
                      </a:outerShdw>
                    </a:effectLst>
                  </a:rPr>
                  <a:t>u</a:t>
                </a:r>
                <a:endParaRPr lang="en-US" altLang="zh-CN" sz="2400" b="1">
                  <a:solidFill>
                    <a:srgbClr val="ED7D31"/>
                  </a:solidFill>
                  <a:effectLst>
                    <a:outerShdw blurRad="38100" dist="38100" dir="2700000" algn="tl">
                      <a:srgbClr val="C0C0C0"/>
                    </a:outerShdw>
                  </a:effectLst>
                  <a:latin typeface="Times New Roman" pitchFamily="18" charset="0"/>
                </a:endParaRPr>
              </a:p>
            </p:txBody>
          </p:sp>
        </p:grpSp>
        <p:grpSp>
          <p:nvGrpSpPr>
            <p:cNvPr id="42039" name="Group 49"/>
            <p:cNvGrpSpPr>
              <a:grpSpLocks/>
            </p:cNvGrpSpPr>
            <p:nvPr/>
          </p:nvGrpSpPr>
          <p:grpSpPr bwMode="auto">
            <a:xfrm>
              <a:off x="4490" y="2132"/>
              <a:ext cx="150" cy="252"/>
              <a:chOff x="2982" y="2429"/>
              <a:chExt cx="152" cy="252"/>
            </a:xfrm>
          </p:grpSpPr>
          <p:sp>
            <p:nvSpPr>
              <p:cNvPr id="42062" name="Rectangle 50"/>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63" name="Text Box 51"/>
              <p:cNvSpPr txBox="1">
                <a:spLocks noChangeArrowheads="1"/>
              </p:cNvSpPr>
              <p:nvPr/>
            </p:nvSpPr>
            <p:spPr bwMode="auto">
              <a:xfrm>
                <a:off x="2982"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y</a:t>
                </a:r>
                <a:endParaRPr lang="en-US" altLang="zh-CN" sz="2400">
                  <a:solidFill>
                    <a:prstClr val="black"/>
                  </a:solidFill>
                </a:endParaRPr>
              </a:p>
            </p:txBody>
          </p:sp>
        </p:grpSp>
        <p:grpSp>
          <p:nvGrpSpPr>
            <p:cNvPr id="42040" name="Group 52"/>
            <p:cNvGrpSpPr>
              <a:grpSpLocks/>
            </p:cNvGrpSpPr>
            <p:nvPr/>
          </p:nvGrpSpPr>
          <p:grpSpPr bwMode="auto">
            <a:xfrm>
              <a:off x="3788" y="2099"/>
              <a:ext cx="173" cy="291"/>
              <a:chOff x="2971" y="2399"/>
              <a:chExt cx="174" cy="291"/>
            </a:xfrm>
          </p:grpSpPr>
          <p:sp>
            <p:nvSpPr>
              <p:cNvPr id="42060" name="Rectangle 53"/>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61" name="Text Box 54"/>
              <p:cNvSpPr txBox="1">
                <a:spLocks noChangeArrowheads="1"/>
              </p:cNvSpPr>
              <p:nvPr/>
            </p:nvSpPr>
            <p:spPr bwMode="auto">
              <a:xfrm>
                <a:off x="2971" y="2399"/>
                <a:ext cx="17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latin typeface="Comic Sans MS" pitchFamily="66" charset="0"/>
                  </a:rPr>
                  <a:t>x</a:t>
                </a:r>
              </a:p>
            </p:txBody>
          </p:sp>
        </p:grpSp>
        <p:grpSp>
          <p:nvGrpSpPr>
            <p:cNvPr id="42041" name="Group 55"/>
            <p:cNvGrpSpPr>
              <a:grpSpLocks/>
            </p:cNvGrpSpPr>
            <p:nvPr/>
          </p:nvGrpSpPr>
          <p:grpSpPr bwMode="auto">
            <a:xfrm>
              <a:off x="4473" y="1442"/>
              <a:ext cx="170" cy="252"/>
              <a:chOff x="2972" y="2429"/>
              <a:chExt cx="172" cy="252"/>
            </a:xfrm>
          </p:grpSpPr>
          <p:sp>
            <p:nvSpPr>
              <p:cNvPr id="42058" name="Rectangle 5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59" name="Text Box 57"/>
              <p:cNvSpPr txBox="1">
                <a:spLocks noChangeArrowheads="1"/>
              </p:cNvSpPr>
              <p:nvPr/>
            </p:nvSpPr>
            <p:spPr bwMode="auto">
              <a:xfrm>
                <a:off x="2972" y="2429"/>
                <a:ext cx="17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w</a:t>
                </a:r>
                <a:endParaRPr lang="en-US" altLang="zh-CN" sz="2400">
                  <a:solidFill>
                    <a:prstClr val="black"/>
                  </a:solidFill>
                </a:endParaRPr>
              </a:p>
            </p:txBody>
          </p:sp>
        </p:grpSp>
        <p:grpSp>
          <p:nvGrpSpPr>
            <p:cNvPr id="42042" name="Group 58"/>
            <p:cNvGrpSpPr>
              <a:grpSpLocks/>
            </p:cNvGrpSpPr>
            <p:nvPr/>
          </p:nvGrpSpPr>
          <p:grpSpPr bwMode="auto">
            <a:xfrm>
              <a:off x="3800" y="1442"/>
              <a:ext cx="148" cy="252"/>
              <a:chOff x="2982" y="2429"/>
              <a:chExt cx="150" cy="252"/>
            </a:xfrm>
          </p:grpSpPr>
          <p:sp>
            <p:nvSpPr>
              <p:cNvPr id="42056" name="Rectangle 59"/>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57" name="Text Box 60"/>
              <p:cNvSpPr txBox="1">
                <a:spLocks noChangeArrowheads="1"/>
              </p:cNvSpPr>
              <p:nvPr/>
            </p:nvSpPr>
            <p:spPr bwMode="auto">
              <a:xfrm>
                <a:off x="2983" y="2429"/>
                <a:ext cx="14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v</a:t>
                </a:r>
                <a:endParaRPr lang="en-US" altLang="zh-CN" sz="2400">
                  <a:solidFill>
                    <a:prstClr val="black"/>
                  </a:solidFill>
                </a:endParaRPr>
              </a:p>
            </p:txBody>
          </p:sp>
        </p:grpSp>
        <p:grpSp>
          <p:nvGrpSpPr>
            <p:cNvPr id="42043" name="Group 61"/>
            <p:cNvGrpSpPr>
              <a:grpSpLocks/>
            </p:cNvGrpSpPr>
            <p:nvPr/>
          </p:nvGrpSpPr>
          <p:grpSpPr bwMode="auto">
            <a:xfrm>
              <a:off x="5016" y="1760"/>
              <a:ext cx="178" cy="291"/>
              <a:chOff x="2946" y="2399"/>
              <a:chExt cx="180" cy="291"/>
            </a:xfrm>
          </p:grpSpPr>
          <p:sp>
            <p:nvSpPr>
              <p:cNvPr id="42054" name="Rectangle 62"/>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88575" name="Text Box 63"/>
              <p:cNvSpPr txBox="1">
                <a:spLocks noChangeArrowheads="1"/>
              </p:cNvSpPr>
              <p:nvPr/>
            </p:nvSpPr>
            <p:spPr bwMode="auto">
              <a:xfrm>
                <a:off x="2946" y="2399"/>
                <a:ext cx="16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b="1">
                    <a:solidFill>
                      <a:srgbClr val="ED7D31"/>
                    </a:solidFill>
                    <a:effectLst>
                      <a:outerShdw blurRad="38100" dist="38100" dir="2700000" algn="tl">
                        <a:srgbClr val="C0C0C0"/>
                      </a:outerShdw>
                    </a:effectLst>
                  </a:rPr>
                  <a:t>z</a:t>
                </a:r>
              </a:p>
            </p:txBody>
          </p:sp>
        </p:grpSp>
        <p:sp>
          <p:nvSpPr>
            <p:cNvPr id="42044" name="Text Box 64"/>
            <p:cNvSpPr txBox="1">
              <a:spLocks noChangeArrowheads="1"/>
            </p:cNvSpPr>
            <p:nvPr/>
          </p:nvSpPr>
          <p:spPr bwMode="auto">
            <a:xfrm>
              <a:off x="3514" y="1571"/>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42045" name="Text Box 65"/>
            <p:cNvSpPr txBox="1">
              <a:spLocks noChangeArrowheads="1"/>
            </p:cNvSpPr>
            <p:nvPr/>
          </p:nvSpPr>
          <p:spPr bwMode="auto">
            <a:xfrm>
              <a:off x="3862" y="179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42046" name="Text Box 66"/>
            <p:cNvSpPr txBox="1">
              <a:spLocks noChangeArrowheads="1"/>
            </p:cNvSpPr>
            <p:nvPr/>
          </p:nvSpPr>
          <p:spPr bwMode="auto">
            <a:xfrm>
              <a:off x="3435" y="2003"/>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42047" name="Text Box 67"/>
            <p:cNvSpPr txBox="1">
              <a:spLocks noChangeArrowheads="1"/>
            </p:cNvSpPr>
            <p:nvPr/>
          </p:nvSpPr>
          <p:spPr bwMode="auto">
            <a:xfrm>
              <a:off x="4246" y="1883"/>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42048" name="Text Box 68"/>
            <p:cNvSpPr txBox="1">
              <a:spLocks noChangeArrowheads="1"/>
            </p:cNvSpPr>
            <p:nvPr/>
          </p:nvSpPr>
          <p:spPr bwMode="auto">
            <a:xfrm>
              <a:off x="4191" y="2237"/>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42049" name="Text Box 69"/>
            <p:cNvSpPr txBox="1">
              <a:spLocks noChangeArrowheads="1"/>
            </p:cNvSpPr>
            <p:nvPr/>
          </p:nvSpPr>
          <p:spPr bwMode="auto">
            <a:xfrm>
              <a:off x="4551" y="1808"/>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42050" name="Text Box 70"/>
            <p:cNvSpPr txBox="1">
              <a:spLocks noChangeArrowheads="1"/>
            </p:cNvSpPr>
            <p:nvPr/>
          </p:nvSpPr>
          <p:spPr bwMode="auto">
            <a:xfrm>
              <a:off x="4903" y="2072"/>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42051" name="Text Box 71"/>
            <p:cNvSpPr txBox="1">
              <a:spLocks noChangeArrowheads="1"/>
            </p:cNvSpPr>
            <p:nvPr/>
          </p:nvSpPr>
          <p:spPr bwMode="auto">
            <a:xfrm>
              <a:off x="4876" y="153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sp>
          <p:nvSpPr>
            <p:cNvPr id="42052" name="Text Box 72"/>
            <p:cNvSpPr txBox="1">
              <a:spLocks noChangeArrowheads="1"/>
            </p:cNvSpPr>
            <p:nvPr/>
          </p:nvSpPr>
          <p:spPr bwMode="auto">
            <a:xfrm>
              <a:off x="4141" y="138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42053" name="Text Box 73"/>
            <p:cNvSpPr txBox="1">
              <a:spLocks noChangeArrowheads="1"/>
            </p:cNvSpPr>
            <p:nvPr/>
          </p:nvSpPr>
          <p:spPr bwMode="auto">
            <a:xfrm>
              <a:off x="3790" y="1118"/>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grpSp>
      <p:sp>
        <p:nvSpPr>
          <p:cNvPr id="1088586" name="Text Box 74"/>
          <p:cNvSpPr txBox="1">
            <a:spLocks noChangeArrowheads="1"/>
          </p:cNvSpPr>
          <p:nvPr/>
        </p:nvSpPr>
        <p:spPr bwMode="auto">
          <a:xfrm>
            <a:off x="7697548" y="1077972"/>
            <a:ext cx="3806214" cy="83099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2400" dirty="0">
                <a:solidFill>
                  <a:prstClr val="black"/>
                </a:solidFill>
                <a:latin typeface="Microsoft YaHei"/>
                <a:ea typeface="Microsoft YaHei"/>
              </a:rPr>
              <a:t>得到节点</a:t>
            </a:r>
            <a:r>
              <a:rPr lang="en-US" altLang="zh-CN" sz="2400" dirty="0">
                <a:solidFill>
                  <a:prstClr val="black"/>
                </a:solidFill>
                <a:latin typeface="Microsoft YaHei"/>
                <a:ea typeface="Microsoft YaHei"/>
              </a:rPr>
              <a:t>u</a:t>
            </a:r>
            <a:r>
              <a:rPr lang="zh-CN" altLang="en-US" sz="2400" dirty="0">
                <a:solidFill>
                  <a:prstClr val="black"/>
                </a:solidFill>
                <a:latin typeface="Microsoft YaHei"/>
                <a:ea typeface="Microsoft YaHei"/>
              </a:rPr>
              <a:t>的转发表中到</a:t>
            </a:r>
            <a:r>
              <a:rPr lang="zh-CN" altLang="en-US" sz="2400" dirty="0">
                <a:solidFill>
                  <a:srgbClr val="FF3300"/>
                </a:solidFill>
                <a:latin typeface="Microsoft YaHei"/>
                <a:ea typeface="Microsoft YaHei"/>
              </a:rPr>
              <a:t>目的节点</a:t>
            </a:r>
            <a:r>
              <a:rPr lang="en-US" altLang="zh-CN" sz="2400" dirty="0">
                <a:solidFill>
                  <a:srgbClr val="FF3300"/>
                </a:solidFill>
                <a:latin typeface="Microsoft YaHei"/>
                <a:ea typeface="Microsoft YaHei"/>
              </a:rPr>
              <a:t>z</a:t>
            </a:r>
            <a:r>
              <a:rPr lang="zh-CN" altLang="en-US" sz="2400" dirty="0">
                <a:solidFill>
                  <a:srgbClr val="FF3300"/>
                </a:solidFill>
                <a:latin typeface="Microsoft YaHei"/>
                <a:ea typeface="Microsoft YaHei"/>
              </a:rPr>
              <a:t>的下一跳是节点</a:t>
            </a:r>
            <a:r>
              <a:rPr lang="en-US" altLang="zh-CN" sz="2400" dirty="0">
                <a:solidFill>
                  <a:srgbClr val="FF3300"/>
                </a:solidFill>
                <a:latin typeface="Microsoft YaHei"/>
                <a:ea typeface="Microsoft YaHei"/>
              </a:rPr>
              <a:t>x</a:t>
            </a:r>
            <a:endParaRPr lang="zh-CN" altLang="en-US" sz="2400" dirty="0">
              <a:solidFill>
                <a:srgbClr val="FF3300"/>
              </a:solidFill>
              <a:latin typeface="Microsoft YaHei"/>
              <a:ea typeface="Microsoft YaHei"/>
            </a:endParaRPr>
          </a:p>
        </p:txBody>
      </p:sp>
      <p:sp>
        <p:nvSpPr>
          <p:cNvPr id="1088588" name="Line 76"/>
          <p:cNvSpPr>
            <a:spLocks noChangeShapeType="1"/>
          </p:cNvSpPr>
          <p:nvPr/>
        </p:nvSpPr>
        <p:spPr bwMode="auto">
          <a:xfrm flipV="1">
            <a:off x="8178800" y="2981326"/>
            <a:ext cx="558800" cy="238125"/>
          </a:xfrm>
          <a:prstGeom prst="line">
            <a:avLst/>
          </a:prstGeom>
          <a:noFill/>
          <a:ln w="5715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88589" name="Line 77"/>
          <p:cNvSpPr>
            <a:spLocks noChangeShapeType="1"/>
          </p:cNvSpPr>
          <p:nvPr/>
        </p:nvSpPr>
        <p:spPr bwMode="auto">
          <a:xfrm flipV="1">
            <a:off x="7899400" y="2914650"/>
            <a:ext cx="101600" cy="266700"/>
          </a:xfrm>
          <a:prstGeom prst="line">
            <a:avLst/>
          </a:prstGeom>
          <a:noFill/>
          <a:ln w="5715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88590" name="Line 78"/>
          <p:cNvSpPr>
            <a:spLocks noChangeShapeType="1"/>
          </p:cNvSpPr>
          <p:nvPr/>
        </p:nvSpPr>
        <p:spPr bwMode="auto">
          <a:xfrm>
            <a:off x="8039101" y="3476626"/>
            <a:ext cx="495300" cy="352425"/>
          </a:xfrm>
          <a:prstGeom prst="line">
            <a:avLst/>
          </a:prstGeom>
          <a:noFill/>
          <a:ln w="5715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88587" name="Line 75"/>
          <p:cNvSpPr>
            <a:spLocks noChangeShapeType="1"/>
          </p:cNvSpPr>
          <p:nvPr/>
        </p:nvSpPr>
        <p:spPr bwMode="auto">
          <a:xfrm>
            <a:off x="8068733" y="3489325"/>
            <a:ext cx="541867" cy="3937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88591" name="Line 79"/>
          <p:cNvSpPr>
            <a:spLocks noChangeShapeType="1"/>
          </p:cNvSpPr>
          <p:nvPr/>
        </p:nvSpPr>
        <p:spPr bwMode="auto">
          <a:xfrm>
            <a:off x="9224434" y="4051300"/>
            <a:ext cx="935567" cy="3175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88592" name="Line 80"/>
          <p:cNvSpPr>
            <a:spLocks noChangeShapeType="1"/>
          </p:cNvSpPr>
          <p:nvPr/>
        </p:nvSpPr>
        <p:spPr bwMode="auto">
          <a:xfrm flipV="1">
            <a:off x="10926233" y="3578225"/>
            <a:ext cx="668867" cy="4064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2663806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88515">
                                            <p:txEl>
                                              <p:pRg st="0" end="0"/>
                                            </p:txEl>
                                          </p:spTgt>
                                        </p:tgtEl>
                                        <p:attrNameLst>
                                          <p:attrName>style.visibility</p:attrName>
                                        </p:attrNameLst>
                                      </p:cBhvr>
                                      <p:to>
                                        <p:strVal val="visible"/>
                                      </p:to>
                                    </p:set>
                                    <p:animEffect transition="in" filter="blinds(horizontal)">
                                      <p:cBhvr>
                                        <p:cTn id="7" dur="500"/>
                                        <p:tgtEl>
                                          <p:spTgt spid="1088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88515">
                                            <p:txEl>
                                              <p:pRg st="1" end="1"/>
                                            </p:txEl>
                                          </p:spTgt>
                                        </p:tgtEl>
                                        <p:attrNameLst>
                                          <p:attrName>style.visibility</p:attrName>
                                        </p:attrNameLst>
                                      </p:cBhvr>
                                      <p:to>
                                        <p:strVal val="visible"/>
                                      </p:to>
                                    </p:set>
                                    <p:animEffect transition="in" filter="blinds(horizontal)">
                                      <p:cBhvr>
                                        <p:cTn id="12" dur="500"/>
                                        <p:tgtEl>
                                          <p:spTgt spid="108851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88515">
                                            <p:txEl>
                                              <p:pRg st="2" end="2"/>
                                            </p:txEl>
                                          </p:spTgt>
                                        </p:tgtEl>
                                        <p:attrNameLst>
                                          <p:attrName>style.visibility</p:attrName>
                                        </p:attrNameLst>
                                      </p:cBhvr>
                                      <p:to>
                                        <p:strVal val="visible"/>
                                      </p:to>
                                    </p:set>
                                    <p:animEffect transition="in" filter="blinds(horizontal)">
                                      <p:cBhvr>
                                        <p:cTn id="15" dur="500"/>
                                        <p:tgtEl>
                                          <p:spTgt spid="108851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88515">
                                            <p:txEl>
                                              <p:pRg st="3" end="3"/>
                                            </p:txEl>
                                          </p:spTgt>
                                        </p:tgtEl>
                                        <p:attrNameLst>
                                          <p:attrName>style.visibility</p:attrName>
                                        </p:attrNameLst>
                                      </p:cBhvr>
                                      <p:to>
                                        <p:strVal val="visible"/>
                                      </p:to>
                                    </p:set>
                                    <p:animEffect transition="in" filter="blinds(horizontal)">
                                      <p:cBhvr>
                                        <p:cTn id="18" dur="500"/>
                                        <p:tgtEl>
                                          <p:spTgt spid="108851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088515">
                                            <p:txEl>
                                              <p:pRg st="4" end="4"/>
                                            </p:txEl>
                                          </p:spTgt>
                                        </p:tgtEl>
                                        <p:attrNameLst>
                                          <p:attrName>style.visibility</p:attrName>
                                        </p:attrNameLst>
                                      </p:cBhvr>
                                      <p:to>
                                        <p:strVal val="visible"/>
                                      </p:to>
                                    </p:set>
                                    <p:animEffect transition="in" filter="blinds(horizontal)">
                                      <p:cBhvr>
                                        <p:cTn id="21" dur="500"/>
                                        <p:tgtEl>
                                          <p:spTgt spid="1088515">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88588"/>
                                        </p:tgtEl>
                                        <p:attrNameLst>
                                          <p:attrName>style.visibility</p:attrName>
                                        </p:attrNameLst>
                                      </p:cBhvr>
                                      <p:to>
                                        <p:strVal val="visible"/>
                                      </p:to>
                                    </p:set>
                                    <p:animEffect transition="in" filter="wipe(down)">
                                      <p:cBhvr>
                                        <p:cTn id="26" dur="500"/>
                                        <p:tgtEl>
                                          <p:spTgt spid="108858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88589"/>
                                        </p:tgtEl>
                                        <p:attrNameLst>
                                          <p:attrName>style.visibility</p:attrName>
                                        </p:attrNameLst>
                                      </p:cBhvr>
                                      <p:to>
                                        <p:strVal val="visible"/>
                                      </p:to>
                                    </p:set>
                                    <p:animEffect transition="in" filter="wipe(down)">
                                      <p:cBhvr>
                                        <p:cTn id="31" dur="500"/>
                                        <p:tgtEl>
                                          <p:spTgt spid="108858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088590"/>
                                        </p:tgtEl>
                                        <p:attrNameLst>
                                          <p:attrName>style.visibility</p:attrName>
                                        </p:attrNameLst>
                                      </p:cBhvr>
                                      <p:to>
                                        <p:strVal val="visible"/>
                                      </p:to>
                                    </p:set>
                                    <p:animEffect transition="in" filter="wipe(up)">
                                      <p:cBhvr>
                                        <p:cTn id="36" dur="500"/>
                                        <p:tgtEl>
                                          <p:spTgt spid="108859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1088515">
                                            <p:txEl>
                                              <p:pRg st="5" end="5"/>
                                            </p:txEl>
                                          </p:spTgt>
                                        </p:tgtEl>
                                        <p:attrNameLst>
                                          <p:attrName>style.visibility</p:attrName>
                                        </p:attrNameLst>
                                      </p:cBhvr>
                                      <p:to>
                                        <p:strVal val="visible"/>
                                      </p:to>
                                    </p:set>
                                    <p:animEffect transition="in" filter="blinds(horizontal)">
                                      <p:cBhvr>
                                        <p:cTn id="41" dur="500"/>
                                        <p:tgtEl>
                                          <p:spTgt spid="1088515">
                                            <p:txEl>
                                              <p:pRg st="5" end="5"/>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1088515">
                                            <p:txEl>
                                              <p:pRg st="6" end="6"/>
                                            </p:txEl>
                                          </p:spTgt>
                                        </p:tgtEl>
                                        <p:attrNameLst>
                                          <p:attrName>style.visibility</p:attrName>
                                        </p:attrNameLst>
                                      </p:cBhvr>
                                      <p:to>
                                        <p:strVal val="visible"/>
                                      </p:to>
                                    </p:set>
                                    <p:animEffect transition="in" filter="blinds(horizontal)">
                                      <p:cBhvr>
                                        <p:cTn id="44" dur="500"/>
                                        <p:tgtEl>
                                          <p:spTgt spid="1088515">
                                            <p:txEl>
                                              <p:pRg st="6" end="6"/>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1088515">
                                            <p:txEl>
                                              <p:pRg st="7" end="7"/>
                                            </p:txEl>
                                          </p:spTgt>
                                        </p:tgtEl>
                                        <p:attrNameLst>
                                          <p:attrName>style.visibility</p:attrName>
                                        </p:attrNameLst>
                                      </p:cBhvr>
                                      <p:to>
                                        <p:strVal val="visible"/>
                                      </p:to>
                                    </p:set>
                                    <p:animEffect transition="in" filter="blinds(horizontal)">
                                      <p:cBhvr>
                                        <p:cTn id="47" dur="500"/>
                                        <p:tgtEl>
                                          <p:spTgt spid="1088515">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088515">
                                            <p:txEl>
                                              <p:pRg st="8" end="8"/>
                                            </p:txEl>
                                          </p:spTgt>
                                        </p:tgtEl>
                                        <p:attrNameLst>
                                          <p:attrName>style.visibility</p:attrName>
                                        </p:attrNameLst>
                                      </p:cBhvr>
                                      <p:to>
                                        <p:strVal val="visible"/>
                                      </p:to>
                                    </p:set>
                                    <p:animEffect transition="in" filter="blinds(horizontal)">
                                      <p:cBhvr>
                                        <p:cTn id="52" dur="500"/>
                                        <p:tgtEl>
                                          <p:spTgt spid="1088515">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88587"/>
                                        </p:tgtEl>
                                        <p:attrNameLst>
                                          <p:attrName>style.visibility</p:attrName>
                                        </p:attrNameLst>
                                      </p:cBhvr>
                                      <p:to>
                                        <p:strVal val="visible"/>
                                      </p:to>
                                    </p:set>
                                    <p:animEffect transition="in" filter="wipe(up)">
                                      <p:cBhvr>
                                        <p:cTn id="57" dur="500"/>
                                        <p:tgtEl>
                                          <p:spTgt spid="1088587"/>
                                        </p:tgtEl>
                                      </p:cBhvr>
                                    </p:animEffect>
                                  </p:childTnLst>
                                </p:cTn>
                              </p:par>
                            </p:childTnLst>
                          </p:cTn>
                        </p:par>
                        <p:par>
                          <p:cTn id="58" fill="hold" nodeType="afterGroup">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1088591"/>
                                        </p:tgtEl>
                                        <p:attrNameLst>
                                          <p:attrName>style.visibility</p:attrName>
                                        </p:attrNameLst>
                                      </p:cBhvr>
                                      <p:to>
                                        <p:strVal val="visible"/>
                                      </p:to>
                                    </p:set>
                                    <p:animEffect transition="in" filter="wipe(left)">
                                      <p:cBhvr>
                                        <p:cTn id="61" dur="500"/>
                                        <p:tgtEl>
                                          <p:spTgt spid="1088591"/>
                                        </p:tgtEl>
                                      </p:cBhvr>
                                    </p:animEffect>
                                  </p:childTnLst>
                                </p:cTn>
                              </p:par>
                            </p:childTnLst>
                          </p:cTn>
                        </p:par>
                        <p:par>
                          <p:cTn id="62" fill="hold" nodeType="afterGroup">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1088592"/>
                                        </p:tgtEl>
                                        <p:attrNameLst>
                                          <p:attrName>style.visibility</p:attrName>
                                        </p:attrNameLst>
                                      </p:cBhvr>
                                      <p:to>
                                        <p:strVal val="visible"/>
                                      </p:to>
                                    </p:set>
                                    <p:animEffect transition="in" filter="wipe(left)">
                                      <p:cBhvr>
                                        <p:cTn id="65" dur="500"/>
                                        <p:tgtEl>
                                          <p:spTgt spid="108859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nodeType="clickEffect">
                                  <p:stCondLst>
                                    <p:cond delay="0"/>
                                  </p:stCondLst>
                                  <p:childTnLst>
                                    <p:set>
                                      <p:cBhvr>
                                        <p:cTn id="69" dur="1" fill="hold">
                                          <p:stCondLst>
                                            <p:cond delay="0"/>
                                          </p:stCondLst>
                                        </p:cTn>
                                        <p:tgtEl>
                                          <p:spTgt spid="1088586"/>
                                        </p:tgtEl>
                                        <p:attrNameLst>
                                          <p:attrName>style.visibility</p:attrName>
                                        </p:attrNameLst>
                                      </p:cBhvr>
                                      <p:to>
                                        <p:strVal val="visible"/>
                                      </p:to>
                                    </p:set>
                                    <p:animEffect transition="in" filter="dissolve">
                                      <p:cBhvr>
                                        <p:cTn id="70" dur="500"/>
                                        <p:tgtEl>
                                          <p:spTgt spid="1088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88" grpId="0" animBg="1"/>
      <p:bldP spid="1088589" grpId="0" animBg="1"/>
      <p:bldP spid="1088590" grpId="0" animBg="1"/>
      <p:bldP spid="1088587" grpId="0" animBg="1"/>
      <p:bldP spid="1088591" grpId="0" animBg="1"/>
      <p:bldP spid="108859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idx="4294967295"/>
          </p:nvPr>
        </p:nvSpPr>
        <p:spPr>
          <a:xfrm>
            <a:off x="0" y="355921"/>
            <a:ext cx="12007516" cy="1143000"/>
          </a:xfrm>
          <a:prstGeom prst="rect">
            <a:avLst/>
          </a:prstGeom>
        </p:spPr>
        <p:txBody>
          <a:bodyPr/>
          <a:lstStyle/>
          <a:p>
            <a:pPr algn="ctr"/>
            <a:r>
              <a:rPr lang="zh-CN" altLang="en-US" dirty="0">
                <a:latin typeface="+mj-ea"/>
              </a:rPr>
              <a:t>距离向量</a:t>
            </a:r>
            <a:r>
              <a:rPr lang="en-US" altLang="zh-CN" dirty="0">
                <a:latin typeface="+mj-ea"/>
              </a:rPr>
              <a:t>DV</a:t>
            </a:r>
            <a:r>
              <a:rPr lang="zh-CN" altLang="en-US" dirty="0">
                <a:latin typeface="+mj-ea"/>
              </a:rPr>
              <a:t>路由算法</a:t>
            </a:r>
          </a:p>
        </p:txBody>
      </p:sp>
      <p:sp>
        <p:nvSpPr>
          <p:cNvPr id="48132" name="Rectangle 3"/>
          <p:cNvSpPr>
            <a:spLocks noGrp="1" noChangeArrowheads="1"/>
          </p:cNvSpPr>
          <p:nvPr>
            <p:ph type="body" idx="4294967295"/>
          </p:nvPr>
        </p:nvSpPr>
        <p:spPr>
          <a:xfrm>
            <a:off x="709863" y="1687072"/>
            <a:ext cx="5232400" cy="4295775"/>
          </a:xfrm>
          <a:prstGeom prst="rect">
            <a:avLst/>
          </a:prstGeom>
        </p:spPr>
        <p:txBody>
          <a:bodyPr/>
          <a:lstStyle/>
          <a:p>
            <a:pPr eaLnBrk="1">
              <a:lnSpc>
                <a:spcPct val="120000"/>
              </a:lnSpc>
              <a:buFont typeface="ZapfDingbats" pitchFamily="82" charset="2"/>
              <a:buNone/>
            </a:pPr>
            <a:r>
              <a:rPr lang="zh-CN" altLang="en-US" sz="2400" dirty="0">
                <a:latin typeface="+mn-ea"/>
              </a:rPr>
              <a:t>对每个节点</a:t>
            </a:r>
            <a:r>
              <a:rPr lang="en-US" altLang="zh-CN" sz="2400" i="1" dirty="0">
                <a:latin typeface="+mn-ea"/>
              </a:rPr>
              <a:t>x</a:t>
            </a:r>
            <a:endParaRPr lang="zh-CN" altLang="en-US" sz="2400" dirty="0">
              <a:latin typeface="+mn-ea"/>
            </a:endParaRPr>
          </a:p>
          <a:p>
            <a:pPr eaLnBrk="1">
              <a:lnSpc>
                <a:spcPct val="120000"/>
              </a:lnSpc>
              <a:buFont typeface="ZapfDingbats" pitchFamily="82" charset="2"/>
              <a:buNone/>
            </a:pPr>
            <a:r>
              <a:rPr lang="zh-CN" altLang="en-US" sz="2400" dirty="0">
                <a:latin typeface="+mn-ea"/>
              </a:rPr>
              <a:t>（</a:t>
            </a:r>
            <a:r>
              <a:rPr lang="en-US" altLang="zh-CN" sz="2400" dirty="0">
                <a:latin typeface="+mn-ea"/>
              </a:rPr>
              <a:t>1</a:t>
            </a:r>
            <a:r>
              <a:rPr lang="zh-CN" altLang="en-US" sz="2400" dirty="0">
                <a:latin typeface="+mn-ea"/>
              </a:rPr>
              <a:t>）</a:t>
            </a:r>
            <a:r>
              <a:rPr lang="zh-CN" altLang="en-US" sz="2400" dirty="0">
                <a:latin typeface="+mn-ea"/>
                <a:hlinkClick r:id="" action="ppaction://noaction"/>
              </a:rPr>
              <a:t>初始化</a:t>
            </a:r>
            <a:r>
              <a:rPr lang="zh-CN" altLang="en-US" sz="2400" dirty="0">
                <a:latin typeface="+mn-ea"/>
              </a:rPr>
              <a:t>：</a:t>
            </a:r>
          </a:p>
          <a:p>
            <a:pPr eaLnBrk="1">
              <a:lnSpc>
                <a:spcPct val="120000"/>
              </a:lnSpc>
              <a:buFont typeface="ZapfDingbats" pitchFamily="82" charset="2"/>
              <a:buNone/>
            </a:pPr>
            <a:r>
              <a:rPr lang="zh-CN" altLang="en-US" sz="2400" dirty="0">
                <a:latin typeface="+mn-ea"/>
              </a:rPr>
              <a:t>（</a:t>
            </a:r>
            <a:r>
              <a:rPr lang="en-US" altLang="zh-CN" sz="2400" dirty="0">
                <a:latin typeface="+mn-ea"/>
              </a:rPr>
              <a:t>2</a:t>
            </a:r>
            <a:r>
              <a:rPr lang="zh-CN" altLang="en-US" sz="2400" dirty="0">
                <a:latin typeface="+mn-ea"/>
              </a:rPr>
              <a:t>）</a:t>
            </a:r>
            <a:r>
              <a:rPr lang="zh-CN" altLang="en-US" sz="2400" dirty="0">
                <a:latin typeface="+mn-ea"/>
                <a:hlinkClick r:id="" action="ppaction://noaction"/>
              </a:rPr>
              <a:t>更新自己的距离向量 </a:t>
            </a:r>
            <a:endParaRPr lang="zh-CN" altLang="en-US" sz="2400" dirty="0">
              <a:latin typeface="+mn-ea"/>
            </a:endParaRPr>
          </a:p>
          <a:p>
            <a:pPr eaLnBrk="1">
              <a:lnSpc>
                <a:spcPct val="120000"/>
              </a:lnSpc>
              <a:buFont typeface="ZapfDingbats" pitchFamily="82" charset="2"/>
              <a:buNone/>
            </a:pPr>
            <a:r>
              <a:rPr lang="zh-CN" altLang="en-US" sz="2400" dirty="0">
                <a:latin typeface="+mn-ea"/>
              </a:rPr>
              <a:t>（</a:t>
            </a:r>
            <a:r>
              <a:rPr lang="en-US" altLang="zh-CN" sz="2400" dirty="0">
                <a:latin typeface="+mn-ea"/>
              </a:rPr>
              <a:t>3</a:t>
            </a:r>
            <a:r>
              <a:rPr lang="zh-CN" altLang="en-US" sz="2400" dirty="0">
                <a:latin typeface="+mn-ea"/>
              </a:rPr>
              <a:t>）重复执行（</a:t>
            </a:r>
            <a:r>
              <a:rPr lang="en-US" altLang="zh-CN" sz="2400" dirty="0">
                <a:latin typeface="+mn-ea"/>
              </a:rPr>
              <a:t>2</a:t>
            </a:r>
            <a:r>
              <a:rPr lang="zh-CN" altLang="en-US" sz="2400" dirty="0">
                <a:latin typeface="+mn-ea"/>
              </a:rPr>
              <a:t>），直到没有更新的距离向量发出</a:t>
            </a:r>
          </a:p>
        </p:txBody>
      </p:sp>
      <p:sp>
        <p:nvSpPr>
          <p:cNvPr id="48133" name="Text Box 4"/>
          <p:cNvSpPr txBox="1">
            <a:spLocks noChangeArrowheads="1"/>
          </p:cNvSpPr>
          <p:nvPr/>
        </p:nvSpPr>
        <p:spPr bwMode="auto">
          <a:xfrm>
            <a:off x="6270677" y="1659463"/>
            <a:ext cx="5124451" cy="4524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endParaRPr lang="zh-CN" altLang="en-US" sz="2400" dirty="0">
              <a:solidFill>
                <a:prstClr val="black"/>
              </a:solidFill>
              <a:latin typeface="Microsoft YaHei"/>
              <a:ea typeface="Microsoft YaHei"/>
            </a:endParaRPr>
          </a:p>
          <a:p>
            <a:pPr>
              <a:spcBef>
                <a:spcPct val="50000"/>
              </a:spcBef>
              <a:buClrTx/>
              <a:buSzTx/>
              <a:buFontTx/>
              <a:buNone/>
            </a:pPr>
            <a:r>
              <a:rPr lang="zh-CN" altLang="en-US" sz="2400" i="1" dirty="0">
                <a:solidFill>
                  <a:srgbClr val="ED7D31"/>
                </a:solidFill>
                <a:latin typeface="Microsoft YaHei"/>
                <a:ea typeface="Microsoft YaHei"/>
              </a:rPr>
              <a:t>等待</a:t>
            </a:r>
            <a:r>
              <a:rPr lang="zh-CN" altLang="en-US" sz="2400" dirty="0">
                <a:solidFill>
                  <a:prstClr val="black"/>
                </a:solidFill>
                <a:latin typeface="Microsoft YaHei"/>
                <a:ea typeface="Microsoft YaHei"/>
              </a:rPr>
              <a:t> (收到本地链路代价变化或邻居来距离矢量更新)</a:t>
            </a:r>
          </a:p>
          <a:p>
            <a:pPr>
              <a:spcBef>
                <a:spcPct val="50000"/>
              </a:spcBef>
              <a:buClrTx/>
              <a:buSzTx/>
              <a:buFontTx/>
              <a:buNone/>
            </a:pPr>
            <a:endParaRPr lang="en-US" altLang="zh-CN" sz="2400" dirty="0">
              <a:solidFill>
                <a:prstClr val="black"/>
              </a:solidFill>
              <a:latin typeface="Microsoft YaHei"/>
              <a:ea typeface="Microsoft YaHei"/>
            </a:endParaRPr>
          </a:p>
          <a:p>
            <a:pPr>
              <a:spcBef>
                <a:spcPct val="50000"/>
              </a:spcBef>
              <a:buClrTx/>
              <a:buSzTx/>
              <a:buFontTx/>
              <a:buNone/>
            </a:pPr>
            <a:r>
              <a:rPr lang="zh-CN" altLang="en-US" sz="2400" i="1" dirty="0">
                <a:solidFill>
                  <a:srgbClr val="ED7D31"/>
                </a:solidFill>
                <a:latin typeface="Microsoft YaHei"/>
                <a:ea typeface="Microsoft YaHei"/>
              </a:rPr>
              <a:t>重新计算距离矢量</a:t>
            </a:r>
            <a:endParaRPr lang="zh-CN" altLang="en-US" sz="2400" dirty="0">
              <a:solidFill>
                <a:prstClr val="black"/>
              </a:solidFill>
              <a:latin typeface="Microsoft YaHei"/>
              <a:ea typeface="Microsoft YaHei"/>
            </a:endParaRPr>
          </a:p>
          <a:p>
            <a:pPr>
              <a:spcBef>
                <a:spcPct val="50000"/>
              </a:spcBef>
              <a:buClrTx/>
              <a:buSzTx/>
              <a:buFontTx/>
              <a:buNone/>
            </a:pPr>
            <a:endParaRPr lang="en-US" altLang="zh-CN" sz="2400" dirty="0">
              <a:solidFill>
                <a:prstClr val="black"/>
              </a:solidFill>
              <a:latin typeface="Microsoft YaHei"/>
              <a:ea typeface="Microsoft YaHei"/>
            </a:endParaRPr>
          </a:p>
          <a:p>
            <a:pPr>
              <a:spcBef>
                <a:spcPct val="50000"/>
              </a:spcBef>
              <a:buClrTx/>
              <a:buSzTx/>
              <a:buFontTx/>
              <a:buNone/>
            </a:pPr>
            <a:r>
              <a:rPr lang="zh-CN" altLang="en-US" sz="2400" dirty="0">
                <a:solidFill>
                  <a:prstClr val="black"/>
                </a:solidFill>
                <a:latin typeface="Microsoft YaHei"/>
                <a:ea typeface="Microsoft YaHei"/>
              </a:rPr>
              <a:t>如果到任何目的节点的距离矢量发生变化, </a:t>
            </a:r>
            <a:r>
              <a:rPr lang="zh-CN" altLang="en-US" sz="2400" i="1" dirty="0">
                <a:solidFill>
                  <a:srgbClr val="ED7D31"/>
                </a:solidFill>
                <a:latin typeface="Microsoft YaHei"/>
                <a:ea typeface="Microsoft YaHei"/>
              </a:rPr>
              <a:t>通知邻居</a:t>
            </a:r>
            <a:r>
              <a:rPr lang="en-US" altLang="zh-CN" sz="2400" dirty="0">
                <a:solidFill>
                  <a:prstClr val="black"/>
                </a:solidFill>
                <a:latin typeface="Microsoft YaHei"/>
                <a:ea typeface="Microsoft YaHei"/>
              </a:rPr>
              <a:t> </a:t>
            </a:r>
          </a:p>
          <a:p>
            <a:pPr algn="ctr">
              <a:spcBef>
                <a:spcPct val="50000"/>
              </a:spcBef>
              <a:buClrTx/>
              <a:buSzTx/>
              <a:buFontTx/>
              <a:buNone/>
            </a:pPr>
            <a:endParaRPr lang="zh-CN" altLang="en-US" sz="2400" dirty="0">
              <a:solidFill>
                <a:prstClr val="black"/>
              </a:solidFill>
              <a:latin typeface="Microsoft YaHei"/>
              <a:ea typeface="Microsoft YaHei"/>
            </a:endParaRPr>
          </a:p>
        </p:txBody>
      </p:sp>
      <p:sp>
        <p:nvSpPr>
          <p:cNvPr id="48134" name="Line 5"/>
          <p:cNvSpPr>
            <a:spLocks noChangeShapeType="1"/>
          </p:cNvSpPr>
          <p:nvPr/>
        </p:nvSpPr>
        <p:spPr bwMode="auto">
          <a:xfrm>
            <a:off x="8550328" y="2964388"/>
            <a:ext cx="0" cy="59055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latin typeface="Microsoft YaHei"/>
            </a:endParaRPr>
          </a:p>
        </p:txBody>
      </p:sp>
      <p:sp>
        <p:nvSpPr>
          <p:cNvPr id="48135" name="Line 6"/>
          <p:cNvSpPr>
            <a:spLocks noChangeShapeType="1"/>
          </p:cNvSpPr>
          <p:nvPr/>
        </p:nvSpPr>
        <p:spPr bwMode="auto">
          <a:xfrm>
            <a:off x="8569598" y="4181226"/>
            <a:ext cx="0" cy="59055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latin typeface="Microsoft YaHei"/>
            </a:endParaRPr>
          </a:p>
        </p:txBody>
      </p:sp>
      <p:sp>
        <p:nvSpPr>
          <p:cNvPr id="48136" name="Freeform 7"/>
          <p:cNvSpPr>
            <a:spLocks/>
          </p:cNvSpPr>
          <p:nvPr/>
        </p:nvSpPr>
        <p:spPr bwMode="auto">
          <a:xfrm>
            <a:off x="6270678" y="2069038"/>
            <a:ext cx="2343151" cy="3581400"/>
          </a:xfrm>
          <a:custGeom>
            <a:avLst/>
            <a:gdLst>
              <a:gd name="T0" fmla="*/ 2147483647 w 978"/>
              <a:gd name="T1" fmla="*/ 2147483647 h 2256"/>
              <a:gd name="T2" fmla="*/ 2147483647 w 978"/>
              <a:gd name="T3" fmla="*/ 2147483647 h 2256"/>
              <a:gd name="T4" fmla="*/ 0 w 978"/>
              <a:gd name="T5" fmla="*/ 2147483647 h 2256"/>
              <a:gd name="T6" fmla="*/ 0 w 978"/>
              <a:gd name="T7" fmla="*/ 0 h 2256"/>
              <a:gd name="T8" fmla="*/ 2147483647 w 978"/>
              <a:gd name="T9" fmla="*/ 0 h 2256"/>
              <a:gd name="T10" fmla="*/ 2147483647 w 978"/>
              <a:gd name="T11" fmla="*/ 2147483647 h 22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8" h="2256">
                <a:moveTo>
                  <a:pt x="960" y="2010"/>
                </a:moveTo>
                <a:lnTo>
                  <a:pt x="961" y="2256"/>
                </a:lnTo>
                <a:lnTo>
                  <a:pt x="0" y="2256"/>
                </a:lnTo>
                <a:lnTo>
                  <a:pt x="0" y="0"/>
                </a:lnTo>
                <a:lnTo>
                  <a:pt x="978" y="0"/>
                </a:lnTo>
                <a:lnTo>
                  <a:pt x="978" y="155"/>
                </a:lnTo>
              </a:path>
            </a:pathLst>
          </a:custGeom>
          <a:noFill/>
          <a:ln w="1905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latin typeface="Microsoft YaHei"/>
            </a:endParaRPr>
          </a:p>
        </p:txBody>
      </p:sp>
      <p:sp>
        <p:nvSpPr>
          <p:cNvPr id="48137" name="Text Box 8"/>
          <p:cNvSpPr txBox="1">
            <a:spLocks noChangeArrowheads="1"/>
          </p:cNvSpPr>
          <p:nvPr/>
        </p:nvSpPr>
        <p:spPr bwMode="auto">
          <a:xfrm>
            <a:off x="7896277" y="1535638"/>
            <a:ext cx="157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zh-CN" altLang="en-US" sz="2400">
                <a:solidFill>
                  <a:srgbClr val="ED7D31"/>
                </a:solidFill>
                <a:latin typeface="Microsoft YaHei"/>
                <a:ea typeface="Microsoft YaHei"/>
              </a:rPr>
              <a:t>初始化</a:t>
            </a:r>
          </a:p>
        </p:txBody>
      </p:sp>
    </p:spTree>
    <p:extLst>
      <p:ext uri="{BB962C8B-B14F-4D97-AF65-F5344CB8AC3E}">
        <p14:creationId xmlns:p14="http://schemas.microsoft.com/office/powerpoint/2010/main" val="1521738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8815" y="2689251"/>
            <a:ext cx="7725639" cy="923330"/>
          </a:xfrm>
          <a:prstGeom prst="rect">
            <a:avLst/>
          </a:prstGeom>
          <a:noFill/>
        </p:spPr>
        <p:txBody>
          <a:bodyPr wrap="square" rtlCol="0">
            <a:spAutoFit/>
          </a:bodyPr>
          <a:lstStyle/>
          <a:p>
            <a:r>
              <a:rPr lang="en-US" altLang="zh-CN" sz="5400" b="1" dirty="0">
                <a:solidFill>
                  <a:srgbClr val="575757"/>
                </a:solidFill>
                <a:cs typeface="+mn-ea"/>
                <a:sym typeface="+mn-lt"/>
              </a:rPr>
              <a:t>4.2 </a:t>
            </a:r>
            <a:r>
              <a:rPr lang="zh-CN" altLang="en-US" sz="5400" b="1" dirty="0">
                <a:solidFill>
                  <a:srgbClr val="575757"/>
                </a:solidFill>
                <a:cs typeface="+mn-ea"/>
                <a:sym typeface="+mn-lt"/>
              </a:rPr>
              <a:t>虚电路和数据报网络</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414684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1" y="228600"/>
            <a:ext cx="12091737" cy="1143000"/>
          </a:xfrm>
          <a:prstGeom prst="rect">
            <a:avLst/>
          </a:prstGeom>
        </p:spPr>
        <p:txBody>
          <a:bodyPr/>
          <a:lstStyle/>
          <a:p>
            <a:pPr algn="ctr"/>
            <a:r>
              <a:rPr lang="zh-CN" altLang="en-US" dirty="0">
                <a:latin typeface="+mj-ea"/>
              </a:rPr>
              <a:t>节点的距离向量表</a:t>
            </a:r>
          </a:p>
        </p:txBody>
      </p:sp>
      <p:sp>
        <p:nvSpPr>
          <p:cNvPr id="1091587" name="Rectangle 3"/>
          <p:cNvSpPr>
            <a:spLocks noGrp="1" noChangeArrowheads="1"/>
          </p:cNvSpPr>
          <p:nvPr>
            <p:ph type="body" idx="4294967295"/>
          </p:nvPr>
        </p:nvSpPr>
        <p:spPr>
          <a:xfrm>
            <a:off x="749300" y="1184276"/>
            <a:ext cx="10363200" cy="4848225"/>
          </a:xfrm>
          <a:prstGeom prst="rect">
            <a:avLst/>
          </a:prstGeom>
        </p:spPr>
        <p:txBody>
          <a:bodyPr/>
          <a:lstStyle/>
          <a:p>
            <a:pPr eaLnBrk="1">
              <a:lnSpc>
                <a:spcPct val="110000"/>
              </a:lnSpc>
              <a:buFont typeface="Wingdings" pitchFamily="2" charset="2"/>
              <a:buChar char="Ø"/>
            </a:pPr>
            <a:r>
              <a:rPr lang="zh-CN" altLang="en-US" sz="2400" dirty="0">
                <a:latin typeface="+mn-ea"/>
              </a:rPr>
              <a:t>节点</a:t>
            </a:r>
            <a:r>
              <a:rPr lang="en-US" altLang="zh-CN" sz="2400" dirty="0">
                <a:solidFill>
                  <a:srgbClr val="FF3300"/>
                </a:solidFill>
                <a:latin typeface="+mn-ea"/>
              </a:rPr>
              <a:t>x</a:t>
            </a:r>
            <a:r>
              <a:rPr lang="zh-CN" altLang="en-US" sz="2400" dirty="0">
                <a:latin typeface="+mn-ea"/>
              </a:rPr>
              <a:t>选路表（</a:t>
            </a:r>
            <a:r>
              <a:rPr lang="zh-CN" altLang="en-US" sz="2400" dirty="0">
                <a:solidFill>
                  <a:srgbClr val="FF3300"/>
                </a:solidFill>
                <a:latin typeface="+mn-ea"/>
              </a:rPr>
              <a:t>距离表</a:t>
            </a:r>
            <a:r>
              <a:rPr lang="zh-CN" altLang="en-US" sz="2400" dirty="0">
                <a:latin typeface="+mn-ea"/>
              </a:rPr>
              <a:t>）</a:t>
            </a:r>
            <a:r>
              <a:rPr lang="en-US" altLang="zh-CN" sz="2400" dirty="0">
                <a:latin typeface="+mn-ea"/>
              </a:rPr>
              <a:t>:</a:t>
            </a:r>
          </a:p>
          <a:p>
            <a:pPr eaLnBrk="1">
              <a:lnSpc>
                <a:spcPct val="110000"/>
              </a:lnSpc>
              <a:buFont typeface="Wingdings" pitchFamily="2" charset="2"/>
              <a:buChar char="ü"/>
            </a:pPr>
            <a:r>
              <a:rPr lang="zh-CN" altLang="en-US" sz="2400" dirty="0">
                <a:solidFill>
                  <a:srgbClr val="FF3300"/>
                </a:solidFill>
                <a:latin typeface="+mn-ea"/>
              </a:rPr>
              <a:t>行：</a:t>
            </a:r>
            <a:r>
              <a:rPr lang="zh-CN" altLang="en-US" sz="2400" dirty="0">
                <a:latin typeface="+mn-ea"/>
              </a:rPr>
              <a:t>该节点的距离向量</a:t>
            </a:r>
            <a:r>
              <a:rPr lang="en-US" altLang="zh-CN" sz="2400" dirty="0" err="1">
                <a:solidFill>
                  <a:srgbClr val="FF3300"/>
                </a:solidFill>
                <a:latin typeface="+mn-ea"/>
              </a:rPr>
              <a:t>Dx</a:t>
            </a:r>
            <a:r>
              <a:rPr lang="zh-CN" altLang="en-US" sz="2400" dirty="0">
                <a:latin typeface="+mn-ea"/>
              </a:rPr>
              <a:t>和其邻居的距离向量</a:t>
            </a:r>
            <a:r>
              <a:rPr lang="en-US" altLang="zh-CN" sz="2400" dirty="0" err="1">
                <a:solidFill>
                  <a:srgbClr val="FF3300"/>
                </a:solidFill>
                <a:latin typeface="+mn-ea"/>
              </a:rPr>
              <a:t>Dv</a:t>
            </a:r>
            <a:endParaRPr lang="zh-CN" altLang="en-US" sz="2400" dirty="0">
              <a:solidFill>
                <a:srgbClr val="FF3300"/>
              </a:solidFill>
              <a:latin typeface="+mn-ea"/>
            </a:endParaRPr>
          </a:p>
          <a:p>
            <a:pPr eaLnBrk="1">
              <a:lnSpc>
                <a:spcPct val="110000"/>
              </a:lnSpc>
              <a:buFont typeface="Wingdings" pitchFamily="2" charset="2"/>
              <a:buChar char="ü"/>
            </a:pPr>
            <a:r>
              <a:rPr lang="zh-CN" altLang="en-US" sz="2400" dirty="0">
                <a:solidFill>
                  <a:srgbClr val="FF3300"/>
                </a:solidFill>
                <a:latin typeface="+mn-ea"/>
              </a:rPr>
              <a:t>列：</a:t>
            </a:r>
            <a:r>
              <a:rPr lang="zh-CN" altLang="en-US" sz="2400" dirty="0">
                <a:latin typeface="+mn-ea"/>
              </a:rPr>
              <a:t>所有目的节点。 </a:t>
            </a:r>
          </a:p>
          <a:p>
            <a:pPr eaLnBrk="1">
              <a:lnSpc>
                <a:spcPct val="110000"/>
              </a:lnSpc>
              <a:buFont typeface="Wingdings" pitchFamily="2" charset="2"/>
              <a:buChar char="Ø"/>
            </a:pPr>
            <a:r>
              <a:rPr lang="zh-CN" altLang="en-US" sz="2400" dirty="0">
                <a:latin typeface="+mn-ea"/>
              </a:rPr>
              <a:t>节点</a:t>
            </a:r>
            <a:r>
              <a:rPr lang="en-US" altLang="zh-CN" sz="2400" dirty="0">
                <a:latin typeface="+mn-ea"/>
              </a:rPr>
              <a:t>x</a:t>
            </a:r>
            <a:r>
              <a:rPr lang="zh-CN" altLang="en-US" sz="2400" dirty="0">
                <a:latin typeface="+mn-ea"/>
              </a:rPr>
              <a:t>的距离向量</a:t>
            </a:r>
            <a:r>
              <a:rPr lang="en-US" altLang="zh-CN" sz="2400" dirty="0" err="1">
                <a:solidFill>
                  <a:srgbClr val="FF3300"/>
                </a:solidFill>
                <a:latin typeface="+mn-ea"/>
              </a:rPr>
              <a:t>Dx</a:t>
            </a:r>
            <a:r>
              <a:rPr lang="en-US" altLang="zh-CN" sz="2400" dirty="0">
                <a:latin typeface="+mn-ea"/>
              </a:rPr>
              <a:t> </a:t>
            </a:r>
            <a:r>
              <a:rPr lang="zh-CN" altLang="en-US" sz="2400" dirty="0">
                <a:latin typeface="+mn-ea"/>
              </a:rPr>
              <a:t>，即节点</a:t>
            </a:r>
            <a:r>
              <a:rPr lang="en-US" altLang="zh-CN" sz="2400" dirty="0">
                <a:latin typeface="+mn-ea"/>
              </a:rPr>
              <a:t>x</a:t>
            </a:r>
            <a:r>
              <a:rPr lang="zh-CN" altLang="en-US" sz="2400" dirty="0">
                <a:latin typeface="+mn-ea"/>
              </a:rPr>
              <a:t>到每个目的节点</a:t>
            </a:r>
            <a:r>
              <a:rPr lang="en-US" altLang="zh-CN" sz="2400" dirty="0">
                <a:latin typeface="+mn-ea"/>
              </a:rPr>
              <a:t>y</a:t>
            </a:r>
            <a:r>
              <a:rPr lang="zh-CN" altLang="en-US" sz="2400" dirty="0">
                <a:latin typeface="+mn-ea"/>
              </a:rPr>
              <a:t>的估计费用； </a:t>
            </a:r>
            <a:r>
              <a:rPr lang="en-US" altLang="zh-CN" sz="2400" dirty="0" err="1">
                <a:latin typeface="+mn-ea"/>
              </a:rPr>
              <a:t>D</a:t>
            </a:r>
            <a:r>
              <a:rPr lang="en-US" altLang="zh-CN" sz="2400" baseline="-25000" dirty="0" err="1">
                <a:latin typeface="+mn-ea"/>
              </a:rPr>
              <a:t>x</a:t>
            </a:r>
            <a:r>
              <a:rPr lang="zh-CN" altLang="en-US" sz="2400" dirty="0">
                <a:latin typeface="+mn-ea"/>
              </a:rPr>
              <a:t> </a:t>
            </a:r>
            <a:r>
              <a:rPr lang="en-US" altLang="zh-CN" sz="2400" dirty="0">
                <a:latin typeface="+mn-ea"/>
              </a:rPr>
              <a:t>= [</a:t>
            </a:r>
            <a:r>
              <a:rPr lang="en-US" altLang="zh-CN" sz="2400" dirty="0" err="1">
                <a:latin typeface="+mn-ea"/>
              </a:rPr>
              <a:t>D</a:t>
            </a:r>
            <a:r>
              <a:rPr lang="en-US" altLang="zh-CN" sz="2400" baseline="-25000" dirty="0" err="1">
                <a:latin typeface="+mn-ea"/>
              </a:rPr>
              <a:t>x</a:t>
            </a:r>
            <a:r>
              <a:rPr lang="en-US" altLang="zh-CN" sz="2400" dirty="0">
                <a:latin typeface="+mn-ea"/>
              </a:rPr>
              <a:t>(y)</a:t>
            </a:r>
            <a:r>
              <a:rPr lang="zh-CN" altLang="en-US" sz="2400" dirty="0">
                <a:latin typeface="+mn-ea"/>
              </a:rPr>
              <a:t>：</a:t>
            </a:r>
            <a:r>
              <a:rPr lang="en-US" altLang="zh-CN" sz="2400" dirty="0">
                <a:latin typeface="+mn-ea"/>
              </a:rPr>
              <a:t>y</a:t>
            </a:r>
            <a:r>
              <a:rPr lang="zh-CN" altLang="en-US" sz="2400" dirty="0">
                <a:latin typeface="+mn-ea"/>
              </a:rPr>
              <a:t>在</a:t>
            </a:r>
            <a:r>
              <a:rPr lang="en-US" altLang="zh-CN" sz="2400" dirty="0">
                <a:latin typeface="+mn-ea"/>
              </a:rPr>
              <a:t>N</a:t>
            </a:r>
            <a:r>
              <a:rPr lang="zh-CN" altLang="en-US" sz="2400" dirty="0">
                <a:latin typeface="+mn-ea"/>
              </a:rPr>
              <a:t>中</a:t>
            </a:r>
            <a:r>
              <a:rPr lang="en-US" altLang="zh-CN" sz="2400" dirty="0">
                <a:latin typeface="+mn-ea"/>
              </a:rPr>
              <a:t>]</a:t>
            </a:r>
            <a:endParaRPr lang="zh-CN" altLang="en-US" sz="2400" dirty="0">
              <a:latin typeface="+mn-ea"/>
            </a:endParaRPr>
          </a:p>
          <a:p>
            <a:pPr eaLnBrk="1">
              <a:lnSpc>
                <a:spcPct val="110000"/>
              </a:lnSpc>
              <a:buFont typeface="Wingdings" pitchFamily="2" charset="2"/>
              <a:buChar char="Ø"/>
            </a:pPr>
            <a:r>
              <a:rPr lang="zh-CN" altLang="en-US" sz="2400" dirty="0">
                <a:latin typeface="+mn-ea"/>
              </a:rPr>
              <a:t>节点</a:t>
            </a:r>
            <a:r>
              <a:rPr lang="en-US" altLang="zh-CN" sz="2400" dirty="0">
                <a:latin typeface="+mn-ea"/>
              </a:rPr>
              <a:t>x</a:t>
            </a:r>
            <a:r>
              <a:rPr lang="zh-CN" altLang="en-US" sz="2400" dirty="0">
                <a:latin typeface="+mn-ea"/>
              </a:rPr>
              <a:t>每个邻居的距离向量</a:t>
            </a:r>
            <a:r>
              <a:rPr lang="en-US" altLang="zh-CN" sz="2400" dirty="0" err="1">
                <a:solidFill>
                  <a:srgbClr val="FF0066"/>
                </a:solidFill>
                <a:latin typeface="+mn-ea"/>
              </a:rPr>
              <a:t>Dv</a:t>
            </a:r>
            <a:r>
              <a:rPr lang="zh-CN" altLang="en-US" sz="2400" dirty="0">
                <a:latin typeface="+mn-ea"/>
              </a:rPr>
              <a:t> ，即</a:t>
            </a:r>
            <a:r>
              <a:rPr lang="en-US" altLang="zh-CN" sz="2400" dirty="0">
                <a:latin typeface="+mn-ea"/>
              </a:rPr>
              <a:t>x</a:t>
            </a:r>
            <a:r>
              <a:rPr lang="zh-CN" altLang="en-US" sz="2400" dirty="0">
                <a:latin typeface="+mn-ea"/>
              </a:rPr>
              <a:t>的邻居</a:t>
            </a:r>
            <a:r>
              <a:rPr lang="en-US" altLang="zh-CN" sz="2400" dirty="0">
                <a:latin typeface="+mn-ea"/>
              </a:rPr>
              <a:t>v</a:t>
            </a:r>
            <a:r>
              <a:rPr lang="zh-CN" altLang="en-US" sz="2400" dirty="0">
                <a:latin typeface="+mn-ea"/>
              </a:rPr>
              <a:t>到每个目的节点</a:t>
            </a:r>
            <a:r>
              <a:rPr lang="en-US" altLang="zh-CN" sz="2400" dirty="0">
                <a:latin typeface="+mn-ea"/>
              </a:rPr>
              <a:t>y</a:t>
            </a:r>
            <a:r>
              <a:rPr lang="zh-CN" altLang="en-US" sz="2400" dirty="0">
                <a:latin typeface="+mn-ea"/>
              </a:rPr>
              <a:t>的估计费用，</a:t>
            </a:r>
            <a:r>
              <a:rPr lang="en-US" altLang="zh-CN" sz="2400" dirty="0" err="1">
                <a:solidFill>
                  <a:srgbClr val="FF0066"/>
                </a:solidFill>
                <a:latin typeface="+mn-ea"/>
              </a:rPr>
              <a:t>Dv</a:t>
            </a:r>
            <a:r>
              <a:rPr lang="en-US" altLang="zh-CN" sz="2400" dirty="0">
                <a:solidFill>
                  <a:srgbClr val="FF0066"/>
                </a:solidFill>
                <a:latin typeface="+mn-ea"/>
              </a:rPr>
              <a:t> = [</a:t>
            </a:r>
            <a:r>
              <a:rPr lang="en-US" altLang="zh-CN" sz="2400" dirty="0" err="1">
                <a:solidFill>
                  <a:srgbClr val="FF0066"/>
                </a:solidFill>
                <a:latin typeface="+mn-ea"/>
              </a:rPr>
              <a:t>Dv</a:t>
            </a:r>
            <a:r>
              <a:rPr lang="en-US" altLang="zh-CN" sz="2400" dirty="0">
                <a:solidFill>
                  <a:srgbClr val="FF0066"/>
                </a:solidFill>
                <a:latin typeface="+mn-ea"/>
              </a:rPr>
              <a:t>(y)</a:t>
            </a:r>
            <a:r>
              <a:rPr lang="zh-CN" altLang="en-US" sz="2400" dirty="0">
                <a:solidFill>
                  <a:srgbClr val="FF0066"/>
                </a:solidFill>
                <a:latin typeface="+mn-ea"/>
              </a:rPr>
              <a:t>：</a:t>
            </a:r>
            <a:r>
              <a:rPr lang="en-US" altLang="zh-CN" sz="2400" dirty="0">
                <a:solidFill>
                  <a:srgbClr val="FF0066"/>
                </a:solidFill>
                <a:latin typeface="+mn-ea"/>
              </a:rPr>
              <a:t>y</a:t>
            </a:r>
            <a:r>
              <a:rPr lang="zh-CN" altLang="en-US" sz="2400" dirty="0">
                <a:solidFill>
                  <a:srgbClr val="FF0066"/>
                </a:solidFill>
                <a:latin typeface="+mn-ea"/>
              </a:rPr>
              <a:t>在</a:t>
            </a:r>
            <a:r>
              <a:rPr lang="en-US" altLang="zh-CN" sz="2400" dirty="0">
                <a:solidFill>
                  <a:srgbClr val="FF0066"/>
                </a:solidFill>
                <a:latin typeface="+mn-ea"/>
              </a:rPr>
              <a:t>N</a:t>
            </a:r>
            <a:r>
              <a:rPr lang="zh-CN" altLang="en-US" sz="2400" dirty="0">
                <a:solidFill>
                  <a:srgbClr val="FF0066"/>
                </a:solidFill>
                <a:latin typeface="+mn-ea"/>
              </a:rPr>
              <a:t>中</a:t>
            </a:r>
            <a:r>
              <a:rPr lang="en-US" altLang="zh-CN" sz="2400" dirty="0">
                <a:solidFill>
                  <a:srgbClr val="FF0066"/>
                </a:solidFill>
                <a:latin typeface="+mn-ea"/>
              </a:rPr>
              <a:t>]</a:t>
            </a:r>
            <a:endParaRPr lang="zh-CN" altLang="en-US" sz="2400" dirty="0">
              <a:solidFill>
                <a:srgbClr val="FF0066"/>
              </a:solidFill>
              <a:latin typeface="+mn-ea"/>
            </a:endParaRPr>
          </a:p>
        </p:txBody>
      </p:sp>
      <p:grpSp>
        <p:nvGrpSpPr>
          <p:cNvPr id="44037" name="Group 74"/>
          <p:cNvGrpSpPr>
            <a:grpSpLocks/>
          </p:cNvGrpSpPr>
          <p:nvPr/>
        </p:nvGrpSpPr>
        <p:grpSpPr bwMode="auto">
          <a:xfrm>
            <a:off x="8310034" y="5035550"/>
            <a:ext cx="2912533" cy="1212850"/>
            <a:chOff x="2352" y="0"/>
            <a:chExt cx="1376" cy="764"/>
          </a:xfrm>
        </p:grpSpPr>
        <p:sp>
          <p:nvSpPr>
            <p:cNvPr id="44070" name="Freeform 75"/>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44071" name="Group 76"/>
            <p:cNvGrpSpPr>
              <a:grpSpLocks/>
            </p:cNvGrpSpPr>
            <p:nvPr/>
          </p:nvGrpSpPr>
          <p:grpSpPr bwMode="auto">
            <a:xfrm>
              <a:off x="2448" y="74"/>
              <a:ext cx="1161" cy="677"/>
              <a:chOff x="-17" y="1286"/>
              <a:chExt cx="1161" cy="677"/>
            </a:xfrm>
          </p:grpSpPr>
          <p:sp>
            <p:nvSpPr>
              <p:cNvPr id="44072" name="Freeform 77"/>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3" name="Oval 78"/>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74" name="Line 79"/>
              <p:cNvSpPr>
                <a:spLocks noChangeShapeType="1"/>
              </p:cNvSpPr>
              <p:nvPr/>
            </p:nvSpPr>
            <p:spPr bwMode="auto">
              <a:xfrm>
                <a:off x="-14"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5" name="Line 80"/>
              <p:cNvSpPr>
                <a:spLocks noChangeShapeType="1"/>
              </p:cNvSpPr>
              <p:nvPr/>
            </p:nvSpPr>
            <p:spPr bwMode="auto">
              <a:xfrm>
                <a:off x="299"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6" name="Rectangle 81"/>
              <p:cNvSpPr>
                <a:spLocks noChangeArrowheads="1"/>
              </p:cNvSpPr>
              <p:nvPr/>
            </p:nvSpPr>
            <p:spPr bwMode="auto">
              <a:xfrm>
                <a:off x="-14" y="170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4077" name="Oval 82"/>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78" name="Freeform 83"/>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9" name="Freeform 84"/>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44080" name="Group 85"/>
              <p:cNvGrpSpPr>
                <a:grpSpLocks/>
              </p:cNvGrpSpPr>
              <p:nvPr/>
            </p:nvGrpSpPr>
            <p:grpSpPr bwMode="auto">
              <a:xfrm>
                <a:off x="53" y="1598"/>
                <a:ext cx="158" cy="252"/>
                <a:chOff x="2978" y="2429"/>
                <a:chExt cx="159" cy="252"/>
              </a:xfrm>
            </p:grpSpPr>
            <p:sp>
              <p:nvSpPr>
                <p:cNvPr id="44102" name="Rectangle 8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103" name="Text Box 87"/>
                <p:cNvSpPr txBox="1">
                  <a:spLocks noChangeArrowheads="1"/>
                </p:cNvSpPr>
                <p:nvPr/>
              </p:nvSpPr>
              <p:spPr bwMode="auto">
                <a:xfrm>
                  <a:off x="2978" y="2429"/>
                  <a:ext cx="15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x</a:t>
                  </a:r>
                  <a:endParaRPr lang="en-US" altLang="zh-CN" sz="2400" dirty="0">
                    <a:solidFill>
                      <a:srgbClr val="FFFF00"/>
                    </a:solidFill>
                  </a:endParaRPr>
                </a:p>
              </p:txBody>
            </p:sp>
          </p:grpSp>
          <p:grpSp>
            <p:nvGrpSpPr>
              <p:cNvPr id="44081" name="Group 88"/>
              <p:cNvGrpSpPr>
                <a:grpSpLocks/>
              </p:cNvGrpSpPr>
              <p:nvPr/>
            </p:nvGrpSpPr>
            <p:grpSpPr bwMode="auto">
              <a:xfrm>
                <a:off x="828" y="1580"/>
                <a:ext cx="316" cy="291"/>
                <a:chOff x="1740" y="2276"/>
                <a:chExt cx="316" cy="291"/>
              </a:xfrm>
            </p:grpSpPr>
            <p:sp>
              <p:nvSpPr>
                <p:cNvPr id="44094" name="Oval 89"/>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95" name="Line 90"/>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96" name="Line 91"/>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97" name="Rectangle 92"/>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4098" name="Oval 93"/>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44099" name="Group 94"/>
                <p:cNvGrpSpPr>
                  <a:grpSpLocks/>
                </p:cNvGrpSpPr>
                <p:nvPr/>
              </p:nvGrpSpPr>
              <p:grpSpPr bwMode="auto">
                <a:xfrm>
                  <a:off x="1814" y="2276"/>
                  <a:ext cx="165" cy="291"/>
                  <a:chOff x="2975" y="2399"/>
                  <a:chExt cx="166" cy="291"/>
                </a:xfrm>
              </p:grpSpPr>
              <p:sp>
                <p:nvSpPr>
                  <p:cNvPr id="44100" name="Rectangle 9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101" name="Text Box 96"/>
                  <p:cNvSpPr txBox="1">
                    <a:spLocks noChangeArrowheads="1"/>
                  </p:cNvSpPr>
                  <p:nvPr/>
                </p:nvSpPr>
                <p:spPr bwMode="auto">
                  <a:xfrm>
                    <a:off x="2975" y="2399"/>
                    <a:ext cx="16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dirty="0">
                        <a:solidFill>
                          <a:srgbClr val="FFFF00"/>
                        </a:solidFill>
                        <a:latin typeface="Comic Sans MS" pitchFamily="66" charset="0"/>
                      </a:rPr>
                      <a:t>z</a:t>
                    </a:r>
                  </a:p>
                </p:txBody>
              </p:sp>
            </p:grpSp>
          </p:grpSp>
          <p:sp>
            <p:nvSpPr>
              <p:cNvPr id="44082" name="Text Box 97"/>
              <p:cNvSpPr txBox="1">
                <a:spLocks noChangeArrowheads="1"/>
              </p:cNvSpPr>
              <p:nvPr/>
            </p:nvSpPr>
            <p:spPr bwMode="auto">
              <a:xfrm>
                <a:off x="753" y="1400"/>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44083" name="Text Box 98"/>
              <p:cNvSpPr txBox="1">
                <a:spLocks noChangeArrowheads="1"/>
              </p:cNvSpPr>
              <p:nvPr/>
            </p:nvSpPr>
            <p:spPr bwMode="auto">
              <a:xfrm>
                <a:off x="217" y="1397"/>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44084" name="Text Box 99"/>
              <p:cNvSpPr txBox="1">
                <a:spLocks noChangeArrowheads="1"/>
              </p:cNvSpPr>
              <p:nvPr/>
            </p:nvSpPr>
            <p:spPr bwMode="auto">
              <a:xfrm>
                <a:off x="502" y="173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7</a:t>
                </a:r>
                <a:endParaRPr lang="en-US" altLang="zh-CN" sz="2400">
                  <a:solidFill>
                    <a:prstClr val="black"/>
                  </a:solidFill>
                </a:endParaRPr>
              </a:p>
            </p:txBody>
          </p:sp>
          <p:grpSp>
            <p:nvGrpSpPr>
              <p:cNvPr id="44085" name="Group 100"/>
              <p:cNvGrpSpPr>
                <a:grpSpLocks/>
              </p:cNvGrpSpPr>
              <p:nvPr/>
            </p:nvGrpSpPr>
            <p:grpSpPr bwMode="auto">
              <a:xfrm>
                <a:off x="408" y="1286"/>
                <a:ext cx="316" cy="252"/>
                <a:chOff x="1740" y="2306"/>
                <a:chExt cx="316" cy="252"/>
              </a:xfrm>
            </p:grpSpPr>
            <p:sp>
              <p:nvSpPr>
                <p:cNvPr id="44086" name="Oval 101"/>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87" name="Line 102"/>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88" name="Line 103"/>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89" name="Rectangle 104"/>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4090" name="Oval 105"/>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44091" name="Group 106"/>
                <p:cNvGrpSpPr>
                  <a:grpSpLocks/>
                </p:cNvGrpSpPr>
                <p:nvPr/>
              </p:nvGrpSpPr>
              <p:grpSpPr bwMode="auto">
                <a:xfrm>
                  <a:off x="1817" y="2306"/>
                  <a:ext cx="150" cy="252"/>
                  <a:chOff x="2982" y="2429"/>
                  <a:chExt cx="152" cy="252"/>
                </a:xfrm>
              </p:grpSpPr>
              <p:sp>
                <p:nvSpPr>
                  <p:cNvPr id="44092" name="Rectangle 10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93" name="Text Box 108"/>
                  <p:cNvSpPr txBox="1">
                    <a:spLocks noChangeArrowheads="1"/>
                  </p:cNvSpPr>
                  <p:nvPr/>
                </p:nvSpPr>
                <p:spPr bwMode="auto">
                  <a:xfrm>
                    <a:off x="2982"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grpSp>
      </p:grpSp>
      <p:grpSp>
        <p:nvGrpSpPr>
          <p:cNvPr id="1091693" name="Group 109"/>
          <p:cNvGrpSpPr>
            <a:grpSpLocks/>
          </p:cNvGrpSpPr>
          <p:nvPr/>
        </p:nvGrpSpPr>
        <p:grpSpPr bwMode="auto">
          <a:xfrm>
            <a:off x="5592234" y="4657726"/>
            <a:ext cx="2345266" cy="1779588"/>
            <a:chOff x="236" y="180"/>
            <a:chExt cx="1108" cy="1121"/>
          </a:xfrm>
        </p:grpSpPr>
        <p:sp>
          <p:nvSpPr>
            <p:cNvPr id="44055" name="Line 110"/>
            <p:cNvSpPr>
              <a:spLocks noChangeShapeType="1"/>
            </p:cNvSpPr>
            <p:nvPr/>
          </p:nvSpPr>
          <p:spPr bwMode="auto">
            <a:xfrm>
              <a:off x="672" y="480"/>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56" name="Line 111"/>
            <p:cNvSpPr>
              <a:spLocks noChangeShapeType="1"/>
            </p:cNvSpPr>
            <p:nvPr/>
          </p:nvSpPr>
          <p:spPr bwMode="auto">
            <a:xfrm>
              <a:off x="480" y="624"/>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57" name="Text Box 112"/>
            <p:cNvSpPr txBox="1">
              <a:spLocks noChangeArrowheads="1"/>
            </p:cNvSpPr>
            <p:nvPr/>
          </p:nvSpPr>
          <p:spPr bwMode="auto">
            <a:xfrm>
              <a:off x="672" y="384"/>
              <a:ext cx="4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44058" name="Text Box 113"/>
            <p:cNvSpPr txBox="1">
              <a:spLocks noChangeArrowheads="1"/>
            </p:cNvSpPr>
            <p:nvPr/>
          </p:nvSpPr>
          <p:spPr bwMode="auto">
            <a:xfrm>
              <a:off x="480" y="624"/>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44059" name="Text Box 114"/>
            <p:cNvSpPr txBox="1">
              <a:spLocks noChangeArrowheads="1"/>
            </p:cNvSpPr>
            <p:nvPr/>
          </p:nvSpPr>
          <p:spPr bwMode="auto">
            <a:xfrm>
              <a:off x="480" y="816"/>
              <a:ext cx="1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44060" name="Text Box 115"/>
            <p:cNvSpPr txBox="1">
              <a:spLocks noChangeArrowheads="1"/>
            </p:cNvSpPr>
            <p:nvPr/>
          </p:nvSpPr>
          <p:spPr bwMode="auto">
            <a:xfrm>
              <a:off x="480" y="1008"/>
              <a:ext cx="1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44061" name="Text Box 116"/>
            <p:cNvSpPr txBox="1">
              <a:spLocks noChangeArrowheads="1"/>
            </p:cNvSpPr>
            <p:nvPr/>
          </p:nvSpPr>
          <p:spPr bwMode="auto">
            <a:xfrm>
              <a:off x="672" y="624"/>
              <a:ext cx="45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44062" name="Text Box 117"/>
            <p:cNvSpPr txBox="1">
              <a:spLocks noChangeArrowheads="1"/>
            </p:cNvSpPr>
            <p:nvPr/>
          </p:nvSpPr>
          <p:spPr bwMode="auto">
            <a:xfrm>
              <a:off x="672"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44063" name="Text Box 118"/>
            <p:cNvSpPr txBox="1">
              <a:spLocks noChangeArrowheads="1"/>
            </p:cNvSpPr>
            <p:nvPr/>
          </p:nvSpPr>
          <p:spPr bwMode="auto">
            <a:xfrm>
              <a:off x="816"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44064" name="Text Box 119"/>
            <p:cNvSpPr txBox="1">
              <a:spLocks noChangeArrowheads="1"/>
            </p:cNvSpPr>
            <p:nvPr/>
          </p:nvSpPr>
          <p:spPr bwMode="auto">
            <a:xfrm>
              <a:off x="1056" y="864"/>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44065" name="Text Box 120"/>
            <p:cNvSpPr txBox="1">
              <a:spLocks noChangeArrowheads="1"/>
            </p:cNvSpPr>
            <p:nvPr/>
          </p:nvSpPr>
          <p:spPr bwMode="auto">
            <a:xfrm>
              <a:off x="672"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44066" name="Text Box 121"/>
            <p:cNvSpPr txBox="1">
              <a:spLocks noChangeArrowheads="1"/>
            </p:cNvSpPr>
            <p:nvPr/>
          </p:nvSpPr>
          <p:spPr bwMode="auto">
            <a:xfrm>
              <a:off x="816" y="1068"/>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44067" name="Text Box 122"/>
            <p:cNvSpPr txBox="1">
              <a:spLocks noChangeArrowheads="1"/>
            </p:cNvSpPr>
            <p:nvPr/>
          </p:nvSpPr>
          <p:spPr bwMode="auto">
            <a:xfrm>
              <a:off x="1056"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44068" name="Text Box 123"/>
            <p:cNvSpPr txBox="1">
              <a:spLocks noChangeArrowheads="1"/>
            </p:cNvSpPr>
            <p:nvPr/>
          </p:nvSpPr>
          <p:spPr bwMode="auto">
            <a:xfrm rot="16200000">
              <a:off x="112" y="1024"/>
              <a:ext cx="291"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sp>
          <p:nvSpPr>
            <p:cNvPr id="44069" name="Text Box 124"/>
            <p:cNvSpPr txBox="1">
              <a:spLocks noChangeArrowheads="1"/>
            </p:cNvSpPr>
            <p:nvPr/>
          </p:nvSpPr>
          <p:spPr bwMode="auto">
            <a:xfrm>
              <a:off x="672" y="180"/>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grpSp>
      <p:sp>
        <p:nvSpPr>
          <p:cNvPr id="1091710" name="Text Box 126"/>
          <p:cNvSpPr txBox="1">
            <a:spLocks noChangeArrowheads="1"/>
          </p:cNvSpPr>
          <p:nvPr/>
        </p:nvSpPr>
        <p:spPr bwMode="auto">
          <a:xfrm>
            <a:off x="749300" y="5310188"/>
            <a:ext cx="990600"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lnSpc>
                <a:spcPct val="110000"/>
              </a:lnSpc>
              <a:buClrTx/>
              <a:buSzTx/>
              <a:buFontTx/>
              <a:buNone/>
            </a:pPr>
            <a:r>
              <a:rPr lang="en-US" altLang="zh-CN" sz="1800" b="1" i="1" dirty="0" err="1">
                <a:solidFill>
                  <a:srgbClr val="0000FF"/>
                </a:solidFill>
              </a:rPr>
              <a:t>Dx</a:t>
            </a:r>
            <a:endParaRPr lang="en-US" altLang="zh-CN" sz="1800" b="1" i="1" dirty="0">
              <a:solidFill>
                <a:srgbClr val="0000FF"/>
              </a:solidFill>
            </a:endParaRPr>
          </a:p>
          <a:p>
            <a:pPr algn="ctr">
              <a:lnSpc>
                <a:spcPct val="110000"/>
              </a:lnSpc>
              <a:buClrTx/>
              <a:buSzTx/>
              <a:buFontTx/>
              <a:buNone/>
            </a:pPr>
            <a:r>
              <a:rPr lang="en-US" altLang="zh-CN" sz="1800" b="1" i="1" dirty="0" err="1">
                <a:solidFill>
                  <a:srgbClr val="0000FF"/>
                </a:solidFill>
              </a:rPr>
              <a:t>Dy</a:t>
            </a:r>
            <a:endParaRPr lang="en-US" altLang="zh-CN" sz="1800" b="1" i="1" dirty="0">
              <a:solidFill>
                <a:srgbClr val="0000FF"/>
              </a:solidFill>
            </a:endParaRPr>
          </a:p>
          <a:p>
            <a:pPr algn="ctr">
              <a:lnSpc>
                <a:spcPct val="110000"/>
              </a:lnSpc>
              <a:buClrTx/>
              <a:buSzTx/>
              <a:buFontTx/>
              <a:buNone/>
            </a:pPr>
            <a:r>
              <a:rPr lang="en-US" altLang="zh-CN" sz="1800" b="1" i="1" dirty="0">
                <a:solidFill>
                  <a:srgbClr val="0000FF"/>
                </a:solidFill>
              </a:rPr>
              <a:t>Dz</a:t>
            </a:r>
          </a:p>
          <a:p>
            <a:pPr algn="ctr">
              <a:lnSpc>
                <a:spcPct val="110000"/>
              </a:lnSpc>
              <a:spcBef>
                <a:spcPct val="50000"/>
              </a:spcBef>
              <a:buClrTx/>
              <a:buSzTx/>
              <a:buFontTx/>
              <a:buNone/>
            </a:pPr>
            <a:endParaRPr lang="zh-CN" altLang="en-US" sz="1800" b="1" i="1" dirty="0">
              <a:solidFill>
                <a:srgbClr val="FF3300"/>
              </a:solidFill>
            </a:endParaRPr>
          </a:p>
        </p:txBody>
      </p:sp>
      <p:sp>
        <p:nvSpPr>
          <p:cNvPr id="44040" name="Text Box 142"/>
          <p:cNvSpPr txBox="1">
            <a:spLocks noChangeArrowheads="1"/>
          </p:cNvSpPr>
          <p:nvPr/>
        </p:nvSpPr>
        <p:spPr bwMode="auto">
          <a:xfrm>
            <a:off x="3098800" y="46101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grpSp>
        <p:nvGrpSpPr>
          <p:cNvPr id="1091731" name="Group 147"/>
          <p:cNvGrpSpPr>
            <a:grpSpLocks/>
          </p:cNvGrpSpPr>
          <p:nvPr/>
        </p:nvGrpSpPr>
        <p:grpSpPr bwMode="auto">
          <a:xfrm>
            <a:off x="1638300" y="4981575"/>
            <a:ext cx="3346451" cy="1465263"/>
            <a:chOff x="876" y="3138"/>
            <a:chExt cx="1581" cy="923"/>
          </a:xfrm>
        </p:grpSpPr>
        <p:sp>
          <p:nvSpPr>
            <p:cNvPr id="44045" name="Text Box 134"/>
            <p:cNvSpPr txBox="1">
              <a:spLocks noChangeArrowheads="1"/>
            </p:cNvSpPr>
            <p:nvPr/>
          </p:nvSpPr>
          <p:spPr bwMode="auto">
            <a:xfrm>
              <a:off x="1086" y="3358"/>
              <a:ext cx="1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b="1" i="1">
                  <a:solidFill>
                    <a:srgbClr val="FF3300"/>
                  </a:solidFill>
                </a:rPr>
                <a:t>D</a:t>
              </a:r>
              <a:r>
                <a:rPr lang="en-US" altLang="zh-CN" sz="1800" b="1" i="1" baseline="-25000">
                  <a:solidFill>
                    <a:srgbClr val="FF3300"/>
                  </a:solidFill>
                </a:rPr>
                <a:t>x</a:t>
              </a:r>
              <a:r>
                <a:rPr lang="en-US" altLang="zh-CN" sz="1800" b="1" i="1">
                  <a:solidFill>
                    <a:srgbClr val="FF3300"/>
                  </a:solidFill>
                </a:rPr>
                <a:t>(x)</a:t>
              </a:r>
              <a:r>
                <a:rPr lang="en-US" altLang="zh-CN" sz="1800">
                  <a:solidFill>
                    <a:srgbClr val="FF3300"/>
                  </a:solidFill>
                </a:rPr>
                <a:t>   </a:t>
              </a:r>
              <a:r>
                <a:rPr lang="en-US" altLang="zh-CN" sz="1800" b="1" i="1">
                  <a:solidFill>
                    <a:srgbClr val="FF3300"/>
                  </a:solidFill>
                </a:rPr>
                <a:t>D</a:t>
              </a:r>
              <a:r>
                <a:rPr lang="en-US" altLang="zh-CN" sz="1800" b="1" i="1" baseline="-25000">
                  <a:solidFill>
                    <a:srgbClr val="FF3300"/>
                  </a:solidFill>
                </a:rPr>
                <a:t>x</a:t>
              </a:r>
              <a:r>
                <a:rPr lang="en-US" altLang="zh-CN" sz="1800" b="1" i="1">
                  <a:solidFill>
                    <a:srgbClr val="FF3300"/>
                  </a:solidFill>
                </a:rPr>
                <a:t>(y)</a:t>
              </a:r>
              <a:r>
                <a:rPr lang="en-US" altLang="zh-CN" sz="1800">
                  <a:solidFill>
                    <a:srgbClr val="FF3300"/>
                  </a:solidFill>
                </a:rPr>
                <a:t>    </a:t>
              </a:r>
              <a:r>
                <a:rPr lang="en-US" altLang="zh-CN" sz="1800" b="1" i="1">
                  <a:solidFill>
                    <a:srgbClr val="FF3300"/>
                  </a:solidFill>
                </a:rPr>
                <a:t>D</a:t>
              </a:r>
              <a:r>
                <a:rPr lang="en-US" altLang="zh-CN" sz="1800" b="1" i="1" baseline="-25000">
                  <a:solidFill>
                    <a:srgbClr val="FF3300"/>
                  </a:solidFill>
                </a:rPr>
                <a:t>x</a:t>
              </a:r>
              <a:r>
                <a:rPr lang="en-US" altLang="zh-CN" sz="1800" b="1" i="1">
                  <a:solidFill>
                    <a:srgbClr val="FF3300"/>
                  </a:solidFill>
                </a:rPr>
                <a:t>(z)</a:t>
              </a:r>
              <a:r>
                <a:rPr lang="en-US" altLang="zh-CN" sz="1800">
                  <a:solidFill>
                    <a:prstClr val="black"/>
                  </a:solidFill>
                </a:rPr>
                <a:t> </a:t>
              </a:r>
            </a:p>
          </p:txBody>
        </p:sp>
        <p:sp>
          <p:nvSpPr>
            <p:cNvPr id="44046" name="Line 128"/>
            <p:cNvSpPr>
              <a:spLocks noChangeShapeType="1"/>
            </p:cNvSpPr>
            <p:nvPr/>
          </p:nvSpPr>
          <p:spPr bwMode="auto">
            <a:xfrm>
              <a:off x="1068" y="3234"/>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47" name="Line 129"/>
            <p:cNvSpPr>
              <a:spLocks noChangeShapeType="1"/>
            </p:cNvSpPr>
            <p:nvPr/>
          </p:nvSpPr>
          <p:spPr bwMode="auto">
            <a:xfrm>
              <a:off x="876" y="3378"/>
              <a:ext cx="12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48" name="Text Box 130"/>
            <p:cNvSpPr txBox="1">
              <a:spLocks noChangeArrowheads="1"/>
            </p:cNvSpPr>
            <p:nvPr/>
          </p:nvSpPr>
          <p:spPr bwMode="auto">
            <a:xfrm>
              <a:off x="1086" y="3138"/>
              <a:ext cx="13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44049" name="Text Box 131"/>
            <p:cNvSpPr txBox="1">
              <a:spLocks noChangeArrowheads="1"/>
            </p:cNvSpPr>
            <p:nvPr/>
          </p:nvSpPr>
          <p:spPr bwMode="auto">
            <a:xfrm>
              <a:off x="876" y="3378"/>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x</a:t>
              </a:r>
            </a:p>
          </p:txBody>
        </p:sp>
        <p:sp>
          <p:nvSpPr>
            <p:cNvPr id="44050" name="Text Box 132"/>
            <p:cNvSpPr txBox="1">
              <a:spLocks noChangeArrowheads="1"/>
            </p:cNvSpPr>
            <p:nvPr/>
          </p:nvSpPr>
          <p:spPr bwMode="auto">
            <a:xfrm>
              <a:off x="876" y="3570"/>
              <a:ext cx="1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44051" name="Text Box 133"/>
            <p:cNvSpPr txBox="1">
              <a:spLocks noChangeArrowheads="1"/>
            </p:cNvSpPr>
            <p:nvPr/>
          </p:nvSpPr>
          <p:spPr bwMode="auto">
            <a:xfrm>
              <a:off x="876" y="3828"/>
              <a:ext cx="1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44052" name="Text Box 141"/>
            <p:cNvSpPr txBox="1">
              <a:spLocks noChangeArrowheads="1"/>
            </p:cNvSpPr>
            <p:nvPr/>
          </p:nvSpPr>
          <p:spPr bwMode="auto">
            <a:xfrm rot="16200000">
              <a:off x="904" y="3748"/>
              <a:ext cx="291"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sp>
          <p:nvSpPr>
            <p:cNvPr id="44053" name="Text Box 144"/>
            <p:cNvSpPr txBox="1">
              <a:spLocks noChangeArrowheads="1"/>
            </p:cNvSpPr>
            <p:nvPr/>
          </p:nvSpPr>
          <p:spPr bwMode="auto">
            <a:xfrm>
              <a:off x="1086" y="3574"/>
              <a:ext cx="10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b="1" i="1">
                  <a:solidFill>
                    <a:prstClr val="black"/>
                  </a:solidFill>
                </a:rPr>
                <a:t>D</a:t>
              </a:r>
              <a:r>
                <a:rPr lang="en-US" altLang="zh-CN" sz="1800" b="1" i="1" baseline="-25000">
                  <a:solidFill>
                    <a:prstClr val="black"/>
                  </a:solidFill>
                </a:rPr>
                <a:t>y</a:t>
              </a:r>
              <a:r>
                <a:rPr lang="en-US" altLang="zh-CN" sz="1800" b="1" i="1">
                  <a:solidFill>
                    <a:prstClr val="black"/>
                  </a:solidFill>
                </a:rPr>
                <a:t>(x)</a:t>
              </a:r>
              <a:r>
                <a:rPr lang="en-US" altLang="zh-CN" sz="1800">
                  <a:solidFill>
                    <a:prstClr val="black"/>
                  </a:solidFill>
                </a:rPr>
                <a:t>   </a:t>
              </a:r>
              <a:r>
                <a:rPr lang="en-US" altLang="zh-CN" sz="1800" b="1" i="1">
                  <a:solidFill>
                    <a:prstClr val="black"/>
                  </a:solidFill>
                </a:rPr>
                <a:t>D</a:t>
              </a:r>
              <a:r>
                <a:rPr lang="en-US" altLang="zh-CN" sz="1800" b="1" i="1" baseline="-25000">
                  <a:solidFill>
                    <a:prstClr val="black"/>
                  </a:solidFill>
                </a:rPr>
                <a:t>y</a:t>
              </a:r>
              <a:r>
                <a:rPr lang="en-US" altLang="zh-CN" sz="1800" b="1" i="1">
                  <a:solidFill>
                    <a:prstClr val="black"/>
                  </a:solidFill>
                </a:rPr>
                <a:t>(y)</a:t>
              </a:r>
              <a:r>
                <a:rPr lang="en-US" altLang="zh-CN" sz="1800">
                  <a:solidFill>
                    <a:prstClr val="black"/>
                  </a:solidFill>
                </a:rPr>
                <a:t>    </a:t>
              </a:r>
              <a:r>
                <a:rPr lang="en-US" altLang="zh-CN" sz="1800" b="1" i="1">
                  <a:solidFill>
                    <a:prstClr val="black"/>
                  </a:solidFill>
                </a:rPr>
                <a:t>D</a:t>
              </a:r>
              <a:r>
                <a:rPr lang="en-US" altLang="zh-CN" sz="1800" b="1" i="1" baseline="-25000">
                  <a:solidFill>
                    <a:prstClr val="black"/>
                  </a:solidFill>
                </a:rPr>
                <a:t>y</a:t>
              </a:r>
              <a:r>
                <a:rPr lang="en-US" altLang="zh-CN" sz="1800" b="1" i="1">
                  <a:solidFill>
                    <a:prstClr val="black"/>
                  </a:solidFill>
                </a:rPr>
                <a:t>(z)</a:t>
              </a:r>
              <a:r>
                <a:rPr lang="en-US" altLang="zh-CN" sz="1800">
                  <a:solidFill>
                    <a:prstClr val="black"/>
                  </a:solidFill>
                </a:rPr>
                <a:t> </a:t>
              </a:r>
            </a:p>
          </p:txBody>
        </p:sp>
        <p:sp>
          <p:nvSpPr>
            <p:cNvPr id="44054" name="Text Box 146"/>
            <p:cNvSpPr txBox="1">
              <a:spLocks noChangeArrowheads="1"/>
            </p:cNvSpPr>
            <p:nvPr/>
          </p:nvSpPr>
          <p:spPr bwMode="auto">
            <a:xfrm>
              <a:off x="1122" y="3826"/>
              <a:ext cx="9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b="1" i="1" dirty="0">
                  <a:solidFill>
                    <a:prstClr val="black"/>
                  </a:solidFill>
                </a:rPr>
                <a:t>D</a:t>
              </a:r>
              <a:r>
                <a:rPr lang="en-US" altLang="zh-CN" sz="1800" b="1" i="1" baseline="-25000" dirty="0">
                  <a:solidFill>
                    <a:prstClr val="black"/>
                  </a:solidFill>
                </a:rPr>
                <a:t>z</a:t>
              </a:r>
              <a:r>
                <a:rPr lang="en-US" altLang="zh-CN" sz="1800" b="1" i="1" dirty="0">
                  <a:solidFill>
                    <a:prstClr val="black"/>
                  </a:solidFill>
                </a:rPr>
                <a:t>(x)</a:t>
              </a:r>
              <a:r>
                <a:rPr lang="en-US" altLang="zh-CN" sz="1800" dirty="0">
                  <a:solidFill>
                    <a:prstClr val="black"/>
                  </a:solidFill>
                </a:rPr>
                <a:t>   </a:t>
              </a:r>
              <a:r>
                <a:rPr lang="en-US" altLang="zh-CN" sz="1800" b="1" i="1" dirty="0">
                  <a:solidFill>
                    <a:prstClr val="black"/>
                  </a:solidFill>
                </a:rPr>
                <a:t>D</a:t>
              </a:r>
              <a:r>
                <a:rPr lang="en-US" altLang="zh-CN" sz="1800" b="1" i="1" baseline="-25000" dirty="0">
                  <a:solidFill>
                    <a:prstClr val="black"/>
                  </a:solidFill>
                </a:rPr>
                <a:t>z</a:t>
              </a:r>
              <a:r>
                <a:rPr lang="en-US" altLang="zh-CN" sz="1800" b="1" i="1" dirty="0">
                  <a:solidFill>
                    <a:prstClr val="black"/>
                  </a:solidFill>
                </a:rPr>
                <a:t>(y)</a:t>
              </a:r>
              <a:r>
                <a:rPr lang="en-US" altLang="zh-CN" sz="1800" dirty="0">
                  <a:solidFill>
                    <a:prstClr val="black"/>
                  </a:solidFill>
                </a:rPr>
                <a:t>   </a:t>
              </a:r>
              <a:r>
                <a:rPr lang="en-US" altLang="zh-CN" sz="1800" b="1" i="1" dirty="0">
                  <a:solidFill>
                    <a:prstClr val="black"/>
                  </a:solidFill>
                </a:rPr>
                <a:t>D</a:t>
              </a:r>
              <a:r>
                <a:rPr lang="en-US" altLang="zh-CN" sz="1800" b="1" i="1" baseline="-25000" dirty="0">
                  <a:solidFill>
                    <a:prstClr val="black"/>
                  </a:solidFill>
                </a:rPr>
                <a:t>z</a:t>
              </a:r>
              <a:r>
                <a:rPr lang="en-US" altLang="zh-CN" sz="1800" b="1" i="1" dirty="0">
                  <a:solidFill>
                    <a:prstClr val="black"/>
                  </a:solidFill>
                </a:rPr>
                <a:t>(z)</a:t>
              </a:r>
              <a:r>
                <a:rPr lang="en-US" altLang="zh-CN" sz="1800" dirty="0">
                  <a:solidFill>
                    <a:prstClr val="black"/>
                  </a:solidFill>
                </a:rPr>
                <a:t> </a:t>
              </a:r>
            </a:p>
          </p:txBody>
        </p:sp>
      </p:grpSp>
      <p:sp>
        <p:nvSpPr>
          <p:cNvPr id="1091732" name="AutoShape 148"/>
          <p:cNvSpPr>
            <a:spLocks noChangeArrowheads="1"/>
          </p:cNvSpPr>
          <p:nvPr/>
        </p:nvSpPr>
        <p:spPr bwMode="auto">
          <a:xfrm>
            <a:off x="5219700" y="5629275"/>
            <a:ext cx="457200" cy="323850"/>
          </a:xfrm>
          <a:prstGeom prst="rightArrow">
            <a:avLst>
              <a:gd name="adj1" fmla="val 50000"/>
              <a:gd name="adj2" fmla="val 2647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91733" name="AutoShape 149"/>
          <p:cNvSpPr>
            <a:spLocks/>
          </p:cNvSpPr>
          <p:nvPr/>
        </p:nvSpPr>
        <p:spPr bwMode="auto">
          <a:xfrm>
            <a:off x="914400" y="5857875"/>
            <a:ext cx="118533" cy="457200"/>
          </a:xfrm>
          <a:prstGeom prst="leftBrace">
            <a:avLst>
              <a:gd name="adj1" fmla="val 42857"/>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91735" name="Text Box 151"/>
          <p:cNvSpPr txBox="1">
            <a:spLocks noChangeArrowheads="1"/>
          </p:cNvSpPr>
          <p:nvPr/>
        </p:nvSpPr>
        <p:spPr bwMode="auto">
          <a:xfrm>
            <a:off x="254001" y="5791200"/>
            <a:ext cx="596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zh-CN" altLang="en-US" sz="1800" b="1">
                <a:solidFill>
                  <a:prstClr val="black"/>
                </a:solidFill>
                <a:latin typeface="Comic Sans MS" pitchFamily="66" charset="0"/>
              </a:rPr>
              <a:t>邻居</a:t>
            </a:r>
          </a:p>
        </p:txBody>
      </p:sp>
    </p:spTree>
    <p:extLst>
      <p:ext uri="{BB962C8B-B14F-4D97-AF65-F5344CB8AC3E}">
        <p14:creationId xmlns:p14="http://schemas.microsoft.com/office/powerpoint/2010/main" val="200265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1587">
                                            <p:txEl>
                                              <p:pRg st="0" end="0"/>
                                            </p:txEl>
                                          </p:spTgt>
                                        </p:tgtEl>
                                        <p:attrNameLst>
                                          <p:attrName>style.visibility</p:attrName>
                                        </p:attrNameLst>
                                      </p:cBhvr>
                                      <p:to>
                                        <p:strVal val="visible"/>
                                      </p:to>
                                    </p:set>
                                    <p:animEffect transition="in" filter="blinds(horizontal)">
                                      <p:cBhvr>
                                        <p:cTn id="7" dur="500"/>
                                        <p:tgtEl>
                                          <p:spTgt spid="10915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91731"/>
                                        </p:tgtEl>
                                        <p:attrNameLst>
                                          <p:attrName>style.visibility</p:attrName>
                                        </p:attrNameLst>
                                      </p:cBhvr>
                                      <p:to>
                                        <p:strVal val="visible"/>
                                      </p:to>
                                    </p:set>
                                    <p:animEffect transition="in" filter="dissolve">
                                      <p:cBhvr>
                                        <p:cTn id="12" dur="500"/>
                                        <p:tgtEl>
                                          <p:spTgt spid="109173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91710"/>
                                        </p:tgtEl>
                                        <p:attrNameLst>
                                          <p:attrName>style.visibility</p:attrName>
                                        </p:attrNameLst>
                                      </p:cBhvr>
                                      <p:to>
                                        <p:strVal val="visible"/>
                                      </p:to>
                                    </p:set>
                                    <p:animEffect transition="in" filter="dissolve">
                                      <p:cBhvr>
                                        <p:cTn id="15" dur="500"/>
                                        <p:tgtEl>
                                          <p:spTgt spid="10917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91587">
                                            <p:txEl>
                                              <p:pRg st="1" end="1"/>
                                            </p:txEl>
                                          </p:spTgt>
                                        </p:tgtEl>
                                        <p:attrNameLst>
                                          <p:attrName>style.visibility</p:attrName>
                                        </p:attrNameLst>
                                      </p:cBhvr>
                                      <p:to>
                                        <p:strVal val="visible"/>
                                      </p:to>
                                    </p:set>
                                    <p:animEffect transition="in" filter="blinds(horizontal)">
                                      <p:cBhvr>
                                        <p:cTn id="20" dur="500"/>
                                        <p:tgtEl>
                                          <p:spTgt spid="1091587">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91587">
                                            <p:txEl>
                                              <p:pRg st="2" end="2"/>
                                            </p:txEl>
                                          </p:spTgt>
                                        </p:tgtEl>
                                        <p:attrNameLst>
                                          <p:attrName>style.visibility</p:attrName>
                                        </p:attrNameLst>
                                      </p:cBhvr>
                                      <p:to>
                                        <p:strVal val="visible"/>
                                      </p:to>
                                    </p:set>
                                    <p:animEffect transition="in" filter="blinds(horizontal)">
                                      <p:cBhvr>
                                        <p:cTn id="25" dur="500"/>
                                        <p:tgtEl>
                                          <p:spTgt spid="1091587">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91587">
                                            <p:txEl>
                                              <p:pRg st="3" end="3"/>
                                            </p:txEl>
                                          </p:spTgt>
                                        </p:tgtEl>
                                        <p:attrNameLst>
                                          <p:attrName>style.visibility</p:attrName>
                                        </p:attrNameLst>
                                      </p:cBhvr>
                                      <p:to>
                                        <p:strVal val="visible"/>
                                      </p:to>
                                    </p:set>
                                    <p:animEffect transition="in" filter="blinds(horizontal)">
                                      <p:cBhvr>
                                        <p:cTn id="30" dur="500"/>
                                        <p:tgtEl>
                                          <p:spTgt spid="1091587">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091587">
                                            <p:txEl>
                                              <p:pRg st="4" end="4"/>
                                            </p:txEl>
                                          </p:spTgt>
                                        </p:tgtEl>
                                        <p:attrNameLst>
                                          <p:attrName>style.visibility</p:attrName>
                                        </p:attrNameLst>
                                      </p:cBhvr>
                                      <p:to>
                                        <p:strVal val="visible"/>
                                      </p:to>
                                    </p:set>
                                    <p:animEffect transition="in" filter="blinds(horizontal)">
                                      <p:cBhvr>
                                        <p:cTn id="35" dur="500"/>
                                        <p:tgtEl>
                                          <p:spTgt spid="1091587">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91733"/>
                                        </p:tgtEl>
                                        <p:attrNameLst>
                                          <p:attrName>style.visibility</p:attrName>
                                        </p:attrNameLst>
                                      </p:cBhvr>
                                      <p:to>
                                        <p:strVal val="visible"/>
                                      </p:to>
                                    </p:set>
                                    <p:animEffect transition="in" filter="wipe(down)">
                                      <p:cBhvr>
                                        <p:cTn id="40" dur="500"/>
                                        <p:tgtEl>
                                          <p:spTgt spid="109173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091735"/>
                                        </p:tgtEl>
                                        <p:attrNameLst>
                                          <p:attrName>style.visibility</p:attrName>
                                        </p:attrNameLst>
                                      </p:cBhvr>
                                      <p:to>
                                        <p:strVal val="visible"/>
                                      </p:to>
                                    </p:set>
                                    <p:animEffect transition="in" filter="dissolve">
                                      <p:cBhvr>
                                        <p:cTn id="45" dur="500"/>
                                        <p:tgtEl>
                                          <p:spTgt spid="109173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91732"/>
                                        </p:tgtEl>
                                        <p:attrNameLst>
                                          <p:attrName>style.visibility</p:attrName>
                                        </p:attrNameLst>
                                      </p:cBhvr>
                                      <p:to>
                                        <p:strVal val="visible"/>
                                      </p:to>
                                    </p:set>
                                    <p:animEffect transition="in" filter="wipe(left)">
                                      <p:cBhvr>
                                        <p:cTn id="50" dur="500"/>
                                        <p:tgtEl>
                                          <p:spTgt spid="1091732"/>
                                        </p:tgtEl>
                                      </p:cBhvr>
                                    </p:animEffect>
                                  </p:childTnLst>
                                </p:cTn>
                              </p:par>
                              <p:par>
                                <p:cTn id="51" presetID="9" presetClass="entr" presetSubtype="0" fill="hold" nodeType="withEffect">
                                  <p:stCondLst>
                                    <p:cond delay="0"/>
                                  </p:stCondLst>
                                  <p:childTnLst>
                                    <p:set>
                                      <p:cBhvr>
                                        <p:cTn id="52" dur="1" fill="hold">
                                          <p:stCondLst>
                                            <p:cond delay="0"/>
                                          </p:stCondLst>
                                        </p:cTn>
                                        <p:tgtEl>
                                          <p:spTgt spid="1091693"/>
                                        </p:tgtEl>
                                        <p:attrNameLst>
                                          <p:attrName>style.visibility</p:attrName>
                                        </p:attrNameLst>
                                      </p:cBhvr>
                                      <p:to>
                                        <p:strVal val="visible"/>
                                      </p:to>
                                    </p:set>
                                    <p:animEffect transition="in" filter="dissolve">
                                      <p:cBhvr>
                                        <p:cTn id="53" dur="500"/>
                                        <p:tgtEl>
                                          <p:spTgt spid="1091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587" grpId="0" build="p"/>
      <p:bldP spid="1091710" grpId="0"/>
      <p:bldP spid="1091732" grpId="0" animBg="1"/>
      <p:bldP spid="1091733" grpId="0" animBg="1"/>
      <p:bldP spid="109173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idx="4294967295"/>
          </p:nvPr>
        </p:nvSpPr>
        <p:spPr>
          <a:xfrm>
            <a:off x="0" y="228600"/>
            <a:ext cx="12103768" cy="1143000"/>
          </a:xfrm>
          <a:prstGeom prst="rect">
            <a:avLst/>
          </a:prstGeom>
        </p:spPr>
        <p:txBody>
          <a:bodyPr/>
          <a:lstStyle/>
          <a:p>
            <a:pPr algn="ctr"/>
            <a:r>
              <a:rPr lang="zh-CN" altLang="en-US" dirty="0"/>
              <a:t>更新其距离向量</a:t>
            </a:r>
          </a:p>
        </p:txBody>
      </p:sp>
      <p:sp>
        <p:nvSpPr>
          <p:cNvPr id="1092611" name="Rectangle 3"/>
          <p:cNvSpPr>
            <a:spLocks noGrp="1" noChangeArrowheads="1"/>
          </p:cNvSpPr>
          <p:nvPr>
            <p:ph type="body" idx="4294967295"/>
          </p:nvPr>
        </p:nvSpPr>
        <p:spPr>
          <a:xfrm>
            <a:off x="914400" y="1359568"/>
            <a:ext cx="10363200" cy="4648200"/>
          </a:xfrm>
          <a:prstGeom prst="rect">
            <a:avLst/>
          </a:prstGeom>
        </p:spPr>
        <p:txBody>
          <a:bodyPr/>
          <a:lstStyle/>
          <a:p>
            <a:pPr>
              <a:lnSpc>
                <a:spcPct val="125000"/>
              </a:lnSpc>
            </a:pPr>
            <a:r>
              <a:rPr lang="zh-CN" altLang="en-US" sz="2400" dirty="0">
                <a:latin typeface="+mn-ea"/>
              </a:rPr>
              <a:t>每个节点不断向邻居发送其距离向量拷贝；</a:t>
            </a:r>
          </a:p>
          <a:p>
            <a:pPr>
              <a:lnSpc>
                <a:spcPct val="125000"/>
              </a:lnSpc>
            </a:pPr>
            <a:r>
              <a:rPr lang="zh-CN" altLang="en-US" sz="2400" dirty="0">
                <a:latin typeface="+mn-ea"/>
              </a:rPr>
              <a:t>当</a:t>
            </a:r>
            <a:r>
              <a:rPr lang="zh-CN" altLang="en-US" sz="2400" dirty="0">
                <a:solidFill>
                  <a:srgbClr val="FF3300"/>
                </a:solidFill>
                <a:latin typeface="+mn-ea"/>
              </a:rPr>
              <a:t>节点</a:t>
            </a:r>
            <a:r>
              <a:rPr lang="en-US" altLang="zh-CN" sz="2400" dirty="0">
                <a:solidFill>
                  <a:srgbClr val="FF3300"/>
                </a:solidFill>
                <a:latin typeface="+mn-ea"/>
              </a:rPr>
              <a:t>x</a:t>
            </a:r>
            <a:r>
              <a:rPr lang="zh-CN" altLang="en-US" sz="2400" dirty="0">
                <a:latin typeface="+mn-ea"/>
              </a:rPr>
              <a:t>收到一个</a:t>
            </a:r>
            <a:r>
              <a:rPr lang="zh-CN" altLang="en-US" sz="2400" dirty="0">
                <a:solidFill>
                  <a:srgbClr val="FF3300"/>
                </a:solidFill>
                <a:latin typeface="+mn-ea"/>
              </a:rPr>
              <a:t>邻居</a:t>
            </a:r>
            <a:r>
              <a:rPr lang="en-US" altLang="zh-CN" sz="2400" dirty="0">
                <a:solidFill>
                  <a:srgbClr val="FF3300"/>
                </a:solidFill>
                <a:latin typeface="+mn-ea"/>
              </a:rPr>
              <a:t>v</a:t>
            </a:r>
            <a:r>
              <a:rPr lang="zh-CN" altLang="en-US" sz="2400" dirty="0">
                <a:latin typeface="+mn-ea"/>
              </a:rPr>
              <a:t>的新距离向量，先保存，并用</a:t>
            </a:r>
            <a:r>
              <a:rPr lang="en-US" altLang="zh-CN" sz="2400" dirty="0">
                <a:latin typeface="+mn-ea"/>
              </a:rPr>
              <a:t>B-F</a:t>
            </a:r>
            <a:r>
              <a:rPr lang="zh-CN" altLang="en-US" sz="2400" dirty="0">
                <a:latin typeface="+mn-ea"/>
              </a:rPr>
              <a:t>公式更新自己的距离向量：</a:t>
            </a:r>
          </a:p>
          <a:p>
            <a:pPr marL="0" indent="0" algn="ctr">
              <a:lnSpc>
                <a:spcPct val="125000"/>
              </a:lnSpc>
              <a:buNone/>
            </a:pPr>
            <a:r>
              <a:rPr lang="en-US" altLang="zh-CN" sz="2400" dirty="0" err="1">
                <a:solidFill>
                  <a:srgbClr val="FF3300"/>
                </a:solidFill>
                <a:latin typeface="+mn-ea"/>
              </a:rPr>
              <a:t>D</a:t>
            </a:r>
            <a:r>
              <a:rPr lang="en-US" altLang="zh-CN" sz="2400" baseline="-25000" dirty="0" err="1">
                <a:solidFill>
                  <a:srgbClr val="FF3300"/>
                </a:solidFill>
                <a:latin typeface="+mn-ea"/>
              </a:rPr>
              <a:t>x</a:t>
            </a:r>
            <a:r>
              <a:rPr lang="en-US" altLang="zh-CN" sz="2400" dirty="0">
                <a:solidFill>
                  <a:srgbClr val="FF3300"/>
                </a:solidFill>
                <a:latin typeface="+mn-ea"/>
              </a:rPr>
              <a:t>(y) = min</a:t>
            </a:r>
            <a:r>
              <a:rPr lang="en-US" altLang="zh-CN" sz="2400" baseline="-25000" dirty="0">
                <a:solidFill>
                  <a:srgbClr val="FF3300"/>
                </a:solidFill>
                <a:latin typeface="+mn-ea"/>
              </a:rPr>
              <a:t>v</a:t>
            </a:r>
            <a:r>
              <a:rPr lang="en-US" altLang="zh-CN" sz="2400" dirty="0">
                <a:solidFill>
                  <a:srgbClr val="FF3300"/>
                </a:solidFill>
                <a:latin typeface="+mn-ea"/>
              </a:rPr>
              <a:t>{c(</a:t>
            </a:r>
            <a:r>
              <a:rPr lang="en-US" altLang="zh-CN" sz="2400" dirty="0" err="1">
                <a:solidFill>
                  <a:srgbClr val="FF3300"/>
                </a:solidFill>
                <a:latin typeface="+mn-ea"/>
              </a:rPr>
              <a:t>x,v</a:t>
            </a:r>
            <a:r>
              <a:rPr lang="en-US" altLang="zh-CN" sz="2400" dirty="0">
                <a:solidFill>
                  <a:srgbClr val="FF3300"/>
                </a:solidFill>
                <a:latin typeface="+mn-ea"/>
              </a:rPr>
              <a:t>)+ </a:t>
            </a:r>
            <a:r>
              <a:rPr lang="en-US" altLang="zh-CN" sz="2400" dirty="0" err="1">
                <a:solidFill>
                  <a:srgbClr val="FF3300"/>
                </a:solidFill>
                <a:latin typeface="+mn-ea"/>
              </a:rPr>
              <a:t>D</a:t>
            </a:r>
            <a:r>
              <a:rPr lang="en-US" altLang="zh-CN" sz="2400" baseline="-25000" dirty="0" err="1">
                <a:solidFill>
                  <a:srgbClr val="FF3300"/>
                </a:solidFill>
                <a:latin typeface="+mn-ea"/>
              </a:rPr>
              <a:t>v</a:t>
            </a:r>
            <a:r>
              <a:rPr lang="en-US" altLang="zh-CN" sz="2400" dirty="0">
                <a:solidFill>
                  <a:srgbClr val="FF3300"/>
                </a:solidFill>
                <a:latin typeface="+mn-ea"/>
              </a:rPr>
              <a:t>(y)}</a:t>
            </a:r>
            <a:r>
              <a:rPr lang="en-US" altLang="zh-CN" sz="2400" dirty="0">
                <a:latin typeface="+mn-ea"/>
              </a:rPr>
              <a:t>      </a:t>
            </a:r>
          </a:p>
          <a:p>
            <a:pPr marL="0" indent="0">
              <a:lnSpc>
                <a:spcPct val="125000"/>
              </a:lnSpc>
              <a:buNone/>
            </a:pPr>
            <a:r>
              <a:rPr lang="zh-CN" altLang="en-US" sz="2400" dirty="0">
                <a:latin typeface="+mn-ea"/>
              </a:rPr>
              <a:t>                 从所有经</a:t>
            </a:r>
            <a:r>
              <a:rPr lang="zh-CN" altLang="en-US" sz="2400" dirty="0">
                <a:solidFill>
                  <a:srgbClr val="FF3300"/>
                </a:solidFill>
                <a:latin typeface="+mn-ea"/>
              </a:rPr>
              <a:t>邻居</a:t>
            </a:r>
            <a:r>
              <a:rPr lang="en-US" altLang="zh-CN" sz="2400" i="1" dirty="0">
                <a:solidFill>
                  <a:srgbClr val="FF3300"/>
                </a:solidFill>
                <a:latin typeface="+mn-ea"/>
              </a:rPr>
              <a:t>v</a:t>
            </a:r>
            <a:r>
              <a:rPr lang="zh-CN" altLang="en-US" sz="2400" dirty="0">
                <a:solidFill>
                  <a:srgbClr val="FF3300"/>
                </a:solidFill>
                <a:latin typeface="+mn-ea"/>
              </a:rPr>
              <a:t>到节点</a:t>
            </a:r>
            <a:r>
              <a:rPr lang="en-US" altLang="zh-CN" sz="2400" i="1" dirty="0">
                <a:solidFill>
                  <a:srgbClr val="FF3300"/>
                </a:solidFill>
                <a:latin typeface="+mn-ea"/>
              </a:rPr>
              <a:t>y</a:t>
            </a:r>
            <a:r>
              <a:rPr lang="zh-CN" altLang="en-US" sz="2400" dirty="0">
                <a:latin typeface="+mn-ea"/>
              </a:rPr>
              <a:t>的费用中选取最小路径费用</a:t>
            </a:r>
            <a:endParaRPr lang="en-US" altLang="zh-CN" sz="2400" dirty="0">
              <a:latin typeface="+mn-ea"/>
            </a:endParaRPr>
          </a:p>
          <a:p>
            <a:pPr>
              <a:lnSpc>
                <a:spcPct val="125000"/>
              </a:lnSpc>
            </a:pPr>
            <a:r>
              <a:rPr lang="zh-CN" altLang="en-US" sz="2400" dirty="0">
                <a:latin typeface="+mn-ea"/>
              </a:rPr>
              <a:t>若距离向量发生改变，将新的距离向量通知给邻居。</a:t>
            </a:r>
            <a:endParaRPr lang="en-US" altLang="zh-CN" sz="2400" dirty="0">
              <a:latin typeface="+mn-ea"/>
            </a:endParaRPr>
          </a:p>
          <a:p>
            <a:pPr>
              <a:lnSpc>
                <a:spcPct val="125000"/>
              </a:lnSpc>
            </a:pPr>
            <a:r>
              <a:rPr lang="zh-CN" altLang="en-US" sz="2400" dirty="0">
                <a:latin typeface="+mn-ea"/>
              </a:rPr>
              <a:t>当距离向量不再变化，算法终止，此时</a:t>
            </a:r>
            <a:r>
              <a:rPr lang="en-US" altLang="zh-CN" sz="2400" dirty="0" err="1">
                <a:solidFill>
                  <a:srgbClr val="FF0000"/>
                </a:solidFill>
                <a:latin typeface="+mn-ea"/>
              </a:rPr>
              <a:t>D</a:t>
            </a:r>
            <a:r>
              <a:rPr lang="en-US" altLang="zh-CN" sz="2400" baseline="-25000" dirty="0" err="1">
                <a:solidFill>
                  <a:srgbClr val="FF0000"/>
                </a:solidFill>
                <a:latin typeface="+mn-ea"/>
              </a:rPr>
              <a:t>x</a:t>
            </a:r>
            <a:r>
              <a:rPr lang="en-US" altLang="zh-CN" sz="2400" dirty="0">
                <a:solidFill>
                  <a:srgbClr val="FF0000"/>
                </a:solidFill>
                <a:latin typeface="+mn-ea"/>
              </a:rPr>
              <a:t>(y)</a:t>
            </a:r>
            <a:r>
              <a:rPr lang="zh-CN" altLang="en-US" sz="2400" dirty="0">
                <a:solidFill>
                  <a:srgbClr val="FF0000"/>
                </a:solidFill>
                <a:latin typeface="+mn-ea"/>
              </a:rPr>
              <a:t>收敛到</a:t>
            </a:r>
            <a:r>
              <a:rPr lang="en-US" altLang="zh-CN" sz="2400" dirty="0">
                <a:solidFill>
                  <a:srgbClr val="FF0000"/>
                </a:solidFill>
                <a:latin typeface="+mn-ea"/>
              </a:rPr>
              <a:t>d</a:t>
            </a:r>
            <a:r>
              <a:rPr lang="en-US" altLang="zh-CN" sz="2400" baseline="-25000" dirty="0">
                <a:solidFill>
                  <a:srgbClr val="FF0000"/>
                </a:solidFill>
                <a:latin typeface="+mn-ea"/>
              </a:rPr>
              <a:t>x</a:t>
            </a:r>
            <a:r>
              <a:rPr lang="en-US" altLang="zh-CN" sz="2400" dirty="0">
                <a:solidFill>
                  <a:srgbClr val="FF0000"/>
                </a:solidFill>
                <a:latin typeface="+mn-ea"/>
              </a:rPr>
              <a:t>(y)</a:t>
            </a:r>
            <a:r>
              <a:rPr lang="zh-CN" altLang="en-US" sz="2400" dirty="0">
                <a:latin typeface="+mn-ea"/>
              </a:rPr>
              <a:t>，即得到节点</a:t>
            </a:r>
            <a:r>
              <a:rPr lang="en-US" altLang="zh-CN" sz="2400" dirty="0">
                <a:solidFill>
                  <a:srgbClr val="FF0066"/>
                </a:solidFill>
                <a:latin typeface="+mn-ea"/>
              </a:rPr>
              <a:t>x</a:t>
            </a:r>
            <a:r>
              <a:rPr lang="zh-CN" altLang="en-US" sz="2400" dirty="0">
                <a:latin typeface="+mn-ea"/>
              </a:rPr>
              <a:t>到节点</a:t>
            </a:r>
            <a:r>
              <a:rPr lang="en-US" altLang="zh-CN" sz="2400" dirty="0">
                <a:solidFill>
                  <a:srgbClr val="FF0000"/>
                </a:solidFill>
                <a:latin typeface="+mn-ea"/>
              </a:rPr>
              <a:t>y</a:t>
            </a:r>
            <a:r>
              <a:rPr lang="zh-CN" altLang="en-US" sz="2400" dirty="0">
                <a:latin typeface="+mn-ea"/>
              </a:rPr>
              <a:t>的最低费用路径。</a:t>
            </a:r>
          </a:p>
          <a:p>
            <a:pPr>
              <a:lnSpc>
                <a:spcPct val="125000"/>
              </a:lnSpc>
              <a:buFont typeface="Wingdings" pitchFamily="2" charset="2"/>
              <a:buChar char="ü"/>
            </a:pPr>
            <a:endParaRPr lang="zh-CN" altLang="en-US" sz="2400" dirty="0">
              <a:latin typeface="+mn-ea"/>
            </a:endParaRPr>
          </a:p>
        </p:txBody>
      </p:sp>
    </p:spTree>
    <p:extLst>
      <p:ext uri="{BB962C8B-B14F-4D97-AF65-F5344CB8AC3E}">
        <p14:creationId xmlns:p14="http://schemas.microsoft.com/office/powerpoint/2010/main" val="906044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92611">
                                            <p:txEl>
                                              <p:pRg st="1" end="1"/>
                                            </p:txEl>
                                          </p:spTgt>
                                        </p:tgtEl>
                                        <p:attrNameLst>
                                          <p:attrName>style.visibility</p:attrName>
                                        </p:attrNameLst>
                                      </p:cBhvr>
                                      <p:to>
                                        <p:strVal val="visible"/>
                                      </p:to>
                                    </p:set>
                                    <p:animEffect transition="in" filter="blinds(horizontal)">
                                      <p:cBhvr>
                                        <p:cTn id="7" dur="500"/>
                                        <p:tgtEl>
                                          <p:spTgt spid="109261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92611">
                                            <p:txEl>
                                              <p:pRg st="2" end="2"/>
                                            </p:txEl>
                                          </p:spTgt>
                                        </p:tgtEl>
                                        <p:attrNameLst>
                                          <p:attrName>style.visibility</p:attrName>
                                        </p:attrNameLst>
                                      </p:cBhvr>
                                      <p:to>
                                        <p:strVal val="visible"/>
                                      </p:to>
                                    </p:set>
                                    <p:animEffect transition="in" filter="blinds(horizontal)">
                                      <p:cBhvr>
                                        <p:cTn id="10" dur="500"/>
                                        <p:tgtEl>
                                          <p:spTgt spid="109261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92611">
                                            <p:txEl>
                                              <p:pRg st="3" end="3"/>
                                            </p:txEl>
                                          </p:spTgt>
                                        </p:tgtEl>
                                        <p:attrNameLst>
                                          <p:attrName>style.visibility</p:attrName>
                                        </p:attrNameLst>
                                      </p:cBhvr>
                                      <p:to>
                                        <p:strVal val="visible"/>
                                      </p:to>
                                    </p:set>
                                    <p:animEffect transition="in" filter="blinds(horizontal)">
                                      <p:cBhvr>
                                        <p:cTn id="13" dur="500"/>
                                        <p:tgtEl>
                                          <p:spTgt spid="1092611">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092611">
                                            <p:txEl>
                                              <p:pRg st="4" end="4"/>
                                            </p:txEl>
                                          </p:spTgt>
                                        </p:tgtEl>
                                        <p:attrNameLst>
                                          <p:attrName>style.visibility</p:attrName>
                                        </p:attrNameLst>
                                      </p:cBhvr>
                                      <p:to>
                                        <p:strVal val="visible"/>
                                      </p:to>
                                    </p:set>
                                    <p:animEffect transition="in" filter="blinds(horizontal)">
                                      <p:cBhvr>
                                        <p:cTn id="18" dur="500"/>
                                        <p:tgtEl>
                                          <p:spTgt spid="109261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92611">
                                            <p:txEl>
                                              <p:pRg st="5" end="5"/>
                                            </p:txEl>
                                          </p:spTgt>
                                        </p:tgtEl>
                                        <p:attrNameLst>
                                          <p:attrName>style.visibility</p:attrName>
                                        </p:attrNameLst>
                                      </p:cBhvr>
                                      <p:to>
                                        <p:strVal val="visible"/>
                                      </p:to>
                                    </p:set>
                                    <p:animEffect transition="in" filter="blinds(horizontal)">
                                      <p:cBhvr>
                                        <p:cTn id="23" dur="500"/>
                                        <p:tgtEl>
                                          <p:spTgt spid="10926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1" name="Group 2"/>
          <p:cNvGrpSpPr>
            <a:grpSpLocks/>
          </p:cNvGrpSpPr>
          <p:nvPr/>
        </p:nvGrpSpPr>
        <p:grpSpPr bwMode="auto">
          <a:xfrm>
            <a:off x="747183" y="971551"/>
            <a:ext cx="2300817" cy="1779588"/>
            <a:chOff x="257" y="180"/>
            <a:chExt cx="1087" cy="1121"/>
          </a:xfrm>
        </p:grpSpPr>
        <p:sp>
          <p:nvSpPr>
            <p:cNvPr id="53404" name="Line 3"/>
            <p:cNvSpPr>
              <a:spLocks noChangeShapeType="1"/>
            </p:cNvSpPr>
            <p:nvPr/>
          </p:nvSpPr>
          <p:spPr bwMode="auto">
            <a:xfrm>
              <a:off x="672" y="480"/>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405" name="Line 4"/>
            <p:cNvSpPr>
              <a:spLocks noChangeShapeType="1"/>
            </p:cNvSpPr>
            <p:nvPr/>
          </p:nvSpPr>
          <p:spPr bwMode="auto">
            <a:xfrm>
              <a:off x="480" y="624"/>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406" name="Text Box 5"/>
            <p:cNvSpPr txBox="1">
              <a:spLocks noChangeArrowheads="1"/>
            </p:cNvSpPr>
            <p:nvPr/>
          </p:nvSpPr>
          <p:spPr bwMode="auto">
            <a:xfrm>
              <a:off x="672" y="384"/>
              <a:ext cx="4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407" name="Text Box 6"/>
            <p:cNvSpPr txBox="1">
              <a:spLocks noChangeArrowheads="1"/>
            </p:cNvSpPr>
            <p:nvPr/>
          </p:nvSpPr>
          <p:spPr bwMode="auto">
            <a:xfrm>
              <a:off x="480" y="624"/>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408" name="Text Box 7"/>
            <p:cNvSpPr txBox="1">
              <a:spLocks noChangeArrowheads="1"/>
            </p:cNvSpPr>
            <p:nvPr/>
          </p:nvSpPr>
          <p:spPr bwMode="auto">
            <a:xfrm>
              <a:off x="480" y="816"/>
              <a:ext cx="1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53409" name="Text Box 8"/>
            <p:cNvSpPr txBox="1">
              <a:spLocks noChangeArrowheads="1"/>
            </p:cNvSpPr>
            <p:nvPr/>
          </p:nvSpPr>
          <p:spPr bwMode="auto">
            <a:xfrm>
              <a:off x="480" y="1008"/>
              <a:ext cx="1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53410" name="Text Box 9"/>
            <p:cNvSpPr txBox="1">
              <a:spLocks noChangeArrowheads="1"/>
            </p:cNvSpPr>
            <p:nvPr/>
          </p:nvSpPr>
          <p:spPr bwMode="auto">
            <a:xfrm>
              <a:off x="672" y="624"/>
              <a:ext cx="45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53411" name="Text Box 10"/>
            <p:cNvSpPr txBox="1">
              <a:spLocks noChangeArrowheads="1"/>
            </p:cNvSpPr>
            <p:nvPr/>
          </p:nvSpPr>
          <p:spPr bwMode="auto">
            <a:xfrm>
              <a:off x="672"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412" name="Text Box 11"/>
            <p:cNvSpPr txBox="1">
              <a:spLocks noChangeArrowheads="1"/>
            </p:cNvSpPr>
            <p:nvPr/>
          </p:nvSpPr>
          <p:spPr bwMode="auto">
            <a:xfrm>
              <a:off x="816"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413" name="Text Box 12"/>
            <p:cNvSpPr txBox="1">
              <a:spLocks noChangeArrowheads="1"/>
            </p:cNvSpPr>
            <p:nvPr/>
          </p:nvSpPr>
          <p:spPr bwMode="auto">
            <a:xfrm>
              <a:off x="1056" y="864"/>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414" name="Text Box 13"/>
            <p:cNvSpPr txBox="1">
              <a:spLocks noChangeArrowheads="1"/>
            </p:cNvSpPr>
            <p:nvPr/>
          </p:nvSpPr>
          <p:spPr bwMode="auto">
            <a:xfrm>
              <a:off x="672"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415" name="Text Box 14"/>
            <p:cNvSpPr txBox="1">
              <a:spLocks noChangeArrowheads="1"/>
            </p:cNvSpPr>
            <p:nvPr/>
          </p:nvSpPr>
          <p:spPr bwMode="auto">
            <a:xfrm>
              <a:off x="816" y="1068"/>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416" name="Text Box 15"/>
            <p:cNvSpPr txBox="1">
              <a:spLocks noChangeArrowheads="1"/>
            </p:cNvSpPr>
            <p:nvPr/>
          </p:nvSpPr>
          <p:spPr bwMode="auto">
            <a:xfrm>
              <a:off x="1056"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417" name="Text Box 16"/>
            <p:cNvSpPr txBox="1">
              <a:spLocks noChangeArrowheads="1"/>
            </p:cNvSpPr>
            <p:nvPr/>
          </p:nvSpPr>
          <p:spPr bwMode="auto">
            <a:xfrm rot="16200000">
              <a:off x="286" y="1020"/>
              <a:ext cx="11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sp>
          <p:nvSpPr>
            <p:cNvPr id="53418" name="Text Box 17"/>
            <p:cNvSpPr txBox="1">
              <a:spLocks noChangeArrowheads="1"/>
            </p:cNvSpPr>
            <p:nvPr/>
          </p:nvSpPr>
          <p:spPr bwMode="auto">
            <a:xfrm>
              <a:off x="672" y="180"/>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grpSp>
      <p:sp>
        <p:nvSpPr>
          <p:cNvPr id="53252" name="Line 20"/>
          <p:cNvSpPr>
            <a:spLocks noChangeShapeType="1"/>
          </p:cNvSpPr>
          <p:nvPr/>
        </p:nvSpPr>
        <p:spPr bwMode="auto">
          <a:xfrm>
            <a:off x="7315200" y="15240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53" name="Line 21"/>
          <p:cNvSpPr>
            <a:spLocks noChangeShapeType="1"/>
          </p:cNvSpPr>
          <p:nvPr/>
        </p:nvSpPr>
        <p:spPr bwMode="auto">
          <a:xfrm>
            <a:off x="6908800" y="17526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54" name="Text Box 22"/>
          <p:cNvSpPr txBox="1">
            <a:spLocks noChangeArrowheads="1"/>
          </p:cNvSpPr>
          <p:nvPr/>
        </p:nvSpPr>
        <p:spPr bwMode="auto">
          <a:xfrm>
            <a:off x="7315201" y="13716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55" name="Text Box 23"/>
          <p:cNvSpPr txBox="1">
            <a:spLocks noChangeArrowheads="1"/>
          </p:cNvSpPr>
          <p:nvPr/>
        </p:nvSpPr>
        <p:spPr bwMode="auto">
          <a:xfrm>
            <a:off x="6908800" y="17526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56" name="Text Box 24"/>
          <p:cNvSpPr txBox="1">
            <a:spLocks noChangeArrowheads="1"/>
          </p:cNvSpPr>
          <p:nvPr/>
        </p:nvSpPr>
        <p:spPr bwMode="auto">
          <a:xfrm>
            <a:off x="6908801" y="20574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57" name="Text Box 25"/>
          <p:cNvSpPr txBox="1">
            <a:spLocks noChangeArrowheads="1"/>
          </p:cNvSpPr>
          <p:nvPr/>
        </p:nvSpPr>
        <p:spPr bwMode="auto">
          <a:xfrm>
            <a:off x="6908800" y="23622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58" name="Text Box 26"/>
          <p:cNvSpPr txBox="1">
            <a:spLocks noChangeArrowheads="1"/>
          </p:cNvSpPr>
          <p:nvPr/>
        </p:nvSpPr>
        <p:spPr bwMode="auto">
          <a:xfrm>
            <a:off x="7315201" y="17526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59" name="Line 29"/>
          <p:cNvSpPr>
            <a:spLocks noChangeShapeType="1"/>
          </p:cNvSpPr>
          <p:nvPr/>
        </p:nvSpPr>
        <p:spPr bwMode="auto">
          <a:xfrm>
            <a:off x="4368800" y="14478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0" name="Line 30"/>
          <p:cNvSpPr>
            <a:spLocks noChangeShapeType="1"/>
          </p:cNvSpPr>
          <p:nvPr/>
        </p:nvSpPr>
        <p:spPr bwMode="auto">
          <a:xfrm>
            <a:off x="3962400" y="16764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1" name="Text Box 31"/>
          <p:cNvSpPr txBox="1">
            <a:spLocks noChangeArrowheads="1"/>
          </p:cNvSpPr>
          <p:nvPr/>
        </p:nvSpPr>
        <p:spPr bwMode="auto">
          <a:xfrm>
            <a:off x="4368801" y="12954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62" name="Text Box 32"/>
          <p:cNvSpPr txBox="1">
            <a:spLocks noChangeArrowheads="1"/>
          </p:cNvSpPr>
          <p:nvPr/>
        </p:nvSpPr>
        <p:spPr bwMode="auto">
          <a:xfrm>
            <a:off x="3962400" y="16764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63" name="Text Box 33"/>
          <p:cNvSpPr txBox="1">
            <a:spLocks noChangeArrowheads="1"/>
          </p:cNvSpPr>
          <p:nvPr/>
        </p:nvSpPr>
        <p:spPr bwMode="auto">
          <a:xfrm>
            <a:off x="3962401" y="19812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64" name="Text Box 34"/>
          <p:cNvSpPr txBox="1">
            <a:spLocks noChangeArrowheads="1"/>
          </p:cNvSpPr>
          <p:nvPr/>
        </p:nvSpPr>
        <p:spPr bwMode="auto">
          <a:xfrm>
            <a:off x="3962400" y="22860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65" name="Text Box 35"/>
          <p:cNvSpPr txBox="1">
            <a:spLocks noChangeArrowheads="1"/>
          </p:cNvSpPr>
          <p:nvPr/>
        </p:nvSpPr>
        <p:spPr bwMode="auto">
          <a:xfrm>
            <a:off x="4368801" y="16764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66" name="Line 38"/>
          <p:cNvSpPr>
            <a:spLocks noChangeShapeType="1"/>
          </p:cNvSpPr>
          <p:nvPr/>
        </p:nvSpPr>
        <p:spPr bwMode="auto">
          <a:xfrm>
            <a:off x="1625600" y="32004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7" name="Line 39"/>
          <p:cNvSpPr>
            <a:spLocks noChangeShapeType="1"/>
          </p:cNvSpPr>
          <p:nvPr/>
        </p:nvSpPr>
        <p:spPr bwMode="auto">
          <a:xfrm>
            <a:off x="1219200" y="34290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8" name="Text Box 40"/>
          <p:cNvSpPr txBox="1">
            <a:spLocks noChangeArrowheads="1"/>
          </p:cNvSpPr>
          <p:nvPr/>
        </p:nvSpPr>
        <p:spPr bwMode="auto">
          <a:xfrm>
            <a:off x="1625601" y="30480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69" name="Text Box 41"/>
          <p:cNvSpPr txBox="1">
            <a:spLocks noChangeArrowheads="1"/>
          </p:cNvSpPr>
          <p:nvPr/>
        </p:nvSpPr>
        <p:spPr bwMode="auto">
          <a:xfrm>
            <a:off x="1219200" y="34290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x</a:t>
            </a:r>
          </a:p>
        </p:txBody>
      </p:sp>
      <p:sp>
        <p:nvSpPr>
          <p:cNvPr id="53270" name="Text Box 42"/>
          <p:cNvSpPr txBox="1">
            <a:spLocks noChangeArrowheads="1"/>
          </p:cNvSpPr>
          <p:nvPr/>
        </p:nvSpPr>
        <p:spPr bwMode="auto">
          <a:xfrm>
            <a:off x="1219201" y="3733800"/>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71" name="Text Box 43"/>
          <p:cNvSpPr txBox="1">
            <a:spLocks noChangeArrowheads="1"/>
          </p:cNvSpPr>
          <p:nvPr/>
        </p:nvSpPr>
        <p:spPr bwMode="auto">
          <a:xfrm>
            <a:off x="1219200" y="40386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53272" name="Text Box 44"/>
          <p:cNvSpPr txBox="1">
            <a:spLocks noChangeArrowheads="1"/>
          </p:cNvSpPr>
          <p:nvPr/>
        </p:nvSpPr>
        <p:spPr bwMode="auto">
          <a:xfrm>
            <a:off x="2032000" y="34290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3" name="Text Box 45"/>
          <p:cNvSpPr txBox="1">
            <a:spLocks noChangeArrowheads="1"/>
          </p:cNvSpPr>
          <p:nvPr/>
        </p:nvSpPr>
        <p:spPr bwMode="auto">
          <a:xfrm>
            <a:off x="2438400" y="34290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4" name="Text Box 46"/>
          <p:cNvSpPr txBox="1">
            <a:spLocks noChangeArrowheads="1"/>
          </p:cNvSpPr>
          <p:nvPr/>
        </p:nvSpPr>
        <p:spPr bwMode="auto">
          <a:xfrm>
            <a:off x="1625600" y="41148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5" name="Text Box 47"/>
          <p:cNvSpPr txBox="1">
            <a:spLocks noChangeArrowheads="1"/>
          </p:cNvSpPr>
          <p:nvPr/>
        </p:nvSpPr>
        <p:spPr bwMode="auto">
          <a:xfrm>
            <a:off x="2006600" y="41148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6" name="Text Box 48"/>
          <p:cNvSpPr txBox="1">
            <a:spLocks noChangeArrowheads="1"/>
          </p:cNvSpPr>
          <p:nvPr/>
        </p:nvSpPr>
        <p:spPr bwMode="auto">
          <a:xfrm>
            <a:off x="2438400" y="41148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7" name="Line 50"/>
          <p:cNvSpPr>
            <a:spLocks noChangeShapeType="1"/>
          </p:cNvSpPr>
          <p:nvPr/>
        </p:nvSpPr>
        <p:spPr bwMode="auto">
          <a:xfrm>
            <a:off x="4368800" y="32004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78" name="Line 51"/>
          <p:cNvSpPr>
            <a:spLocks noChangeShapeType="1"/>
          </p:cNvSpPr>
          <p:nvPr/>
        </p:nvSpPr>
        <p:spPr bwMode="auto">
          <a:xfrm>
            <a:off x="3962400" y="34290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79" name="Text Box 52"/>
          <p:cNvSpPr txBox="1">
            <a:spLocks noChangeArrowheads="1"/>
          </p:cNvSpPr>
          <p:nvPr/>
        </p:nvSpPr>
        <p:spPr bwMode="auto">
          <a:xfrm>
            <a:off x="4368801" y="30480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80" name="Text Box 53"/>
          <p:cNvSpPr txBox="1">
            <a:spLocks noChangeArrowheads="1"/>
          </p:cNvSpPr>
          <p:nvPr/>
        </p:nvSpPr>
        <p:spPr bwMode="auto">
          <a:xfrm>
            <a:off x="3962400" y="34290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81" name="Text Box 54"/>
          <p:cNvSpPr txBox="1">
            <a:spLocks noChangeArrowheads="1"/>
          </p:cNvSpPr>
          <p:nvPr/>
        </p:nvSpPr>
        <p:spPr bwMode="auto">
          <a:xfrm>
            <a:off x="3962401" y="3733800"/>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82" name="Text Box 55"/>
          <p:cNvSpPr txBox="1">
            <a:spLocks noChangeArrowheads="1"/>
          </p:cNvSpPr>
          <p:nvPr/>
        </p:nvSpPr>
        <p:spPr bwMode="auto">
          <a:xfrm>
            <a:off x="3962400" y="40386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83" name="Text Box 56"/>
          <p:cNvSpPr txBox="1">
            <a:spLocks noChangeArrowheads="1"/>
          </p:cNvSpPr>
          <p:nvPr/>
        </p:nvSpPr>
        <p:spPr bwMode="auto">
          <a:xfrm>
            <a:off x="4368801" y="34290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53284" name="Line 59"/>
          <p:cNvSpPr>
            <a:spLocks noChangeShapeType="1"/>
          </p:cNvSpPr>
          <p:nvPr/>
        </p:nvSpPr>
        <p:spPr bwMode="auto">
          <a:xfrm>
            <a:off x="7315200" y="3276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85" name="Line 60"/>
          <p:cNvSpPr>
            <a:spLocks noChangeShapeType="1"/>
          </p:cNvSpPr>
          <p:nvPr/>
        </p:nvSpPr>
        <p:spPr bwMode="auto">
          <a:xfrm>
            <a:off x="6908800" y="35052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86" name="Text Box 61"/>
          <p:cNvSpPr txBox="1">
            <a:spLocks noChangeArrowheads="1"/>
          </p:cNvSpPr>
          <p:nvPr/>
        </p:nvSpPr>
        <p:spPr bwMode="auto">
          <a:xfrm>
            <a:off x="7315201" y="31242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87" name="Text Box 62"/>
          <p:cNvSpPr txBox="1">
            <a:spLocks noChangeArrowheads="1"/>
          </p:cNvSpPr>
          <p:nvPr/>
        </p:nvSpPr>
        <p:spPr bwMode="auto">
          <a:xfrm>
            <a:off x="6908800" y="35052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88" name="Text Box 63"/>
          <p:cNvSpPr txBox="1">
            <a:spLocks noChangeArrowheads="1"/>
          </p:cNvSpPr>
          <p:nvPr/>
        </p:nvSpPr>
        <p:spPr bwMode="auto">
          <a:xfrm>
            <a:off x="6908801" y="38100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89" name="Text Box 64"/>
          <p:cNvSpPr txBox="1">
            <a:spLocks noChangeArrowheads="1"/>
          </p:cNvSpPr>
          <p:nvPr/>
        </p:nvSpPr>
        <p:spPr bwMode="auto">
          <a:xfrm>
            <a:off x="6908800" y="41148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90" name="Text Box 65"/>
          <p:cNvSpPr txBox="1">
            <a:spLocks noChangeArrowheads="1"/>
          </p:cNvSpPr>
          <p:nvPr/>
        </p:nvSpPr>
        <p:spPr bwMode="auto">
          <a:xfrm>
            <a:off x="7315201" y="35052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91" name="Line 68"/>
          <p:cNvSpPr>
            <a:spLocks noChangeShapeType="1"/>
          </p:cNvSpPr>
          <p:nvPr/>
        </p:nvSpPr>
        <p:spPr bwMode="auto">
          <a:xfrm>
            <a:off x="7213600" y="49530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92" name="Line 69"/>
          <p:cNvSpPr>
            <a:spLocks noChangeShapeType="1"/>
          </p:cNvSpPr>
          <p:nvPr/>
        </p:nvSpPr>
        <p:spPr bwMode="auto">
          <a:xfrm>
            <a:off x="6807200" y="51816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93" name="Text Box 70"/>
          <p:cNvSpPr txBox="1">
            <a:spLocks noChangeArrowheads="1"/>
          </p:cNvSpPr>
          <p:nvPr/>
        </p:nvSpPr>
        <p:spPr bwMode="auto">
          <a:xfrm>
            <a:off x="7213601" y="48006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94" name="Text Box 71"/>
          <p:cNvSpPr txBox="1">
            <a:spLocks noChangeArrowheads="1"/>
          </p:cNvSpPr>
          <p:nvPr/>
        </p:nvSpPr>
        <p:spPr bwMode="auto">
          <a:xfrm>
            <a:off x="6807200" y="51816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95" name="Text Box 72"/>
          <p:cNvSpPr txBox="1">
            <a:spLocks noChangeArrowheads="1"/>
          </p:cNvSpPr>
          <p:nvPr/>
        </p:nvSpPr>
        <p:spPr bwMode="auto">
          <a:xfrm>
            <a:off x="6807201" y="54864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96" name="Text Box 73"/>
          <p:cNvSpPr txBox="1">
            <a:spLocks noChangeArrowheads="1"/>
          </p:cNvSpPr>
          <p:nvPr/>
        </p:nvSpPr>
        <p:spPr bwMode="auto">
          <a:xfrm>
            <a:off x="6807200" y="57912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97" name="Text Box 74"/>
          <p:cNvSpPr txBox="1">
            <a:spLocks noChangeArrowheads="1"/>
          </p:cNvSpPr>
          <p:nvPr/>
        </p:nvSpPr>
        <p:spPr bwMode="auto">
          <a:xfrm>
            <a:off x="7213601" y="51816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98" name="Line 77"/>
          <p:cNvSpPr>
            <a:spLocks noChangeShapeType="1"/>
          </p:cNvSpPr>
          <p:nvPr/>
        </p:nvSpPr>
        <p:spPr bwMode="auto">
          <a:xfrm>
            <a:off x="4368800" y="49530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99" name="Line 78"/>
          <p:cNvSpPr>
            <a:spLocks noChangeShapeType="1"/>
          </p:cNvSpPr>
          <p:nvPr/>
        </p:nvSpPr>
        <p:spPr bwMode="auto">
          <a:xfrm>
            <a:off x="3962400" y="51816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00" name="Text Box 79"/>
          <p:cNvSpPr txBox="1">
            <a:spLocks noChangeArrowheads="1"/>
          </p:cNvSpPr>
          <p:nvPr/>
        </p:nvSpPr>
        <p:spPr bwMode="auto">
          <a:xfrm>
            <a:off x="4368801" y="48006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301" name="Text Box 80"/>
          <p:cNvSpPr txBox="1">
            <a:spLocks noChangeArrowheads="1"/>
          </p:cNvSpPr>
          <p:nvPr/>
        </p:nvSpPr>
        <p:spPr bwMode="auto">
          <a:xfrm>
            <a:off x="3962400" y="51816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302" name="Text Box 81"/>
          <p:cNvSpPr txBox="1">
            <a:spLocks noChangeArrowheads="1"/>
          </p:cNvSpPr>
          <p:nvPr/>
        </p:nvSpPr>
        <p:spPr bwMode="auto">
          <a:xfrm>
            <a:off x="3962401" y="54864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303" name="Text Box 82"/>
          <p:cNvSpPr txBox="1">
            <a:spLocks noChangeArrowheads="1"/>
          </p:cNvSpPr>
          <p:nvPr/>
        </p:nvSpPr>
        <p:spPr bwMode="auto">
          <a:xfrm>
            <a:off x="3962400" y="57912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304" name="Text Box 83"/>
          <p:cNvSpPr txBox="1">
            <a:spLocks noChangeArrowheads="1"/>
          </p:cNvSpPr>
          <p:nvPr/>
        </p:nvSpPr>
        <p:spPr bwMode="auto">
          <a:xfrm>
            <a:off x="4368801" y="51816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53305" name="Line 86"/>
          <p:cNvSpPr>
            <a:spLocks noChangeShapeType="1"/>
          </p:cNvSpPr>
          <p:nvPr/>
        </p:nvSpPr>
        <p:spPr bwMode="auto">
          <a:xfrm>
            <a:off x="1625600" y="50292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06" name="Line 87"/>
          <p:cNvSpPr>
            <a:spLocks noChangeShapeType="1"/>
          </p:cNvSpPr>
          <p:nvPr/>
        </p:nvSpPr>
        <p:spPr bwMode="auto">
          <a:xfrm>
            <a:off x="1219200" y="52578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07" name="Text Box 88"/>
          <p:cNvSpPr txBox="1">
            <a:spLocks noChangeArrowheads="1"/>
          </p:cNvSpPr>
          <p:nvPr/>
        </p:nvSpPr>
        <p:spPr bwMode="auto">
          <a:xfrm>
            <a:off x="1625601" y="48768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308" name="Text Box 89"/>
          <p:cNvSpPr txBox="1">
            <a:spLocks noChangeArrowheads="1"/>
          </p:cNvSpPr>
          <p:nvPr/>
        </p:nvSpPr>
        <p:spPr bwMode="auto">
          <a:xfrm>
            <a:off x="1219200" y="52578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x</a:t>
            </a:r>
          </a:p>
        </p:txBody>
      </p:sp>
      <p:sp>
        <p:nvSpPr>
          <p:cNvPr id="53309" name="Text Box 90"/>
          <p:cNvSpPr txBox="1">
            <a:spLocks noChangeArrowheads="1"/>
          </p:cNvSpPr>
          <p:nvPr/>
        </p:nvSpPr>
        <p:spPr bwMode="auto">
          <a:xfrm>
            <a:off x="1219201" y="55626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53310" name="Text Box 91"/>
          <p:cNvSpPr txBox="1">
            <a:spLocks noChangeArrowheads="1"/>
          </p:cNvSpPr>
          <p:nvPr/>
        </p:nvSpPr>
        <p:spPr bwMode="auto">
          <a:xfrm>
            <a:off x="1219200" y="58674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311" name="Text Box 92"/>
          <p:cNvSpPr txBox="1">
            <a:spLocks noChangeArrowheads="1"/>
          </p:cNvSpPr>
          <p:nvPr/>
        </p:nvSpPr>
        <p:spPr bwMode="auto">
          <a:xfrm>
            <a:off x="1625600" y="5638801"/>
            <a:ext cx="1549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312" name="Text Box 93"/>
          <p:cNvSpPr txBox="1">
            <a:spLocks noChangeArrowheads="1"/>
          </p:cNvSpPr>
          <p:nvPr/>
        </p:nvSpPr>
        <p:spPr bwMode="auto">
          <a:xfrm>
            <a:off x="1949451" y="5643563"/>
            <a:ext cx="447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313" name="Text Box 94"/>
          <p:cNvSpPr txBox="1">
            <a:spLocks noChangeArrowheads="1"/>
          </p:cNvSpPr>
          <p:nvPr/>
        </p:nvSpPr>
        <p:spPr bwMode="auto">
          <a:xfrm>
            <a:off x="2438401" y="5657851"/>
            <a:ext cx="447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314" name="Text Box 95"/>
          <p:cNvSpPr txBox="1">
            <a:spLocks noChangeArrowheads="1"/>
          </p:cNvSpPr>
          <p:nvPr/>
        </p:nvSpPr>
        <p:spPr bwMode="auto">
          <a:xfrm>
            <a:off x="1625600" y="5943601"/>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7</a:t>
            </a:r>
          </a:p>
        </p:txBody>
      </p:sp>
      <p:sp>
        <p:nvSpPr>
          <p:cNvPr id="53315" name="Text Box 96"/>
          <p:cNvSpPr txBox="1">
            <a:spLocks noChangeArrowheads="1"/>
          </p:cNvSpPr>
          <p:nvPr/>
        </p:nvSpPr>
        <p:spPr bwMode="auto">
          <a:xfrm>
            <a:off x="2025651" y="5943601"/>
            <a:ext cx="2888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1</a:t>
            </a:r>
          </a:p>
        </p:txBody>
      </p:sp>
      <p:sp>
        <p:nvSpPr>
          <p:cNvPr id="53316" name="Text Box 97"/>
          <p:cNvSpPr txBox="1">
            <a:spLocks noChangeArrowheads="1"/>
          </p:cNvSpPr>
          <p:nvPr/>
        </p:nvSpPr>
        <p:spPr bwMode="auto">
          <a:xfrm>
            <a:off x="2438400" y="5943601"/>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a:t>
            </a:r>
          </a:p>
        </p:txBody>
      </p:sp>
      <p:sp>
        <p:nvSpPr>
          <p:cNvPr id="53317" name="Text Box 99"/>
          <p:cNvSpPr txBox="1">
            <a:spLocks noChangeArrowheads="1"/>
          </p:cNvSpPr>
          <p:nvPr/>
        </p:nvSpPr>
        <p:spPr bwMode="auto">
          <a:xfrm>
            <a:off x="1606551" y="3419475"/>
            <a:ext cx="9845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a:p>
            <a:pPr>
              <a:spcBef>
                <a:spcPct val="0"/>
              </a:spcBef>
              <a:buClrTx/>
              <a:buSzTx/>
              <a:buFontTx/>
              <a:buNone/>
            </a:pPr>
            <a:r>
              <a:rPr lang="en-US" altLang="zh-CN" sz="1800">
                <a:solidFill>
                  <a:prstClr val="black"/>
                </a:solidFill>
                <a:latin typeface="Comic Sans MS" pitchFamily="66" charset="0"/>
              </a:rPr>
              <a:t>2   0   1</a:t>
            </a:r>
          </a:p>
        </p:txBody>
      </p:sp>
      <p:sp>
        <p:nvSpPr>
          <p:cNvPr id="53318" name="Text Box 100"/>
          <p:cNvSpPr txBox="1">
            <a:spLocks noChangeArrowheads="1"/>
          </p:cNvSpPr>
          <p:nvPr/>
        </p:nvSpPr>
        <p:spPr bwMode="auto">
          <a:xfrm>
            <a:off x="1625601" y="5257801"/>
            <a:ext cx="168275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  ∞</a:t>
            </a:r>
          </a:p>
        </p:txBody>
      </p:sp>
      <p:sp>
        <p:nvSpPr>
          <p:cNvPr id="53319" name="Text Box 101"/>
          <p:cNvSpPr txBox="1">
            <a:spLocks noChangeArrowheads="1"/>
          </p:cNvSpPr>
          <p:nvPr/>
        </p:nvSpPr>
        <p:spPr bwMode="auto">
          <a:xfrm>
            <a:off x="4347634" y="2022476"/>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0" name="Text Box 102"/>
          <p:cNvSpPr txBox="1">
            <a:spLocks noChangeArrowheads="1"/>
          </p:cNvSpPr>
          <p:nvPr/>
        </p:nvSpPr>
        <p:spPr bwMode="auto">
          <a:xfrm>
            <a:off x="4347634" y="2327276"/>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7   1   0</a:t>
            </a:r>
          </a:p>
        </p:txBody>
      </p:sp>
      <p:sp>
        <p:nvSpPr>
          <p:cNvPr id="53321" name="Text Box 103"/>
          <p:cNvSpPr txBox="1">
            <a:spLocks noChangeArrowheads="1"/>
          </p:cNvSpPr>
          <p:nvPr/>
        </p:nvSpPr>
        <p:spPr bwMode="auto">
          <a:xfrm>
            <a:off x="4368800" y="38100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2" name="Text Box 104"/>
          <p:cNvSpPr txBox="1">
            <a:spLocks noChangeArrowheads="1"/>
          </p:cNvSpPr>
          <p:nvPr/>
        </p:nvSpPr>
        <p:spPr bwMode="auto">
          <a:xfrm>
            <a:off x="4368801" y="41148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7   1   0</a:t>
            </a:r>
          </a:p>
        </p:txBody>
      </p:sp>
      <p:sp>
        <p:nvSpPr>
          <p:cNvPr id="53323" name="Text Box 105"/>
          <p:cNvSpPr txBox="1">
            <a:spLocks noChangeArrowheads="1"/>
          </p:cNvSpPr>
          <p:nvPr/>
        </p:nvSpPr>
        <p:spPr bwMode="auto">
          <a:xfrm>
            <a:off x="4368800" y="55626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4" name="Text Box 106"/>
          <p:cNvSpPr txBox="1">
            <a:spLocks noChangeArrowheads="1"/>
          </p:cNvSpPr>
          <p:nvPr/>
        </p:nvSpPr>
        <p:spPr bwMode="auto">
          <a:xfrm>
            <a:off x="4368800" y="58674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25" name="Text Box 107"/>
          <p:cNvSpPr txBox="1">
            <a:spLocks noChangeArrowheads="1"/>
          </p:cNvSpPr>
          <p:nvPr/>
        </p:nvSpPr>
        <p:spPr bwMode="auto">
          <a:xfrm>
            <a:off x="7315201" y="21336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6" name="Text Box 108"/>
          <p:cNvSpPr txBox="1">
            <a:spLocks noChangeArrowheads="1"/>
          </p:cNvSpPr>
          <p:nvPr/>
        </p:nvSpPr>
        <p:spPr bwMode="auto">
          <a:xfrm>
            <a:off x="7315201" y="24384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27" name="Text Box 109"/>
          <p:cNvSpPr txBox="1">
            <a:spLocks noChangeArrowheads="1"/>
          </p:cNvSpPr>
          <p:nvPr/>
        </p:nvSpPr>
        <p:spPr bwMode="auto">
          <a:xfrm>
            <a:off x="7315200" y="38862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8" name="Text Box 110"/>
          <p:cNvSpPr txBox="1">
            <a:spLocks noChangeArrowheads="1"/>
          </p:cNvSpPr>
          <p:nvPr/>
        </p:nvSpPr>
        <p:spPr bwMode="auto">
          <a:xfrm>
            <a:off x="7213600" y="58674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29" name="Text Box 111"/>
          <p:cNvSpPr txBox="1">
            <a:spLocks noChangeArrowheads="1"/>
          </p:cNvSpPr>
          <p:nvPr/>
        </p:nvSpPr>
        <p:spPr bwMode="auto">
          <a:xfrm>
            <a:off x="7213600" y="54864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30" name="Text Box 112"/>
          <p:cNvSpPr txBox="1">
            <a:spLocks noChangeArrowheads="1"/>
          </p:cNvSpPr>
          <p:nvPr/>
        </p:nvSpPr>
        <p:spPr bwMode="auto">
          <a:xfrm>
            <a:off x="7315201" y="41148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31" name="Line 113"/>
          <p:cNvSpPr>
            <a:spLocks noChangeShapeType="1"/>
          </p:cNvSpPr>
          <p:nvPr/>
        </p:nvSpPr>
        <p:spPr bwMode="auto">
          <a:xfrm>
            <a:off x="2946400" y="1981200"/>
            <a:ext cx="9144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2" name="Line 114"/>
          <p:cNvSpPr>
            <a:spLocks noChangeShapeType="1"/>
          </p:cNvSpPr>
          <p:nvPr/>
        </p:nvSpPr>
        <p:spPr bwMode="auto">
          <a:xfrm>
            <a:off x="2844800" y="2057400"/>
            <a:ext cx="914400" cy="3124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3" name="Line 115"/>
          <p:cNvSpPr>
            <a:spLocks noChangeShapeType="1"/>
          </p:cNvSpPr>
          <p:nvPr/>
        </p:nvSpPr>
        <p:spPr bwMode="auto">
          <a:xfrm flipV="1">
            <a:off x="2844800" y="2514600"/>
            <a:ext cx="10160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4" name="Line 116"/>
          <p:cNvSpPr>
            <a:spLocks noChangeShapeType="1"/>
          </p:cNvSpPr>
          <p:nvPr/>
        </p:nvSpPr>
        <p:spPr bwMode="auto">
          <a:xfrm>
            <a:off x="2844800" y="4114800"/>
            <a:ext cx="8128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5" name="Line 117"/>
          <p:cNvSpPr>
            <a:spLocks noChangeShapeType="1"/>
          </p:cNvSpPr>
          <p:nvPr/>
        </p:nvSpPr>
        <p:spPr bwMode="auto">
          <a:xfrm flipV="1">
            <a:off x="2844800" y="2590800"/>
            <a:ext cx="1117600" cy="3429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6" name="Line 118"/>
          <p:cNvSpPr>
            <a:spLocks noChangeShapeType="1"/>
          </p:cNvSpPr>
          <p:nvPr/>
        </p:nvSpPr>
        <p:spPr bwMode="auto">
          <a:xfrm flipV="1">
            <a:off x="2946400" y="4343400"/>
            <a:ext cx="101600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7" name="Line 119"/>
          <p:cNvSpPr>
            <a:spLocks noChangeShapeType="1"/>
          </p:cNvSpPr>
          <p:nvPr/>
        </p:nvSpPr>
        <p:spPr bwMode="auto">
          <a:xfrm>
            <a:off x="5689600" y="1981200"/>
            <a:ext cx="10160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8" name="Line 120"/>
          <p:cNvSpPr>
            <a:spLocks noChangeShapeType="1"/>
          </p:cNvSpPr>
          <p:nvPr/>
        </p:nvSpPr>
        <p:spPr bwMode="auto">
          <a:xfrm>
            <a:off x="5588000" y="2057400"/>
            <a:ext cx="1117600" cy="297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9" name="Line 121"/>
          <p:cNvSpPr>
            <a:spLocks noChangeShapeType="1"/>
          </p:cNvSpPr>
          <p:nvPr/>
        </p:nvSpPr>
        <p:spPr bwMode="auto">
          <a:xfrm flipV="1">
            <a:off x="5486400" y="2743200"/>
            <a:ext cx="1524000" cy="3200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40" name="Line 122"/>
          <p:cNvSpPr>
            <a:spLocks noChangeShapeType="1"/>
          </p:cNvSpPr>
          <p:nvPr/>
        </p:nvSpPr>
        <p:spPr bwMode="auto">
          <a:xfrm flipV="1">
            <a:off x="5486400" y="4419600"/>
            <a:ext cx="14224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41" name="Line 123"/>
          <p:cNvSpPr>
            <a:spLocks noChangeShapeType="1"/>
          </p:cNvSpPr>
          <p:nvPr/>
        </p:nvSpPr>
        <p:spPr bwMode="auto">
          <a:xfrm>
            <a:off x="812800" y="6345238"/>
            <a:ext cx="7213600"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42" name="Text Box 124"/>
          <p:cNvSpPr txBox="1">
            <a:spLocks noChangeArrowheads="1"/>
          </p:cNvSpPr>
          <p:nvPr/>
        </p:nvSpPr>
        <p:spPr bwMode="auto">
          <a:xfrm>
            <a:off x="8092017" y="6142038"/>
            <a:ext cx="6639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time</a:t>
            </a:r>
          </a:p>
        </p:txBody>
      </p:sp>
      <p:grpSp>
        <p:nvGrpSpPr>
          <p:cNvPr id="53343" name="Group 125"/>
          <p:cNvGrpSpPr>
            <a:grpSpLocks/>
          </p:cNvGrpSpPr>
          <p:nvPr/>
        </p:nvGrpSpPr>
        <p:grpSpPr bwMode="auto">
          <a:xfrm>
            <a:off x="8843434" y="2911475"/>
            <a:ext cx="2912533" cy="1212850"/>
            <a:chOff x="2352" y="0"/>
            <a:chExt cx="1376" cy="764"/>
          </a:xfrm>
        </p:grpSpPr>
        <p:sp>
          <p:nvSpPr>
            <p:cNvPr id="53370" name="Freeform 126"/>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grpSp>
          <p:nvGrpSpPr>
            <p:cNvPr id="53371" name="Group 127"/>
            <p:cNvGrpSpPr>
              <a:grpSpLocks/>
            </p:cNvGrpSpPr>
            <p:nvPr/>
          </p:nvGrpSpPr>
          <p:grpSpPr bwMode="auto">
            <a:xfrm>
              <a:off x="2448" y="74"/>
              <a:ext cx="1161" cy="677"/>
              <a:chOff x="-17" y="1286"/>
              <a:chExt cx="1161" cy="677"/>
            </a:xfrm>
          </p:grpSpPr>
          <p:sp>
            <p:nvSpPr>
              <p:cNvPr id="53372" name="Freeform 128"/>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3" name="Oval 129"/>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74" name="Line 130"/>
              <p:cNvSpPr>
                <a:spLocks noChangeShapeType="1"/>
              </p:cNvSpPr>
              <p:nvPr/>
            </p:nvSpPr>
            <p:spPr bwMode="auto">
              <a:xfrm>
                <a:off x="-14"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5" name="Line 131"/>
              <p:cNvSpPr>
                <a:spLocks noChangeShapeType="1"/>
              </p:cNvSpPr>
              <p:nvPr/>
            </p:nvSpPr>
            <p:spPr bwMode="auto">
              <a:xfrm>
                <a:off x="299"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6" name="Rectangle 132"/>
              <p:cNvSpPr>
                <a:spLocks noChangeArrowheads="1"/>
              </p:cNvSpPr>
              <p:nvPr/>
            </p:nvSpPr>
            <p:spPr bwMode="auto">
              <a:xfrm>
                <a:off x="-14" y="170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FFFF00"/>
                  </a:solidFill>
                </a:endParaRPr>
              </a:p>
            </p:txBody>
          </p:sp>
          <p:sp>
            <p:nvSpPr>
              <p:cNvPr id="53377" name="Oval 133"/>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78" name="Freeform 134"/>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9" name="Freeform 135"/>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grpSp>
            <p:nvGrpSpPr>
              <p:cNvPr id="53380" name="Group 136"/>
              <p:cNvGrpSpPr>
                <a:grpSpLocks/>
              </p:cNvGrpSpPr>
              <p:nvPr/>
            </p:nvGrpSpPr>
            <p:grpSpPr bwMode="auto">
              <a:xfrm>
                <a:off x="53" y="1598"/>
                <a:ext cx="158" cy="252"/>
                <a:chOff x="2978" y="2429"/>
                <a:chExt cx="159" cy="252"/>
              </a:xfrm>
            </p:grpSpPr>
            <p:sp>
              <p:nvSpPr>
                <p:cNvPr id="53402" name="Rectangle 13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403" name="Text Box 138"/>
                <p:cNvSpPr txBox="1">
                  <a:spLocks noChangeArrowheads="1"/>
                </p:cNvSpPr>
                <p:nvPr/>
              </p:nvSpPr>
              <p:spPr bwMode="auto">
                <a:xfrm>
                  <a:off x="2978" y="2429"/>
                  <a:ext cx="15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x</a:t>
                  </a:r>
                  <a:endParaRPr lang="en-US" altLang="zh-CN" sz="2400">
                    <a:solidFill>
                      <a:srgbClr val="FFFF00"/>
                    </a:solidFill>
                  </a:endParaRPr>
                </a:p>
              </p:txBody>
            </p:sp>
          </p:grpSp>
          <p:grpSp>
            <p:nvGrpSpPr>
              <p:cNvPr id="53381" name="Group 139"/>
              <p:cNvGrpSpPr>
                <a:grpSpLocks/>
              </p:cNvGrpSpPr>
              <p:nvPr/>
            </p:nvGrpSpPr>
            <p:grpSpPr bwMode="auto">
              <a:xfrm>
                <a:off x="828" y="1580"/>
                <a:ext cx="316" cy="291"/>
                <a:chOff x="1740" y="2276"/>
                <a:chExt cx="316" cy="291"/>
              </a:xfrm>
            </p:grpSpPr>
            <p:sp>
              <p:nvSpPr>
                <p:cNvPr id="53394" name="Oval 14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95" name="Line 14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96" name="Line 14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97" name="Rectangle 14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FFFF00"/>
                    </a:solidFill>
                  </a:endParaRPr>
                </a:p>
              </p:txBody>
            </p:sp>
            <p:sp>
              <p:nvSpPr>
                <p:cNvPr id="53398" name="Oval 14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grpSp>
              <p:nvGrpSpPr>
                <p:cNvPr id="53399" name="Group 145"/>
                <p:cNvGrpSpPr>
                  <a:grpSpLocks/>
                </p:cNvGrpSpPr>
                <p:nvPr/>
              </p:nvGrpSpPr>
              <p:grpSpPr bwMode="auto">
                <a:xfrm>
                  <a:off x="1814" y="2276"/>
                  <a:ext cx="165" cy="291"/>
                  <a:chOff x="2975" y="2399"/>
                  <a:chExt cx="166" cy="291"/>
                </a:xfrm>
              </p:grpSpPr>
              <p:sp>
                <p:nvSpPr>
                  <p:cNvPr id="53400" name="Rectangle 14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401" name="Text Box 147"/>
                  <p:cNvSpPr txBox="1">
                    <a:spLocks noChangeArrowheads="1"/>
                  </p:cNvSpPr>
                  <p:nvPr/>
                </p:nvSpPr>
                <p:spPr bwMode="auto">
                  <a:xfrm>
                    <a:off x="2975" y="2399"/>
                    <a:ext cx="16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srgbClr val="FFFF00"/>
                        </a:solidFill>
                        <a:latin typeface="Comic Sans MS" pitchFamily="66" charset="0"/>
                      </a:rPr>
                      <a:t>z</a:t>
                    </a:r>
                  </a:p>
                </p:txBody>
              </p:sp>
            </p:grpSp>
          </p:grpSp>
          <p:sp>
            <p:nvSpPr>
              <p:cNvPr id="53382" name="Text Box 148"/>
              <p:cNvSpPr txBox="1">
                <a:spLocks noChangeArrowheads="1"/>
              </p:cNvSpPr>
              <p:nvPr/>
            </p:nvSpPr>
            <p:spPr bwMode="auto">
              <a:xfrm>
                <a:off x="753" y="1400"/>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FF00"/>
                    </a:solidFill>
                    <a:latin typeface="Comic Sans MS" pitchFamily="66" charset="0"/>
                  </a:rPr>
                  <a:t>1</a:t>
                </a:r>
                <a:endParaRPr lang="en-US" altLang="zh-CN" sz="2400">
                  <a:solidFill>
                    <a:srgbClr val="FFFF00"/>
                  </a:solidFill>
                </a:endParaRPr>
              </a:p>
            </p:txBody>
          </p:sp>
          <p:sp>
            <p:nvSpPr>
              <p:cNvPr id="53383" name="Text Box 149"/>
              <p:cNvSpPr txBox="1">
                <a:spLocks noChangeArrowheads="1"/>
              </p:cNvSpPr>
              <p:nvPr/>
            </p:nvSpPr>
            <p:spPr bwMode="auto">
              <a:xfrm>
                <a:off x="217" y="1397"/>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FF00"/>
                    </a:solidFill>
                    <a:latin typeface="Comic Sans MS" pitchFamily="66" charset="0"/>
                  </a:rPr>
                  <a:t>2</a:t>
                </a:r>
                <a:endParaRPr lang="en-US" altLang="zh-CN" sz="2400">
                  <a:solidFill>
                    <a:srgbClr val="FFFF00"/>
                  </a:solidFill>
                </a:endParaRPr>
              </a:p>
            </p:txBody>
          </p:sp>
          <p:sp>
            <p:nvSpPr>
              <p:cNvPr id="53384" name="Text Box 150"/>
              <p:cNvSpPr txBox="1">
                <a:spLocks noChangeArrowheads="1"/>
              </p:cNvSpPr>
              <p:nvPr/>
            </p:nvSpPr>
            <p:spPr bwMode="auto">
              <a:xfrm>
                <a:off x="502" y="173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FF00"/>
                    </a:solidFill>
                    <a:latin typeface="Comic Sans MS" pitchFamily="66" charset="0"/>
                  </a:rPr>
                  <a:t>7</a:t>
                </a:r>
                <a:endParaRPr lang="en-US" altLang="zh-CN" sz="2400">
                  <a:solidFill>
                    <a:srgbClr val="FFFF00"/>
                  </a:solidFill>
                </a:endParaRPr>
              </a:p>
            </p:txBody>
          </p:sp>
          <p:grpSp>
            <p:nvGrpSpPr>
              <p:cNvPr id="53385" name="Group 151"/>
              <p:cNvGrpSpPr>
                <a:grpSpLocks/>
              </p:cNvGrpSpPr>
              <p:nvPr/>
            </p:nvGrpSpPr>
            <p:grpSpPr bwMode="auto">
              <a:xfrm>
                <a:off x="408" y="1286"/>
                <a:ext cx="316" cy="252"/>
                <a:chOff x="1740" y="2306"/>
                <a:chExt cx="316" cy="252"/>
              </a:xfrm>
            </p:grpSpPr>
            <p:sp>
              <p:nvSpPr>
                <p:cNvPr id="53386" name="Oval 152"/>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87" name="Line 153"/>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88" name="Line 154"/>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89" name="Rectangle 155"/>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FFFF00"/>
                    </a:solidFill>
                  </a:endParaRPr>
                </a:p>
              </p:txBody>
            </p:sp>
            <p:sp>
              <p:nvSpPr>
                <p:cNvPr id="53390" name="Oval 156"/>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grpSp>
              <p:nvGrpSpPr>
                <p:cNvPr id="53391" name="Group 157"/>
                <p:cNvGrpSpPr>
                  <a:grpSpLocks/>
                </p:cNvGrpSpPr>
                <p:nvPr/>
              </p:nvGrpSpPr>
              <p:grpSpPr bwMode="auto">
                <a:xfrm>
                  <a:off x="1817" y="2306"/>
                  <a:ext cx="150" cy="252"/>
                  <a:chOff x="2982" y="2429"/>
                  <a:chExt cx="152" cy="252"/>
                </a:xfrm>
              </p:grpSpPr>
              <p:sp>
                <p:nvSpPr>
                  <p:cNvPr id="53392" name="Rectangle 158"/>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93" name="Text Box 159"/>
                  <p:cNvSpPr txBox="1">
                    <a:spLocks noChangeArrowheads="1"/>
                  </p:cNvSpPr>
                  <p:nvPr/>
                </p:nvSpPr>
                <p:spPr bwMode="auto">
                  <a:xfrm>
                    <a:off x="2982"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y</a:t>
                    </a:r>
                    <a:endParaRPr lang="en-US" altLang="zh-CN" sz="2400">
                      <a:solidFill>
                        <a:srgbClr val="FFFF00"/>
                      </a:solidFill>
                    </a:endParaRPr>
                  </a:p>
                </p:txBody>
              </p:sp>
            </p:grpSp>
          </p:grpSp>
        </p:grpSp>
      </p:grpSp>
      <p:sp>
        <p:nvSpPr>
          <p:cNvPr id="53344" name="Text Box 160"/>
          <p:cNvSpPr txBox="1">
            <a:spLocks noChangeArrowheads="1"/>
          </p:cNvSpPr>
          <p:nvPr/>
        </p:nvSpPr>
        <p:spPr bwMode="auto">
          <a:xfrm>
            <a:off x="0" y="685801"/>
            <a:ext cx="21804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u="sng" dirty="0">
                <a:solidFill>
                  <a:prstClr val="black"/>
                </a:solidFill>
                <a:latin typeface="Comic Sans MS" pitchFamily="66" charset="0"/>
              </a:rPr>
              <a:t>节点</a:t>
            </a:r>
            <a:r>
              <a:rPr lang="en-US" altLang="zh-CN" sz="1800" b="1" u="sng" dirty="0">
                <a:solidFill>
                  <a:prstClr val="black"/>
                </a:solidFill>
                <a:latin typeface="Comic Sans MS" pitchFamily="66" charset="0"/>
              </a:rPr>
              <a:t>x</a:t>
            </a:r>
            <a:r>
              <a:rPr lang="zh-CN" altLang="en-US" sz="1800" b="1" u="sng" dirty="0">
                <a:solidFill>
                  <a:prstClr val="black"/>
                </a:solidFill>
                <a:latin typeface="Comic Sans MS" pitchFamily="66" charset="0"/>
              </a:rPr>
              <a:t>的距离矢量表</a:t>
            </a:r>
          </a:p>
        </p:txBody>
      </p:sp>
      <p:sp>
        <p:nvSpPr>
          <p:cNvPr id="53345" name="Text Box 161"/>
          <p:cNvSpPr txBox="1">
            <a:spLocks noChangeArrowheads="1"/>
          </p:cNvSpPr>
          <p:nvPr/>
        </p:nvSpPr>
        <p:spPr bwMode="auto">
          <a:xfrm>
            <a:off x="1" y="2590801"/>
            <a:ext cx="9765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u="sng">
                <a:solidFill>
                  <a:prstClr val="black"/>
                </a:solidFill>
                <a:latin typeface="Comic Sans MS" pitchFamily="66" charset="0"/>
              </a:rPr>
              <a:t>节点 </a:t>
            </a:r>
            <a:r>
              <a:rPr lang="en-US" altLang="zh-CN" sz="1800" b="1" u="sng">
                <a:solidFill>
                  <a:prstClr val="black"/>
                </a:solidFill>
                <a:latin typeface="Comic Sans MS" pitchFamily="66" charset="0"/>
              </a:rPr>
              <a:t>y </a:t>
            </a:r>
          </a:p>
        </p:txBody>
      </p:sp>
      <p:sp>
        <p:nvSpPr>
          <p:cNvPr id="53346" name="Text Box 162"/>
          <p:cNvSpPr txBox="1">
            <a:spLocks noChangeArrowheads="1"/>
          </p:cNvSpPr>
          <p:nvPr/>
        </p:nvSpPr>
        <p:spPr bwMode="auto">
          <a:xfrm>
            <a:off x="1" y="4343401"/>
            <a:ext cx="9717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u="sng">
                <a:solidFill>
                  <a:prstClr val="black"/>
                </a:solidFill>
                <a:latin typeface="Comic Sans MS" pitchFamily="66" charset="0"/>
              </a:rPr>
              <a:t>节点 </a:t>
            </a:r>
            <a:r>
              <a:rPr lang="en-US" altLang="zh-CN" sz="1800" b="1" u="sng">
                <a:solidFill>
                  <a:prstClr val="black"/>
                </a:solidFill>
                <a:latin typeface="Comic Sans MS" pitchFamily="66" charset="0"/>
              </a:rPr>
              <a:t>z </a:t>
            </a:r>
          </a:p>
        </p:txBody>
      </p:sp>
      <p:sp>
        <p:nvSpPr>
          <p:cNvPr id="1153187" name="Oval 163"/>
          <p:cNvSpPr>
            <a:spLocks noChangeArrowheads="1"/>
          </p:cNvSpPr>
          <p:nvPr/>
        </p:nvSpPr>
        <p:spPr bwMode="auto">
          <a:xfrm>
            <a:off x="1625600" y="16764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88" name="Oval 164"/>
          <p:cNvSpPr>
            <a:spLocks noChangeArrowheads="1"/>
          </p:cNvSpPr>
          <p:nvPr/>
        </p:nvSpPr>
        <p:spPr bwMode="auto">
          <a:xfrm>
            <a:off x="1625600" y="37338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89" name="Oval 165"/>
          <p:cNvSpPr>
            <a:spLocks noChangeArrowheads="1"/>
          </p:cNvSpPr>
          <p:nvPr/>
        </p:nvSpPr>
        <p:spPr bwMode="auto">
          <a:xfrm>
            <a:off x="1625600" y="59436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90" name="Oval 166"/>
          <p:cNvSpPr>
            <a:spLocks noChangeArrowheads="1"/>
          </p:cNvSpPr>
          <p:nvPr/>
        </p:nvSpPr>
        <p:spPr bwMode="auto">
          <a:xfrm>
            <a:off x="4368800" y="16764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91" name="Oval 167"/>
          <p:cNvSpPr>
            <a:spLocks noChangeArrowheads="1"/>
          </p:cNvSpPr>
          <p:nvPr/>
        </p:nvSpPr>
        <p:spPr bwMode="auto">
          <a:xfrm>
            <a:off x="4267200" y="58674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92" name="Rectangle 168"/>
          <p:cNvSpPr>
            <a:spLocks noChangeArrowheads="1"/>
          </p:cNvSpPr>
          <p:nvPr/>
        </p:nvSpPr>
        <p:spPr bwMode="auto">
          <a:xfrm>
            <a:off x="1391521" y="-3671"/>
            <a:ext cx="4273927" cy="923330"/>
          </a:xfrm>
          <a:prstGeom prst="rect">
            <a:avLst/>
          </a:prstGeom>
          <a:solidFill>
            <a:srgbClr val="FFFF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fr-FR" altLang="zh-CN" sz="1800" b="1">
                <a:solidFill>
                  <a:srgbClr val="000000"/>
                </a:solidFill>
                <a:latin typeface="Times" charset="0"/>
                <a:cs typeface="Times New Roman" pitchFamily="18" charset="0"/>
              </a:rPr>
              <a:t>D</a:t>
            </a:r>
            <a:r>
              <a:rPr lang="fr-FR" altLang="zh-CN" sz="1800" b="1" baseline="-25000">
                <a:solidFill>
                  <a:srgbClr val="000000"/>
                </a:solidFill>
                <a:latin typeface="Times" charset="0"/>
                <a:cs typeface="Times New Roman" pitchFamily="18" charset="0"/>
              </a:rPr>
              <a:t>x</a:t>
            </a:r>
            <a:r>
              <a:rPr lang="fr-FR" altLang="zh-CN" sz="1800" b="1">
                <a:solidFill>
                  <a:srgbClr val="000000"/>
                </a:solidFill>
                <a:latin typeface="Times" charset="0"/>
                <a:cs typeface="Times New Roman" pitchFamily="18" charset="0"/>
              </a:rPr>
              <a:t>(y) = min{c(x,</a:t>
            </a:r>
            <a:r>
              <a:rPr lang="fr-FR" altLang="zh-CN" sz="1800" b="1">
                <a:solidFill>
                  <a:srgbClr val="FF3300"/>
                </a:solidFill>
                <a:latin typeface="Times" charset="0"/>
                <a:cs typeface="Times New Roman" pitchFamily="18" charset="0"/>
              </a:rPr>
              <a:t>y</a:t>
            </a:r>
            <a:r>
              <a:rPr lang="fr-FR" altLang="zh-CN" sz="1800" b="1">
                <a:solidFill>
                  <a:srgbClr val="000000"/>
                </a:solidFill>
                <a:latin typeface="Times" charset="0"/>
                <a:cs typeface="Times New Roman" pitchFamily="18" charset="0"/>
              </a:rPr>
              <a:t>) + D</a:t>
            </a:r>
            <a:r>
              <a:rPr lang="fr-FR" altLang="zh-CN" sz="1800" b="1" baseline="-25000">
                <a:solidFill>
                  <a:srgbClr val="000000"/>
                </a:solidFill>
                <a:latin typeface="Times" charset="0"/>
                <a:cs typeface="Times New Roman" pitchFamily="18" charset="0"/>
              </a:rPr>
              <a:t>y</a:t>
            </a:r>
            <a:r>
              <a:rPr lang="fr-FR" altLang="zh-CN" sz="1800" b="1">
                <a:solidFill>
                  <a:srgbClr val="000000"/>
                </a:solidFill>
                <a:latin typeface="Times" charset="0"/>
                <a:cs typeface="Times New Roman" pitchFamily="18" charset="0"/>
              </a:rPr>
              <a:t>(y), c(x,</a:t>
            </a:r>
            <a:r>
              <a:rPr lang="fr-FR" altLang="zh-CN" sz="1800" b="1">
                <a:solidFill>
                  <a:srgbClr val="FF3300"/>
                </a:solidFill>
                <a:latin typeface="Times" charset="0"/>
                <a:cs typeface="Times New Roman" pitchFamily="18" charset="0"/>
              </a:rPr>
              <a:t>z</a:t>
            </a:r>
            <a:r>
              <a:rPr lang="fr-FR" altLang="zh-CN" sz="1800" b="1">
                <a:solidFill>
                  <a:srgbClr val="000000"/>
                </a:solidFill>
                <a:latin typeface="Times" charset="0"/>
                <a:cs typeface="Times New Roman" pitchFamily="18" charset="0"/>
              </a:rPr>
              <a:t>) + D</a:t>
            </a:r>
            <a:r>
              <a:rPr lang="fr-FR" altLang="zh-CN" sz="1800" b="1" baseline="-25000">
                <a:solidFill>
                  <a:srgbClr val="000000"/>
                </a:solidFill>
                <a:latin typeface="Times" charset="0"/>
                <a:cs typeface="Times New Roman" pitchFamily="18" charset="0"/>
              </a:rPr>
              <a:t>z</a:t>
            </a:r>
            <a:r>
              <a:rPr lang="fr-FR" altLang="zh-CN" sz="1800" b="1">
                <a:solidFill>
                  <a:srgbClr val="000000"/>
                </a:solidFill>
                <a:latin typeface="Times" charset="0"/>
                <a:cs typeface="Times New Roman" pitchFamily="18" charset="0"/>
              </a:rPr>
              <a:t>(y)} </a:t>
            </a:r>
            <a:br>
              <a:rPr lang="fr-FR" altLang="zh-CN" sz="1800" b="1">
                <a:solidFill>
                  <a:srgbClr val="000000"/>
                </a:solidFill>
                <a:latin typeface="Times" charset="0"/>
                <a:cs typeface="Times New Roman" pitchFamily="18" charset="0"/>
              </a:rPr>
            </a:br>
            <a:r>
              <a:rPr lang="fr-FR" altLang="zh-CN" sz="1800" b="1">
                <a:solidFill>
                  <a:srgbClr val="000000"/>
                </a:solidFill>
                <a:latin typeface="Times" charset="0"/>
                <a:cs typeface="Times New Roman" pitchFamily="18" charset="0"/>
              </a:rPr>
              <a:t>             = min{2+</a:t>
            </a:r>
            <a:r>
              <a:rPr lang="fr-FR" altLang="zh-CN" sz="1800" b="1">
                <a:solidFill>
                  <a:srgbClr val="FF3300"/>
                </a:solidFill>
                <a:latin typeface="Times" charset="0"/>
                <a:cs typeface="Times New Roman" pitchFamily="18" charset="0"/>
              </a:rPr>
              <a:t>0</a:t>
            </a:r>
            <a:r>
              <a:rPr lang="fr-FR" altLang="zh-CN" sz="1800" b="1">
                <a:solidFill>
                  <a:srgbClr val="000000"/>
                </a:solidFill>
                <a:latin typeface="Times" charset="0"/>
                <a:cs typeface="Times New Roman" pitchFamily="18" charset="0"/>
              </a:rPr>
              <a:t> , 7+1} = 2</a:t>
            </a:r>
          </a:p>
          <a:p>
            <a:pPr algn="just">
              <a:spcBef>
                <a:spcPct val="0"/>
              </a:spcBef>
              <a:buClrTx/>
              <a:buSzTx/>
              <a:buFontTx/>
              <a:buNone/>
            </a:pPr>
            <a:r>
              <a:rPr lang="zh-CN" altLang="fr-FR" sz="1800" b="1">
                <a:solidFill>
                  <a:srgbClr val="FF3300"/>
                </a:solidFill>
                <a:latin typeface="Times" charset="0"/>
                <a:cs typeface="Times New Roman" pitchFamily="18" charset="0"/>
              </a:rPr>
              <a:t>直接到</a:t>
            </a:r>
            <a:r>
              <a:rPr lang="fr-FR" altLang="zh-CN" sz="1800" b="1">
                <a:solidFill>
                  <a:srgbClr val="FF3300"/>
                </a:solidFill>
                <a:latin typeface="Times" charset="0"/>
                <a:cs typeface="Times New Roman" pitchFamily="18" charset="0"/>
              </a:rPr>
              <a:t>y</a:t>
            </a:r>
            <a:r>
              <a:rPr lang="zh-CN" altLang="fr-FR" sz="1800" b="1">
                <a:solidFill>
                  <a:srgbClr val="FF3300"/>
                </a:solidFill>
                <a:latin typeface="Times" charset="0"/>
                <a:cs typeface="Times New Roman" pitchFamily="18" charset="0"/>
              </a:rPr>
              <a:t>费用最小。</a:t>
            </a:r>
            <a:r>
              <a:rPr lang="fr-FR" altLang="zh-CN" sz="1800" b="1">
                <a:solidFill>
                  <a:srgbClr val="FF3300"/>
                </a:solidFill>
                <a:latin typeface="Times" charset="0"/>
                <a:cs typeface="Times New Roman" pitchFamily="18" charset="0"/>
              </a:rPr>
              <a:t>X</a:t>
            </a:r>
            <a:r>
              <a:rPr lang="zh-CN" altLang="fr-FR" sz="1800" b="1">
                <a:solidFill>
                  <a:srgbClr val="FF3300"/>
                </a:solidFill>
                <a:latin typeface="Times" charset="0"/>
                <a:cs typeface="Times New Roman" pitchFamily="18" charset="0"/>
              </a:rPr>
              <a:t>到</a:t>
            </a:r>
            <a:r>
              <a:rPr lang="fr-FR" altLang="zh-CN" sz="1800" b="1">
                <a:solidFill>
                  <a:srgbClr val="FF3300"/>
                </a:solidFill>
                <a:latin typeface="Times" charset="0"/>
                <a:cs typeface="Times New Roman" pitchFamily="18" charset="0"/>
              </a:rPr>
              <a:t>y</a:t>
            </a:r>
            <a:r>
              <a:rPr lang="zh-CN" altLang="fr-FR" sz="1800" b="1">
                <a:solidFill>
                  <a:srgbClr val="FF3300"/>
                </a:solidFill>
                <a:latin typeface="Times" charset="0"/>
                <a:cs typeface="Times New Roman" pitchFamily="18" charset="0"/>
              </a:rPr>
              <a:t>的下一跳为</a:t>
            </a:r>
            <a:r>
              <a:rPr lang="fr-FR" altLang="zh-CN" sz="1800" b="1">
                <a:solidFill>
                  <a:srgbClr val="FF3300"/>
                </a:solidFill>
                <a:latin typeface="Times" charset="0"/>
                <a:cs typeface="Times New Roman" pitchFamily="18" charset="0"/>
              </a:rPr>
              <a:t>y</a:t>
            </a:r>
          </a:p>
        </p:txBody>
      </p:sp>
      <p:sp>
        <p:nvSpPr>
          <p:cNvPr id="1153193" name="Line 169"/>
          <p:cNvSpPr>
            <a:spLocks noChangeShapeType="1"/>
          </p:cNvSpPr>
          <p:nvPr/>
        </p:nvSpPr>
        <p:spPr bwMode="auto">
          <a:xfrm>
            <a:off x="4417485" y="885825"/>
            <a:ext cx="512233" cy="839788"/>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194" name="Rectangle 170"/>
          <p:cNvSpPr>
            <a:spLocks noChangeArrowheads="1"/>
          </p:cNvSpPr>
          <p:nvPr/>
        </p:nvSpPr>
        <p:spPr bwMode="auto">
          <a:xfrm>
            <a:off x="6354234" y="111125"/>
            <a:ext cx="5837767" cy="915988"/>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fr-FR" altLang="zh-CN" sz="1800" b="1" i="1">
                <a:solidFill>
                  <a:prstClr val="black"/>
                </a:solidFill>
                <a:latin typeface="Comic Sans MS" pitchFamily="66" charset="0"/>
              </a:rPr>
              <a:t>D</a:t>
            </a:r>
            <a:r>
              <a:rPr lang="fr-FR" altLang="zh-CN" sz="1800" b="1" i="1" baseline="-25000">
                <a:solidFill>
                  <a:prstClr val="black"/>
                </a:solidFill>
                <a:latin typeface="Comic Sans MS" pitchFamily="66" charset="0"/>
              </a:rPr>
              <a:t>x</a:t>
            </a:r>
            <a:r>
              <a:rPr lang="fr-FR" altLang="zh-CN" sz="1800" b="1" i="1">
                <a:solidFill>
                  <a:prstClr val="black"/>
                </a:solidFill>
                <a:latin typeface="Comic Sans MS" pitchFamily="66" charset="0"/>
              </a:rPr>
              <a:t>(z)=</a:t>
            </a:r>
            <a:r>
              <a:rPr lang="fr-FR" altLang="zh-CN" sz="1800" b="1">
                <a:solidFill>
                  <a:prstClr val="black"/>
                </a:solidFill>
                <a:latin typeface="Comic Sans MS" pitchFamily="66" charset="0"/>
              </a:rPr>
              <a:t>min{</a:t>
            </a:r>
            <a:r>
              <a:rPr lang="fr-FR" altLang="zh-CN" sz="1800" b="1" i="1">
                <a:solidFill>
                  <a:prstClr val="black"/>
                </a:solidFill>
                <a:latin typeface="Comic Sans MS" pitchFamily="66" charset="0"/>
              </a:rPr>
              <a:t>c(x,</a:t>
            </a:r>
            <a:r>
              <a:rPr lang="fr-FR" altLang="zh-CN" sz="1800" b="1" i="1">
                <a:solidFill>
                  <a:srgbClr val="FF3300"/>
                </a:solidFill>
                <a:latin typeface="Comic Sans MS" pitchFamily="66" charset="0"/>
              </a:rPr>
              <a:t>y</a:t>
            </a:r>
            <a:r>
              <a:rPr lang="fr-FR" altLang="zh-CN" sz="1800" b="1" i="1">
                <a:solidFill>
                  <a:prstClr val="black"/>
                </a:solidFill>
                <a:latin typeface="Comic Sans MS" pitchFamily="66" charset="0"/>
              </a:rPr>
              <a:t>)+D</a:t>
            </a:r>
            <a:r>
              <a:rPr lang="fr-FR" altLang="zh-CN" sz="1800" b="1" i="1" baseline="-25000">
                <a:solidFill>
                  <a:prstClr val="black"/>
                </a:solidFill>
                <a:latin typeface="Comic Sans MS" pitchFamily="66" charset="0"/>
              </a:rPr>
              <a:t>y</a:t>
            </a:r>
            <a:r>
              <a:rPr lang="fr-FR" altLang="zh-CN" sz="1800" b="1" i="1">
                <a:solidFill>
                  <a:prstClr val="black"/>
                </a:solidFill>
                <a:latin typeface="Comic Sans MS" pitchFamily="66" charset="0"/>
              </a:rPr>
              <a:t>(z),c(x,</a:t>
            </a:r>
            <a:r>
              <a:rPr lang="fr-FR" altLang="zh-CN" sz="1800" b="1" i="1">
                <a:solidFill>
                  <a:srgbClr val="FF3300"/>
                </a:solidFill>
                <a:latin typeface="Comic Sans MS" pitchFamily="66" charset="0"/>
              </a:rPr>
              <a:t>z</a:t>
            </a:r>
            <a:r>
              <a:rPr lang="fr-FR" altLang="zh-CN" sz="1800" b="1" i="1">
                <a:solidFill>
                  <a:prstClr val="black"/>
                </a:solidFill>
                <a:latin typeface="Comic Sans MS" pitchFamily="66" charset="0"/>
              </a:rPr>
              <a:t>) + D</a:t>
            </a:r>
            <a:r>
              <a:rPr lang="fr-FR" altLang="zh-CN" sz="1800" b="1" i="1" baseline="-25000">
                <a:solidFill>
                  <a:prstClr val="black"/>
                </a:solidFill>
                <a:latin typeface="Comic Sans MS" pitchFamily="66" charset="0"/>
              </a:rPr>
              <a:t>z</a:t>
            </a:r>
            <a:r>
              <a:rPr lang="fr-FR" altLang="zh-CN" sz="1800" b="1" i="1">
                <a:solidFill>
                  <a:prstClr val="black"/>
                </a:solidFill>
                <a:latin typeface="Comic Sans MS" pitchFamily="66" charset="0"/>
              </a:rPr>
              <a:t>(z)</a:t>
            </a:r>
            <a:r>
              <a:rPr lang="fr-FR" altLang="zh-CN" sz="1800" b="1">
                <a:solidFill>
                  <a:prstClr val="black"/>
                </a:solidFill>
                <a:latin typeface="Comic Sans MS" pitchFamily="66" charset="0"/>
              </a:rPr>
              <a:t>} </a:t>
            </a:r>
          </a:p>
          <a:p>
            <a:pPr algn="just">
              <a:spcBef>
                <a:spcPct val="0"/>
              </a:spcBef>
              <a:buClrTx/>
              <a:buSzTx/>
              <a:buFontTx/>
              <a:buNone/>
            </a:pPr>
            <a:r>
              <a:rPr lang="fr-FR" altLang="zh-CN" sz="1800" b="1">
                <a:solidFill>
                  <a:prstClr val="black"/>
                </a:solidFill>
                <a:latin typeface="Comic Sans MS" pitchFamily="66" charset="0"/>
              </a:rPr>
              <a:t>= min{2+</a:t>
            </a:r>
            <a:r>
              <a:rPr lang="fr-FR" altLang="zh-CN" sz="1800" b="1">
                <a:solidFill>
                  <a:srgbClr val="FF3300"/>
                </a:solidFill>
                <a:latin typeface="Comic Sans MS" pitchFamily="66" charset="0"/>
              </a:rPr>
              <a:t>1</a:t>
            </a:r>
            <a:r>
              <a:rPr lang="fr-FR" altLang="zh-CN" sz="1800" b="1">
                <a:solidFill>
                  <a:prstClr val="black"/>
                </a:solidFill>
                <a:latin typeface="Comic Sans MS" pitchFamily="66" charset="0"/>
              </a:rPr>
              <a:t> , 7+0} = 3</a:t>
            </a:r>
          </a:p>
          <a:p>
            <a:pPr algn="just">
              <a:spcBef>
                <a:spcPct val="0"/>
              </a:spcBef>
              <a:buClrTx/>
              <a:buSzTx/>
              <a:buFontTx/>
              <a:buNone/>
            </a:pPr>
            <a:r>
              <a:rPr lang="fr-FR" altLang="zh-CN" sz="1800" b="1">
                <a:solidFill>
                  <a:srgbClr val="FF3300"/>
                </a:solidFill>
                <a:latin typeface="Comic Sans MS" pitchFamily="66" charset="0"/>
              </a:rPr>
              <a:t>x</a:t>
            </a:r>
            <a:r>
              <a:rPr lang="zh-CN" altLang="fr-FR" sz="1800" b="1">
                <a:solidFill>
                  <a:srgbClr val="FF3300"/>
                </a:solidFill>
                <a:latin typeface="Comic Sans MS" pitchFamily="66" charset="0"/>
              </a:rPr>
              <a:t>经</a:t>
            </a:r>
            <a:r>
              <a:rPr lang="fr-FR" altLang="zh-CN" sz="1800" b="1">
                <a:solidFill>
                  <a:srgbClr val="FF3300"/>
                </a:solidFill>
                <a:latin typeface="Comic Sans MS" pitchFamily="66" charset="0"/>
              </a:rPr>
              <a:t>y</a:t>
            </a:r>
            <a:r>
              <a:rPr lang="zh-CN" altLang="fr-FR" sz="1800" b="1">
                <a:solidFill>
                  <a:srgbClr val="FF3300"/>
                </a:solidFill>
                <a:latin typeface="Comic Sans MS" pitchFamily="66" charset="0"/>
              </a:rPr>
              <a:t>到</a:t>
            </a:r>
            <a:r>
              <a:rPr lang="fr-FR" altLang="zh-CN" sz="1800" b="1">
                <a:solidFill>
                  <a:srgbClr val="FF3300"/>
                </a:solidFill>
                <a:latin typeface="Comic Sans MS" pitchFamily="66" charset="0"/>
              </a:rPr>
              <a:t>z</a:t>
            </a:r>
            <a:r>
              <a:rPr lang="zh-CN" altLang="fr-FR" sz="1800" b="1">
                <a:solidFill>
                  <a:srgbClr val="FF3300"/>
                </a:solidFill>
                <a:latin typeface="Comic Sans MS" pitchFamily="66" charset="0"/>
              </a:rPr>
              <a:t>费用最小。</a:t>
            </a:r>
            <a:r>
              <a:rPr lang="fr-FR" altLang="zh-CN" sz="1800" b="1">
                <a:solidFill>
                  <a:srgbClr val="FF3300"/>
                </a:solidFill>
                <a:latin typeface="Comic Sans MS" pitchFamily="66" charset="0"/>
              </a:rPr>
              <a:t>x</a:t>
            </a:r>
            <a:r>
              <a:rPr lang="zh-CN" altLang="fr-FR" sz="1800" b="1">
                <a:solidFill>
                  <a:srgbClr val="FF3300"/>
                </a:solidFill>
                <a:latin typeface="Comic Sans MS" pitchFamily="66" charset="0"/>
              </a:rPr>
              <a:t>到</a:t>
            </a:r>
            <a:r>
              <a:rPr lang="fr-FR" altLang="zh-CN" sz="1800" b="1">
                <a:solidFill>
                  <a:srgbClr val="FF3300"/>
                </a:solidFill>
                <a:latin typeface="Comic Sans MS" pitchFamily="66" charset="0"/>
              </a:rPr>
              <a:t>z</a:t>
            </a:r>
            <a:r>
              <a:rPr lang="zh-CN" altLang="fr-FR" sz="1800" b="1">
                <a:solidFill>
                  <a:srgbClr val="FF3300"/>
                </a:solidFill>
                <a:latin typeface="Comic Sans MS" pitchFamily="66" charset="0"/>
              </a:rPr>
              <a:t>的下一跳为</a:t>
            </a:r>
            <a:r>
              <a:rPr lang="fr-FR" altLang="zh-CN" sz="1800" b="1">
                <a:solidFill>
                  <a:srgbClr val="FF3300"/>
                </a:solidFill>
                <a:latin typeface="Comic Sans MS" pitchFamily="66" charset="0"/>
              </a:rPr>
              <a:t>y</a:t>
            </a:r>
          </a:p>
        </p:txBody>
      </p:sp>
      <p:sp>
        <p:nvSpPr>
          <p:cNvPr id="1153195" name="Line 171"/>
          <p:cNvSpPr>
            <a:spLocks noChangeShapeType="1"/>
          </p:cNvSpPr>
          <p:nvPr/>
        </p:nvSpPr>
        <p:spPr bwMode="auto">
          <a:xfrm flipH="1">
            <a:off x="5573185" y="1003300"/>
            <a:ext cx="2076449" cy="8128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198" name="AutoShape 174"/>
          <p:cNvSpPr>
            <a:spLocks noChangeArrowheads="1"/>
          </p:cNvSpPr>
          <p:nvPr/>
        </p:nvSpPr>
        <p:spPr bwMode="auto">
          <a:xfrm>
            <a:off x="220134" y="1384300"/>
            <a:ext cx="626533" cy="825500"/>
          </a:xfrm>
          <a:prstGeom prst="wedgeRoundRectCallout">
            <a:avLst>
              <a:gd name="adj1" fmla="val 118917"/>
              <a:gd name="adj2" fmla="val 5211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zh-CN" altLang="en-US" sz="1800" b="1">
                <a:solidFill>
                  <a:prstClr val="white"/>
                </a:solidFill>
                <a:latin typeface="Comic Sans MS" pitchFamily="66" charset="0"/>
                <a:ea typeface="Microsoft YaHei"/>
              </a:rPr>
              <a:t>邻居</a:t>
            </a:r>
            <a:endParaRPr lang="zh-CN" altLang="en-US" sz="1800" b="1" dirty="0">
              <a:solidFill>
                <a:prstClr val="white"/>
              </a:solidFill>
              <a:latin typeface="Comic Sans MS" pitchFamily="66" charset="0"/>
              <a:ea typeface="Microsoft YaHei"/>
            </a:endParaRPr>
          </a:p>
        </p:txBody>
      </p:sp>
      <p:sp>
        <p:nvSpPr>
          <p:cNvPr id="1153199" name="AutoShape 175"/>
          <p:cNvSpPr>
            <a:spLocks noChangeArrowheads="1"/>
          </p:cNvSpPr>
          <p:nvPr/>
        </p:nvSpPr>
        <p:spPr bwMode="auto">
          <a:xfrm>
            <a:off x="209551" y="6232526"/>
            <a:ext cx="1320800" cy="473075"/>
          </a:xfrm>
          <a:prstGeom prst="wedgeRectCallout">
            <a:avLst>
              <a:gd name="adj1" fmla="val 102884"/>
              <a:gd name="adj2" fmla="val -13421"/>
            </a:avLst>
          </a:prstGeom>
          <a:solidFill>
            <a:srgbClr val="009999"/>
          </a:solidFill>
          <a:ln w="9525">
            <a:solidFill>
              <a:srgbClr val="000000"/>
            </a:solidFill>
            <a:miter lim="800000"/>
            <a:headEnd/>
            <a:tailEnd/>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just">
              <a:spcBef>
                <a:spcPct val="0"/>
              </a:spcBef>
              <a:buClrTx/>
              <a:buSzTx/>
              <a:buNone/>
            </a:pPr>
            <a:r>
              <a:rPr lang="zh-CN" altLang="en-US" sz="1800" b="1">
                <a:solidFill>
                  <a:srgbClr val="FFFF00"/>
                </a:solidFill>
                <a:latin typeface="Arial"/>
                <a:ea typeface="Microsoft YaHei"/>
                <a:hlinkClick r:id="" action="ppaction://noaction"/>
              </a:rPr>
              <a:t>初始化</a:t>
            </a:r>
            <a:endParaRPr lang="zh-CN" altLang="en-US" sz="1800" b="1" dirty="0">
              <a:solidFill>
                <a:srgbClr val="FFFF00"/>
              </a:solidFill>
              <a:latin typeface="Comic Sans MS" pitchFamily="66" charset="0"/>
              <a:ea typeface="Microsoft YaHei"/>
            </a:endParaRPr>
          </a:p>
        </p:txBody>
      </p:sp>
      <p:sp>
        <p:nvSpPr>
          <p:cNvPr id="1153200" name="AutoShape 176"/>
          <p:cNvSpPr>
            <a:spLocks noChangeArrowheads="1"/>
          </p:cNvSpPr>
          <p:nvPr/>
        </p:nvSpPr>
        <p:spPr bwMode="auto">
          <a:xfrm>
            <a:off x="3189817" y="6257926"/>
            <a:ext cx="1354667" cy="422275"/>
          </a:xfrm>
          <a:prstGeom prst="wedgeRectCallout">
            <a:avLst>
              <a:gd name="adj1" fmla="val 79065"/>
              <a:gd name="adj2" fmla="val -63157"/>
            </a:avLst>
          </a:prstGeom>
          <a:solidFill>
            <a:srgbClr val="009999"/>
          </a:solidFill>
          <a:ln w="9525">
            <a:solidFill>
              <a:srgbClr val="000000"/>
            </a:solidFill>
            <a:miter lim="800000"/>
            <a:headEnd/>
            <a:tailEnd/>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just">
              <a:spcBef>
                <a:spcPct val="0"/>
              </a:spcBef>
              <a:buClrTx/>
              <a:buSzTx/>
              <a:buNone/>
            </a:pPr>
            <a:r>
              <a:rPr lang="zh-CN" altLang="en-US" sz="1800" b="1">
                <a:solidFill>
                  <a:prstClr val="white"/>
                </a:solidFill>
                <a:latin typeface="Arial"/>
                <a:ea typeface="Microsoft YaHei"/>
                <a:hlinkClick r:id="" action="ppaction://noaction"/>
              </a:rPr>
              <a:t>第一次</a:t>
            </a:r>
            <a:endParaRPr lang="zh-CN" altLang="en-US" sz="1800" b="1" dirty="0">
              <a:solidFill>
                <a:prstClr val="white"/>
              </a:solidFill>
              <a:latin typeface="Comic Sans MS" pitchFamily="66" charset="0"/>
              <a:ea typeface="Microsoft YaHei"/>
            </a:endParaRPr>
          </a:p>
        </p:txBody>
      </p:sp>
      <p:sp>
        <p:nvSpPr>
          <p:cNvPr id="1153201" name="AutoShape 177"/>
          <p:cNvSpPr>
            <a:spLocks noChangeArrowheads="1"/>
          </p:cNvSpPr>
          <p:nvPr/>
        </p:nvSpPr>
        <p:spPr bwMode="auto">
          <a:xfrm>
            <a:off x="0" y="2667000"/>
            <a:ext cx="2065867" cy="419100"/>
          </a:xfrm>
          <a:prstGeom prst="wedgeRoundRectCallout">
            <a:avLst>
              <a:gd name="adj1" fmla="val 141190"/>
              <a:gd name="adj2" fmla="val -16325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400">
                <a:solidFill>
                  <a:prstClr val="white"/>
                </a:solidFill>
                <a:latin typeface="Comic Sans MS" pitchFamily="66" charset="0"/>
                <a:ea typeface="Microsoft YaHei"/>
              </a:rPr>
              <a:t>y </a:t>
            </a:r>
            <a:r>
              <a:rPr lang="zh-CN" altLang="en-US" sz="1400">
                <a:solidFill>
                  <a:prstClr val="white"/>
                </a:solidFill>
                <a:latin typeface="Comic Sans MS" pitchFamily="66" charset="0"/>
                <a:ea typeface="Microsoft YaHei"/>
              </a:rPr>
              <a:t>的新距离向量 </a:t>
            </a:r>
            <a:endParaRPr lang="zh-CN" altLang="en-US" sz="1400" dirty="0">
              <a:solidFill>
                <a:prstClr val="white"/>
              </a:solidFill>
              <a:latin typeface="Comic Sans MS" pitchFamily="66" charset="0"/>
              <a:ea typeface="Microsoft YaHei"/>
            </a:endParaRPr>
          </a:p>
        </p:txBody>
      </p:sp>
      <p:sp>
        <p:nvSpPr>
          <p:cNvPr id="1153202" name="AutoShape 178"/>
          <p:cNvSpPr>
            <a:spLocks noChangeArrowheads="1"/>
          </p:cNvSpPr>
          <p:nvPr/>
        </p:nvSpPr>
        <p:spPr bwMode="auto">
          <a:xfrm>
            <a:off x="0" y="5029200"/>
            <a:ext cx="2032000" cy="457200"/>
          </a:xfrm>
          <a:prstGeom prst="wedgeRoundRectCallout">
            <a:avLst>
              <a:gd name="adj1" fmla="val 114792"/>
              <a:gd name="adj2" fmla="val -27569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zh-CN" altLang="en-US" sz="1800" b="1">
                <a:solidFill>
                  <a:prstClr val="white"/>
                </a:solidFill>
                <a:latin typeface="Comic Sans MS" pitchFamily="66" charset="0"/>
                <a:ea typeface="Microsoft YaHei"/>
              </a:rPr>
              <a:t>向邻居发送</a:t>
            </a:r>
            <a:endParaRPr lang="en-US" altLang="zh-CN" sz="1800" b="1" dirty="0">
              <a:solidFill>
                <a:prstClr val="white"/>
              </a:solidFill>
              <a:latin typeface="Comic Sans MS" pitchFamily="66" charset="0"/>
              <a:ea typeface="Microsoft YaHei"/>
            </a:endParaRPr>
          </a:p>
        </p:txBody>
      </p:sp>
      <p:sp>
        <p:nvSpPr>
          <p:cNvPr id="1153203" name="AutoShape 179"/>
          <p:cNvSpPr>
            <a:spLocks noChangeArrowheads="1"/>
          </p:cNvSpPr>
          <p:nvPr/>
        </p:nvSpPr>
        <p:spPr bwMode="auto">
          <a:xfrm>
            <a:off x="0" y="3302000"/>
            <a:ext cx="2065867" cy="419100"/>
          </a:xfrm>
          <a:prstGeom prst="wedgeRoundRectCallout">
            <a:avLst>
              <a:gd name="adj1" fmla="val 142829"/>
              <a:gd name="adj2" fmla="val -24507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400">
                <a:solidFill>
                  <a:prstClr val="white"/>
                </a:solidFill>
                <a:latin typeface="Comic Sans MS" pitchFamily="66" charset="0"/>
                <a:ea typeface="Microsoft YaHei"/>
              </a:rPr>
              <a:t>z </a:t>
            </a:r>
            <a:r>
              <a:rPr lang="zh-CN" altLang="en-US" sz="1400">
                <a:solidFill>
                  <a:prstClr val="white"/>
                </a:solidFill>
                <a:latin typeface="Comic Sans MS" pitchFamily="66" charset="0"/>
                <a:ea typeface="Microsoft YaHei"/>
              </a:rPr>
              <a:t>的新距离向量 </a:t>
            </a:r>
          </a:p>
        </p:txBody>
      </p:sp>
      <p:sp>
        <p:nvSpPr>
          <p:cNvPr id="1153204" name="Oval 180"/>
          <p:cNvSpPr>
            <a:spLocks noChangeArrowheads="1"/>
          </p:cNvSpPr>
          <p:nvPr/>
        </p:nvSpPr>
        <p:spPr bwMode="auto">
          <a:xfrm>
            <a:off x="4654880" y="2044700"/>
            <a:ext cx="423333" cy="698500"/>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205" name="Oval 181"/>
          <p:cNvSpPr>
            <a:spLocks noChangeArrowheads="1"/>
          </p:cNvSpPr>
          <p:nvPr/>
        </p:nvSpPr>
        <p:spPr bwMode="auto">
          <a:xfrm>
            <a:off x="4981958" y="2044700"/>
            <a:ext cx="423333" cy="698500"/>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206" name="AutoShape 182"/>
          <p:cNvSpPr>
            <a:spLocks noChangeArrowheads="1"/>
          </p:cNvSpPr>
          <p:nvPr/>
        </p:nvSpPr>
        <p:spPr bwMode="auto">
          <a:xfrm>
            <a:off x="5729818" y="6359526"/>
            <a:ext cx="1490133" cy="346075"/>
          </a:xfrm>
          <a:prstGeom prst="wedgeRectCallout">
            <a:avLst>
              <a:gd name="adj1" fmla="val 69602"/>
              <a:gd name="adj2" fmla="val -51375"/>
            </a:avLst>
          </a:prstGeom>
          <a:solidFill>
            <a:srgbClr val="009999"/>
          </a:solidFill>
          <a:ln w="9525">
            <a:solidFill>
              <a:srgbClr val="000000"/>
            </a:solidFill>
            <a:miter lim="800000"/>
            <a:headEnd/>
            <a:tailEnd/>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just">
              <a:spcBef>
                <a:spcPct val="0"/>
              </a:spcBef>
              <a:buClrTx/>
              <a:buSzTx/>
              <a:buNone/>
            </a:pPr>
            <a:r>
              <a:rPr lang="zh-CN" altLang="en-US" sz="1800" b="1">
                <a:solidFill>
                  <a:prstClr val="white"/>
                </a:solidFill>
                <a:latin typeface="Arial"/>
                <a:ea typeface="Microsoft YaHei"/>
              </a:rPr>
              <a:t>第二次</a:t>
            </a:r>
            <a:endParaRPr lang="zh-CN" altLang="en-US" sz="1800" b="1" dirty="0">
              <a:solidFill>
                <a:prstClr val="white"/>
              </a:solidFill>
              <a:latin typeface="Comic Sans MS" pitchFamily="66" charset="0"/>
              <a:ea typeface="Microsoft YaHei"/>
            </a:endParaRPr>
          </a:p>
        </p:txBody>
      </p:sp>
      <p:sp>
        <p:nvSpPr>
          <p:cNvPr id="1153207" name="Line 183"/>
          <p:cNvSpPr>
            <a:spLocks noChangeShapeType="1"/>
          </p:cNvSpPr>
          <p:nvPr/>
        </p:nvSpPr>
        <p:spPr bwMode="auto">
          <a:xfrm>
            <a:off x="7467600" y="2070100"/>
            <a:ext cx="9144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208" name="AutoShape 184"/>
          <p:cNvSpPr>
            <a:spLocks noChangeArrowheads="1"/>
          </p:cNvSpPr>
          <p:nvPr/>
        </p:nvSpPr>
        <p:spPr bwMode="auto">
          <a:xfrm>
            <a:off x="8636000" y="4597400"/>
            <a:ext cx="1185333" cy="457200"/>
          </a:xfrm>
          <a:prstGeom prst="wedgeRoundRectCallout">
            <a:avLst>
              <a:gd name="adj1" fmla="val -316606"/>
              <a:gd name="adj2" fmla="val -142361"/>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a:spcBef>
                <a:spcPct val="0"/>
              </a:spcBef>
              <a:buClrTx/>
              <a:buSzTx/>
              <a:buNone/>
            </a:pPr>
            <a:r>
              <a:rPr lang="zh-CN" altLang="en-US" sz="1800" b="1">
                <a:solidFill>
                  <a:prstClr val="white"/>
                </a:solidFill>
                <a:latin typeface="Comic Sans MS" pitchFamily="66" charset="0"/>
                <a:ea typeface="Microsoft YaHei"/>
              </a:rPr>
              <a:t>稳定</a:t>
            </a:r>
            <a:endParaRPr lang="zh-CN" altLang="en-US" sz="1800" b="1" dirty="0">
              <a:solidFill>
                <a:prstClr val="white"/>
              </a:solidFill>
              <a:latin typeface="Comic Sans MS" pitchFamily="66" charset="0"/>
              <a:ea typeface="Microsoft YaHei"/>
            </a:endParaRPr>
          </a:p>
        </p:txBody>
      </p:sp>
      <p:sp>
        <p:nvSpPr>
          <p:cNvPr id="1153209" name="Line 185"/>
          <p:cNvSpPr>
            <a:spLocks noChangeShapeType="1"/>
          </p:cNvSpPr>
          <p:nvPr/>
        </p:nvSpPr>
        <p:spPr bwMode="auto">
          <a:xfrm>
            <a:off x="4504267" y="4127500"/>
            <a:ext cx="9144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210" name="Line 186"/>
          <p:cNvSpPr>
            <a:spLocks noChangeShapeType="1"/>
          </p:cNvSpPr>
          <p:nvPr/>
        </p:nvSpPr>
        <p:spPr bwMode="auto">
          <a:xfrm>
            <a:off x="7349067" y="6210300"/>
            <a:ext cx="9144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69" name="Text Box 187"/>
          <p:cNvSpPr txBox="1">
            <a:spLocks noChangeArrowheads="1"/>
          </p:cNvSpPr>
          <p:nvPr/>
        </p:nvSpPr>
        <p:spPr bwMode="auto">
          <a:xfrm>
            <a:off x="1456267" y="965201"/>
            <a:ext cx="1828800" cy="3968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zh-CN" altLang="en-US" sz="2000" b="1">
                <a:solidFill>
                  <a:srgbClr val="FF3300"/>
                </a:solidFill>
                <a:latin typeface="Comic Sans MS" pitchFamily="66" charset="0"/>
                <a:ea typeface="华文中宋" pitchFamily="2" charset="-122"/>
              </a:rPr>
              <a:t>目的节点</a:t>
            </a:r>
          </a:p>
        </p:txBody>
      </p:sp>
    </p:spTree>
    <p:extLst>
      <p:ext uri="{BB962C8B-B14F-4D97-AF65-F5344CB8AC3E}">
        <p14:creationId xmlns:p14="http://schemas.microsoft.com/office/powerpoint/2010/main" val="2701880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53198"/>
                                        </p:tgtEl>
                                        <p:attrNameLst>
                                          <p:attrName>style.visibility</p:attrName>
                                        </p:attrNameLst>
                                      </p:cBhvr>
                                      <p:to>
                                        <p:strVal val="visible"/>
                                      </p:to>
                                    </p:set>
                                    <p:animEffect transition="in" filter="blinds(horizontal)">
                                      <p:cBhvr>
                                        <p:cTn id="7" dur="500"/>
                                        <p:tgtEl>
                                          <p:spTgt spid="11531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53199"/>
                                        </p:tgtEl>
                                        <p:attrNameLst>
                                          <p:attrName>style.visibility</p:attrName>
                                        </p:attrNameLst>
                                      </p:cBhvr>
                                      <p:to>
                                        <p:strVal val="visible"/>
                                      </p:to>
                                    </p:set>
                                    <p:animEffect transition="in" filter="dissolve">
                                      <p:cBhvr>
                                        <p:cTn id="12" dur="500"/>
                                        <p:tgtEl>
                                          <p:spTgt spid="11531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53187"/>
                                        </p:tgtEl>
                                        <p:attrNameLst>
                                          <p:attrName>style.visibility</p:attrName>
                                        </p:attrNameLst>
                                      </p:cBhvr>
                                      <p:to>
                                        <p:strVal val="visible"/>
                                      </p:to>
                                    </p:set>
                                    <p:animEffect transition="in" filter="dissolve">
                                      <p:cBhvr>
                                        <p:cTn id="17" dur="500"/>
                                        <p:tgtEl>
                                          <p:spTgt spid="11531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53188"/>
                                        </p:tgtEl>
                                        <p:attrNameLst>
                                          <p:attrName>style.visibility</p:attrName>
                                        </p:attrNameLst>
                                      </p:cBhvr>
                                      <p:to>
                                        <p:strVal val="visible"/>
                                      </p:to>
                                    </p:set>
                                    <p:animEffect transition="in" filter="dissolve">
                                      <p:cBhvr>
                                        <p:cTn id="22" dur="500"/>
                                        <p:tgtEl>
                                          <p:spTgt spid="11531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53189"/>
                                        </p:tgtEl>
                                        <p:attrNameLst>
                                          <p:attrName>style.visibility</p:attrName>
                                        </p:attrNameLst>
                                      </p:cBhvr>
                                      <p:to>
                                        <p:strVal val="visible"/>
                                      </p:to>
                                    </p:set>
                                    <p:animEffect transition="in" filter="blinds(horizontal)">
                                      <p:cBhvr>
                                        <p:cTn id="27" dur="500"/>
                                        <p:tgtEl>
                                          <p:spTgt spid="11531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53202"/>
                                        </p:tgtEl>
                                        <p:attrNameLst>
                                          <p:attrName>style.visibility</p:attrName>
                                        </p:attrNameLst>
                                      </p:cBhvr>
                                      <p:to>
                                        <p:strVal val="visible"/>
                                      </p:to>
                                    </p:set>
                                    <p:animEffect transition="in" filter="dissolve">
                                      <p:cBhvr>
                                        <p:cTn id="32" dur="500"/>
                                        <p:tgtEl>
                                          <p:spTgt spid="115320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53201"/>
                                        </p:tgtEl>
                                        <p:attrNameLst>
                                          <p:attrName>style.visibility</p:attrName>
                                        </p:attrNameLst>
                                      </p:cBhvr>
                                      <p:to>
                                        <p:strVal val="visible"/>
                                      </p:to>
                                    </p:set>
                                    <p:animEffect transition="in" filter="dissolve">
                                      <p:cBhvr>
                                        <p:cTn id="37" dur="500"/>
                                        <p:tgtEl>
                                          <p:spTgt spid="115320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53203"/>
                                        </p:tgtEl>
                                        <p:attrNameLst>
                                          <p:attrName>style.visibility</p:attrName>
                                        </p:attrNameLst>
                                      </p:cBhvr>
                                      <p:to>
                                        <p:strVal val="visible"/>
                                      </p:to>
                                    </p:set>
                                    <p:animEffect transition="in" filter="dissolve">
                                      <p:cBhvr>
                                        <p:cTn id="42" dur="500"/>
                                        <p:tgtEl>
                                          <p:spTgt spid="115320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53200"/>
                                        </p:tgtEl>
                                        <p:attrNameLst>
                                          <p:attrName>style.visibility</p:attrName>
                                        </p:attrNameLst>
                                      </p:cBhvr>
                                      <p:to>
                                        <p:strVal val="visible"/>
                                      </p:to>
                                    </p:set>
                                    <p:animEffect transition="in" filter="dissolve">
                                      <p:cBhvr>
                                        <p:cTn id="47" dur="500"/>
                                        <p:tgtEl>
                                          <p:spTgt spid="115320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53192"/>
                                        </p:tgtEl>
                                        <p:attrNameLst>
                                          <p:attrName>style.visibility</p:attrName>
                                        </p:attrNameLst>
                                      </p:cBhvr>
                                      <p:to>
                                        <p:strVal val="visible"/>
                                      </p:to>
                                    </p:set>
                                    <p:animEffect transition="in" filter="dissolve">
                                      <p:cBhvr>
                                        <p:cTn id="52" dur="500"/>
                                        <p:tgtEl>
                                          <p:spTgt spid="115319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53193"/>
                                        </p:tgtEl>
                                        <p:attrNameLst>
                                          <p:attrName>style.visibility</p:attrName>
                                        </p:attrNameLst>
                                      </p:cBhvr>
                                      <p:to>
                                        <p:strVal val="visible"/>
                                      </p:to>
                                    </p:set>
                                    <p:animEffect transition="in" filter="dissolve">
                                      <p:cBhvr>
                                        <p:cTn id="55" dur="500"/>
                                        <p:tgtEl>
                                          <p:spTgt spid="115319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53204"/>
                                        </p:tgtEl>
                                        <p:attrNameLst>
                                          <p:attrName>style.visibility</p:attrName>
                                        </p:attrNameLst>
                                      </p:cBhvr>
                                      <p:to>
                                        <p:strVal val="visible"/>
                                      </p:to>
                                    </p:set>
                                    <p:animEffect transition="in" filter="dissolve">
                                      <p:cBhvr>
                                        <p:cTn id="58" dur="500"/>
                                        <p:tgtEl>
                                          <p:spTgt spid="115320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153205"/>
                                        </p:tgtEl>
                                        <p:attrNameLst>
                                          <p:attrName>style.visibility</p:attrName>
                                        </p:attrNameLst>
                                      </p:cBhvr>
                                      <p:to>
                                        <p:strVal val="visible"/>
                                      </p:to>
                                    </p:set>
                                    <p:animEffect transition="in" filter="dissolve">
                                      <p:cBhvr>
                                        <p:cTn id="63" dur="500"/>
                                        <p:tgtEl>
                                          <p:spTgt spid="1153205"/>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153195"/>
                                        </p:tgtEl>
                                        <p:attrNameLst>
                                          <p:attrName>style.visibility</p:attrName>
                                        </p:attrNameLst>
                                      </p:cBhvr>
                                      <p:to>
                                        <p:strVal val="visible"/>
                                      </p:to>
                                    </p:set>
                                    <p:animEffect transition="in" filter="dissolve">
                                      <p:cBhvr>
                                        <p:cTn id="66" dur="500"/>
                                        <p:tgtEl>
                                          <p:spTgt spid="115319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153194"/>
                                        </p:tgtEl>
                                        <p:attrNameLst>
                                          <p:attrName>style.visibility</p:attrName>
                                        </p:attrNameLst>
                                      </p:cBhvr>
                                      <p:to>
                                        <p:strVal val="visible"/>
                                      </p:to>
                                    </p:set>
                                    <p:animEffect transition="in" filter="dissolve">
                                      <p:cBhvr>
                                        <p:cTn id="69" dur="500"/>
                                        <p:tgtEl>
                                          <p:spTgt spid="115319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153190"/>
                                        </p:tgtEl>
                                        <p:attrNameLst>
                                          <p:attrName>style.visibility</p:attrName>
                                        </p:attrNameLst>
                                      </p:cBhvr>
                                      <p:to>
                                        <p:strVal val="visible"/>
                                      </p:to>
                                    </p:set>
                                    <p:animEffect transition="in" filter="blinds(horizontal)">
                                      <p:cBhvr>
                                        <p:cTn id="74" dur="500"/>
                                        <p:tgtEl>
                                          <p:spTgt spid="115319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153209"/>
                                        </p:tgtEl>
                                        <p:attrNameLst>
                                          <p:attrName>style.visibility</p:attrName>
                                        </p:attrNameLst>
                                      </p:cBhvr>
                                      <p:to>
                                        <p:strVal val="visible"/>
                                      </p:to>
                                    </p:set>
                                    <p:animEffect transition="in" filter="blinds(horizontal)">
                                      <p:cBhvr>
                                        <p:cTn id="79" dur="500"/>
                                        <p:tgtEl>
                                          <p:spTgt spid="1153209"/>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153208"/>
                                        </p:tgtEl>
                                        <p:attrNameLst>
                                          <p:attrName>style.visibility</p:attrName>
                                        </p:attrNameLst>
                                      </p:cBhvr>
                                      <p:to>
                                        <p:strVal val="visible"/>
                                      </p:to>
                                    </p:set>
                                    <p:animEffect transition="in" filter="dissolve">
                                      <p:cBhvr>
                                        <p:cTn id="84" dur="500"/>
                                        <p:tgtEl>
                                          <p:spTgt spid="115320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1153191"/>
                                        </p:tgtEl>
                                        <p:attrNameLst>
                                          <p:attrName>style.visibility</p:attrName>
                                        </p:attrNameLst>
                                      </p:cBhvr>
                                      <p:to>
                                        <p:strVal val="visible"/>
                                      </p:to>
                                    </p:set>
                                    <p:animEffect transition="in" filter="blinds(horizontal)">
                                      <p:cBhvr>
                                        <p:cTn id="89" dur="500"/>
                                        <p:tgtEl>
                                          <p:spTgt spid="1153191"/>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1153206"/>
                                        </p:tgtEl>
                                        <p:attrNameLst>
                                          <p:attrName>style.visibility</p:attrName>
                                        </p:attrNameLst>
                                      </p:cBhvr>
                                      <p:to>
                                        <p:strVal val="visible"/>
                                      </p:to>
                                    </p:set>
                                    <p:animEffect transition="in" filter="dissolve">
                                      <p:cBhvr>
                                        <p:cTn id="94" dur="500"/>
                                        <p:tgtEl>
                                          <p:spTgt spid="115320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53207"/>
                                        </p:tgtEl>
                                        <p:attrNameLst>
                                          <p:attrName>style.visibility</p:attrName>
                                        </p:attrNameLst>
                                      </p:cBhvr>
                                      <p:to>
                                        <p:strVal val="visible"/>
                                      </p:to>
                                    </p:set>
                                    <p:animEffect transition="in" filter="wipe(down)">
                                      <p:cBhvr>
                                        <p:cTn id="99" dur="500"/>
                                        <p:tgtEl>
                                          <p:spTgt spid="1153207"/>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153210"/>
                                        </p:tgtEl>
                                        <p:attrNameLst>
                                          <p:attrName>style.visibility</p:attrName>
                                        </p:attrNameLst>
                                      </p:cBhvr>
                                      <p:to>
                                        <p:strVal val="visible"/>
                                      </p:to>
                                    </p:set>
                                    <p:animEffect transition="in" filter="wipe(down)">
                                      <p:cBhvr>
                                        <p:cTn id="104" dur="500"/>
                                        <p:tgtEl>
                                          <p:spTgt spid="1153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3187" grpId="0" animBg="1"/>
      <p:bldP spid="1153188" grpId="0" animBg="1"/>
      <p:bldP spid="1153189" grpId="0" animBg="1"/>
      <p:bldP spid="1153190" grpId="0" animBg="1"/>
      <p:bldP spid="1153191" grpId="0" animBg="1"/>
      <p:bldP spid="1153192" grpId="0" animBg="1"/>
      <p:bldP spid="1153193" grpId="0" animBg="1"/>
      <p:bldP spid="1153194" grpId="0" animBg="1"/>
      <p:bldP spid="1153195" grpId="0" animBg="1"/>
      <p:bldP spid="1153198" grpId="0" animBg="1"/>
      <p:bldP spid="1153199" grpId="0" animBg="1"/>
      <p:bldP spid="1153200" grpId="0" animBg="1"/>
      <p:bldP spid="1153201" grpId="0" animBg="1"/>
      <p:bldP spid="1153202" grpId="0" animBg="1"/>
      <p:bldP spid="1153203" grpId="0" animBg="1"/>
      <p:bldP spid="1153204" grpId="0" animBg="1"/>
      <p:bldP spid="1153205" grpId="0" animBg="1"/>
      <p:bldP spid="1153206" grpId="0" animBg="1"/>
      <p:bldP spid="1153207" grpId="0" animBg="1"/>
      <p:bldP spid="1153208" grpId="0" animBg="1"/>
      <p:bldP spid="1153209" grpId="0" animBg="1"/>
      <p:bldP spid="115321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type="body" idx="4294967295"/>
          </p:nvPr>
        </p:nvSpPr>
        <p:spPr>
          <a:xfrm>
            <a:off x="842211" y="1335505"/>
            <a:ext cx="10363200" cy="4648200"/>
          </a:xfrm>
          <a:prstGeom prst="rect">
            <a:avLst/>
          </a:prstGeom>
        </p:spPr>
        <p:txBody>
          <a:bodyPr/>
          <a:lstStyle/>
          <a:p>
            <a:pPr>
              <a:lnSpc>
                <a:spcPct val="130000"/>
              </a:lnSpc>
              <a:spcBef>
                <a:spcPct val="25000"/>
              </a:spcBef>
            </a:pPr>
            <a:r>
              <a:rPr lang="zh-CN" altLang="en-US" dirty="0">
                <a:latin typeface="+mn-ea"/>
              </a:rPr>
              <a:t>多次重复</a:t>
            </a:r>
            <a:r>
              <a:rPr lang="zh-CN" altLang="en-US" dirty="0">
                <a:solidFill>
                  <a:srgbClr val="FF3300"/>
                </a:solidFill>
                <a:latin typeface="+mn-ea"/>
              </a:rPr>
              <a:t>从邻居接收更新距离向量</a:t>
            </a:r>
            <a:r>
              <a:rPr lang="zh-CN" altLang="en-US" dirty="0">
                <a:latin typeface="+mn-ea"/>
              </a:rPr>
              <a:t>、重新计算选路表项、并向邻居发送更新通知的过程，一直持续到没有更新报文发出为止。</a:t>
            </a:r>
          </a:p>
          <a:p>
            <a:pPr>
              <a:lnSpc>
                <a:spcPct val="130000"/>
              </a:lnSpc>
              <a:spcBef>
                <a:spcPct val="25000"/>
              </a:spcBef>
            </a:pPr>
            <a:r>
              <a:rPr lang="zh-CN" altLang="en-US" dirty="0">
                <a:latin typeface="+mn-ea"/>
              </a:rPr>
              <a:t>算法进入静止状态，直到某个链路费用发生改变为止。</a:t>
            </a:r>
          </a:p>
        </p:txBody>
      </p:sp>
    </p:spTree>
    <p:extLst>
      <p:ext uri="{BB962C8B-B14F-4D97-AF65-F5344CB8AC3E}">
        <p14:creationId xmlns:p14="http://schemas.microsoft.com/office/powerpoint/2010/main" val="16839500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idx="4294967295"/>
          </p:nvPr>
        </p:nvSpPr>
        <p:spPr>
          <a:xfrm>
            <a:off x="144378" y="413795"/>
            <a:ext cx="11851105" cy="1143000"/>
          </a:xfrm>
          <a:prstGeom prst="rect">
            <a:avLst/>
          </a:prstGeom>
        </p:spPr>
        <p:txBody>
          <a:bodyPr/>
          <a:lstStyle/>
          <a:p>
            <a:pPr algn="ctr"/>
            <a:r>
              <a:rPr lang="zh-CN" altLang="en-US" dirty="0"/>
              <a:t>链路费用改变与链路故障</a:t>
            </a:r>
          </a:p>
        </p:txBody>
      </p:sp>
      <p:sp>
        <p:nvSpPr>
          <p:cNvPr id="1103875" name="Rectangle 3"/>
          <p:cNvSpPr>
            <a:spLocks noGrp="1" noChangeArrowheads="1"/>
          </p:cNvSpPr>
          <p:nvPr>
            <p:ph type="body" idx="4294967295"/>
          </p:nvPr>
        </p:nvSpPr>
        <p:spPr>
          <a:xfrm>
            <a:off x="1000397" y="1455822"/>
            <a:ext cx="10363200" cy="2717800"/>
          </a:xfrm>
          <a:prstGeom prst="rect">
            <a:avLst/>
          </a:prstGeom>
        </p:spPr>
        <p:txBody>
          <a:bodyPr/>
          <a:lstStyle/>
          <a:p>
            <a:pPr eaLnBrk="1">
              <a:lnSpc>
                <a:spcPct val="120000"/>
              </a:lnSpc>
              <a:buFont typeface="ZapfDingbats" pitchFamily="82" charset="2"/>
              <a:buNone/>
            </a:pPr>
            <a:r>
              <a:rPr lang="zh-CN" altLang="en-US" sz="2400" dirty="0">
                <a:latin typeface="+mn-ea"/>
              </a:rPr>
              <a:t>当一个节点检测到</a:t>
            </a:r>
            <a:r>
              <a:rPr lang="zh-CN" altLang="en-US" sz="2400" dirty="0">
                <a:solidFill>
                  <a:srgbClr val="FF3300"/>
                </a:solidFill>
                <a:latin typeface="+mn-ea"/>
              </a:rPr>
              <a:t>从它到邻居的链路费用发生变化时</a:t>
            </a:r>
            <a:r>
              <a:rPr lang="zh-CN" altLang="en-US" sz="2400" dirty="0">
                <a:latin typeface="+mn-ea"/>
              </a:rPr>
              <a:t>，就更新其距离向量，如果最低费用路径的费用发生变化，通知其邻居。</a:t>
            </a:r>
          </a:p>
          <a:p>
            <a:pPr eaLnBrk="1">
              <a:lnSpc>
                <a:spcPct val="120000"/>
              </a:lnSpc>
              <a:buFont typeface="ZapfDingbats" pitchFamily="82" charset="2"/>
              <a:buNone/>
            </a:pPr>
            <a:r>
              <a:rPr lang="zh-CN" altLang="en-US" sz="2400" b="1" dirty="0">
                <a:solidFill>
                  <a:schemeClr val="accent2"/>
                </a:solidFill>
                <a:latin typeface="+mn-ea"/>
              </a:rPr>
              <a:t>（</a:t>
            </a:r>
            <a:r>
              <a:rPr lang="en-US" altLang="zh-CN" sz="2400" b="1" dirty="0">
                <a:solidFill>
                  <a:schemeClr val="accent2"/>
                </a:solidFill>
                <a:latin typeface="+mn-ea"/>
              </a:rPr>
              <a:t>1</a:t>
            </a:r>
            <a:r>
              <a:rPr lang="zh-CN" altLang="en-US" sz="2400" b="1" dirty="0">
                <a:solidFill>
                  <a:schemeClr val="accent2"/>
                </a:solidFill>
                <a:latin typeface="+mn-ea"/>
              </a:rPr>
              <a:t>）某链路费用减少时情况</a:t>
            </a:r>
          </a:p>
          <a:p>
            <a:pPr eaLnBrk="1">
              <a:lnSpc>
                <a:spcPct val="120000"/>
              </a:lnSpc>
              <a:buFont typeface="ZapfDingbats" pitchFamily="82" charset="2"/>
              <a:buNone/>
            </a:pPr>
            <a:r>
              <a:rPr lang="zh-CN" altLang="en-US" sz="2400" dirty="0">
                <a:latin typeface="+mn-ea"/>
              </a:rPr>
              <a:t>     如图所示，当</a:t>
            </a:r>
            <a:r>
              <a:rPr lang="en-US" altLang="zh-CN" sz="2400" dirty="0">
                <a:solidFill>
                  <a:srgbClr val="FF3300"/>
                </a:solidFill>
                <a:latin typeface="+mn-ea"/>
              </a:rPr>
              <a:t>y </a:t>
            </a:r>
            <a:r>
              <a:rPr lang="zh-CN" altLang="en-US" sz="2400" dirty="0">
                <a:solidFill>
                  <a:srgbClr val="FF3300"/>
                </a:solidFill>
                <a:latin typeface="+mn-ea"/>
              </a:rPr>
              <a:t>到</a:t>
            </a:r>
            <a:r>
              <a:rPr lang="en-US" altLang="zh-CN" sz="2400" dirty="0">
                <a:solidFill>
                  <a:srgbClr val="FF3300"/>
                </a:solidFill>
                <a:latin typeface="+mn-ea"/>
              </a:rPr>
              <a:t>x</a:t>
            </a:r>
            <a:r>
              <a:rPr lang="zh-CN" altLang="en-US" sz="2400" dirty="0">
                <a:latin typeface="+mn-ea"/>
              </a:rPr>
              <a:t>的链路费用从</a:t>
            </a:r>
            <a:r>
              <a:rPr lang="en-US" altLang="zh-CN" sz="2400" dirty="0">
                <a:solidFill>
                  <a:srgbClr val="FF3300"/>
                </a:solidFill>
                <a:latin typeface="+mn-ea"/>
              </a:rPr>
              <a:t>4</a:t>
            </a:r>
            <a:r>
              <a:rPr lang="zh-CN" altLang="en-US" sz="2400" dirty="0">
                <a:solidFill>
                  <a:srgbClr val="FF3300"/>
                </a:solidFill>
                <a:latin typeface="+mn-ea"/>
              </a:rPr>
              <a:t>变为</a:t>
            </a:r>
            <a:r>
              <a:rPr lang="en-US" altLang="zh-CN" sz="2400" dirty="0">
                <a:solidFill>
                  <a:srgbClr val="FF3300"/>
                </a:solidFill>
                <a:latin typeface="+mn-ea"/>
              </a:rPr>
              <a:t>1</a:t>
            </a:r>
            <a:r>
              <a:rPr lang="zh-CN" altLang="en-US" sz="2400" dirty="0">
                <a:latin typeface="+mn-ea"/>
              </a:rPr>
              <a:t>的情况。</a:t>
            </a:r>
          </a:p>
        </p:txBody>
      </p:sp>
      <p:grpSp>
        <p:nvGrpSpPr>
          <p:cNvPr id="1103878" name="Group 6"/>
          <p:cNvGrpSpPr>
            <a:grpSpLocks/>
          </p:cNvGrpSpPr>
          <p:nvPr/>
        </p:nvGrpSpPr>
        <p:grpSpPr bwMode="auto">
          <a:xfrm>
            <a:off x="4413251" y="4581525"/>
            <a:ext cx="3522133" cy="1606550"/>
            <a:chOff x="3625" y="1076"/>
            <a:chExt cx="1376" cy="828"/>
          </a:xfrm>
        </p:grpSpPr>
        <p:sp>
          <p:nvSpPr>
            <p:cNvPr id="57350" name="Freeform 7"/>
            <p:cNvSpPr>
              <a:spLocks/>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51" name="Freeform 8"/>
            <p:cNvSpPr>
              <a:spLocks/>
            </p:cNvSpPr>
            <p:nvPr/>
          </p:nvSpPr>
          <p:spPr bwMode="auto">
            <a:xfrm>
              <a:off x="3984" y="1404"/>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52" name="Oval 9"/>
            <p:cNvSpPr>
              <a:spLocks noChangeArrowheads="1"/>
            </p:cNvSpPr>
            <p:nvPr/>
          </p:nvSpPr>
          <p:spPr bwMode="auto">
            <a:xfrm>
              <a:off x="3724" y="164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53" name="Line 10"/>
            <p:cNvSpPr>
              <a:spLocks noChangeShapeType="1"/>
            </p:cNvSpPr>
            <p:nvPr/>
          </p:nvSpPr>
          <p:spPr bwMode="auto">
            <a:xfrm>
              <a:off x="3724" y="1633"/>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54" name="Line 11"/>
            <p:cNvSpPr>
              <a:spLocks noChangeShapeType="1"/>
            </p:cNvSpPr>
            <p:nvPr/>
          </p:nvSpPr>
          <p:spPr bwMode="auto">
            <a:xfrm>
              <a:off x="4037" y="1633"/>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55" name="Rectangle 12"/>
            <p:cNvSpPr>
              <a:spLocks noChangeArrowheads="1"/>
            </p:cNvSpPr>
            <p:nvPr/>
          </p:nvSpPr>
          <p:spPr bwMode="auto">
            <a:xfrm>
              <a:off x="3724" y="163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7356" name="Oval 13"/>
            <p:cNvSpPr>
              <a:spLocks noChangeArrowheads="1"/>
            </p:cNvSpPr>
            <p:nvPr/>
          </p:nvSpPr>
          <p:spPr bwMode="auto">
            <a:xfrm>
              <a:off x="3721" y="157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57" name="Freeform 14"/>
            <p:cNvSpPr>
              <a:spLocks/>
            </p:cNvSpPr>
            <p:nvPr/>
          </p:nvSpPr>
          <p:spPr bwMode="auto">
            <a:xfrm>
              <a:off x="4389" y="1404"/>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58" name="Freeform 15"/>
            <p:cNvSpPr>
              <a:spLocks/>
            </p:cNvSpPr>
            <p:nvPr/>
          </p:nvSpPr>
          <p:spPr bwMode="auto">
            <a:xfrm>
              <a:off x="4041" y="1668"/>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57359" name="Group 16"/>
            <p:cNvGrpSpPr>
              <a:grpSpLocks/>
            </p:cNvGrpSpPr>
            <p:nvPr/>
          </p:nvGrpSpPr>
          <p:grpSpPr bwMode="auto">
            <a:xfrm>
              <a:off x="3810" y="1526"/>
              <a:ext cx="142" cy="206"/>
              <a:chOff x="2982" y="2429"/>
              <a:chExt cx="144" cy="206"/>
            </a:xfrm>
          </p:grpSpPr>
          <p:sp>
            <p:nvSpPr>
              <p:cNvPr id="57383" name="Rectangle 1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84" name="Text Box 18"/>
              <p:cNvSpPr txBox="1">
                <a:spLocks noChangeArrowheads="1"/>
              </p:cNvSpPr>
              <p:nvPr/>
            </p:nvSpPr>
            <p:spPr bwMode="auto">
              <a:xfrm>
                <a:off x="2991" y="2429"/>
                <a:ext cx="133"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x</a:t>
                </a:r>
                <a:endParaRPr lang="en-US" altLang="zh-CN" sz="2400">
                  <a:solidFill>
                    <a:srgbClr val="FFFF00"/>
                  </a:solidFill>
                </a:endParaRPr>
              </a:p>
            </p:txBody>
          </p:sp>
        </p:grpSp>
        <p:grpSp>
          <p:nvGrpSpPr>
            <p:cNvPr id="57360" name="Group 19"/>
            <p:cNvGrpSpPr>
              <a:grpSpLocks/>
            </p:cNvGrpSpPr>
            <p:nvPr/>
          </p:nvGrpSpPr>
          <p:grpSpPr bwMode="auto">
            <a:xfrm>
              <a:off x="4566" y="1538"/>
              <a:ext cx="316" cy="206"/>
              <a:chOff x="1740" y="2306"/>
              <a:chExt cx="316" cy="206"/>
            </a:xfrm>
          </p:grpSpPr>
          <p:sp>
            <p:nvSpPr>
              <p:cNvPr id="57375" name="Oval 2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76" name="Line 2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77" name="Line 2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78" name="Rectangle 2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7379" name="Oval 2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57380" name="Group 25"/>
              <p:cNvGrpSpPr>
                <a:grpSpLocks/>
              </p:cNvGrpSpPr>
              <p:nvPr/>
            </p:nvGrpSpPr>
            <p:grpSpPr bwMode="auto">
              <a:xfrm>
                <a:off x="1818" y="2306"/>
                <a:ext cx="141" cy="206"/>
                <a:chOff x="2982" y="2429"/>
                <a:chExt cx="144" cy="206"/>
              </a:xfrm>
            </p:grpSpPr>
            <p:sp>
              <p:nvSpPr>
                <p:cNvPr id="57381" name="Rectangle 2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82" name="Text Box 27"/>
                <p:cNvSpPr txBox="1">
                  <a:spLocks noChangeArrowheads="1"/>
                </p:cNvSpPr>
                <p:nvPr/>
              </p:nvSpPr>
              <p:spPr bwMode="auto">
                <a:xfrm>
                  <a:off x="2993" y="2429"/>
                  <a:ext cx="128"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57361" name="Text Box 28"/>
            <p:cNvSpPr txBox="1">
              <a:spLocks noChangeArrowheads="1"/>
            </p:cNvSpPr>
            <p:nvPr/>
          </p:nvSpPr>
          <p:spPr bwMode="auto">
            <a:xfrm>
              <a:off x="4504" y="1328"/>
              <a:ext cx="113"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57362" name="Text Box 29"/>
            <p:cNvSpPr txBox="1">
              <a:spLocks noChangeArrowheads="1"/>
            </p:cNvSpPr>
            <p:nvPr/>
          </p:nvSpPr>
          <p:spPr bwMode="auto">
            <a:xfrm>
              <a:off x="3968" y="1325"/>
              <a:ext cx="127"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57363" name="Text Box 30"/>
            <p:cNvSpPr txBox="1">
              <a:spLocks noChangeArrowheads="1"/>
            </p:cNvSpPr>
            <p:nvPr/>
          </p:nvSpPr>
          <p:spPr bwMode="auto">
            <a:xfrm>
              <a:off x="4225" y="1658"/>
              <a:ext cx="182"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57364" name="Group 31"/>
            <p:cNvGrpSpPr>
              <a:grpSpLocks/>
            </p:cNvGrpSpPr>
            <p:nvPr/>
          </p:nvGrpSpPr>
          <p:grpSpPr bwMode="auto">
            <a:xfrm>
              <a:off x="4146" y="1214"/>
              <a:ext cx="316" cy="206"/>
              <a:chOff x="1740" y="2306"/>
              <a:chExt cx="316" cy="206"/>
            </a:xfrm>
          </p:grpSpPr>
          <p:sp>
            <p:nvSpPr>
              <p:cNvPr id="57367" name="Oval 32"/>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68" name="Line 33"/>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69" name="Line 34"/>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70" name="Rectangle 35"/>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7371" name="Oval 36"/>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57372" name="Group 37"/>
              <p:cNvGrpSpPr>
                <a:grpSpLocks/>
              </p:cNvGrpSpPr>
              <p:nvPr/>
            </p:nvGrpSpPr>
            <p:grpSpPr bwMode="auto">
              <a:xfrm>
                <a:off x="1819" y="2306"/>
                <a:ext cx="141" cy="206"/>
                <a:chOff x="2982" y="2429"/>
                <a:chExt cx="144" cy="206"/>
              </a:xfrm>
            </p:grpSpPr>
            <p:sp>
              <p:nvSpPr>
                <p:cNvPr id="57373" name="Rectangle 38"/>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74" name="Text Box 39"/>
                <p:cNvSpPr txBox="1">
                  <a:spLocks noChangeArrowheads="1"/>
                </p:cNvSpPr>
                <p:nvPr/>
              </p:nvSpPr>
              <p:spPr bwMode="auto">
                <a:xfrm>
                  <a:off x="2995" y="2429"/>
                  <a:ext cx="126"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y</a:t>
                  </a:r>
                  <a:endParaRPr lang="en-US" altLang="zh-CN" sz="2400">
                    <a:solidFill>
                      <a:srgbClr val="FFFF00"/>
                    </a:solidFill>
                  </a:endParaRPr>
                </a:p>
              </p:txBody>
            </p:sp>
          </p:grpSp>
        </p:grpSp>
        <p:sp>
          <p:nvSpPr>
            <p:cNvPr id="57365" name="Text Box 40"/>
            <p:cNvSpPr txBox="1">
              <a:spLocks noChangeArrowheads="1"/>
            </p:cNvSpPr>
            <p:nvPr/>
          </p:nvSpPr>
          <p:spPr bwMode="auto">
            <a:xfrm>
              <a:off x="3874" y="1076"/>
              <a:ext cx="113"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1</a:t>
              </a:r>
              <a:endParaRPr lang="en-US" altLang="zh-CN" sz="2400">
                <a:solidFill>
                  <a:prstClr val="black"/>
                </a:solidFill>
              </a:endParaRPr>
            </a:p>
          </p:txBody>
        </p:sp>
        <p:sp>
          <p:nvSpPr>
            <p:cNvPr id="57366" name="Line 41"/>
            <p:cNvSpPr>
              <a:spLocks noChangeShapeType="1"/>
            </p:cNvSpPr>
            <p:nvPr/>
          </p:nvSpPr>
          <p:spPr bwMode="auto">
            <a:xfrm flipH="1" flipV="1">
              <a:off x="3948" y="1272"/>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Tree>
    <p:extLst>
      <p:ext uri="{BB962C8B-B14F-4D97-AF65-F5344CB8AC3E}">
        <p14:creationId xmlns:p14="http://schemas.microsoft.com/office/powerpoint/2010/main" val="3775149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3875">
                                            <p:txEl>
                                              <p:pRg st="1" end="1"/>
                                            </p:txEl>
                                          </p:spTgt>
                                        </p:tgtEl>
                                        <p:attrNameLst>
                                          <p:attrName>style.visibility</p:attrName>
                                        </p:attrNameLst>
                                      </p:cBhvr>
                                      <p:to>
                                        <p:strVal val="visible"/>
                                      </p:to>
                                    </p:set>
                                    <p:animEffect transition="in" filter="blinds(horizontal)">
                                      <p:cBhvr>
                                        <p:cTn id="7" dur="500"/>
                                        <p:tgtEl>
                                          <p:spTgt spid="110387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03875">
                                            <p:txEl>
                                              <p:pRg st="2" end="2"/>
                                            </p:txEl>
                                          </p:spTgt>
                                        </p:tgtEl>
                                        <p:attrNameLst>
                                          <p:attrName>style.visibility</p:attrName>
                                        </p:attrNameLst>
                                      </p:cBhvr>
                                      <p:to>
                                        <p:strVal val="visible"/>
                                      </p:to>
                                    </p:set>
                                    <p:animEffect transition="in" filter="blinds(horizontal)">
                                      <p:cBhvr>
                                        <p:cTn id="10" dur="500"/>
                                        <p:tgtEl>
                                          <p:spTgt spid="110387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103878"/>
                                        </p:tgtEl>
                                        <p:attrNameLst>
                                          <p:attrName>style.visibility</p:attrName>
                                        </p:attrNameLst>
                                      </p:cBhvr>
                                      <p:to>
                                        <p:strVal val="visible"/>
                                      </p:to>
                                    </p:set>
                                    <p:animEffect transition="in" filter="dissolve">
                                      <p:cBhvr>
                                        <p:cTn id="15" dur="500"/>
                                        <p:tgtEl>
                                          <p:spTgt spid="1103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1" y="364120"/>
            <a:ext cx="12019547" cy="952500"/>
          </a:xfrm>
          <a:prstGeom prst="rect">
            <a:avLst/>
          </a:prstGeom>
        </p:spPr>
        <p:txBody>
          <a:bodyPr/>
          <a:lstStyle/>
          <a:p>
            <a:pPr algn="ctr"/>
            <a:r>
              <a:rPr lang="zh-CN" altLang="en-US" dirty="0">
                <a:latin typeface="+mn-ea"/>
                <a:ea typeface="+mn-ea"/>
              </a:rPr>
              <a:t>考虑</a:t>
            </a:r>
            <a:r>
              <a:rPr lang="en-US" altLang="zh-CN" dirty="0">
                <a:latin typeface="+mn-ea"/>
                <a:ea typeface="+mn-ea"/>
              </a:rPr>
              <a:t>y</a:t>
            </a:r>
            <a:r>
              <a:rPr lang="zh-CN" altLang="en-US" dirty="0">
                <a:latin typeface="+mn-ea"/>
                <a:ea typeface="+mn-ea"/>
              </a:rPr>
              <a:t>与</a:t>
            </a:r>
            <a:r>
              <a:rPr lang="en-US" altLang="zh-CN" dirty="0">
                <a:latin typeface="+mn-ea"/>
                <a:ea typeface="+mn-ea"/>
              </a:rPr>
              <a:t>z</a:t>
            </a:r>
            <a:r>
              <a:rPr lang="zh-CN" altLang="en-US" dirty="0">
                <a:latin typeface="+mn-ea"/>
                <a:ea typeface="+mn-ea"/>
              </a:rPr>
              <a:t>到目的节点</a:t>
            </a:r>
            <a:r>
              <a:rPr lang="en-US" altLang="zh-CN" dirty="0">
                <a:latin typeface="+mn-ea"/>
                <a:ea typeface="+mn-ea"/>
              </a:rPr>
              <a:t>x</a:t>
            </a:r>
            <a:r>
              <a:rPr lang="zh-CN" altLang="en-US" dirty="0">
                <a:latin typeface="+mn-ea"/>
                <a:ea typeface="+mn-ea"/>
              </a:rPr>
              <a:t>的距离表变化</a:t>
            </a:r>
          </a:p>
        </p:txBody>
      </p:sp>
      <p:sp>
        <p:nvSpPr>
          <p:cNvPr id="1105923" name="Rectangle 3"/>
          <p:cNvSpPr>
            <a:spLocks noGrp="1" noChangeArrowheads="1"/>
          </p:cNvSpPr>
          <p:nvPr>
            <p:ph type="body" idx="4294967295"/>
          </p:nvPr>
        </p:nvSpPr>
        <p:spPr>
          <a:xfrm>
            <a:off x="794084" y="1318211"/>
            <a:ext cx="10599738" cy="3121025"/>
          </a:xfrm>
          <a:prstGeom prst="rect">
            <a:avLst/>
          </a:prstGeom>
        </p:spPr>
        <p:txBody>
          <a:bodyPr/>
          <a:lstStyle/>
          <a:p>
            <a:pPr>
              <a:lnSpc>
                <a:spcPct val="105000"/>
              </a:lnSpc>
            </a:pPr>
            <a:r>
              <a:rPr lang="en-US" altLang="zh-CN" sz="2400" dirty="0">
                <a:solidFill>
                  <a:srgbClr val="FF6600"/>
                </a:solidFill>
                <a:latin typeface="+mn-ea"/>
              </a:rPr>
              <a:t>t0</a:t>
            </a:r>
            <a:r>
              <a:rPr lang="zh-CN" altLang="en-US" sz="2400" dirty="0">
                <a:solidFill>
                  <a:srgbClr val="FF6600"/>
                </a:solidFill>
                <a:latin typeface="+mn-ea"/>
              </a:rPr>
              <a:t>：</a:t>
            </a:r>
            <a:r>
              <a:rPr lang="en-US" altLang="zh-CN" sz="2400" dirty="0">
                <a:latin typeface="+mn-ea"/>
              </a:rPr>
              <a:t>y </a:t>
            </a:r>
            <a:r>
              <a:rPr lang="zh-CN" altLang="en-US" sz="2400" dirty="0">
                <a:latin typeface="+mn-ea"/>
              </a:rPr>
              <a:t>检测到</a:t>
            </a:r>
            <a:r>
              <a:rPr lang="en-US" altLang="zh-CN" sz="2400" dirty="0">
                <a:latin typeface="+mn-ea"/>
              </a:rPr>
              <a:t>x</a:t>
            </a:r>
            <a:r>
              <a:rPr lang="zh-CN" altLang="en-US" sz="2400" dirty="0">
                <a:latin typeface="+mn-ea"/>
              </a:rPr>
              <a:t>的链路费用从</a:t>
            </a:r>
            <a:r>
              <a:rPr lang="en-US" altLang="zh-CN" sz="2400" dirty="0">
                <a:solidFill>
                  <a:srgbClr val="FF3300"/>
                </a:solidFill>
                <a:latin typeface="+mn-ea"/>
              </a:rPr>
              <a:t>4</a:t>
            </a:r>
            <a:r>
              <a:rPr lang="zh-CN" altLang="en-US" sz="2400" dirty="0">
                <a:solidFill>
                  <a:srgbClr val="FF3300"/>
                </a:solidFill>
                <a:latin typeface="+mn-ea"/>
              </a:rPr>
              <a:t>变为</a:t>
            </a:r>
            <a:r>
              <a:rPr lang="en-US" altLang="zh-CN" sz="2400" dirty="0">
                <a:solidFill>
                  <a:srgbClr val="FF3300"/>
                </a:solidFill>
                <a:latin typeface="+mn-ea"/>
              </a:rPr>
              <a:t>1</a:t>
            </a:r>
            <a:r>
              <a:rPr lang="zh-CN" altLang="en-US" sz="2400" dirty="0">
                <a:latin typeface="+mn-ea"/>
              </a:rPr>
              <a:t>，更新其距离向量，并通知其邻居</a:t>
            </a:r>
            <a:r>
              <a:rPr lang="en-US" altLang="zh-CN" sz="2400" dirty="0">
                <a:latin typeface="+mn-ea"/>
              </a:rPr>
              <a:t>z</a:t>
            </a:r>
            <a:r>
              <a:rPr lang="zh-CN" altLang="en-US" sz="2400" dirty="0">
                <a:latin typeface="+mn-ea"/>
              </a:rPr>
              <a:t>；</a:t>
            </a:r>
          </a:p>
          <a:p>
            <a:pPr>
              <a:lnSpc>
                <a:spcPct val="110000"/>
              </a:lnSpc>
            </a:pPr>
            <a:r>
              <a:rPr lang="en-US" altLang="zh-CN" sz="2400" dirty="0">
                <a:solidFill>
                  <a:srgbClr val="FF6600"/>
                </a:solidFill>
                <a:latin typeface="+mn-ea"/>
              </a:rPr>
              <a:t>t1</a:t>
            </a:r>
            <a:r>
              <a:rPr lang="zh-CN" altLang="en-US" sz="2400" dirty="0">
                <a:solidFill>
                  <a:srgbClr val="FF6600"/>
                </a:solidFill>
                <a:latin typeface="+mn-ea"/>
              </a:rPr>
              <a:t>：</a:t>
            </a:r>
            <a:r>
              <a:rPr lang="en-US" altLang="zh-CN" sz="2400" dirty="0">
                <a:latin typeface="+mn-ea"/>
              </a:rPr>
              <a:t>z</a:t>
            </a:r>
            <a:r>
              <a:rPr lang="zh-CN" altLang="en-US" sz="2400" dirty="0">
                <a:latin typeface="+mn-ea"/>
              </a:rPr>
              <a:t>收到来自</a:t>
            </a:r>
            <a:r>
              <a:rPr lang="en-US" altLang="zh-CN" sz="2400" dirty="0">
                <a:latin typeface="+mn-ea"/>
              </a:rPr>
              <a:t>y</a:t>
            </a:r>
            <a:r>
              <a:rPr lang="zh-CN" altLang="en-US" sz="2400" dirty="0">
                <a:latin typeface="+mn-ea"/>
              </a:rPr>
              <a:t>的更新报文，并更新自己的距离表，此时</a:t>
            </a:r>
            <a:r>
              <a:rPr lang="zh-CN" altLang="en-US" sz="2400" dirty="0">
                <a:solidFill>
                  <a:srgbClr val="FF3300"/>
                </a:solidFill>
                <a:latin typeface="+mn-ea"/>
              </a:rPr>
              <a:t>到节点</a:t>
            </a:r>
            <a:r>
              <a:rPr lang="en-US" altLang="zh-CN" sz="2400" dirty="0">
                <a:solidFill>
                  <a:srgbClr val="FF3300"/>
                </a:solidFill>
                <a:latin typeface="+mn-ea"/>
              </a:rPr>
              <a:t>x</a:t>
            </a:r>
            <a:r>
              <a:rPr lang="zh-CN" altLang="en-US" sz="2400" dirty="0">
                <a:solidFill>
                  <a:srgbClr val="FF3300"/>
                </a:solidFill>
                <a:latin typeface="+mn-ea"/>
              </a:rPr>
              <a:t>的最低费用减为</a:t>
            </a:r>
            <a:r>
              <a:rPr lang="en-US" altLang="zh-CN" sz="2400" dirty="0">
                <a:solidFill>
                  <a:srgbClr val="FF3300"/>
                </a:solidFill>
                <a:latin typeface="+mn-ea"/>
              </a:rPr>
              <a:t>2</a:t>
            </a:r>
            <a:r>
              <a:rPr lang="zh-CN" altLang="en-US" sz="2400" dirty="0">
                <a:latin typeface="+mn-ea"/>
              </a:rPr>
              <a:t>，并通知其邻居</a:t>
            </a:r>
            <a:r>
              <a:rPr lang="en-US" altLang="zh-CN" sz="2400" dirty="0">
                <a:latin typeface="+mn-ea"/>
              </a:rPr>
              <a:t>y</a:t>
            </a:r>
            <a:r>
              <a:rPr lang="zh-CN" altLang="en-US" sz="2400" dirty="0">
                <a:latin typeface="+mn-ea"/>
              </a:rPr>
              <a:t>；</a:t>
            </a:r>
          </a:p>
          <a:p>
            <a:pPr>
              <a:lnSpc>
                <a:spcPct val="110000"/>
              </a:lnSpc>
            </a:pPr>
            <a:r>
              <a:rPr lang="en-US" altLang="zh-CN" sz="2400" dirty="0">
                <a:solidFill>
                  <a:srgbClr val="FF6600"/>
                </a:solidFill>
                <a:latin typeface="+mn-ea"/>
              </a:rPr>
              <a:t>t2</a:t>
            </a:r>
            <a:r>
              <a:rPr lang="zh-CN" altLang="en-US" sz="2400" dirty="0">
                <a:solidFill>
                  <a:srgbClr val="FF6600"/>
                </a:solidFill>
                <a:latin typeface="+mn-ea"/>
              </a:rPr>
              <a:t>：</a:t>
            </a:r>
            <a:r>
              <a:rPr lang="en-US" altLang="zh-CN" sz="2400" dirty="0">
                <a:latin typeface="+mn-ea"/>
              </a:rPr>
              <a:t>y</a:t>
            </a:r>
            <a:r>
              <a:rPr lang="zh-CN" altLang="en-US" sz="2400" dirty="0">
                <a:latin typeface="+mn-ea"/>
              </a:rPr>
              <a:t>收到来自</a:t>
            </a:r>
            <a:r>
              <a:rPr lang="en-US" altLang="zh-CN" sz="2400" dirty="0">
                <a:latin typeface="+mn-ea"/>
              </a:rPr>
              <a:t>z</a:t>
            </a:r>
            <a:r>
              <a:rPr lang="zh-CN" altLang="en-US" sz="2400" dirty="0">
                <a:latin typeface="+mn-ea"/>
              </a:rPr>
              <a:t>的更新报文，并更新自己的距离表，此时</a:t>
            </a:r>
            <a:r>
              <a:rPr lang="zh-CN" altLang="en-US" sz="2400" dirty="0">
                <a:solidFill>
                  <a:srgbClr val="FF3300"/>
                </a:solidFill>
                <a:latin typeface="+mn-ea"/>
              </a:rPr>
              <a:t>到节点</a:t>
            </a:r>
            <a:r>
              <a:rPr lang="en-US" altLang="zh-CN" sz="2400" dirty="0">
                <a:solidFill>
                  <a:srgbClr val="FF3300"/>
                </a:solidFill>
                <a:latin typeface="+mn-ea"/>
              </a:rPr>
              <a:t>x</a:t>
            </a:r>
            <a:r>
              <a:rPr lang="zh-CN" altLang="en-US" sz="2400" dirty="0">
                <a:solidFill>
                  <a:srgbClr val="FF3300"/>
                </a:solidFill>
                <a:latin typeface="+mn-ea"/>
              </a:rPr>
              <a:t>的最低费用不变仍为</a:t>
            </a:r>
            <a:r>
              <a:rPr lang="en-US" altLang="zh-CN" sz="2400" dirty="0">
                <a:solidFill>
                  <a:srgbClr val="FF3300"/>
                </a:solidFill>
                <a:latin typeface="+mn-ea"/>
              </a:rPr>
              <a:t>1</a:t>
            </a:r>
            <a:r>
              <a:rPr lang="zh-CN" altLang="en-US" sz="2400" dirty="0">
                <a:latin typeface="+mn-ea"/>
              </a:rPr>
              <a:t>。不发送更新报文，算法静止。</a:t>
            </a:r>
          </a:p>
          <a:p>
            <a:pPr eaLnBrk="1">
              <a:lnSpc>
                <a:spcPct val="110000"/>
              </a:lnSpc>
              <a:buFont typeface="ZapfDingbats" pitchFamily="82" charset="2"/>
              <a:buNone/>
            </a:pPr>
            <a:r>
              <a:rPr lang="zh-CN" altLang="en-US" sz="2400" dirty="0">
                <a:latin typeface="+mn-ea"/>
              </a:rPr>
              <a:t>            当</a:t>
            </a:r>
            <a:r>
              <a:rPr lang="en-US" altLang="zh-CN" sz="2400" dirty="0">
                <a:latin typeface="+mn-ea"/>
              </a:rPr>
              <a:t>x</a:t>
            </a:r>
            <a:r>
              <a:rPr lang="zh-CN" altLang="en-US" sz="2400" dirty="0">
                <a:latin typeface="+mn-ea"/>
              </a:rPr>
              <a:t>与</a:t>
            </a:r>
            <a:r>
              <a:rPr lang="en-US" altLang="zh-CN" sz="2400" dirty="0">
                <a:latin typeface="+mn-ea"/>
              </a:rPr>
              <a:t>y</a:t>
            </a:r>
            <a:r>
              <a:rPr lang="zh-CN" altLang="en-US" sz="2400" dirty="0">
                <a:latin typeface="+mn-ea"/>
              </a:rPr>
              <a:t>之间费用减少，</a:t>
            </a:r>
            <a:r>
              <a:rPr lang="en-US" altLang="zh-CN" sz="2400" dirty="0">
                <a:latin typeface="+mn-ea"/>
              </a:rPr>
              <a:t>DV</a:t>
            </a:r>
            <a:r>
              <a:rPr lang="zh-CN" altLang="en-US" sz="2400" dirty="0">
                <a:latin typeface="+mn-ea"/>
              </a:rPr>
              <a:t>算法</a:t>
            </a:r>
            <a:r>
              <a:rPr lang="zh-CN" altLang="en-US" sz="2400" dirty="0">
                <a:solidFill>
                  <a:srgbClr val="FF3300"/>
                </a:solidFill>
                <a:latin typeface="+mn-ea"/>
              </a:rPr>
              <a:t>只需两次迭代</a:t>
            </a:r>
            <a:r>
              <a:rPr lang="zh-CN" altLang="en-US" sz="2400" dirty="0">
                <a:latin typeface="+mn-ea"/>
              </a:rPr>
              <a:t>到达静止状态。</a:t>
            </a:r>
          </a:p>
        </p:txBody>
      </p:sp>
      <p:sp>
        <p:nvSpPr>
          <p:cNvPr id="1105926" name="Text Box 6"/>
          <p:cNvSpPr txBox="1">
            <a:spLocks noChangeArrowheads="1"/>
          </p:cNvSpPr>
          <p:nvPr/>
        </p:nvSpPr>
        <p:spPr bwMode="auto">
          <a:xfrm>
            <a:off x="651935" y="4485541"/>
            <a:ext cx="5401733" cy="830997"/>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2400" dirty="0">
                <a:solidFill>
                  <a:prstClr val="black"/>
                </a:solidFill>
                <a:latin typeface="Microsoft YaHei"/>
                <a:ea typeface="Microsoft YaHei"/>
              </a:rPr>
              <a:t>节点之间链路费用减少的</a:t>
            </a:r>
            <a:r>
              <a:rPr lang="zh-CN" altLang="en-US" sz="2400" dirty="0">
                <a:solidFill>
                  <a:srgbClr val="FF0000"/>
                </a:solidFill>
                <a:latin typeface="Microsoft YaHei"/>
                <a:ea typeface="Microsoft YaHei"/>
              </a:rPr>
              <a:t>“好消息”在网络中能迅速传播。</a:t>
            </a:r>
          </a:p>
        </p:txBody>
      </p:sp>
      <p:grpSp>
        <p:nvGrpSpPr>
          <p:cNvPr id="58374" name="Group 7"/>
          <p:cNvGrpSpPr>
            <a:grpSpLocks/>
          </p:cNvGrpSpPr>
          <p:nvPr/>
        </p:nvGrpSpPr>
        <p:grpSpPr bwMode="auto">
          <a:xfrm>
            <a:off x="7591425" y="4787900"/>
            <a:ext cx="2912533" cy="1314450"/>
            <a:chOff x="3625" y="1076"/>
            <a:chExt cx="1376" cy="828"/>
          </a:xfrm>
        </p:grpSpPr>
        <p:sp>
          <p:nvSpPr>
            <p:cNvPr id="58375" name="Freeform 8"/>
            <p:cNvSpPr>
              <a:spLocks/>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6" name="Freeform 9"/>
            <p:cNvSpPr>
              <a:spLocks/>
            </p:cNvSpPr>
            <p:nvPr/>
          </p:nvSpPr>
          <p:spPr bwMode="auto">
            <a:xfrm>
              <a:off x="3984" y="1404"/>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7" name="Oval 10"/>
            <p:cNvSpPr>
              <a:spLocks noChangeArrowheads="1"/>
            </p:cNvSpPr>
            <p:nvPr/>
          </p:nvSpPr>
          <p:spPr bwMode="auto">
            <a:xfrm>
              <a:off x="3724" y="164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78" name="Line 11"/>
            <p:cNvSpPr>
              <a:spLocks noChangeShapeType="1"/>
            </p:cNvSpPr>
            <p:nvPr/>
          </p:nvSpPr>
          <p:spPr bwMode="auto">
            <a:xfrm>
              <a:off x="3724" y="1633"/>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9" name="Line 12"/>
            <p:cNvSpPr>
              <a:spLocks noChangeShapeType="1"/>
            </p:cNvSpPr>
            <p:nvPr/>
          </p:nvSpPr>
          <p:spPr bwMode="auto">
            <a:xfrm>
              <a:off x="4037" y="1633"/>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80" name="Rectangle 13"/>
            <p:cNvSpPr>
              <a:spLocks noChangeArrowheads="1"/>
            </p:cNvSpPr>
            <p:nvPr/>
          </p:nvSpPr>
          <p:spPr bwMode="auto">
            <a:xfrm>
              <a:off x="3724" y="163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8381" name="Oval 14"/>
            <p:cNvSpPr>
              <a:spLocks noChangeArrowheads="1"/>
            </p:cNvSpPr>
            <p:nvPr/>
          </p:nvSpPr>
          <p:spPr bwMode="auto">
            <a:xfrm>
              <a:off x="3721" y="157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82" name="Freeform 15"/>
            <p:cNvSpPr>
              <a:spLocks/>
            </p:cNvSpPr>
            <p:nvPr/>
          </p:nvSpPr>
          <p:spPr bwMode="auto">
            <a:xfrm>
              <a:off x="4389" y="1404"/>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83" name="Freeform 16"/>
            <p:cNvSpPr>
              <a:spLocks/>
            </p:cNvSpPr>
            <p:nvPr/>
          </p:nvSpPr>
          <p:spPr bwMode="auto">
            <a:xfrm>
              <a:off x="4041" y="1668"/>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58384" name="Group 17"/>
            <p:cNvGrpSpPr>
              <a:grpSpLocks/>
            </p:cNvGrpSpPr>
            <p:nvPr/>
          </p:nvGrpSpPr>
          <p:grpSpPr bwMode="auto">
            <a:xfrm>
              <a:off x="3801" y="1526"/>
              <a:ext cx="159" cy="252"/>
              <a:chOff x="2977" y="2429"/>
              <a:chExt cx="161" cy="252"/>
            </a:xfrm>
          </p:grpSpPr>
          <p:sp>
            <p:nvSpPr>
              <p:cNvPr id="58408" name="Rectangle 18"/>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409" name="Text Box 19"/>
              <p:cNvSpPr txBox="1">
                <a:spLocks noChangeArrowheads="1"/>
              </p:cNvSpPr>
              <p:nvPr/>
            </p:nvSpPr>
            <p:spPr bwMode="auto">
              <a:xfrm>
                <a:off x="2977" y="2429"/>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x</a:t>
                </a:r>
                <a:endParaRPr lang="en-US" altLang="zh-CN" sz="2400">
                  <a:solidFill>
                    <a:srgbClr val="FFFF00"/>
                  </a:solidFill>
                </a:endParaRPr>
              </a:p>
            </p:txBody>
          </p:sp>
        </p:grpSp>
        <p:grpSp>
          <p:nvGrpSpPr>
            <p:cNvPr id="58385" name="Group 20"/>
            <p:cNvGrpSpPr>
              <a:grpSpLocks/>
            </p:cNvGrpSpPr>
            <p:nvPr/>
          </p:nvGrpSpPr>
          <p:grpSpPr bwMode="auto">
            <a:xfrm>
              <a:off x="4566" y="1538"/>
              <a:ext cx="316" cy="252"/>
              <a:chOff x="1740" y="2306"/>
              <a:chExt cx="316" cy="252"/>
            </a:xfrm>
          </p:grpSpPr>
          <p:sp>
            <p:nvSpPr>
              <p:cNvPr id="58400" name="Oval 21"/>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401" name="Line 22"/>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402" name="Line 23"/>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403" name="Rectangle 24"/>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8404" name="Oval 25"/>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58405" name="Group 26"/>
              <p:cNvGrpSpPr>
                <a:grpSpLocks/>
              </p:cNvGrpSpPr>
              <p:nvPr/>
            </p:nvGrpSpPr>
            <p:grpSpPr bwMode="auto">
              <a:xfrm>
                <a:off x="1830" y="2306"/>
                <a:ext cx="153" cy="252"/>
                <a:chOff x="2980" y="2429"/>
                <a:chExt cx="155" cy="252"/>
              </a:xfrm>
            </p:grpSpPr>
            <p:sp>
              <p:nvSpPr>
                <p:cNvPr id="58406" name="Rectangle 2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407" name="Text Box 28"/>
                <p:cNvSpPr txBox="1">
                  <a:spLocks noChangeArrowheads="1"/>
                </p:cNvSpPr>
                <p:nvPr/>
              </p:nvSpPr>
              <p:spPr bwMode="auto">
                <a:xfrm>
                  <a:off x="2980" y="2429"/>
                  <a:ext cx="155"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58386" name="Text Box 29"/>
            <p:cNvSpPr txBox="1">
              <a:spLocks noChangeArrowheads="1"/>
            </p:cNvSpPr>
            <p:nvPr/>
          </p:nvSpPr>
          <p:spPr bwMode="auto">
            <a:xfrm>
              <a:off x="4491" y="1328"/>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58387" name="Text Box 30"/>
            <p:cNvSpPr txBox="1">
              <a:spLocks noChangeArrowheads="1"/>
            </p:cNvSpPr>
            <p:nvPr/>
          </p:nvSpPr>
          <p:spPr bwMode="auto">
            <a:xfrm>
              <a:off x="3955" y="132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58388" name="Text Box 31"/>
            <p:cNvSpPr txBox="1">
              <a:spLocks noChangeArrowheads="1"/>
            </p:cNvSpPr>
            <p:nvPr/>
          </p:nvSpPr>
          <p:spPr bwMode="auto">
            <a:xfrm>
              <a:off x="4207" y="1658"/>
              <a:ext cx="22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58389" name="Group 32"/>
            <p:cNvGrpSpPr>
              <a:grpSpLocks/>
            </p:cNvGrpSpPr>
            <p:nvPr/>
          </p:nvGrpSpPr>
          <p:grpSpPr bwMode="auto">
            <a:xfrm>
              <a:off x="4146" y="1214"/>
              <a:ext cx="316" cy="252"/>
              <a:chOff x="1740" y="2306"/>
              <a:chExt cx="316" cy="252"/>
            </a:xfrm>
          </p:grpSpPr>
          <p:sp>
            <p:nvSpPr>
              <p:cNvPr id="58392" name="Oval 33"/>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93" name="Line 34"/>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94" name="Line 35"/>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95" name="Rectangle 36"/>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8396" name="Oval 37"/>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58397" name="Group 38"/>
              <p:cNvGrpSpPr>
                <a:grpSpLocks/>
              </p:cNvGrpSpPr>
              <p:nvPr/>
            </p:nvGrpSpPr>
            <p:grpSpPr bwMode="auto">
              <a:xfrm>
                <a:off x="1832" y="2306"/>
                <a:ext cx="150" cy="252"/>
                <a:chOff x="2982" y="2429"/>
                <a:chExt cx="152" cy="252"/>
              </a:xfrm>
            </p:grpSpPr>
            <p:sp>
              <p:nvSpPr>
                <p:cNvPr id="58398" name="Rectangle 39"/>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99" name="Text Box 40"/>
                <p:cNvSpPr txBox="1">
                  <a:spLocks noChangeArrowheads="1"/>
                </p:cNvSpPr>
                <p:nvPr/>
              </p:nvSpPr>
              <p:spPr bwMode="auto">
                <a:xfrm>
                  <a:off x="2982"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sp>
          <p:nvSpPr>
            <p:cNvPr id="58390" name="Text Box 41"/>
            <p:cNvSpPr txBox="1">
              <a:spLocks noChangeArrowheads="1"/>
            </p:cNvSpPr>
            <p:nvPr/>
          </p:nvSpPr>
          <p:spPr bwMode="auto">
            <a:xfrm>
              <a:off x="3861" y="1076"/>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1</a:t>
              </a:r>
              <a:endParaRPr lang="en-US" altLang="zh-CN" sz="2400">
                <a:solidFill>
                  <a:prstClr val="black"/>
                </a:solidFill>
              </a:endParaRPr>
            </a:p>
          </p:txBody>
        </p:sp>
        <p:sp>
          <p:nvSpPr>
            <p:cNvPr id="58391" name="Line 42"/>
            <p:cNvSpPr>
              <a:spLocks noChangeShapeType="1"/>
            </p:cNvSpPr>
            <p:nvPr/>
          </p:nvSpPr>
          <p:spPr bwMode="auto">
            <a:xfrm flipH="1" flipV="1">
              <a:off x="3948" y="1272"/>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41" name="Rectangle 4"/>
          <p:cNvSpPr>
            <a:spLocks noChangeArrowheads="1"/>
          </p:cNvSpPr>
          <p:nvPr/>
        </p:nvSpPr>
        <p:spPr bwMode="auto">
          <a:xfrm>
            <a:off x="651935" y="5422727"/>
            <a:ext cx="442926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dirty="0">
                <a:solidFill>
                  <a:srgbClr val="FF0000"/>
                </a:solidFill>
                <a:latin typeface="+mn-ea"/>
                <a:ea typeface="+mn-ea"/>
              </a:rPr>
              <a:t>“good news travels fast”</a:t>
            </a:r>
          </a:p>
        </p:txBody>
      </p:sp>
    </p:spTree>
    <p:extLst>
      <p:ext uri="{BB962C8B-B14F-4D97-AF65-F5344CB8AC3E}">
        <p14:creationId xmlns:p14="http://schemas.microsoft.com/office/powerpoint/2010/main" val="1058423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5923">
                                            <p:txEl>
                                              <p:pRg st="0" end="0"/>
                                            </p:txEl>
                                          </p:spTgt>
                                        </p:tgtEl>
                                        <p:attrNameLst>
                                          <p:attrName>style.visibility</p:attrName>
                                        </p:attrNameLst>
                                      </p:cBhvr>
                                      <p:to>
                                        <p:strVal val="visible"/>
                                      </p:to>
                                    </p:set>
                                    <p:animEffect transition="in" filter="blinds(horizontal)">
                                      <p:cBhvr>
                                        <p:cTn id="7" dur="500"/>
                                        <p:tgtEl>
                                          <p:spTgt spid="1105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05923">
                                            <p:txEl>
                                              <p:pRg st="1" end="1"/>
                                            </p:txEl>
                                          </p:spTgt>
                                        </p:tgtEl>
                                        <p:attrNameLst>
                                          <p:attrName>style.visibility</p:attrName>
                                        </p:attrNameLst>
                                      </p:cBhvr>
                                      <p:to>
                                        <p:strVal val="visible"/>
                                      </p:to>
                                    </p:set>
                                    <p:animEffect transition="in" filter="blinds(horizontal)">
                                      <p:cBhvr>
                                        <p:cTn id="12" dur="500"/>
                                        <p:tgtEl>
                                          <p:spTgt spid="11059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05923">
                                            <p:txEl>
                                              <p:pRg st="2" end="2"/>
                                            </p:txEl>
                                          </p:spTgt>
                                        </p:tgtEl>
                                        <p:attrNameLst>
                                          <p:attrName>style.visibility</p:attrName>
                                        </p:attrNameLst>
                                      </p:cBhvr>
                                      <p:to>
                                        <p:strVal val="visible"/>
                                      </p:to>
                                    </p:set>
                                    <p:animEffect transition="in" filter="blinds(horizontal)">
                                      <p:cBhvr>
                                        <p:cTn id="17" dur="500"/>
                                        <p:tgtEl>
                                          <p:spTgt spid="110592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105923">
                                            <p:txEl>
                                              <p:pRg st="3" end="3"/>
                                            </p:txEl>
                                          </p:spTgt>
                                        </p:tgtEl>
                                        <p:attrNameLst>
                                          <p:attrName>style.visibility</p:attrName>
                                        </p:attrNameLst>
                                      </p:cBhvr>
                                      <p:to>
                                        <p:strVal val="visible"/>
                                      </p:to>
                                    </p:set>
                                    <p:animEffect transition="in" filter="blinds(horizontal)">
                                      <p:cBhvr>
                                        <p:cTn id="20" dur="500"/>
                                        <p:tgtEl>
                                          <p:spTgt spid="110592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05926"/>
                                        </p:tgtEl>
                                        <p:attrNameLst>
                                          <p:attrName>style.visibility</p:attrName>
                                        </p:attrNameLst>
                                      </p:cBhvr>
                                      <p:to>
                                        <p:strVal val="visible"/>
                                      </p:to>
                                    </p:set>
                                    <p:animEffect transition="in" filter="dissolve">
                                      <p:cBhvr>
                                        <p:cTn id="25" dur="500"/>
                                        <p:tgtEl>
                                          <p:spTgt spid="1105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2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1" name="Rectangle 3"/>
          <p:cNvSpPr>
            <a:spLocks noGrp="1" noChangeArrowheads="1"/>
          </p:cNvSpPr>
          <p:nvPr>
            <p:ph type="body" idx="4294967295"/>
          </p:nvPr>
        </p:nvSpPr>
        <p:spPr>
          <a:xfrm>
            <a:off x="749968" y="1514291"/>
            <a:ext cx="10566400" cy="5067300"/>
          </a:xfrm>
          <a:prstGeom prst="rect">
            <a:avLst/>
          </a:prstGeom>
          <a:noFill/>
          <a:extLst>
            <a:ext uri="{91240B29-F687-4F45-9708-019B960494DF}">
              <a14:hiddenLine xmlns:a14="http://schemas.microsoft.com/office/drawing/2010/main" w="9525">
                <a:solidFill>
                  <a:srgbClr val="FF3300"/>
                </a:solidFill>
                <a:miter lim="800000"/>
                <a:headEnd/>
                <a:tailEnd/>
              </a14:hiddenLine>
            </a:ext>
          </a:extLst>
        </p:spPr>
        <p:txBody>
          <a:bodyPr/>
          <a:lstStyle/>
          <a:p>
            <a:pPr eaLnBrk="1"/>
            <a:r>
              <a:rPr lang="zh-CN" altLang="en-US" sz="2400" dirty="0">
                <a:solidFill>
                  <a:srgbClr val="CC3399"/>
                </a:solidFill>
                <a:latin typeface="+mn-ea"/>
              </a:rPr>
              <a:t>链路费用变化前</a:t>
            </a:r>
          </a:p>
          <a:p>
            <a:pPr eaLnBrk="1">
              <a:buFont typeface="ZapfDingbats" pitchFamily="82" charset="2"/>
              <a:buNone/>
            </a:pPr>
            <a:r>
              <a:rPr lang="en-US" altLang="zh-CN" sz="2400" dirty="0">
                <a:latin typeface="+mn-ea"/>
              </a:rPr>
              <a:t>     </a:t>
            </a:r>
            <a:r>
              <a:rPr lang="en-US" altLang="zh-CN" sz="2400" dirty="0" err="1">
                <a:latin typeface="+mn-ea"/>
              </a:rPr>
              <a:t>D</a:t>
            </a:r>
            <a:r>
              <a:rPr lang="en-US" altLang="zh-CN" sz="1800" dirty="0" err="1">
                <a:latin typeface="+mn-ea"/>
              </a:rPr>
              <a:t>y</a:t>
            </a:r>
            <a:r>
              <a:rPr lang="en-US" altLang="zh-CN" sz="2400" dirty="0">
                <a:latin typeface="+mn-ea"/>
              </a:rPr>
              <a:t>(x)=4 </a:t>
            </a:r>
            <a:r>
              <a:rPr lang="zh-CN" altLang="en-US" sz="2400" dirty="0">
                <a:latin typeface="+mn-ea"/>
              </a:rPr>
              <a:t>，</a:t>
            </a:r>
            <a:r>
              <a:rPr lang="en-US" altLang="zh-CN" sz="2400" dirty="0" err="1">
                <a:latin typeface="+mn-ea"/>
              </a:rPr>
              <a:t>D</a:t>
            </a:r>
            <a:r>
              <a:rPr lang="en-US" altLang="zh-CN" sz="1800" dirty="0" err="1">
                <a:latin typeface="+mn-ea"/>
              </a:rPr>
              <a:t>y</a:t>
            </a:r>
            <a:r>
              <a:rPr lang="en-US" altLang="zh-CN" sz="2400" dirty="0">
                <a:latin typeface="+mn-ea"/>
              </a:rPr>
              <a:t>(z)=1</a:t>
            </a:r>
            <a:r>
              <a:rPr lang="zh-CN" altLang="en-US" sz="2400" dirty="0">
                <a:latin typeface="+mn-ea"/>
              </a:rPr>
              <a:t>， </a:t>
            </a:r>
            <a:r>
              <a:rPr lang="en-US" altLang="zh-CN" sz="2400" dirty="0">
                <a:latin typeface="+mn-ea"/>
              </a:rPr>
              <a:t>D</a:t>
            </a:r>
            <a:r>
              <a:rPr lang="en-US" altLang="zh-CN" sz="1800" dirty="0">
                <a:latin typeface="+mn-ea"/>
              </a:rPr>
              <a:t>z</a:t>
            </a:r>
            <a:r>
              <a:rPr lang="en-US" altLang="zh-CN" sz="2400" dirty="0">
                <a:latin typeface="+mn-ea"/>
              </a:rPr>
              <a:t>(y)=1</a:t>
            </a:r>
            <a:r>
              <a:rPr lang="zh-CN" altLang="en-US" sz="2400" dirty="0">
                <a:latin typeface="+mn-ea"/>
              </a:rPr>
              <a:t>，</a:t>
            </a:r>
            <a:r>
              <a:rPr lang="en-US" altLang="zh-CN" sz="2400" dirty="0">
                <a:latin typeface="+mn-ea"/>
              </a:rPr>
              <a:t>D</a:t>
            </a:r>
            <a:r>
              <a:rPr lang="en-US" altLang="zh-CN" sz="1800" dirty="0">
                <a:latin typeface="+mn-ea"/>
              </a:rPr>
              <a:t>z</a:t>
            </a:r>
            <a:r>
              <a:rPr lang="en-US" altLang="zh-CN" sz="2400" dirty="0">
                <a:latin typeface="+mn-ea"/>
              </a:rPr>
              <a:t>(x)=5</a:t>
            </a:r>
          </a:p>
          <a:p>
            <a:pPr eaLnBrk="1">
              <a:buFont typeface="Wingdings" pitchFamily="2" charset="2"/>
              <a:buChar char="ü"/>
            </a:pPr>
            <a:r>
              <a:rPr lang="en-US" altLang="zh-CN" sz="2400" dirty="0">
                <a:solidFill>
                  <a:srgbClr val="CC3399"/>
                </a:solidFill>
                <a:latin typeface="+mn-ea"/>
              </a:rPr>
              <a:t>t0 </a:t>
            </a:r>
            <a:r>
              <a:rPr lang="zh-CN" altLang="en-US" sz="2400" dirty="0">
                <a:solidFill>
                  <a:srgbClr val="CC3399"/>
                </a:solidFill>
                <a:latin typeface="+mn-ea"/>
              </a:rPr>
              <a:t>时刻：</a:t>
            </a:r>
            <a:r>
              <a:rPr lang="en-US" altLang="zh-CN" sz="2400" dirty="0">
                <a:latin typeface="+mn-ea"/>
              </a:rPr>
              <a:t>y</a:t>
            </a:r>
            <a:r>
              <a:rPr lang="zh-CN" altLang="en-US" sz="2400" dirty="0">
                <a:latin typeface="+mn-ea"/>
              </a:rPr>
              <a:t>检测到链路费用</a:t>
            </a:r>
            <a:r>
              <a:rPr lang="zh-CN" altLang="en-US" sz="2400" dirty="0">
                <a:solidFill>
                  <a:srgbClr val="FF3300"/>
                </a:solidFill>
                <a:latin typeface="+mn-ea"/>
              </a:rPr>
              <a:t>从</a:t>
            </a:r>
            <a:r>
              <a:rPr lang="en-US" altLang="zh-CN" sz="2400" dirty="0">
                <a:solidFill>
                  <a:srgbClr val="FF3300"/>
                </a:solidFill>
                <a:latin typeface="+mn-ea"/>
              </a:rPr>
              <a:t>4</a:t>
            </a:r>
            <a:r>
              <a:rPr lang="zh-CN" altLang="en-US" sz="2400" dirty="0">
                <a:solidFill>
                  <a:srgbClr val="FF3300"/>
                </a:solidFill>
                <a:latin typeface="+mn-ea"/>
              </a:rPr>
              <a:t>变为</a:t>
            </a:r>
            <a:r>
              <a:rPr lang="en-US" altLang="zh-CN" sz="2400" dirty="0">
                <a:solidFill>
                  <a:srgbClr val="FF3300"/>
                </a:solidFill>
                <a:latin typeface="+mn-ea"/>
              </a:rPr>
              <a:t>60</a:t>
            </a:r>
            <a:r>
              <a:rPr lang="zh-CN" altLang="en-US" sz="2400" dirty="0">
                <a:latin typeface="+mn-ea"/>
              </a:rPr>
              <a:t>。更新到</a:t>
            </a:r>
            <a:r>
              <a:rPr lang="en-US" altLang="zh-CN" sz="2400" dirty="0">
                <a:latin typeface="+mn-ea"/>
              </a:rPr>
              <a:t>x</a:t>
            </a:r>
            <a:r>
              <a:rPr lang="zh-CN" altLang="en-US" sz="2400" dirty="0">
                <a:latin typeface="+mn-ea"/>
              </a:rPr>
              <a:t>的最低路径费用</a:t>
            </a:r>
          </a:p>
          <a:p>
            <a:pPr eaLnBrk="1">
              <a:buFont typeface="ZapfDingbats" pitchFamily="82" charset="2"/>
              <a:buNone/>
            </a:pPr>
            <a:r>
              <a:rPr lang="en-US" altLang="zh-CN" sz="2400" dirty="0">
                <a:latin typeface="+mn-ea"/>
              </a:rPr>
              <a:t>           </a:t>
            </a:r>
            <a:r>
              <a:rPr lang="en-US" altLang="zh-CN" sz="2400" dirty="0" err="1">
                <a:latin typeface="+mn-ea"/>
              </a:rPr>
              <a:t>D</a:t>
            </a:r>
            <a:r>
              <a:rPr lang="en-US" altLang="zh-CN" sz="1800" dirty="0" err="1">
                <a:latin typeface="+mn-ea"/>
              </a:rPr>
              <a:t>y</a:t>
            </a:r>
            <a:r>
              <a:rPr lang="en-US" altLang="zh-CN" sz="2400" dirty="0">
                <a:latin typeface="+mn-ea"/>
              </a:rPr>
              <a:t>(x )=min{ c(</a:t>
            </a:r>
            <a:r>
              <a:rPr lang="en-US" altLang="zh-CN" sz="2400" dirty="0" err="1">
                <a:latin typeface="+mn-ea"/>
              </a:rPr>
              <a:t>y,</a:t>
            </a:r>
            <a:r>
              <a:rPr lang="en-US" altLang="zh-CN" sz="2400" dirty="0" err="1">
                <a:solidFill>
                  <a:srgbClr val="FF3300"/>
                </a:solidFill>
                <a:latin typeface="+mn-ea"/>
              </a:rPr>
              <a:t>x</a:t>
            </a:r>
            <a:r>
              <a:rPr lang="en-US" altLang="zh-CN" sz="2400" dirty="0">
                <a:latin typeface="+mn-ea"/>
              </a:rPr>
              <a:t>)+ </a:t>
            </a:r>
            <a:r>
              <a:rPr lang="en-US" altLang="zh-CN" sz="2400" dirty="0" err="1">
                <a:latin typeface="+mn-ea"/>
              </a:rPr>
              <a:t>D</a:t>
            </a:r>
            <a:r>
              <a:rPr lang="en-US" altLang="zh-CN" sz="1800" dirty="0" err="1">
                <a:latin typeface="+mn-ea"/>
              </a:rPr>
              <a:t>x</a:t>
            </a:r>
            <a:r>
              <a:rPr lang="en-US" altLang="zh-CN" sz="2400" dirty="0">
                <a:latin typeface="+mn-ea"/>
              </a:rPr>
              <a:t>(x), c(</a:t>
            </a:r>
            <a:r>
              <a:rPr lang="en-US" altLang="zh-CN" sz="2400" dirty="0" err="1">
                <a:latin typeface="+mn-ea"/>
              </a:rPr>
              <a:t>y,</a:t>
            </a:r>
            <a:r>
              <a:rPr lang="en-US" altLang="zh-CN" sz="2400" dirty="0" err="1">
                <a:solidFill>
                  <a:srgbClr val="FF3300"/>
                </a:solidFill>
                <a:latin typeface="+mn-ea"/>
              </a:rPr>
              <a:t>z</a:t>
            </a:r>
            <a:r>
              <a:rPr lang="en-US" altLang="zh-CN" sz="2400" dirty="0">
                <a:latin typeface="+mn-ea"/>
              </a:rPr>
              <a:t>)+ D</a:t>
            </a:r>
            <a:r>
              <a:rPr lang="en-US" altLang="zh-CN" sz="1800" dirty="0">
                <a:latin typeface="+mn-ea"/>
              </a:rPr>
              <a:t>z</a:t>
            </a:r>
            <a:r>
              <a:rPr lang="en-US" altLang="zh-CN" sz="2400" dirty="0">
                <a:latin typeface="+mn-ea"/>
              </a:rPr>
              <a:t>(x)}</a:t>
            </a:r>
          </a:p>
          <a:p>
            <a:pPr eaLnBrk="1">
              <a:buFont typeface="ZapfDingbats" pitchFamily="82" charset="2"/>
              <a:buNone/>
            </a:pPr>
            <a:r>
              <a:rPr lang="en-US" altLang="zh-CN" sz="2400" dirty="0">
                <a:latin typeface="+mn-ea"/>
              </a:rPr>
              <a:t>                     =min{60+0,1+5}=6  </a:t>
            </a:r>
            <a:endParaRPr lang="en-US" altLang="zh-CN" sz="2400" u="sng" dirty="0">
              <a:latin typeface="+mn-ea"/>
            </a:endParaRPr>
          </a:p>
          <a:p>
            <a:pPr eaLnBrk="1">
              <a:buFont typeface="ZapfDingbats" pitchFamily="82" charset="2"/>
              <a:buNone/>
            </a:pPr>
            <a:r>
              <a:rPr lang="zh-CN" altLang="en-US" sz="2400" dirty="0">
                <a:latin typeface="+mn-ea"/>
              </a:rPr>
              <a:t>    </a:t>
            </a:r>
            <a:r>
              <a:rPr lang="zh-CN" altLang="en-US" sz="2400" dirty="0">
                <a:solidFill>
                  <a:srgbClr val="FF3300"/>
                </a:solidFill>
                <a:latin typeface="+mn-ea"/>
              </a:rPr>
              <a:t>经节点</a:t>
            </a:r>
            <a:r>
              <a:rPr lang="en-US" altLang="zh-CN" sz="2400" dirty="0">
                <a:solidFill>
                  <a:srgbClr val="FF3300"/>
                </a:solidFill>
                <a:latin typeface="+mn-ea"/>
              </a:rPr>
              <a:t>z</a:t>
            </a:r>
            <a:r>
              <a:rPr lang="zh-CN" altLang="en-US" sz="2400" dirty="0">
                <a:solidFill>
                  <a:srgbClr val="FF3300"/>
                </a:solidFill>
                <a:latin typeface="+mn-ea"/>
              </a:rPr>
              <a:t>到</a:t>
            </a:r>
            <a:r>
              <a:rPr lang="en-US" altLang="zh-CN" sz="2400" dirty="0">
                <a:solidFill>
                  <a:srgbClr val="FF3300"/>
                </a:solidFill>
                <a:latin typeface="+mn-ea"/>
              </a:rPr>
              <a:t>x</a:t>
            </a:r>
            <a:r>
              <a:rPr lang="zh-CN" altLang="en-US" sz="2400" dirty="0">
                <a:solidFill>
                  <a:srgbClr val="FF3300"/>
                </a:solidFill>
                <a:latin typeface="+mn-ea"/>
              </a:rPr>
              <a:t>费用最低，</a:t>
            </a:r>
            <a:r>
              <a:rPr lang="zh-CN" altLang="en-US" sz="2400" dirty="0">
                <a:latin typeface="+mn-ea"/>
              </a:rPr>
              <a:t>此新费用错误，发给节点</a:t>
            </a:r>
            <a:r>
              <a:rPr lang="en-US" altLang="zh-CN" sz="2400" dirty="0">
                <a:latin typeface="+mn-ea"/>
              </a:rPr>
              <a:t>z</a:t>
            </a:r>
            <a:r>
              <a:rPr lang="zh-CN" altLang="en-US" sz="2400" dirty="0">
                <a:latin typeface="+mn-ea"/>
              </a:rPr>
              <a:t>。</a:t>
            </a:r>
          </a:p>
          <a:p>
            <a:pPr eaLnBrk="1">
              <a:buFont typeface="Wingdings" pitchFamily="2" charset="2"/>
              <a:buChar char="ü"/>
            </a:pPr>
            <a:r>
              <a:rPr lang="en-US" altLang="zh-CN" sz="2400" dirty="0">
                <a:solidFill>
                  <a:srgbClr val="CC3399"/>
                </a:solidFill>
                <a:latin typeface="+mn-ea"/>
              </a:rPr>
              <a:t>t1</a:t>
            </a:r>
            <a:r>
              <a:rPr lang="zh-CN" altLang="en-US" sz="2400" dirty="0">
                <a:solidFill>
                  <a:srgbClr val="CC3399"/>
                </a:solidFill>
                <a:latin typeface="+mn-ea"/>
              </a:rPr>
              <a:t>时刻：</a:t>
            </a:r>
            <a:r>
              <a:rPr lang="en-US" altLang="zh-CN" sz="2400" dirty="0">
                <a:latin typeface="+mn-ea"/>
              </a:rPr>
              <a:t>z</a:t>
            </a:r>
            <a:r>
              <a:rPr lang="zh-CN" altLang="en-US" sz="2400" dirty="0">
                <a:latin typeface="+mn-ea"/>
              </a:rPr>
              <a:t>收到新费用，更新其到</a:t>
            </a:r>
            <a:r>
              <a:rPr lang="en-US" altLang="zh-CN" sz="2400" dirty="0">
                <a:latin typeface="+mn-ea"/>
              </a:rPr>
              <a:t>x</a:t>
            </a:r>
            <a:r>
              <a:rPr lang="zh-CN" altLang="en-US" sz="2400" dirty="0">
                <a:latin typeface="+mn-ea"/>
              </a:rPr>
              <a:t>的最低路径费用</a:t>
            </a:r>
          </a:p>
          <a:p>
            <a:pPr eaLnBrk="1">
              <a:buFont typeface="ZapfDingbats" pitchFamily="82" charset="2"/>
              <a:buNone/>
            </a:pPr>
            <a:r>
              <a:rPr lang="en-US" altLang="zh-CN" sz="2400" dirty="0">
                <a:latin typeface="+mn-ea"/>
              </a:rPr>
              <a:t>           D</a:t>
            </a:r>
            <a:r>
              <a:rPr lang="en-US" altLang="zh-CN" sz="1800" dirty="0">
                <a:latin typeface="+mn-ea"/>
              </a:rPr>
              <a:t>z</a:t>
            </a:r>
            <a:r>
              <a:rPr lang="en-US" altLang="zh-CN" sz="2400" dirty="0">
                <a:latin typeface="+mn-ea"/>
              </a:rPr>
              <a:t>(x )=min{ c(</a:t>
            </a:r>
            <a:r>
              <a:rPr lang="en-US" altLang="zh-CN" sz="2400" dirty="0" err="1">
                <a:latin typeface="+mn-ea"/>
              </a:rPr>
              <a:t>z,</a:t>
            </a:r>
            <a:r>
              <a:rPr lang="en-US" altLang="zh-CN" sz="2400" dirty="0" err="1">
                <a:solidFill>
                  <a:srgbClr val="FF3300"/>
                </a:solidFill>
                <a:latin typeface="+mn-ea"/>
              </a:rPr>
              <a:t>x</a:t>
            </a:r>
            <a:r>
              <a:rPr lang="en-US" altLang="zh-CN" sz="2400" dirty="0">
                <a:latin typeface="+mn-ea"/>
              </a:rPr>
              <a:t>)+ </a:t>
            </a:r>
            <a:r>
              <a:rPr lang="en-US" altLang="zh-CN" sz="2400" dirty="0" err="1">
                <a:latin typeface="+mn-ea"/>
              </a:rPr>
              <a:t>D</a:t>
            </a:r>
            <a:r>
              <a:rPr lang="en-US" altLang="zh-CN" sz="1800" dirty="0" err="1">
                <a:latin typeface="+mn-ea"/>
              </a:rPr>
              <a:t>x</a:t>
            </a:r>
            <a:r>
              <a:rPr lang="en-US" altLang="zh-CN" sz="2400" dirty="0">
                <a:latin typeface="+mn-ea"/>
              </a:rPr>
              <a:t>(x), c(</a:t>
            </a:r>
            <a:r>
              <a:rPr lang="en-US" altLang="zh-CN" sz="2400" dirty="0" err="1">
                <a:latin typeface="+mn-ea"/>
              </a:rPr>
              <a:t>z,</a:t>
            </a:r>
            <a:r>
              <a:rPr lang="en-US" altLang="zh-CN" sz="2400" dirty="0" err="1">
                <a:solidFill>
                  <a:srgbClr val="FF3300"/>
                </a:solidFill>
                <a:latin typeface="+mn-ea"/>
              </a:rPr>
              <a:t>y</a:t>
            </a:r>
            <a:r>
              <a:rPr lang="en-US" altLang="zh-CN" sz="2400" dirty="0">
                <a:latin typeface="+mn-ea"/>
              </a:rPr>
              <a:t>)+ </a:t>
            </a:r>
            <a:r>
              <a:rPr lang="en-US" altLang="zh-CN" sz="2400" dirty="0" err="1">
                <a:latin typeface="+mn-ea"/>
              </a:rPr>
              <a:t>D</a:t>
            </a:r>
            <a:r>
              <a:rPr lang="en-US" altLang="zh-CN" sz="1800" dirty="0" err="1">
                <a:latin typeface="+mn-ea"/>
              </a:rPr>
              <a:t>y</a:t>
            </a:r>
            <a:r>
              <a:rPr lang="en-US" altLang="zh-CN" sz="2400" dirty="0">
                <a:latin typeface="+mn-ea"/>
              </a:rPr>
              <a:t>(x)}</a:t>
            </a:r>
          </a:p>
          <a:p>
            <a:pPr eaLnBrk="1">
              <a:buFont typeface="ZapfDingbats" pitchFamily="82" charset="2"/>
              <a:buNone/>
            </a:pPr>
            <a:r>
              <a:rPr lang="en-US" altLang="zh-CN" sz="2400" dirty="0">
                <a:latin typeface="+mn-ea"/>
              </a:rPr>
              <a:t>                     =min{50+0,1+6}=7  </a:t>
            </a:r>
            <a:endParaRPr lang="en-US" altLang="zh-CN" sz="2400" u="sng" dirty="0">
              <a:latin typeface="+mn-ea"/>
            </a:endParaRPr>
          </a:p>
          <a:p>
            <a:pPr eaLnBrk="1">
              <a:buFont typeface="ZapfDingbats" pitchFamily="82" charset="2"/>
              <a:buNone/>
            </a:pPr>
            <a:r>
              <a:rPr lang="zh-CN" altLang="en-US" dirty="0">
                <a:latin typeface="+mn-ea"/>
              </a:rPr>
              <a:t>     </a:t>
            </a:r>
            <a:r>
              <a:rPr lang="zh-CN" altLang="en-US" sz="2400" dirty="0">
                <a:solidFill>
                  <a:srgbClr val="FF3300"/>
                </a:solidFill>
                <a:latin typeface="+mn-ea"/>
              </a:rPr>
              <a:t>经节点</a:t>
            </a:r>
            <a:r>
              <a:rPr lang="en-US" altLang="zh-CN" sz="2400" dirty="0">
                <a:solidFill>
                  <a:srgbClr val="FF3300"/>
                </a:solidFill>
                <a:latin typeface="+mn-ea"/>
              </a:rPr>
              <a:t>y</a:t>
            </a:r>
            <a:r>
              <a:rPr lang="zh-CN" altLang="en-US" sz="2400" dirty="0">
                <a:solidFill>
                  <a:srgbClr val="FF3300"/>
                </a:solidFill>
                <a:latin typeface="+mn-ea"/>
              </a:rPr>
              <a:t>到</a:t>
            </a:r>
            <a:r>
              <a:rPr lang="en-US" altLang="zh-CN" sz="2400" dirty="0">
                <a:solidFill>
                  <a:srgbClr val="FF3300"/>
                </a:solidFill>
                <a:latin typeface="+mn-ea"/>
              </a:rPr>
              <a:t>x</a:t>
            </a:r>
            <a:r>
              <a:rPr lang="zh-CN" altLang="en-US" sz="2400" dirty="0">
                <a:solidFill>
                  <a:srgbClr val="FF3300"/>
                </a:solidFill>
                <a:latin typeface="+mn-ea"/>
              </a:rPr>
              <a:t>费用最低，</a:t>
            </a:r>
            <a:r>
              <a:rPr lang="zh-CN" altLang="en-US" sz="2400" dirty="0">
                <a:latin typeface="+mn-ea"/>
              </a:rPr>
              <a:t>发给节点</a:t>
            </a:r>
            <a:r>
              <a:rPr lang="en-US" altLang="zh-CN" sz="2400" dirty="0">
                <a:solidFill>
                  <a:srgbClr val="FF3300"/>
                </a:solidFill>
                <a:latin typeface="+mn-ea"/>
              </a:rPr>
              <a:t>y</a:t>
            </a:r>
            <a:r>
              <a:rPr lang="zh-CN" altLang="en-US" sz="2400" dirty="0">
                <a:latin typeface="+mn-ea"/>
              </a:rPr>
              <a:t>。</a:t>
            </a:r>
          </a:p>
        </p:txBody>
      </p:sp>
      <p:grpSp>
        <p:nvGrpSpPr>
          <p:cNvPr id="60420" name="Group 5"/>
          <p:cNvGrpSpPr>
            <a:grpSpLocks/>
          </p:cNvGrpSpPr>
          <p:nvPr/>
        </p:nvGrpSpPr>
        <p:grpSpPr bwMode="auto">
          <a:xfrm>
            <a:off x="8793581" y="3552204"/>
            <a:ext cx="3048000" cy="1428750"/>
            <a:chOff x="3805" y="938"/>
            <a:chExt cx="1376" cy="828"/>
          </a:xfrm>
        </p:grpSpPr>
        <p:sp>
          <p:nvSpPr>
            <p:cNvPr id="60421" name="Freeform 6"/>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22" name="Freeform 7"/>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23" name="Oval 8"/>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24" name="Line 9"/>
            <p:cNvSpPr>
              <a:spLocks noChangeShapeType="1"/>
            </p:cNvSpPr>
            <p:nvPr/>
          </p:nvSpPr>
          <p:spPr bwMode="auto">
            <a:xfrm>
              <a:off x="3904"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25" name="Line 10"/>
            <p:cNvSpPr>
              <a:spLocks noChangeShapeType="1"/>
            </p:cNvSpPr>
            <p:nvPr/>
          </p:nvSpPr>
          <p:spPr bwMode="auto">
            <a:xfrm>
              <a:off x="4217"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26" name="Rectangle 11"/>
            <p:cNvSpPr>
              <a:spLocks noChangeArrowheads="1"/>
            </p:cNvSpPr>
            <p:nvPr/>
          </p:nvSpPr>
          <p:spPr bwMode="auto">
            <a:xfrm>
              <a:off x="3904" y="14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0427" name="Oval 12"/>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28" name="Freeform 13"/>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29" name="Freeform 14"/>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60430" name="Group 15"/>
            <p:cNvGrpSpPr>
              <a:grpSpLocks/>
            </p:cNvGrpSpPr>
            <p:nvPr/>
          </p:nvGrpSpPr>
          <p:grpSpPr bwMode="auto">
            <a:xfrm>
              <a:off x="3985" y="1388"/>
              <a:ext cx="152" cy="232"/>
              <a:chOff x="2981" y="2429"/>
              <a:chExt cx="154" cy="232"/>
            </a:xfrm>
          </p:grpSpPr>
          <p:sp>
            <p:nvSpPr>
              <p:cNvPr id="60454" name="Rectangle 1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55" name="Text Box 17"/>
              <p:cNvSpPr txBox="1">
                <a:spLocks noChangeArrowheads="1"/>
              </p:cNvSpPr>
              <p:nvPr/>
            </p:nvSpPr>
            <p:spPr bwMode="auto">
              <a:xfrm>
                <a:off x="2981" y="2429"/>
                <a:ext cx="15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x</a:t>
                </a:r>
                <a:endParaRPr lang="en-US" altLang="zh-CN" sz="2400" dirty="0">
                  <a:solidFill>
                    <a:srgbClr val="FFFF00"/>
                  </a:solidFill>
                </a:endParaRPr>
              </a:p>
            </p:txBody>
          </p:sp>
        </p:grpSp>
        <p:grpSp>
          <p:nvGrpSpPr>
            <p:cNvPr id="60431" name="Group 18"/>
            <p:cNvGrpSpPr>
              <a:grpSpLocks/>
            </p:cNvGrpSpPr>
            <p:nvPr/>
          </p:nvGrpSpPr>
          <p:grpSpPr bwMode="auto">
            <a:xfrm>
              <a:off x="4746" y="1400"/>
              <a:ext cx="316" cy="232"/>
              <a:chOff x="1740" y="2306"/>
              <a:chExt cx="316" cy="232"/>
            </a:xfrm>
          </p:grpSpPr>
          <p:sp>
            <p:nvSpPr>
              <p:cNvPr id="60446" name="Oval 19"/>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47" name="Line 20"/>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48" name="Line 21"/>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49" name="Rectangle 22"/>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0450" name="Oval 23"/>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0451" name="Group 24"/>
              <p:cNvGrpSpPr>
                <a:grpSpLocks/>
              </p:cNvGrpSpPr>
              <p:nvPr/>
            </p:nvGrpSpPr>
            <p:grpSpPr bwMode="auto">
              <a:xfrm>
                <a:off x="1832" y="2306"/>
                <a:ext cx="147" cy="232"/>
                <a:chOff x="2982" y="2429"/>
                <a:chExt cx="149" cy="232"/>
              </a:xfrm>
            </p:grpSpPr>
            <p:sp>
              <p:nvSpPr>
                <p:cNvPr id="60452" name="Rectangle 2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53" name="Text Box 26"/>
                <p:cNvSpPr txBox="1">
                  <a:spLocks noChangeArrowheads="1"/>
                </p:cNvSpPr>
                <p:nvPr/>
              </p:nvSpPr>
              <p:spPr bwMode="auto">
                <a:xfrm>
                  <a:off x="2983" y="2429"/>
                  <a:ext cx="148"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60432" name="Text Box 27"/>
            <p:cNvSpPr txBox="1">
              <a:spLocks noChangeArrowheads="1"/>
            </p:cNvSpPr>
            <p:nvPr/>
          </p:nvSpPr>
          <p:spPr bwMode="auto">
            <a:xfrm>
              <a:off x="4674" y="1190"/>
              <a:ext cx="130"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60433" name="Text Box 28"/>
            <p:cNvSpPr txBox="1">
              <a:spLocks noChangeArrowheads="1"/>
            </p:cNvSpPr>
            <p:nvPr/>
          </p:nvSpPr>
          <p:spPr bwMode="auto">
            <a:xfrm>
              <a:off x="4139" y="1187"/>
              <a:ext cx="147"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60434" name="Text Box 29"/>
            <p:cNvSpPr txBox="1">
              <a:spLocks noChangeArrowheads="1"/>
            </p:cNvSpPr>
            <p:nvPr/>
          </p:nvSpPr>
          <p:spPr bwMode="auto">
            <a:xfrm>
              <a:off x="4391" y="1520"/>
              <a:ext cx="211"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60435" name="Group 30"/>
            <p:cNvGrpSpPr>
              <a:grpSpLocks/>
            </p:cNvGrpSpPr>
            <p:nvPr/>
          </p:nvGrpSpPr>
          <p:grpSpPr bwMode="auto">
            <a:xfrm>
              <a:off x="4326" y="1076"/>
              <a:ext cx="316" cy="232"/>
              <a:chOff x="1740" y="2306"/>
              <a:chExt cx="316" cy="232"/>
            </a:xfrm>
          </p:grpSpPr>
          <p:sp>
            <p:nvSpPr>
              <p:cNvPr id="60438" name="Oval 31"/>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39" name="Line 32"/>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40" name="Line 33"/>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41" name="Rectangle 34"/>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0442" name="Oval 35"/>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0443" name="Group 36"/>
              <p:cNvGrpSpPr>
                <a:grpSpLocks/>
              </p:cNvGrpSpPr>
              <p:nvPr/>
            </p:nvGrpSpPr>
            <p:grpSpPr bwMode="auto">
              <a:xfrm>
                <a:off x="1833" y="2306"/>
                <a:ext cx="147" cy="232"/>
                <a:chOff x="2982" y="2429"/>
                <a:chExt cx="149" cy="232"/>
              </a:xfrm>
            </p:grpSpPr>
            <p:sp>
              <p:nvSpPr>
                <p:cNvPr id="60444" name="Rectangle 3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45" name="Text Box 38"/>
                <p:cNvSpPr txBox="1">
                  <a:spLocks noChangeArrowheads="1"/>
                </p:cNvSpPr>
                <p:nvPr/>
              </p:nvSpPr>
              <p:spPr bwMode="auto">
                <a:xfrm>
                  <a:off x="2985" y="2429"/>
                  <a:ext cx="146"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y</a:t>
                  </a:r>
                  <a:endParaRPr lang="en-US" altLang="zh-CN" sz="2400">
                    <a:solidFill>
                      <a:srgbClr val="FFFF00"/>
                    </a:solidFill>
                  </a:endParaRPr>
                </a:p>
              </p:txBody>
            </p:sp>
          </p:grpSp>
        </p:grpSp>
        <p:sp>
          <p:nvSpPr>
            <p:cNvPr id="60436" name="Text Box 39"/>
            <p:cNvSpPr txBox="1">
              <a:spLocks noChangeArrowheads="1"/>
            </p:cNvSpPr>
            <p:nvPr/>
          </p:nvSpPr>
          <p:spPr bwMode="auto">
            <a:xfrm>
              <a:off x="4004" y="938"/>
              <a:ext cx="211"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60</a:t>
              </a:r>
              <a:endParaRPr lang="en-US" altLang="zh-CN" sz="2400">
                <a:solidFill>
                  <a:prstClr val="black"/>
                </a:solidFill>
              </a:endParaRPr>
            </a:p>
          </p:txBody>
        </p:sp>
        <p:sp>
          <p:nvSpPr>
            <p:cNvPr id="60437" name="Line 40"/>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2" name="矩形 1"/>
          <p:cNvSpPr/>
          <p:nvPr/>
        </p:nvSpPr>
        <p:spPr>
          <a:xfrm>
            <a:off x="749968" y="591235"/>
            <a:ext cx="9935649" cy="830997"/>
          </a:xfrm>
          <a:prstGeom prst="rect">
            <a:avLst/>
          </a:prstGeom>
        </p:spPr>
        <p:txBody>
          <a:bodyPr wrap="square">
            <a:spAutoFit/>
          </a:bodyPr>
          <a:lstStyle/>
          <a:p>
            <a:r>
              <a:rPr lang="zh-CN" altLang="en-US" sz="2400" dirty="0">
                <a:solidFill>
                  <a:srgbClr val="ED7D31"/>
                </a:solidFill>
                <a:latin typeface="Microsoft YaHei"/>
              </a:rPr>
              <a:t>（</a:t>
            </a:r>
            <a:r>
              <a:rPr lang="en-US" altLang="zh-CN" sz="2400" dirty="0">
                <a:solidFill>
                  <a:srgbClr val="ED7D31"/>
                </a:solidFill>
                <a:latin typeface="Microsoft YaHei"/>
              </a:rPr>
              <a:t>2</a:t>
            </a:r>
            <a:r>
              <a:rPr lang="zh-CN" altLang="en-US" sz="2400" dirty="0">
                <a:solidFill>
                  <a:srgbClr val="ED7D31"/>
                </a:solidFill>
                <a:latin typeface="Microsoft YaHei"/>
              </a:rPr>
              <a:t>）某链路费用增加时情况</a:t>
            </a:r>
          </a:p>
          <a:p>
            <a:r>
              <a:rPr lang="zh-CN" altLang="en-US" sz="2400" dirty="0">
                <a:solidFill>
                  <a:prstClr val="black"/>
                </a:solidFill>
                <a:latin typeface="Microsoft YaHei"/>
              </a:rPr>
              <a:t>如图所示，假设</a:t>
            </a:r>
            <a:r>
              <a:rPr lang="en-US" altLang="zh-CN" sz="2400" dirty="0">
                <a:solidFill>
                  <a:srgbClr val="FF3300"/>
                </a:solidFill>
                <a:latin typeface="Microsoft YaHei"/>
              </a:rPr>
              <a:t>x</a:t>
            </a:r>
            <a:r>
              <a:rPr lang="zh-CN" altLang="en-US" sz="2400" dirty="0">
                <a:solidFill>
                  <a:srgbClr val="FF3300"/>
                </a:solidFill>
                <a:latin typeface="Microsoft YaHei"/>
              </a:rPr>
              <a:t>与</a:t>
            </a:r>
            <a:r>
              <a:rPr lang="en-US" altLang="zh-CN" sz="2400" dirty="0">
                <a:solidFill>
                  <a:srgbClr val="FF3300"/>
                </a:solidFill>
                <a:latin typeface="Microsoft YaHei"/>
              </a:rPr>
              <a:t>y</a:t>
            </a:r>
            <a:r>
              <a:rPr lang="zh-CN" altLang="en-US" sz="2400" dirty="0">
                <a:solidFill>
                  <a:prstClr val="black"/>
                </a:solidFill>
                <a:latin typeface="Microsoft YaHei"/>
              </a:rPr>
              <a:t>之间的链路费用从</a:t>
            </a:r>
            <a:r>
              <a:rPr lang="en-US" altLang="zh-CN" sz="2400" dirty="0">
                <a:solidFill>
                  <a:prstClr val="black"/>
                </a:solidFill>
                <a:latin typeface="Microsoft YaHei"/>
              </a:rPr>
              <a:t>4</a:t>
            </a:r>
            <a:r>
              <a:rPr lang="zh-CN" altLang="en-US" sz="2400" dirty="0">
                <a:solidFill>
                  <a:prstClr val="black"/>
                </a:solidFill>
                <a:latin typeface="Microsoft YaHei"/>
              </a:rPr>
              <a:t>增加到</a:t>
            </a:r>
            <a:r>
              <a:rPr lang="en-US" altLang="zh-CN" sz="2400" dirty="0">
                <a:solidFill>
                  <a:prstClr val="black"/>
                </a:solidFill>
                <a:latin typeface="Microsoft YaHei"/>
              </a:rPr>
              <a:t>60</a:t>
            </a:r>
            <a:r>
              <a:rPr lang="zh-CN" altLang="en-US" sz="2400" dirty="0">
                <a:solidFill>
                  <a:prstClr val="black"/>
                </a:solidFill>
                <a:latin typeface="Microsoft YaHei"/>
              </a:rPr>
              <a:t>。</a:t>
            </a:r>
          </a:p>
        </p:txBody>
      </p:sp>
    </p:spTree>
    <p:extLst>
      <p:ext uri="{BB962C8B-B14F-4D97-AF65-F5344CB8AC3E}">
        <p14:creationId xmlns:p14="http://schemas.microsoft.com/office/powerpoint/2010/main" val="2955269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7971">
                                            <p:txEl>
                                              <p:pRg st="2" end="2"/>
                                            </p:txEl>
                                          </p:spTgt>
                                        </p:tgtEl>
                                        <p:attrNameLst>
                                          <p:attrName>style.visibility</p:attrName>
                                        </p:attrNameLst>
                                      </p:cBhvr>
                                      <p:to>
                                        <p:strVal val="visible"/>
                                      </p:to>
                                    </p:set>
                                    <p:animEffect transition="in" filter="blinds(horizontal)">
                                      <p:cBhvr>
                                        <p:cTn id="7" dur="500"/>
                                        <p:tgtEl>
                                          <p:spTgt spid="110797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07971">
                                            <p:txEl>
                                              <p:pRg st="3" end="3"/>
                                            </p:txEl>
                                          </p:spTgt>
                                        </p:tgtEl>
                                        <p:attrNameLst>
                                          <p:attrName>style.visibility</p:attrName>
                                        </p:attrNameLst>
                                      </p:cBhvr>
                                      <p:to>
                                        <p:strVal val="visible"/>
                                      </p:to>
                                    </p:set>
                                    <p:animEffect transition="in" filter="blinds(horizontal)">
                                      <p:cBhvr>
                                        <p:cTn id="10" dur="500"/>
                                        <p:tgtEl>
                                          <p:spTgt spid="1107971">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07971">
                                            <p:txEl>
                                              <p:pRg st="4" end="4"/>
                                            </p:txEl>
                                          </p:spTgt>
                                        </p:tgtEl>
                                        <p:attrNameLst>
                                          <p:attrName>style.visibility</p:attrName>
                                        </p:attrNameLst>
                                      </p:cBhvr>
                                      <p:to>
                                        <p:strVal val="visible"/>
                                      </p:to>
                                    </p:set>
                                    <p:animEffect transition="in" filter="blinds(horizontal)">
                                      <p:cBhvr>
                                        <p:cTn id="13" dur="500"/>
                                        <p:tgtEl>
                                          <p:spTgt spid="1107971">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107971">
                                            <p:txEl>
                                              <p:pRg st="5" end="5"/>
                                            </p:txEl>
                                          </p:spTgt>
                                        </p:tgtEl>
                                        <p:attrNameLst>
                                          <p:attrName>style.visibility</p:attrName>
                                        </p:attrNameLst>
                                      </p:cBhvr>
                                      <p:to>
                                        <p:strVal val="visible"/>
                                      </p:to>
                                    </p:set>
                                    <p:animEffect transition="in" filter="blinds(horizontal)">
                                      <p:cBhvr>
                                        <p:cTn id="16" dur="500"/>
                                        <p:tgtEl>
                                          <p:spTgt spid="1107971">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107971">
                                            <p:txEl>
                                              <p:pRg st="6" end="6"/>
                                            </p:txEl>
                                          </p:spTgt>
                                        </p:tgtEl>
                                        <p:attrNameLst>
                                          <p:attrName>style.visibility</p:attrName>
                                        </p:attrNameLst>
                                      </p:cBhvr>
                                      <p:to>
                                        <p:strVal val="visible"/>
                                      </p:to>
                                    </p:set>
                                    <p:animEffect transition="in" filter="blinds(horizontal)">
                                      <p:cBhvr>
                                        <p:cTn id="21" dur="500"/>
                                        <p:tgtEl>
                                          <p:spTgt spid="1107971">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107971">
                                            <p:txEl>
                                              <p:pRg st="7" end="7"/>
                                            </p:txEl>
                                          </p:spTgt>
                                        </p:tgtEl>
                                        <p:attrNameLst>
                                          <p:attrName>style.visibility</p:attrName>
                                        </p:attrNameLst>
                                      </p:cBhvr>
                                      <p:to>
                                        <p:strVal val="visible"/>
                                      </p:to>
                                    </p:set>
                                    <p:animEffect transition="in" filter="blinds(horizontal)">
                                      <p:cBhvr>
                                        <p:cTn id="24" dur="500"/>
                                        <p:tgtEl>
                                          <p:spTgt spid="1107971">
                                            <p:txEl>
                                              <p:pRg st="7" end="7"/>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107971">
                                            <p:txEl>
                                              <p:pRg st="8" end="8"/>
                                            </p:txEl>
                                          </p:spTgt>
                                        </p:tgtEl>
                                        <p:attrNameLst>
                                          <p:attrName>style.visibility</p:attrName>
                                        </p:attrNameLst>
                                      </p:cBhvr>
                                      <p:to>
                                        <p:strVal val="visible"/>
                                      </p:to>
                                    </p:set>
                                    <p:animEffect transition="in" filter="blinds(horizontal)">
                                      <p:cBhvr>
                                        <p:cTn id="27" dur="500"/>
                                        <p:tgtEl>
                                          <p:spTgt spid="1107971">
                                            <p:txEl>
                                              <p:pRg st="8" end="8"/>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107971">
                                            <p:txEl>
                                              <p:pRg st="9" end="9"/>
                                            </p:txEl>
                                          </p:spTgt>
                                        </p:tgtEl>
                                        <p:attrNameLst>
                                          <p:attrName>style.visibility</p:attrName>
                                        </p:attrNameLst>
                                      </p:cBhvr>
                                      <p:to>
                                        <p:strVal val="visible"/>
                                      </p:to>
                                    </p:set>
                                    <p:animEffect transition="in" filter="blinds(horizontal)">
                                      <p:cBhvr>
                                        <p:cTn id="30" dur="500"/>
                                        <p:tgtEl>
                                          <p:spTgt spid="11079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5" name="Rectangle 3"/>
          <p:cNvSpPr>
            <a:spLocks noGrp="1" noChangeArrowheads="1"/>
          </p:cNvSpPr>
          <p:nvPr>
            <p:ph type="body" idx="1"/>
          </p:nvPr>
        </p:nvSpPr>
        <p:spPr>
          <a:xfrm>
            <a:off x="668867" y="1378893"/>
            <a:ext cx="10363200" cy="4765675"/>
          </a:xfrm>
        </p:spPr>
        <p:txBody>
          <a:bodyPr/>
          <a:lstStyle/>
          <a:p>
            <a:r>
              <a:rPr lang="en-US" altLang="zh-CN" sz="2400" dirty="0">
                <a:solidFill>
                  <a:srgbClr val="CC3399"/>
                </a:solidFill>
                <a:latin typeface="+mn-ea"/>
              </a:rPr>
              <a:t>t2 </a:t>
            </a:r>
            <a:r>
              <a:rPr lang="zh-CN" altLang="en-US" sz="2400" dirty="0">
                <a:solidFill>
                  <a:srgbClr val="CC3399"/>
                </a:solidFill>
                <a:latin typeface="+mn-ea"/>
              </a:rPr>
              <a:t>时刻：</a:t>
            </a:r>
            <a:r>
              <a:rPr lang="en-US" altLang="zh-CN" sz="2400" dirty="0">
                <a:latin typeface="+mn-ea"/>
              </a:rPr>
              <a:t>y</a:t>
            </a:r>
            <a:r>
              <a:rPr lang="zh-CN" altLang="en-US" sz="2400" dirty="0">
                <a:latin typeface="+mn-ea"/>
              </a:rPr>
              <a:t>收到新费用，更新到</a:t>
            </a:r>
            <a:r>
              <a:rPr lang="en-US" altLang="zh-CN" sz="2400" dirty="0">
                <a:latin typeface="+mn-ea"/>
              </a:rPr>
              <a:t>x</a:t>
            </a:r>
            <a:r>
              <a:rPr lang="zh-CN" altLang="en-US" sz="2400" dirty="0">
                <a:latin typeface="+mn-ea"/>
              </a:rPr>
              <a:t>的最低路径费用</a:t>
            </a:r>
          </a:p>
          <a:p>
            <a:pPr eaLnBrk="1">
              <a:buFont typeface="ZapfDingbats" pitchFamily="82" charset="2"/>
              <a:buNone/>
            </a:pPr>
            <a:r>
              <a:rPr lang="en-US" altLang="zh-CN" sz="2400" dirty="0">
                <a:latin typeface="+mn-ea"/>
              </a:rPr>
              <a:t>           </a:t>
            </a:r>
            <a:r>
              <a:rPr lang="en-US" altLang="zh-CN" sz="2400" dirty="0" err="1">
                <a:latin typeface="+mn-ea"/>
              </a:rPr>
              <a:t>D</a:t>
            </a:r>
            <a:r>
              <a:rPr lang="en-US" altLang="zh-CN" sz="1800" dirty="0" err="1">
                <a:latin typeface="+mn-ea"/>
              </a:rPr>
              <a:t>y</a:t>
            </a:r>
            <a:r>
              <a:rPr lang="en-US" altLang="zh-CN" sz="2400" dirty="0">
                <a:latin typeface="+mn-ea"/>
              </a:rPr>
              <a:t>(x )=min{ c(</a:t>
            </a:r>
            <a:r>
              <a:rPr lang="en-US" altLang="zh-CN" sz="2400" dirty="0" err="1">
                <a:latin typeface="+mn-ea"/>
              </a:rPr>
              <a:t>y,x</a:t>
            </a:r>
            <a:r>
              <a:rPr lang="en-US" altLang="zh-CN" sz="2400" dirty="0">
                <a:latin typeface="+mn-ea"/>
              </a:rPr>
              <a:t>)+ </a:t>
            </a:r>
            <a:r>
              <a:rPr lang="en-US" altLang="zh-CN" sz="2400" dirty="0" err="1">
                <a:latin typeface="+mn-ea"/>
              </a:rPr>
              <a:t>D</a:t>
            </a:r>
            <a:r>
              <a:rPr lang="en-US" altLang="zh-CN" sz="1800" dirty="0" err="1">
                <a:latin typeface="+mn-ea"/>
              </a:rPr>
              <a:t>x</a:t>
            </a:r>
            <a:r>
              <a:rPr lang="en-US" altLang="zh-CN" sz="2400" dirty="0">
                <a:latin typeface="+mn-ea"/>
              </a:rPr>
              <a:t>(x), c(</a:t>
            </a:r>
            <a:r>
              <a:rPr lang="en-US" altLang="zh-CN" sz="2400" dirty="0" err="1">
                <a:latin typeface="+mn-ea"/>
              </a:rPr>
              <a:t>y,z</a:t>
            </a:r>
            <a:r>
              <a:rPr lang="en-US" altLang="zh-CN" sz="2400" dirty="0">
                <a:latin typeface="+mn-ea"/>
              </a:rPr>
              <a:t>)+ D</a:t>
            </a:r>
            <a:r>
              <a:rPr lang="en-US" altLang="zh-CN" sz="1800" dirty="0">
                <a:latin typeface="+mn-ea"/>
              </a:rPr>
              <a:t>z</a:t>
            </a:r>
            <a:r>
              <a:rPr lang="en-US" altLang="zh-CN" sz="2400" dirty="0">
                <a:latin typeface="+mn-ea"/>
              </a:rPr>
              <a:t>(x)}</a:t>
            </a:r>
          </a:p>
          <a:p>
            <a:pPr eaLnBrk="1">
              <a:buFont typeface="ZapfDingbats" pitchFamily="82" charset="2"/>
              <a:buNone/>
            </a:pPr>
            <a:r>
              <a:rPr lang="en-US" altLang="zh-CN" sz="2400" dirty="0">
                <a:latin typeface="+mn-ea"/>
              </a:rPr>
              <a:t>                     =min{60+0,1+7}=8  </a:t>
            </a:r>
            <a:endParaRPr lang="en-US" altLang="zh-CN" sz="2400" u="sng" dirty="0">
              <a:latin typeface="+mn-ea"/>
            </a:endParaRPr>
          </a:p>
          <a:p>
            <a:pPr eaLnBrk="1">
              <a:buFont typeface="ZapfDingbats" pitchFamily="82" charset="2"/>
              <a:buNone/>
            </a:pPr>
            <a:r>
              <a:rPr lang="zh-CN" altLang="en-US" sz="2400" dirty="0">
                <a:solidFill>
                  <a:schemeClr val="hlink"/>
                </a:solidFill>
                <a:latin typeface="+mn-ea"/>
              </a:rPr>
              <a:t>      </a:t>
            </a:r>
            <a:r>
              <a:rPr lang="zh-CN" altLang="en-US" sz="2400" dirty="0">
                <a:solidFill>
                  <a:srgbClr val="FF3300"/>
                </a:solidFill>
                <a:latin typeface="+mn-ea"/>
              </a:rPr>
              <a:t>经节点</a:t>
            </a:r>
            <a:r>
              <a:rPr lang="en-US" altLang="zh-CN" sz="2400" dirty="0">
                <a:solidFill>
                  <a:srgbClr val="FF3300"/>
                </a:solidFill>
                <a:latin typeface="+mn-ea"/>
              </a:rPr>
              <a:t>z</a:t>
            </a:r>
            <a:r>
              <a:rPr lang="zh-CN" altLang="en-US" sz="2400" dirty="0">
                <a:latin typeface="+mn-ea"/>
              </a:rPr>
              <a:t>到</a:t>
            </a:r>
            <a:r>
              <a:rPr lang="en-US" altLang="zh-CN" sz="2400" dirty="0">
                <a:latin typeface="+mn-ea"/>
              </a:rPr>
              <a:t>x</a:t>
            </a:r>
            <a:r>
              <a:rPr lang="zh-CN" altLang="en-US" sz="2400" dirty="0">
                <a:latin typeface="+mn-ea"/>
              </a:rPr>
              <a:t>费用最低，发给节点</a:t>
            </a:r>
            <a:r>
              <a:rPr lang="en-US" altLang="zh-CN" sz="2400" dirty="0">
                <a:latin typeface="+mn-ea"/>
              </a:rPr>
              <a:t>z</a:t>
            </a:r>
            <a:r>
              <a:rPr lang="zh-CN" altLang="en-US" sz="2400" dirty="0">
                <a:latin typeface="+mn-ea"/>
              </a:rPr>
              <a:t>。</a:t>
            </a:r>
          </a:p>
          <a:p>
            <a:pPr eaLnBrk="1">
              <a:buFont typeface="ZapfDingbats" pitchFamily="82" charset="2"/>
              <a:buNone/>
            </a:pPr>
            <a:r>
              <a:rPr lang="en-US" altLang="zh-CN" sz="2400" dirty="0">
                <a:latin typeface="+mn-ea"/>
              </a:rPr>
              <a:t>           ……</a:t>
            </a:r>
          </a:p>
          <a:p>
            <a:pPr eaLnBrk="1">
              <a:buFont typeface="ZapfDingbats" pitchFamily="82" charset="2"/>
              <a:buNone/>
            </a:pPr>
            <a:r>
              <a:rPr lang="zh-CN" altLang="en-US" sz="2400" dirty="0">
                <a:latin typeface="+mn-ea"/>
              </a:rPr>
              <a:t>      节点</a:t>
            </a:r>
            <a:r>
              <a:rPr lang="en-US" altLang="zh-CN" sz="2400" dirty="0">
                <a:latin typeface="+mn-ea"/>
              </a:rPr>
              <a:t>y</a:t>
            </a:r>
            <a:r>
              <a:rPr lang="zh-CN" altLang="en-US" sz="2400" dirty="0">
                <a:latin typeface="+mn-ea"/>
              </a:rPr>
              <a:t>或</a:t>
            </a:r>
            <a:r>
              <a:rPr lang="en-US" altLang="zh-CN" sz="2400" dirty="0">
                <a:latin typeface="+mn-ea"/>
              </a:rPr>
              <a:t>z</a:t>
            </a:r>
            <a:r>
              <a:rPr lang="zh-CN" altLang="en-US" sz="2400" dirty="0">
                <a:latin typeface="+mn-ea"/>
              </a:rPr>
              <a:t>的最低费用不断更新。</a:t>
            </a:r>
          </a:p>
          <a:p>
            <a:pPr eaLnBrk="1">
              <a:lnSpc>
                <a:spcPct val="115000"/>
              </a:lnSpc>
            </a:pPr>
            <a:r>
              <a:rPr lang="zh-CN" altLang="en-US" sz="2400" dirty="0">
                <a:latin typeface="+mn-ea"/>
              </a:rPr>
              <a:t>产生</a:t>
            </a:r>
            <a:r>
              <a:rPr lang="zh-CN" altLang="en-US" sz="2400" dirty="0">
                <a:solidFill>
                  <a:srgbClr val="FF0000"/>
                </a:solidFill>
                <a:latin typeface="+mn-ea"/>
              </a:rPr>
              <a:t>“选路回环”：</a:t>
            </a:r>
            <a:r>
              <a:rPr lang="zh-CN" altLang="en-US" sz="2400" dirty="0">
                <a:solidFill>
                  <a:srgbClr val="FF3300"/>
                </a:solidFill>
                <a:latin typeface="+mn-ea"/>
              </a:rPr>
              <a:t>为到达</a:t>
            </a:r>
            <a:r>
              <a:rPr lang="en-US" altLang="zh-CN" sz="2400" dirty="0">
                <a:solidFill>
                  <a:srgbClr val="FF3300"/>
                </a:solidFill>
                <a:latin typeface="+mn-ea"/>
              </a:rPr>
              <a:t>x</a:t>
            </a:r>
            <a:r>
              <a:rPr lang="zh-CN" altLang="en-US" sz="2400" dirty="0">
                <a:solidFill>
                  <a:srgbClr val="FF3300"/>
                </a:solidFill>
                <a:latin typeface="+mn-ea"/>
              </a:rPr>
              <a:t>， </a:t>
            </a:r>
            <a:r>
              <a:rPr lang="en-US" altLang="zh-CN" sz="2400" dirty="0">
                <a:solidFill>
                  <a:srgbClr val="FF3300"/>
                </a:solidFill>
                <a:latin typeface="+mn-ea"/>
              </a:rPr>
              <a:t>y</a:t>
            </a:r>
            <a:r>
              <a:rPr lang="zh-CN" altLang="en-US" sz="2400" dirty="0">
                <a:solidFill>
                  <a:srgbClr val="FF3300"/>
                </a:solidFill>
                <a:latin typeface="+mn-ea"/>
              </a:rPr>
              <a:t>通过</a:t>
            </a:r>
            <a:r>
              <a:rPr lang="en-US" altLang="zh-CN" sz="2400" dirty="0">
                <a:solidFill>
                  <a:srgbClr val="FF3300"/>
                </a:solidFill>
                <a:latin typeface="+mn-ea"/>
              </a:rPr>
              <a:t>z</a:t>
            </a:r>
            <a:r>
              <a:rPr lang="zh-CN" altLang="en-US" sz="2400" dirty="0">
                <a:solidFill>
                  <a:srgbClr val="FF3300"/>
                </a:solidFill>
                <a:latin typeface="+mn-ea"/>
              </a:rPr>
              <a:t>选路，</a:t>
            </a:r>
            <a:r>
              <a:rPr lang="en-US" altLang="zh-CN" sz="2400" dirty="0">
                <a:solidFill>
                  <a:srgbClr val="FF3300"/>
                </a:solidFill>
                <a:latin typeface="+mn-ea"/>
              </a:rPr>
              <a:t>z</a:t>
            </a:r>
            <a:r>
              <a:rPr lang="zh-CN" altLang="en-US" sz="2400" dirty="0">
                <a:solidFill>
                  <a:srgbClr val="FF3300"/>
                </a:solidFill>
                <a:latin typeface="+mn-ea"/>
              </a:rPr>
              <a:t>又通过</a:t>
            </a:r>
            <a:r>
              <a:rPr lang="en-US" altLang="zh-CN" sz="2400" dirty="0">
                <a:solidFill>
                  <a:srgbClr val="FF3300"/>
                </a:solidFill>
                <a:latin typeface="+mn-ea"/>
              </a:rPr>
              <a:t>y</a:t>
            </a:r>
            <a:r>
              <a:rPr lang="zh-CN" altLang="en-US" sz="2400" dirty="0">
                <a:solidFill>
                  <a:srgbClr val="FF3300"/>
                </a:solidFill>
                <a:latin typeface="+mn-ea"/>
              </a:rPr>
              <a:t>选路</a:t>
            </a:r>
            <a:r>
              <a:rPr lang="zh-CN" altLang="en-US" sz="2400" dirty="0">
                <a:latin typeface="+mn-ea"/>
              </a:rPr>
              <a:t>。</a:t>
            </a:r>
          </a:p>
          <a:p>
            <a:pPr eaLnBrk="1">
              <a:lnSpc>
                <a:spcPct val="115000"/>
              </a:lnSpc>
              <a:buFont typeface="ZapfDingbats" pitchFamily="82" charset="2"/>
              <a:buNone/>
            </a:pPr>
            <a:r>
              <a:rPr lang="zh-CN" altLang="en-US" sz="2400" dirty="0">
                <a:latin typeface="+mn-ea"/>
              </a:rPr>
              <a:t>          即目的地为</a:t>
            </a:r>
            <a:r>
              <a:rPr lang="en-US" altLang="zh-CN" sz="2400" dirty="0">
                <a:latin typeface="+mn-ea"/>
              </a:rPr>
              <a:t>x</a:t>
            </a:r>
            <a:r>
              <a:rPr lang="zh-CN" altLang="en-US" sz="2400" dirty="0">
                <a:latin typeface="+mn-ea"/>
              </a:rPr>
              <a:t>的分组到达</a:t>
            </a:r>
            <a:r>
              <a:rPr lang="en-US" altLang="zh-CN" sz="2400" dirty="0">
                <a:latin typeface="+mn-ea"/>
              </a:rPr>
              <a:t>y</a:t>
            </a:r>
            <a:r>
              <a:rPr lang="zh-CN" altLang="en-US" sz="2400" dirty="0">
                <a:latin typeface="+mn-ea"/>
              </a:rPr>
              <a:t>或</a:t>
            </a:r>
            <a:r>
              <a:rPr lang="en-US" altLang="zh-CN" sz="2400" dirty="0">
                <a:latin typeface="+mn-ea"/>
              </a:rPr>
              <a:t>z</a:t>
            </a:r>
            <a:r>
              <a:rPr lang="zh-CN" altLang="en-US" sz="2400" dirty="0">
                <a:latin typeface="+mn-ea"/>
              </a:rPr>
              <a:t>后，将在这两个节点之间不停地来回反复，直到转发表发生改变为止。</a:t>
            </a:r>
          </a:p>
        </p:txBody>
      </p:sp>
      <p:grpSp>
        <p:nvGrpSpPr>
          <p:cNvPr id="61444" name="Group 6"/>
          <p:cNvGrpSpPr>
            <a:grpSpLocks/>
          </p:cNvGrpSpPr>
          <p:nvPr/>
        </p:nvGrpSpPr>
        <p:grpSpPr bwMode="auto">
          <a:xfrm>
            <a:off x="7327848" y="1609558"/>
            <a:ext cx="4504267" cy="1733550"/>
            <a:chOff x="3805" y="938"/>
            <a:chExt cx="1376" cy="828"/>
          </a:xfrm>
        </p:grpSpPr>
        <p:sp>
          <p:nvSpPr>
            <p:cNvPr id="61445" name="Freeform 7"/>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46" name="Freeform 8"/>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47" name="Oval 9"/>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48" name="Line 10"/>
            <p:cNvSpPr>
              <a:spLocks noChangeShapeType="1"/>
            </p:cNvSpPr>
            <p:nvPr/>
          </p:nvSpPr>
          <p:spPr bwMode="auto">
            <a:xfrm>
              <a:off x="3904"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49" name="Line 11"/>
            <p:cNvSpPr>
              <a:spLocks noChangeShapeType="1"/>
            </p:cNvSpPr>
            <p:nvPr/>
          </p:nvSpPr>
          <p:spPr bwMode="auto">
            <a:xfrm>
              <a:off x="4217"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50" name="Rectangle 12"/>
            <p:cNvSpPr>
              <a:spLocks noChangeArrowheads="1"/>
            </p:cNvSpPr>
            <p:nvPr/>
          </p:nvSpPr>
          <p:spPr bwMode="auto">
            <a:xfrm>
              <a:off x="3904" y="14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1451" name="Oval 13"/>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52" name="Freeform 14"/>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53" name="Freeform 15"/>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61454" name="Group 16"/>
            <p:cNvGrpSpPr>
              <a:grpSpLocks/>
            </p:cNvGrpSpPr>
            <p:nvPr/>
          </p:nvGrpSpPr>
          <p:grpSpPr bwMode="auto">
            <a:xfrm>
              <a:off x="3950" y="1388"/>
              <a:ext cx="210" cy="193"/>
              <a:chOff x="2951" y="2429"/>
              <a:chExt cx="213" cy="193"/>
            </a:xfrm>
          </p:grpSpPr>
          <p:sp>
            <p:nvSpPr>
              <p:cNvPr id="61478" name="Rectangle 1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79" name="Text Box 18"/>
              <p:cNvSpPr txBox="1">
                <a:spLocks noChangeArrowheads="1"/>
              </p:cNvSpPr>
              <p:nvPr/>
            </p:nvSpPr>
            <p:spPr bwMode="auto">
              <a:xfrm>
                <a:off x="2951" y="2429"/>
                <a:ext cx="213"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x</a:t>
                </a:r>
                <a:endParaRPr lang="en-US" altLang="zh-CN" sz="2400">
                  <a:solidFill>
                    <a:srgbClr val="FFFF00"/>
                  </a:solidFill>
                </a:endParaRPr>
              </a:p>
            </p:txBody>
          </p:sp>
        </p:grpSp>
        <p:grpSp>
          <p:nvGrpSpPr>
            <p:cNvPr id="61455" name="Group 19"/>
            <p:cNvGrpSpPr>
              <a:grpSpLocks/>
            </p:cNvGrpSpPr>
            <p:nvPr/>
          </p:nvGrpSpPr>
          <p:grpSpPr bwMode="auto">
            <a:xfrm>
              <a:off x="4746" y="1400"/>
              <a:ext cx="316" cy="195"/>
              <a:chOff x="1740" y="2306"/>
              <a:chExt cx="316" cy="195"/>
            </a:xfrm>
          </p:grpSpPr>
          <p:sp>
            <p:nvSpPr>
              <p:cNvPr id="61470" name="Oval 2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71" name="Line 2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72" name="Line 2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73" name="Rectangle 2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1474" name="Oval 2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1475" name="Group 25"/>
              <p:cNvGrpSpPr>
                <a:grpSpLocks/>
              </p:cNvGrpSpPr>
              <p:nvPr/>
            </p:nvGrpSpPr>
            <p:grpSpPr bwMode="auto">
              <a:xfrm>
                <a:off x="1827" y="2306"/>
                <a:ext cx="141" cy="193"/>
                <a:chOff x="2982" y="2429"/>
                <a:chExt cx="144" cy="193"/>
              </a:xfrm>
            </p:grpSpPr>
            <p:sp>
              <p:nvSpPr>
                <p:cNvPr id="61476" name="Rectangle 2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77" name="Text Box 27"/>
                <p:cNvSpPr txBox="1">
                  <a:spLocks noChangeArrowheads="1"/>
                </p:cNvSpPr>
                <p:nvPr/>
              </p:nvSpPr>
              <p:spPr bwMode="auto">
                <a:xfrm>
                  <a:off x="3007" y="2429"/>
                  <a:ext cx="10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61456" name="Text Box 28"/>
            <p:cNvSpPr txBox="1">
              <a:spLocks noChangeArrowheads="1"/>
            </p:cNvSpPr>
            <p:nvPr/>
          </p:nvSpPr>
          <p:spPr bwMode="auto">
            <a:xfrm>
              <a:off x="4695" y="1190"/>
              <a:ext cx="8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61457" name="Text Box 29"/>
            <p:cNvSpPr txBox="1">
              <a:spLocks noChangeArrowheads="1"/>
            </p:cNvSpPr>
            <p:nvPr/>
          </p:nvSpPr>
          <p:spPr bwMode="auto">
            <a:xfrm>
              <a:off x="4161" y="1187"/>
              <a:ext cx="10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61458" name="Text Box 30"/>
            <p:cNvSpPr txBox="1">
              <a:spLocks noChangeArrowheads="1"/>
            </p:cNvSpPr>
            <p:nvPr/>
          </p:nvSpPr>
          <p:spPr bwMode="auto">
            <a:xfrm>
              <a:off x="4425" y="1520"/>
              <a:ext cx="143"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61459" name="Group 31"/>
            <p:cNvGrpSpPr>
              <a:grpSpLocks/>
            </p:cNvGrpSpPr>
            <p:nvPr/>
          </p:nvGrpSpPr>
          <p:grpSpPr bwMode="auto">
            <a:xfrm>
              <a:off x="4326" y="1076"/>
              <a:ext cx="316" cy="195"/>
              <a:chOff x="1740" y="2306"/>
              <a:chExt cx="316" cy="195"/>
            </a:xfrm>
          </p:grpSpPr>
          <p:sp>
            <p:nvSpPr>
              <p:cNvPr id="61462" name="Oval 32"/>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63" name="Line 33"/>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64" name="Line 34"/>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65" name="Rectangle 35"/>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1466" name="Oval 36"/>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1467" name="Group 37"/>
              <p:cNvGrpSpPr>
                <a:grpSpLocks/>
              </p:cNvGrpSpPr>
              <p:nvPr/>
            </p:nvGrpSpPr>
            <p:grpSpPr bwMode="auto">
              <a:xfrm>
                <a:off x="1827" y="2306"/>
                <a:ext cx="141" cy="193"/>
                <a:chOff x="2982" y="2429"/>
                <a:chExt cx="144" cy="193"/>
              </a:xfrm>
            </p:grpSpPr>
            <p:sp>
              <p:nvSpPr>
                <p:cNvPr id="61468" name="Rectangle 38"/>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69" name="Text Box 39"/>
                <p:cNvSpPr txBox="1">
                  <a:spLocks noChangeArrowheads="1"/>
                </p:cNvSpPr>
                <p:nvPr/>
              </p:nvSpPr>
              <p:spPr bwMode="auto">
                <a:xfrm>
                  <a:off x="3008" y="2429"/>
                  <a:ext cx="99"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sp>
          <p:nvSpPr>
            <p:cNvPr id="61460" name="Text Box 40"/>
            <p:cNvSpPr txBox="1">
              <a:spLocks noChangeArrowheads="1"/>
            </p:cNvSpPr>
            <p:nvPr/>
          </p:nvSpPr>
          <p:spPr bwMode="auto">
            <a:xfrm>
              <a:off x="4038" y="938"/>
              <a:ext cx="143"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60</a:t>
              </a:r>
              <a:endParaRPr lang="en-US" altLang="zh-CN" sz="2400">
                <a:solidFill>
                  <a:prstClr val="black"/>
                </a:solidFill>
              </a:endParaRPr>
            </a:p>
          </p:txBody>
        </p:sp>
        <p:sp>
          <p:nvSpPr>
            <p:cNvPr id="61461" name="Line 41"/>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Tree>
    <p:extLst>
      <p:ext uri="{BB962C8B-B14F-4D97-AF65-F5344CB8AC3E}">
        <p14:creationId xmlns:p14="http://schemas.microsoft.com/office/powerpoint/2010/main" val="4237552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8995">
                                            <p:txEl>
                                              <p:pRg st="6" end="6"/>
                                            </p:txEl>
                                          </p:spTgt>
                                        </p:tgtEl>
                                        <p:attrNameLst>
                                          <p:attrName>style.visibility</p:attrName>
                                        </p:attrNameLst>
                                      </p:cBhvr>
                                      <p:to>
                                        <p:strVal val="visible"/>
                                      </p:to>
                                    </p:set>
                                    <p:animEffect transition="in" filter="blinds(horizontal)">
                                      <p:cBhvr>
                                        <p:cTn id="7" dur="500"/>
                                        <p:tgtEl>
                                          <p:spTgt spid="110899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08995">
                                            <p:txEl>
                                              <p:pRg st="7" end="7"/>
                                            </p:txEl>
                                          </p:spTgt>
                                        </p:tgtEl>
                                        <p:attrNameLst>
                                          <p:attrName>style.visibility</p:attrName>
                                        </p:attrNameLst>
                                      </p:cBhvr>
                                      <p:to>
                                        <p:strVal val="visible"/>
                                      </p:to>
                                    </p:set>
                                    <p:animEffect transition="in" filter="blinds(horizontal)">
                                      <p:cBhvr>
                                        <p:cTn id="10" dur="500"/>
                                        <p:tgtEl>
                                          <p:spTgt spid="11089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9" name="Rectangle 3"/>
          <p:cNvSpPr>
            <a:spLocks noGrp="1" noChangeArrowheads="1"/>
          </p:cNvSpPr>
          <p:nvPr>
            <p:ph type="body" idx="4294967295"/>
          </p:nvPr>
        </p:nvSpPr>
        <p:spPr>
          <a:xfrm>
            <a:off x="1143000" y="1369583"/>
            <a:ext cx="10363200" cy="4867275"/>
          </a:xfrm>
          <a:prstGeom prst="rect">
            <a:avLst/>
          </a:prstGeom>
        </p:spPr>
        <p:txBody>
          <a:bodyPr/>
          <a:lstStyle/>
          <a:p>
            <a:pPr>
              <a:lnSpc>
                <a:spcPct val="110000"/>
              </a:lnSpc>
            </a:pPr>
            <a:r>
              <a:rPr lang="zh-CN" altLang="en-US" sz="2400" dirty="0">
                <a:latin typeface="+mn-ea"/>
              </a:rPr>
              <a:t>上述循环将持续</a:t>
            </a:r>
            <a:r>
              <a:rPr lang="en-US" altLang="zh-CN" sz="2400" dirty="0">
                <a:latin typeface="+mn-ea"/>
              </a:rPr>
              <a:t>44</a:t>
            </a:r>
            <a:r>
              <a:rPr lang="zh-CN" altLang="en-US" sz="2400" dirty="0">
                <a:latin typeface="+mn-ea"/>
              </a:rPr>
              <a:t>次迭代 </a:t>
            </a:r>
            <a:r>
              <a:rPr lang="en-US" altLang="zh-CN" sz="2400" dirty="0">
                <a:latin typeface="+mn-ea"/>
              </a:rPr>
              <a:t>(y</a:t>
            </a:r>
            <a:r>
              <a:rPr lang="zh-CN" altLang="en-US" sz="2400" dirty="0">
                <a:latin typeface="+mn-ea"/>
              </a:rPr>
              <a:t>与</a:t>
            </a:r>
            <a:r>
              <a:rPr lang="en-US" altLang="zh-CN" sz="2400" dirty="0">
                <a:latin typeface="+mn-ea"/>
              </a:rPr>
              <a:t>z</a:t>
            </a:r>
            <a:r>
              <a:rPr lang="zh-CN" altLang="en-US" sz="2400" dirty="0">
                <a:latin typeface="+mn-ea"/>
              </a:rPr>
              <a:t>之间的报文交换</a:t>
            </a:r>
            <a:r>
              <a:rPr lang="en-US" altLang="zh-CN" sz="2400" dirty="0">
                <a:latin typeface="+mn-ea"/>
              </a:rPr>
              <a:t>)</a:t>
            </a:r>
            <a:r>
              <a:rPr lang="zh-CN" altLang="en-US" sz="2400" dirty="0">
                <a:latin typeface="+mn-ea"/>
              </a:rPr>
              <a:t>，直到</a:t>
            </a:r>
            <a:r>
              <a:rPr lang="en-US" altLang="zh-CN" sz="2400" dirty="0">
                <a:latin typeface="+mn-ea"/>
              </a:rPr>
              <a:t>z</a:t>
            </a:r>
            <a:r>
              <a:rPr lang="zh-CN" altLang="en-US" sz="2400" dirty="0">
                <a:latin typeface="+mn-ea"/>
              </a:rPr>
              <a:t>最终算出它经由</a:t>
            </a:r>
            <a:r>
              <a:rPr lang="en-US" altLang="zh-CN" sz="2400" dirty="0">
                <a:latin typeface="+mn-ea"/>
              </a:rPr>
              <a:t>y</a:t>
            </a:r>
            <a:r>
              <a:rPr lang="zh-CN" altLang="en-US" sz="2400" dirty="0">
                <a:latin typeface="+mn-ea"/>
              </a:rPr>
              <a:t>的路径费用大于</a:t>
            </a:r>
            <a:r>
              <a:rPr lang="en-US" altLang="zh-CN" sz="2400" dirty="0">
                <a:latin typeface="+mn-ea"/>
              </a:rPr>
              <a:t>50</a:t>
            </a:r>
            <a:r>
              <a:rPr lang="zh-CN" altLang="en-US" sz="2400" dirty="0">
                <a:latin typeface="+mn-ea"/>
              </a:rPr>
              <a:t>为止。并确定：</a:t>
            </a:r>
          </a:p>
          <a:p>
            <a:pPr eaLnBrk="1">
              <a:lnSpc>
                <a:spcPct val="110000"/>
              </a:lnSpc>
              <a:buFont typeface="Wingdings" pitchFamily="2" charset="2"/>
              <a:buChar char="ü"/>
            </a:pPr>
            <a:r>
              <a:rPr lang="en-US" altLang="zh-CN" sz="2400" dirty="0">
                <a:latin typeface="+mn-ea"/>
              </a:rPr>
              <a:t>z</a:t>
            </a:r>
            <a:r>
              <a:rPr lang="zh-CN" altLang="en-US" sz="2400" dirty="0">
                <a:latin typeface="+mn-ea"/>
              </a:rPr>
              <a:t>到</a:t>
            </a:r>
            <a:r>
              <a:rPr lang="en-US" altLang="zh-CN" sz="2400" dirty="0">
                <a:latin typeface="+mn-ea"/>
              </a:rPr>
              <a:t>x</a:t>
            </a:r>
            <a:r>
              <a:rPr lang="zh-CN" altLang="en-US" sz="2400" dirty="0">
                <a:latin typeface="+mn-ea"/>
              </a:rPr>
              <a:t>的最低费用路径：</a:t>
            </a:r>
            <a:r>
              <a:rPr lang="en-US" altLang="zh-CN" sz="2400" dirty="0" err="1">
                <a:solidFill>
                  <a:srgbClr val="FF3300"/>
                </a:solidFill>
                <a:latin typeface="+mn-ea"/>
              </a:rPr>
              <a:t>zx</a:t>
            </a:r>
            <a:endParaRPr lang="en-US" altLang="zh-CN" sz="2400" dirty="0">
              <a:solidFill>
                <a:srgbClr val="FF3300"/>
              </a:solidFill>
              <a:latin typeface="+mn-ea"/>
            </a:endParaRPr>
          </a:p>
          <a:p>
            <a:pPr eaLnBrk="1">
              <a:lnSpc>
                <a:spcPct val="110000"/>
              </a:lnSpc>
              <a:buFont typeface="Wingdings" pitchFamily="2" charset="2"/>
              <a:buChar char="ü"/>
            </a:pPr>
            <a:r>
              <a:rPr lang="en-US" altLang="zh-CN" sz="2400" dirty="0">
                <a:latin typeface="+mn-ea"/>
              </a:rPr>
              <a:t>y</a:t>
            </a:r>
            <a:r>
              <a:rPr lang="zh-CN" altLang="en-US" sz="2400" dirty="0">
                <a:latin typeface="+mn-ea"/>
              </a:rPr>
              <a:t>到</a:t>
            </a:r>
            <a:r>
              <a:rPr lang="en-US" altLang="zh-CN" sz="2400" dirty="0">
                <a:latin typeface="+mn-ea"/>
              </a:rPr>
              <a:t>x</a:t>
            </a:r>
            <a:r>
              <a:rPr lang="zh-CN" altLang="en-US" sz="2400" dirty="0">
                <a:latin typeface="+mn-ea"/>
              </a:rPr>
              <a:t>的最低费用路径：</a:t>
            </a:r>
            <a:r>
              <a:rPr lang="en-US" altLang="zh-CN" sz="2400" dirty="0" err="1">
                <a:solidFill>
                  <a:srgbClr val="FF3300"/>
                </a:solidFill>
                <a:latin typeface="+mn-ea"/>
              </a:rPr>
              <a:t>yzx</a:t>
            </a:r>
            <a:endParaRPr lang="en-US" altLang="zh-CN" sz="2400" dirty="0">
              <a:solidFill>
                <a:srgbClr val="FF3300"/>
              </a:solidFill>
              <a:latin typeface="+mn-ea"/>
            </a:endParaRPr>
          </a:p>
          <a:p>
            <a:pPr eaLnBrk="1">
              <a:lnSpc>
                <a:spcPct val="110000"/>
              </a:lnSpc>
              <a:buFont typeface="Wingdings" pitchFamily="2" charset="2"/>
              <a:buChar char="ü"/>
            </a:pPr>
            <a:endParaRPr lang="zh-CN" altLang="en-US" sz="2400" dirty="0">
              <a:solidFill>
                <a:srgbClr val="FF3300"/>
              </a:solidFill>
              <a:latin typeface="+mn-ea"/>
            </a:endParaRPr>
          </a:p>
          <a:p>
            <a:pPr eaLnBrk="1">
              <a:lnSpc>
                <a:spcPct val="110000"/>
              </a:lnSpc>
            </a:pPr>
            <a:r>
              <a:rPr lang="zh-CN" altLang="en-US" sz="2400" dirty="0">
                <a:latin typeface="+mn-ea"/>
              </a:rPr>
              <a:t>说明：</a:t>
            </a:r>
            <a:r>
              <a:rPr lang="zh-CN" altLang="en-US" sz="2400" dirty="0">
                <a:solidFill>
                  <a:srgbClr val="FF0000"/>
                </a:solidFill>
                <a:latin typeface="+mn-ea"/>
              </a:rPr>
              <a:t>链路费用增加的</a:t>
            </a:r>
            <a:r>
              <a:rPr lang="zh-CN" altLang="en-US" sz="2400" u="sng" dirty="0">
                <a:solidFill>
                  <a:srgbClr val="FF0000"/>
                </a:solidFill>
                <a:latin typeface="+mn-ea"/>
              </a:rPr>
              <a:t>“坏消息”传播很慢</a:t>
            </a:r>
            <a:r>
              <a:rPr lang="zh-CN" altLang="en-US" sz="2400" dirty="0">
                <a:solidFill>
                  <a:srgbClr val="FF0000"/>
                </a:solidFill>
                <a:latin typeface="+mn-ea"/>
              </a:rPr>
              <a:t>！</a:t>
            </a:r>
          </a:p>
          <a:p>
            <a:pPr eaLnBrk="1">
              <a:lnSpc>
                <a:spcPct val="110000"/>
              </a:lnSpc>
              <a:buFont typeface="ZapfDingbats" pitchFamily="82" charset="2"/>
              <a:buNone/>
            </a:pPr>
            <a:r>
              <a:rPr lang="zh-CN" altLang="en-US" sz="2400" dirty="0">
                <a:latin typeface="+mn-ea"/>
              </a:rPr>
              <a:t>      当链路费用增加很大，会出现“计数到无穷</a:t>
            </a:r>
            <a:r>
              <a:rPr lang="en-US" altLang="zh-CN" sz="2400" dirty="0">
                <a:latin typeface="+mn-ea"/>
              </a:rPr>
              <a:t>”</a:t>
            </a:r>
            <a:r>
              <a:rPr lang="zh-CN" altLang="en-US" sz="2400" dirty="0">
                <a:latin typeface="+mn-ea"/>
              </a:rPr>
              <a:t>问题。</a:t>
            </a:r>
          </a:p>
          <a:p>
            <a:pPr eaLnBrk="1">
              <a:lnSpc>
                <a:spcPct val="110000"/>
              </a:lnSpc>
              <a:buFont typeface="ZapfDingbats" pitchFamily="82" charset="2"/>
              <a:buNone/>
            </a:pPr>
            <a:r>
              <a:rPr lang="zh-CN" altLang="en-US" sz="2400" dirty="0">
                <a:latin typeface="+mn-ea"/>
              </a:rPr>
              <a:t>如链路费用</a:t>
            </a:r>
            <a:r>
              <a:rPr lang="en-US" altLang="zh-CN" sz="2400" dirty="0">
                <a:latin typeface="+mn-ea"/>
              </a:rPr>
              <a:t>c(y</a:t>
            </a:r>
            <a:r>
              <a:rPr lang="zh-CN" altLang="en-US" sz="2400" dirty="0">
                <a:latin typeface="+mn-ea"/>
              </a:rPr>
              <a:t>，</a:t>
            </a:r>
            <a:r>
              <a:rPr lang="en-US" altLang="zh-CN" sz="2400" dirty="0">
                <a:latin typeface="+mn-ea"/>
              </a:rPr>
              <a:t>x)</a:t>
            </a:r>
            <a:r>
              <a:rPr lang="zh-CN" altLang="en-US" sz="2400" dirty="0">
                <a:latin typeface="+mn-ea"/>
              </a:rPr>
              <a:t>变为</a:t>
            </a:r>
            <a:r>
              <a:rPr lang="en-US" altLang="zh-CN" sz="2400" dirty="0">
                <a:latin typeface="+mn-ea"/>
              </a:rPr>
              <a:t>10000</a:t>
            </a:r>
            <a:r>
              <a:rPr lang="zh-CN" altLang="en-US" sz="2400" dirty="0">
                <a:latin typeface="+mn-ea"/>
              </a:rPr>
              <a:t>，</a:t>
            </a:r>
            <a:r>
              <a:rPr lang="en-US" altLang="zh-CN" sz="2400" dirty="0">
                <a:latin typeface="+mn-ea"/>
              </a:rPr>
              <a:t>c(z</a:t>
            </a:r>
            <a:r>
              <a:rPr lang="zh-CN" altLang="en-US" sz="2400" dirty="0">
                <a:latin typeface="+mn-ea"/>
              </a:rPr>
              <a:t>，</a:t>
            </a:r>
            <a:r>
              <a:rPr lang="en-US" altLang="zh-CN" sz="2400" dirty="0">
                <a:latin typeface="+mn-ea"/>
              </a:rPr>
              <a:t>x)</a:t>
            </a:r>
            <a:r>
              <a:rPr lang="zh-CN" altLang="en-US" sz="2400" dirty="0">
                <a:latin typeface="+mn-ea"/>
              </a:rPr>
              <a:t>变为</a:t>
            </a:r>
            <a:r>
              <a:rPr lang="en-US" altLang="zh-CN" sz="2400" dirty="0">
                <a:latin typeface="+mn-ea"/>
              </a:rPr>
              <a:t>9999</a:t>
            </a:r>
            <a:r>
              <a:rPr lang="zh-CN" altLang="en-US" sz="2400" dirty="0">
                <a:latin typeface="+mn-ea"/>
              </a:rPr>
              <a:t>时。</a:t>
            </a:r>
          </a:p>
        </p:txBody>
      </p:sp>
      <p:grpSp>
        <p:nvGrpSpPr>
          <p:cNvPr id="62469" name="Group 4"/>
          <p:cNvGrpSpPr>
            <a:grpSpLocks/>
          </p:cNvGrpSpPr>
          <p:nvPr/>
        </p:nvGrpSpPr>
        <p:grpSpPr bwMode="auto">
          <a:xfrm>
            <a:off x="7893051" y="2635251"/>
            <a:ext cx="3183467" cy="1167970"/>
            <a:chOff x="3805" y="938"/>
            <a:chExt cx="1376" cy="851"/>
          </a:xfrm>
        </p:grpSpPr>
        <p:sp>
          <p:nvSpPr>
            <p:cNvPr id="62470" name="Freeform 5"/>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71" name="Freeform 6"/>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72" name="Oval 7"/>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473" name="Line 8"/>
            <p:cNvSpPr>
              <a:spLocks noChangeShapeType="1"/>
            </p:cNvSpPr>
            <p:nvPr/>
          </p:nvSpPr>
          <p:spPr bwMode="auto">
            <a:xfrm>
              <a:off x="3904"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74" name="Line 9"/>
            <p:cNvSpPr>
              <a:spLocks noChangeShapeType="1"/>
            </p:cNvSpPr>
            <p:nvPr/>
          </p:nvSpPr>
          <p:spPr bwMode="auto">
            <a:xfrm>
              <a:off x="4217"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75" name="Rectangle 10"/>
            <p:cNvSpPr>
              <a:spLocks noChangeArrowheads="1"/>
            </p:cNvSpPr>
            <p:nvPr/>
          </p:nvSpPr>
          <p:spPr bwMode="auto">
            <a:xfrm>
              <a:off x="3904" y="14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2476" name="Oval 11"/>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477" name="Freeform 12"/>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78" name="Freeform 13"/>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62479" name="Group 14"/>
            <p:cNvGrpSpPr>
              <a:grpSpLocks/>
            </p:cNvGrpSpPr>
            <p:nvPr/>
          </p:nvGrpSpPr>
          <p:grpSpPr bwMode="auto">
            <a:xfrm>
              <a:off x="3950" y="1388"/>
              <a:ext cx="210" cy="289"/>
              <a:chOff x="2951" y="2429"/>
              <a:chExt cx="213" cy="289"/>
            </a:xfrm>
          </p:grpSpPr>
          <p:sp>
            <p:nvSpPr>
              <p:cNvPr id="62503" name="Rectangle 1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504" name="Text Box 16"/>
              <p:cNvSpPr txBox="1">
                <a:spLocks noChangeArrowheads="1"/>
              </p:cNvSpPr>
              <p:nvPr/>
            </p:nvSpPr>
            <p:spPr bwMode="auto">
              <a:xfrm>
                <a:off x="2951" y="2429"/>
                <a:ext cx="213"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x</a:t>
                </a:r>
                <a:endParaRPr lang="en-US" altLang="zh-CN" sz="2400" dirty="0">
                  <a:solidFill>
                    <a:srgbClr val="FFFF00"/>
                  </a:solidFill>
                </a:endParaRPr>
              </a:p>
            </p:txBody>
          </p:sp>
        </p:grpSp>
        <p:grpSp>
          <p:nvGrpSpPr>
            <p:cNvPr id="62480" name="Group 17"/>
            <p:cNvGrpSpPr>
              <a:grpSpLocks/>
            </p:cNvGrpSpPr>
            <p:nvPr/>
          </p:nvGrpSpPr>
          <p:grpSpPr bwMode="auto">
            <a:xfrm>
              <a:off x="4746" y="1400"/>
              <a:ext cx="316" cy="292"/>
              <a:chOff x="1740" y="2306"/>
              <a:chExt cx="316" cy="292"/>
            </a:xfrm>
          </p:grpSpPr>
          <p:sp>
            <p:nvSpPr>
              <p:cNvPr id="62495" name="Oval 18"/>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496" name="Line 19"/>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97" name="Line 20"/>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98" name="Rectangle 21"/>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2499" name="Oval 22"/>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2500" name="Group 23"/>
              <p:cNvGrpSpPr>
                <a:grpSpLocks/>
              </p:cNvGrpSpPr>
              <p:nvPr/>
            </p:nvGrpSpPr>
            <p:grpSpPr bwMode="auto">
              <a:xfrm>
                <a:off x="1828" y="2306"/>
                <a:ext cx="143" cy="292"/>
                <a:chOff x="2982" y="2429"/>
                <a:chExt cx="146" cy="292"/>
              </a:xfrm>
            </p:grpSpPr>
            <p:sp>
              <p:nvSpPr>
                <p:cNvPr id="62501" name="Rectangle 24"/>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502" name="Text Box 25"/>
                <p:cNvSpPr txBox="1">
                  <a:spLocks noChangeArrowheads="1"/>
                </p:cNvSpPr>
                <p:nvPr/>
              </p:nvSpPr>
              <p:spPr bwMode="auto">
                <a:xfrm>
                  <a:off x="2986" y="2429"/>
                  <a:ext cx="14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62481" name="Text Box 26"/>
            <p:cNvSpPr txBox="1">
              <a:spLocks noChangeArrowheads="1"/>
            </p:cNvSpPr>
            <p:nvPr/>
          </p:nvSpPr>
          <p:spPr bwMode="auto">
            <a:xfrm>
              <a:off x="4677" y="1190"/>
              <a:ext cx="12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62482" name="Text Box 27"/>
            <p:cNvSpPr txBox="1">
              <a:spLocks noChangeArrowheads="1"/>
            </p:cNvSpPr>
            <p:nvPr/>
          </p:nvSpPr>
          <p:spPr bwMode="auto">
            <a:xfrm>
              <a:off x="4141" y="1187"/>
              <a:ext cx="141"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62483" name="Text Box 28"/>
            <p:cNvSpPr txBox="1">
              <a:spLocks noChangeArrowheads="1"/>
            </p:cNvSpPr>
            <p:nvPr/>
          </p:nvSpPr>
          <p:spPr bwMode="auto">
            <a:xfrm>
              <a:off x="4396" y="1520"/>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62484" name="Group 29"/>
            <p:cNvGrpSpPr>
              <a:grpSpLocks/>
            </p:cNvGrpSpPr>
            <p:nvPr/>
          </p:nvGrpSpPr>
          <p:grpSpPr bwMode="auto">
            <a:xfrm>
              <a:off x="4326" y="1076"/>
              <a:ext cx="316" cy="292"/>
              <a:chOff x="1740" y="2306"/>
              <a:chExt cx="316" cy="292"/>
            </a:xfrm>
          </p:grpSpPr>
          <p:sp>
            <p:nvSpPr>
              <p:cNvPr id="62487" name="Oval 3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488" name="Line 3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89" name="Line 3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90" name="Rectangle 3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2491" name="Oval 3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2492" name="Group 35"/>
              <p:cNvGrpSpPr>
                <a:grpSpLocks/>
              </p:cNvGrpSpPr>
              <p:nvPr/>
            </p:nvGrpSpPr>
            <p:grpSpPr bwMode="auto">
              <a:xfrm>
                <a:off x="1834" y="2306"/>
                <a:ext cx="144" cy="292"/>
                <a:chOff x="2982" y="2429"/>
                <a:chExt cx="146" cy="292"/>
              </a:xfrm>
            </p:grpSpPr>
            <p:sp>
              <p:nvSpPr>
                <p:cNvPr id="62493" name="Rectangle 3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494" name="Text Box 37"/>
                <p:cNvSpPr txBox="1">
                  <a:spLocks noChangeArrowheads="1"/>
                </p:cNvSpPr>
                <p:nvPr/>
              </p:nvSpPr>
              <p:spPr bwMode="auto">
                <a:xfrm>
                  <a:off x="2988" y="2429"/>
                  <a:ext cx="14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sp>
          <p:nvSpPr>
            <p:cNvPr id="62485" name="Text Box 38"/>
            <p:cNvSpPr txBox="1">
              <a:spLocks noChangeArrowheads="1"/>
            </p:cNvSpPr>
            <p:nvPr/>
          </p:nvSpPr>
          <p:spPr bwMode="auto">
            <a:xfrm>
              <a:off x="4009" y="938"/>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60</a:t>
              </a:r>
              <a:endParaRPr lang="en-US" altLang="zh-CN" sz="2400">
                <a:solidFill>
                  <a:prstClr val="black"/>
                </a:solidFill>
              </a:endParaRPr>
            </a:p>
          </p:txBody>
        </p:sp>
        <p:sp>
          <p:nvSpPr>
            <p:cNvPr id="62486" name="Line 39"/>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Tree>
    <p:extLst>
      <p:ext uri="{BB962C8B-B14F-4D97-AF65-F5344CB8AC3E}">
        <p14:creationId xmlns:p14="http://schemas.microsoft.com/office/powerpoint/2010/main" val="3980496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10019">
                                            <p:txEl>
                                              <p:pRg st="4" end="4"/>
                                            </p:txEl>
                                          </p:spTgt>
                                        </p:tgtEl>
                                        <p:attrNameLst>
                                          <p:attrName>style.visibility</p:attrName>
                                        </p:attrNameLst>
                                      </p:cBhvr>
                                      <p:to>
                                        <p:strVal val="visible"/>
                                      </p:to>
                                    </p:set>
                                    <p:animEffect transition="in" filter="blinds(horizontal)">
                                      <p:cBhvr>
                                        <p:cTn id="7" dur="500"/>
                                        <p:tgtEl>
                                          <p:spTgt spid="1110019">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10019">
                                            <p:txEl>
                                              <p:pRg st="5" end="5"/>
                                            </p:txEl>
                                          </p:spTgt>
                                        </p:tgtEl>
                                        <p:attrNameLst>
                                          <p:attrName>style.visibility</p:attrName>
                                        </p:attrNameLst>
                                      </p:cBhvr>
                                      <p:to>
                                        <p:strVal val="visible"/>
                                      </p:to>
                                    </p:set>
                                    <p:animEffect transition="in" filter="blinds(horizontal)">
                                      <p:cBhvr>
                                        <p:cTn id="12" dur="500"/>
                                        <p:tgtEl>
                                          <p:spTgt spid="1110019">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110019">
                                            <p:txEl>
                                              <p:pRg st="6" end="6"/>
                                            </p:txEl>
                                          </p:spTgt>
                                        </p:tgtEl>
                                        <p:attrNameLst>
                                          <p:attrName>style.visibility</p:attrName>
                                        </p:attrNameLst>
                                      </p:cBhvr>
                                      <p:to>
                                        <p:strVal val="visible"/>
                                      </p:to>
                                    </p:set>
                                    <p:animEffect transition="in" filter="blinds(horizontal)">
                                      <p:cBhvr>
                                        <p:cTn id="15" dur="500"/>
                                        <p:tgtEl>
                                          <p:spTgt spid="11100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4" name="Rectangle 3"/>
          <p:cNvSpPr>
            <a:spLocks noChangeArrowheads="1"/>
          </p:cNvSpPr>
          <p:nvPr/>
        </p:nvSpPr>
        <p:spPr bwMode="auto">
          <a:xfrm>
            <a:off x="529584" y="1221508"/>
            <a:ext cx="6832196"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457200" indent="-457200">
              <a:lnSpc>
                <a:spcPct val="150000"/>
              </a:lnSpc>
              <a:spcBef>
                <a:spcPct val="0"/>
              </a:spcBef>
              <a:buClrTx/>
              <a:buFont typeface="Wingdings" panose="05000000000000000000" pitchFamily="2" charset="2"/>
              <a:buChar char="l"/>
            </a:pPr>
            <a:r>
              <a:rPr lang="zh-CN" altLang="en-US" sz="2800" dirty="0">
                <a:solidFill>
                  <a:srgbClr val="FF0000"/>
                </a:solidFill>
                <a:latin typeface="+mn-ea"/>
                <a:ea typeface="+mn-ea"/>
              </a:rPr>
              <a:t>计数到无穷的解决办法：毒性逆转</a:t>
            </a:r>
          </a:p>
          <a:p>
            <a:pPr>
              <a:lnSpc>
                <a:spcPct val="150000"/>
              </a:lnSpc>
              <a:spcBef>
                <a:spcPct val="0"/>
              </a:spcBef>
              <a:buClrTx/>
              <a:buFontTx/>
              <a:buNone/>
            </a:pPr>
            <a:r>
              <a:rPr lang="zh-CN" altLang="en-US" sz="2800" dirty="0">
                <a:latin typeface="+mn-ea"/>
                <a:ea typeface="+mn-ea"/>
              </a:rPr>
              <a:t>假如 </a:t>
            </a:r>
            <a:r>
              <a:rPr lang="en-US" altLang="zh-CN" sz="2800" dirty="0">
                <a:latin typeface="+mn-ea"/>
                <a:ea typeface="+mn-ea"/>
              </a:rPr>
              <a:t>Z</a:t>
            </a:r>
            <a:r>
              <a:rPr lang="zh-CN" altLang="en-US" sz="2800" dirty="0">
                <a:latin typeface="+mn-ea"/>
                <a:ea typeface="+mn-ea"/>
              </a:rPr>
              <a:t>通过 </a:t>
            </a:r>
            <a:r>
              <a:rPr lang="en-US" altLang="zh-CN" sz="2800" dirty="0">
                <a:latin typeface="+mn-ea"/>
                <a:ea typeface="+mn-ea"/>
              </a:rPr>
              <a:t>Y </a:t>
            </a:r>
            <a:r>
              <a:rPr lang="zh-CN" altLang="en-US" sz="2800" dirty="0">
                <a:latin typeface="+mn-ea"/>
                <a:ea typeface="+mn-ea"/>
              </a:rPr>
              <a:t>到达 </a:t>
            </a:r>
            <a:r>
              <a:rPr lang="en-US" altLang="zh-CN" sz="2800" dirty="0">
                <a:latin typeface="+mn-ea"/>
                <a:ea typeface="+mn-ea"/>
              </a:rPr>
              <a:t>X </a:t>
            </a:r>
            <a:r>
              <a:rPr lang="zh-CN" altLang="en-US" sz="2800" dirty="0">
                <a:latin typeface="+mn-ea"/>
                <a:ea typeface="+mn-ea"/>
              </a:rPr>
              <a:t>，则</a:t>
            </a:r>
            <a:r>
              <a:rPr lang="en-US" altLang="zh-CN" sz="2800" dirty="0">
                <a:latin typeface="+mn-ea"/>
                <a:ea typeface="+mn-ea"/>
              </a:rPr>
              <a:t>Z</a:t>
            </a:r>
            <a:r>
              <a:rPr lang="zh-CN" altLang="en-US" sz="2800" dirty="0">
                <a:latin typeface="+mn-ea"/>
                <a:ea typeface="+mn-ea"/>
              </a:rPr>
              <a:t>告诉</a:t>
            </a:r>
            <a:r>
              <a:rPr lang="en-US" altLang="zh-CN" sz="2800" dirty="0">
                <a:latin typeface="+mn-ea"/>
                <a:ea typeface="+mn-ea"/>
              </a:rPr>
              <a:t>Y</a:t>
            </a:r>
            <a:r>
              <a:rPr lang="zh-CN" altLang="en-US" sz="2800" dirty="0">
                <a:latin typeface="+mn-ea"/>
                <a:ea typeface="+mn-ea"/>
              </a:rPr>
              <a:t>：它到</a:t>
            </a:r>
            <a:r>
              <a:rPr lang="en-US" altLang="zh-CN" sz="2800" dirty="0">
                <a:latin typeface="+mn-ea"/>
                <a:ea typeface="+mn-ea"/>
              </a:rPr>
              <a:t>X</a:t>
            </a:r>
            <a:r>
              <a:rPr lang="zh-CN" altLang="en-US" sz="2800" dirty="0">
                <a:latin typeface="+mn-ea"/>
                <a:ea typeface="+mn-ea"/>
              </a:rPr>
              <a:t>的距离是无穷大，</a:t>
            </a:r>
            <a:r>
              <a:rPr lang="en-US" altLang="zh-CN" sz="2800" dirty="0">
                <a:latin typeface="+mn-ea"/>
                <a:ea typeface="+mn-ea"/>
              </a:rPr>
              <a:t>Y</a:t>
            </a:r>
            <a:r>
              <a:rPr lang="zh-CN" altLang="en-US" sz="2800" dirty="0">
                <a:latin typeface="+mn-ea"/>
                <a:ea typeface="+mn-ea"/>
              </a:rPr>
              <a:t>将不会再经过</a:t>
            </a:r>
            <a:r>
              <a:rPr lang="en-US" altLang="zh-CN" sz="2800" dirty="0">
                <a:latin typeface="+mn-ea"/>
                <a:ea typeface="+mn-ea"/>
              </a:rPr>
              <a:t>Z</a:t>
            </a:r>
            <a:r>
              <a:rPr lang="zh-CN" altLang="en-US" sz="2800" dirty="0">
                <a:latin typeface="+mn-ea"/>
                <a:ea typeface="+mn-ea"/>
              </a:rPr>
              <a:t>到</a:t>
            </a:r>
            <a:r>
              <a:rPr lang="en-US" altLang="zh-CN" sz="2800" dirty="0">
                <a:latin typeface="+mn-ea"/>
                <a:ea typeface="+mn-ea"/>
              </a:rPr>
              <a:t>X</a:t>
            </a:r>
          </a:p>
        </p:txBody>
      </p:sp>
      <p:grpSp>
        <p:nvGrpSpPr>
          <p:cNvPr id="42" name="Group 4"/>
          <p:cNvGrpSpPr>
            <a:grpSpLocks/>
          </p:cNvGrpSpPr>
          <p:nvPr/>
        </p:nvGrpSpPr>
        <p:grpSpPr bwMode="auto">
          <a:xfrm>
            <a:off x="7094398" y="3399180"/>
            <a:ext cx="3716356" cy="1821002"/>
            <a:chOff x="3805" y="938"/>
            <a:chExt cx="1376" cy="851"/>
          </a:xfrm>
        </p:grpSpPr>
        <p:sp>
          <p:nvSpPr>
            <p:cNvPr id="43" name="Freeform 5"/>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 name="Freeform 6"/>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5" name="Oval 7"/>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6" name="Line 8"/>
            <p:cNvSpPr>
              <a:spLocks noChangeShapeType="1"/>
            </p:cNvSpPr>
            <p:nvPr/>
          </p:nvSpPr>
          <p:spPr bwMode="auto">
            <a:xfrm>
              <a:off x="3904"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7" name="Line 9"/>
            <p:cNvSpPr>
              <a:spLocks noChangeShapeType="1"/>
            </p:cNvSpPr>
            <p:nvPr/>
          </p:nvSpPr>
          <p:spPr bwMode="auto">
            <a:xfrm>
              <a:off x="4217"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8" name="Rectangle 10"/>
            <p:cNvSpPr>
              <a:spLocks noChangeArrowheads="1"/>
            </p:cNvSpPr>
            <p:nvPr/>
          </p:nvSpPr>
          <p:spPr bwMode="auto">
            <a:xfrm>
              <a:off x="3904" y="14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9" name="Oval 11"/>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0" name="Freeform 12"/>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1" name="Freeform 13"/>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52" name="Group 14"/>
            <p:cNvGrpSpPr>
              <a:grpSpLocks/>
            </p:cNvGrpSpPr>
            <p:nvPr/>
          </p:nvGrpSpPr>
          <p:grpSpPr bwMode="auto">
            <a:xfrm>
              <a:off x="3950" y="1388"/>
              <a:ext cx="210" cy="289"/>
              <a:chOff x="2951" y="2429"/>
              <a:chExt cx="213" cy="289"/>
            </a:xfrm>
          </p:grpSpPr>
          <p:sp>
            <p:nvSpPr>
              <p:cNvPr id="76" name="Rectangle 1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7" name="Text Box 16"/>
              <p:cNvSpPr txBox="1">
                <a:spLocks noChangeArrowheads="1"/>
              </p:cNvSpPr>
              <p:nvPr/>
            </p:nvSpPr>
            <p:spPr bwMode="auto">
              <a:xfrm>
                <a:off x="2951" y="2429"/>
                <a:ext cx="213"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x</a:t>
                </a:r>
                <a:endParaRPr lang="en-US" altLang="zh-CN" sz="2400" dirty="0">
                  <a:solidFill>
                    <a:srgbClr val="FFFF00"/>
                  </a:solidFill>
                </a:endParaRPr>
              </a:p>
            </p:txBody>
          </p:sp>
        </p:grpSp>
        <p:grpSp>
          <p:nvGrpSpPr>
            <p:cNvPr id="53" name="Group 17"/>
            <p:cNvGrpSpPr>
              <a:grpSpLocks/>
            </p:cNvGrpSpPr>
            <p:nvPr/>
          </p:nvGrpSpPr>
          <p:grpSpPr bwMode="auto">
            <a:xfrm>
              <a:off x="4746" y="1400"/>
              <a:ext cx="316" cy="292"/>
              <a:chOff x="1740" y="2306"/>
              <a:chExt cx="316" cy="292"/>
            </a:xfrm>
          </p:grpSpPr>
          <p:sp>
            <p:nvSpPr>
              <p:cNvPr id="68" name="Oval 18"/>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9" name="Line 19"/>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0" name="Line 20"/>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1" name="Rectangle 21"/>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72" name="Oval 22"/>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73" name="Group 23"/>
              <p:cNvGrpSpPr>
                <a:grpSpLocks/>
              </p:cNvGrpSpPr>
              <p:nvPr/>
            </p:nvGrpSpPr>
            <p:grpSpPr bwMode="auto">
              <a:xfrm>
                <a:off x="1828" y="2306"/>
                <a:ext cx="143" cy="292"/>
                <a:chOff x="2982" y="2429"/>
                <a:chExt cx="146" cy="292"/>
              </a:xfrm>
            </p:grpSpPr>
            <p:sp>
              <p:nvSpPr>
                <p:cNvPr id="74" name="Rectangle 24"/>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5" name="Text Box 25"/>
                <p:cNvSpPr txBox="1">
                  <a:spLocks noChangeArrowheads="1"/>
                </p:cNvSpPr>
                <p:nvPr/>
              </p:nvSpPr>
              <p:spPr bwMode="auto">
                <a:xfrm>
                  <a:off x="2986" y="2429"/>
                  <a:ext cx="14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54" name="Text Box 26"/>
            <p:cNvSpPr txBox="1">
              <a:spLocks noChangeArrowheads="1"/>
            </p:cNvSpPr>
            <p:nvPr/>
          </p:nvSpPr>
          <p:spPr bwMode="auto">
            <a:xfrm>
              <a:off x="4677" y="1190"/>
              <a:ext cx="12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55" name="Text Box 27"/>
            <p:cNvSpPr txBox="1">
              <a:spLocks noChangeArrowheads="1"/>
            </p:cNvSpPr>
            <p:nvPr/>
          </p:nvSpPr>
          <p:spPr bwMode="auto">
            <a:xfrm>
              <a:off x="4141" y="1187"/>
              <a:ext cx="141"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56" name="Text Box 28"/>
            <p:cNvSpPr txBox="1">
              <a:spLocks noChangeArrowheads="1"/>
            </p:cNvSpPr>
            <p:nvPr/>
          </p:nvSpPr>
          <p:spPr bwMode="auto">
            <a:xfrm>
              <a:off x="4396" y="1520"/>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57" name="Group 29"/>
            <p:cNvGrpSpPr>
              <a:grpSpLocks/>
            </p:cNvGrpSpPr>
            <p:nvPr/>
          </p:nvGrpSpPr>
          <p:grpSpPr bwMode="auto">
            <a:xfrm>
              <a:off x="4326" y="1076"/>
              <a:ext cx="316" cy="292"/>
              <a:chOff x="1740" y="2306"/>
              <a:chExt cx="316" cy="292"/>
            </a:xfrm>
          </p:grpSpPr>
          <p:sp>
            <p:nvSpPr>
              <p:cNvPr id="60" name="Oval 3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 name="Line 3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 name="Line 3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3" name="Rectangle 3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4" name="Oval 3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5" name="Group 35"/>
              <p:cNvGrpSpPr>
                <a:grpSpLocks/>
              </p:cNvGrpSpPr>
              <p:nvPr/>
            </p:nvGrpSpPr>
            <p:grpSpPr bwMode="auto">
              <a:xfrm>
                <a:off x="1834" y="2306"/>
                <a:ext cx="144" cy="292"/>
                <a:chOff x="2982" y="2429"/>
                <a:chExt cx="146" cy="292"/>
              </a:xfrm>
            </p:grpSpPr>
            <p:sp>
              <p:nvSpPr>
                <p:cNvPr id="66" name="Rectangle 3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7" name="Text Box 37"/>
                <p:cNvSpPr txBox="1">
                  <a:spLocks noChangeArrowheads="1"/>
                </p:cNvSpPr>
                <p:nvPr/>
              </p:nvSpPr>
              <p:spPr bwMode="auto">
                <a:xfrm>
                  <a:off x="2988" y="2429"/>
                  <a:ext cx="14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sp>
          <p:nvSpPr>
            <p:cNvPr id="58" name="Text Box 38"/>
            <p:cNvSpPr txBox="1">
              <a:spLocks noChangeArrowheads="1"/>
            </p:cNvSpPr>
            <p:nvPr/>
          </p:nvSpPr>
          <p:spPr bwMode="auto">
            <a:xfrm>
              <a:off x="4009" y="938"/>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60</a:t>
              </a:r>
              <a:endParaRPr lang="en-US" altLang="zh-CN" sz="2400">
                <a:solidFill>
                  <a:prstClr val="black"/>
                </a:solidFill>
              </a:endParaRPr>
            </a:p>
          </p:txBody>
        </p:sp>
        <p:sp>
          <p:nvSpPr>
            <p:cNvPr id="59" name="Line 39"/>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79" name="Rectangle 2"/>
          <p:cNvSpPr txBox="1">
            <a:spLocks noChangeArrowheads="1"/>
          </p:cNvSpPr>
          <p:nvPr/>
        </p:nvSpPr>
        <p:spPr>
          <a:xfrm>
            <a:off x="-1" y="364120"/>
            <a:ext cx="12019547" cy="952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mn-ea"/>
                <a:ea typeface="+mn-ea"/>
              </a:rPr>
              <a:t>毒性逆转*</a:t>
            </a:r>
          </a:p>
        </p:txBody>
      </p:sp>
    </p:spTree>
    <p:extLst>
      <p:ext uri="{BB962C8B-B14F-4D97-AF65-F5344CB8AC3E}">
        <p14:creationId xmlns:p14="http://schemas.microsoft.com/office/powerpoint/2010/main" val="3207051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idx="4294967295"/>
          </p:nvPr>
        </p:nvSpPr>
        <p:spPr>
          <a:xfrm>
            <a:off x="0" y="656863"/>
            <a:ext cx="12192000" cy="1143000"/>
          </a:xfrm>
          <a:prstGeom prst="rect">
            <a:avLst/>
          </a:prstGeom>
        </p:spPr>
        <p:txBody>
          <a:bodyPr/>
          <a:lstStyle/>
          <a:p>
            <a:pPr algn="ctr">
              <a:defRPr/>
            </a:pPr>
            <a:r>
              <a:rPr lang="zh-CN" altLang="en-US" sz="4000" dirty="0"/>
              <a:t>连接和无连接服务</a:t>
            </a:r>
            <a:endParaRPr lang="en-US" sz="4000" dirty="0">
              <a:cs typeface="+mj-cs"/>
            </a:endParaRPr>
          </a:p>
        </p:txBody>
      </p:sp>
      <p:sp>
        <p:nvSpPr>
          <p:cNvPr id="11269" name="Rectangle 3"/>
          <p:cNvSpPr>
            <a:spLocks noGrp="1" noChangeArrowheads="1"/>
          </p:cNvSpPr>
          <p:nvPr>
            <p:ph type="body" idx="4294967295"/>
          </p:nvPr>
        </p:nvSpPr>
        <p:spPr>
          <a:xfrm>
            <a:off x="1216152" y="1399032"/>
            <a:ext cx="10314432" cy="4837176"/>
          </a:xfrm>
          <a:prstGeom prst="rect">
            <a:avLst/>
          </a:prstGeom>
        </p:spPr>
        <p:txBody>
          <a:bodyPr/>
          <a:lstStyle/>
          <a:p>
            <a:pPr>
              <a:lnSpc>
                <a:spcPct val="120000"/>
              </a:lnSpc>
              <a:spcBef>
                <a:spcPts val="600"/>
              </a:spcBef>
              <a:defRPr/>
            </a:pPr>
            <a:r>
              <a:rPr lang="zh-CN" altLang="en-US" b="1" i="1" dirty="0">
                <a:solidFill>
                  <a:srgbClr val="000099"/>
                </a:solidFill>
                <a:cs typeface="+mn-cs"/>
              </a:rPr>
              <a:t>数据报 </a:t>
            </a:r>
            <a:r>
              <a:rPr lang="zh-CN" altLang="en-US" dirty="0">
                <a:cs typeface="+mn-cs"/>
              </a:rPr>
              <a:t>网络提供网络层的</a:t>
            </a:r>
            <a:r>
              <a:rPr lang="zh-CN" altLang="en-US" b="1" i="1" dirty="0">
                <a:solidFill>
                  <a:srgbClr val="000099"/>
                </a:solidFill>
                <a:cs typeface="+mn-cs"/>
              </a:rPr>
              <a:t>无连接 </a:t>
            </a:r>
            <a:r>
              <a:rPr lang="zh-CN" altLang="en-US" dirty="0">
                <a:cs typeface="+mn-cs"/>
              </a:rPr>
              <a:t>服务</a:t>
            </a:r>
            <a:endParaRPr lang="en-US" dirty="0">
              <a:cs typeface="+mn-cs"/>
            </a:endParaRPr>
          </a:p>
          <a:p>
            <a:pPr>
              <a:lnSpc>
                <a:spcPct val="120000"/>
              </a:lnSpc>
              <a:spcBef>
                <a:spcPts val="600"/>
              </a:spcBef>
              <a:defRPr/>
            </a:pPr>
            <a:r>
              <a:rPr lang="zh-CN" altLang="en-US" b="1" i="1" dirty="0">
                <a:solidFill>
                  <a:srgbClr val="000099"/>
                </a:solidFill>
                <a:cs typeface="+mn-cs"/>
              </a:rPr>
              <a:t>虚电路</a:t>
            </a:r>
            <a:r>
              <a:rPr lang="zh-CN" altLang="en-US" i="1" dirty="0">
                <a:solidFill>
                  <a:srgbClr val="000099"/>
                </a:solidFill>
                <a:cs typeface="+mn-cs"/>
              </a:rPr>
              <a:t> </a:t>
            </a:r>
            <a:r>
              <a:rPr lang="zh-CN" altLang="en-US" dirty="0"/>
              <a:t>网络提供网络层的 </a:t>
            </a:r>
            <a:r>
              <a:rPr lang="zh-CN" altLang="en-US" b="1" i="1" dirty="0">
                <a:solidFill>
                  <a:srgbClr val="000099"/>
                </a:solidFill>
                <a:cs typeface="+mn-cs"/>
              </a:rPr>
              <a:t>连接</a:t>
            </a:r>
            <a:r>
              <a:rPr lang="zh-CN" altLang="en-US" dirty="0">
                <a:solidFill>
                  <a:srgbClr val="000099"/>
                </a:solidFill>
                <a:cs typeface="+mn-cs"/>
              </a:rPr>
              <a:t> </a:t>
            </a:r>
            <a:r>
              <a:rPr lang="zh-CN" altLang="en-US" dirty="0"/>
              <a:t>服务</a:t>
            </a:r>
            <a:endParaRPr lang="en-US" altLang="zh-CN" dirty="0"/>
          </a:p>
          <a:p>
            <a:pPr>
              <a:lnSpc>
                <a:spcPct val="120000"/>
              </a:lnSpc>
              <a:spcBef>
                <a:spcPts val="600"/>
              </a:spcBef>
              <a:defRPr/>
            </a:pPr>
            <a:r>
              <a:rPr lang="zh-CN" altLang="en-US" dirty="0">
                <a:cs typeface="+mn-cs"/>
              </a:rPr>
              <a:t>类比于</a:t>
            </a:r>
            <a:r>
              <a:rPr lang="en-US" altLang="zh-CN" dirty="0"/>
              <a:t>TCP/UDP</a:t>
            </a:r>
            <a:r>
              <a:rPr lang="zh-CN" altLang="en-US" dirty="0"/>
              <a:t>的面向连接</a:t>
            </a:r>
            <a:r>
              <a:rPr lang="en-US" altLang="zh-CN" dirty="0"/>
              <a:t>/ </a:t>
            </a:r>
            <a:r>
              <a:rPr lang="zh-CN" altLang="en-US" dirty="0"/>
              <a:t>无连接的传输层服务：</a:t>
            </a:r>
            <a:endParaRPr lang="en-US" dirty="0">
              <a:cs typeface="+mn-cs"/>
            </a:endParaRPr>
          </a:p>
          <a:p>
            <a:pPr lvl="1">
              <a:lnSpc>
                <a:spcPct val="120000"/>
              </a:lnSpc>
              <a:spcBef>
                <a:spcPts val="600"/>
              </a:spcBef>
              <a:defRPr/>
            </a:pPr>
            <a:r>
              <a:rPr lang="zh-CN" altLang="en-US" dirty="0">
                <a:latin typeface="+mn-ea"/>
              </a:rPr>
              <a:t>任何网络中的网络层只提供两种服务之一，不会同时提供。</a:t>
            </a:r>
          </a:p>
          <a:p>
            <a:pPr lvl="2">
              <a:lnSpc>
                <a:spcPct val="120000"/>
              </a:lnSpc>
              <a:spcBef>
                <a:spcPts val="600"/>
              </a:spcBef>
              <a:buFont typeface="Wingdings" pitchFamily="2" charset="2"/>
              <a:buChar char="ü"/>
            </a:pPr>
            <a:r>
              <a:rPr lang="zh-CN" altLang="en-US" sz="2400" dirty="0">
                <a:solidFill>
                  <a:srgbClr val="FF0000"/>
                </a:solidFill>
                <a:latin typeface="+mn-ea"/>
              </a:rPr>
              <a:t>虚电路网络</a:t>
            </a:r>
            <a:r>
              <a:rPr lang="zh-CN" altLang="en-US" sz="2400" dirty="0">
                <a:latin typeface="+mn-ea"/>
              </a:rPr>
              <a:t>：提供连接服务。</a:t>
            </a:r>
            <a:endParaRPr lang="zh-CN" altLang="en-US" sz="2400" u="sng" dirty="0">
              <a:latin typeface="+mn-ea"/>
            </a:endParaRPr>
          </a:p>
          <a:p>
            <a:pPr lvl="2">
              <a:lnSpc>
                <a:spcPct val="120000"/>
              </a:lnSpc>
              <a:spcBef>
                <a:spcPts val="600"/>
              </a:spcBef>
              <a:buFont typeface="Wingdings" pitchFamily="2" charset="2"/>
              <a:buChar char="ü"/>
            </a:pPr>
            <a:r>
              <a:rPr lang="zh-CN" altLang="en-US" sz="2400" dirty="0">
                <a:solidFill>
                  <a:srgbClr val="FF0000"/>
                </a:solidFill>
                <a:latin typeface="+mn-ea"/>
              </a:rPr>
              <a:t>数据报网络</a:t>
            </a:r>
            <a:r>
              <a:rPr lang="zh-CN" altLang="en-US" sz="2400" dirty="0">
                <a:latin typeface="+mn-ea"/>
              </a:rPr>
              <a:t>：提供无连接服务。</a:t>
            </a:r>
            <a:endParaRPr lang="en-US" altLang="zh-CN" sz="2400" dirty="0">
              <a:latin typeface="+mn-ea"/>
            </a:endParaRPr>
          </a:p>
          <a:p>
            <a:pPr lvl="1">
              <a:lnSpc>
                <a:spcPct val="115000"/>
              </a:lnSpc>
              <a:spcBef>
                <a:spcPct val="15000"/>
              </a:spcBef>
            </a:pPr>
            <a:r>
              <a:rPr lang="zh-CN" altLang="en-US" dirty="0">
                <a:latin typeface="+mn-ea"/>
              </a:rPr>
              <a:t>传输层：面向连接服务在网络边缘的</a:t>
            </a:r>
            <a:r>
              <a:rPr lang="zh-CN" altLang="en-US" b="1" dirty="0">
                <a:solidFill>
                  <a:srgbClr val="FF0000"/>
                </a:solidFill>
                <a:latin typeface="+mn-ea"/>
              </a:rPr>
              <a:t>端系统</a:t>
            </a:r>
            <a:r>
              <a:rPr lang="zh-CN" altLang="en-US" dirty="0">
                <a:latin typeface="+mn-ea"/>
              </a:rPr>
              <a:t>中实现。</a:t>
            </a:r>
            <a:endParaRPr lang="en-US" altLang="zh-CN" dirty="0">
              <a:latin typeface="+mn-ea"/>
            </a:endParaRPr>
          </a:p>
          <a:p>
            <a:pPr lvl="1">
              <a:lnSpc>
                <a:spcPct val="115000"/>
              </a:lnSpc>
              <a:spcBef>
                <a:spcPct val="15000"/>
              </a:spcBef>
            </a:pPr>
            <a:r>
              <a:rPr lang="zh-CN" altLang="en-US" dirty="0">
                <a:latin typeface="+mn-ea"/>
              </a:rPr>
              <a:t>网络层：面向连接服务在</a:t>
            </a:r>
            <a:r>
              <a:rPr lang="zh-CN" altLang="en-US" b="1" dirty="0">
                <a:solidFill>
                  <a:srgbClr val="FF0000"/>
                </a:solidFill>
                <a:latin typeface="+mn-ea"/>
              </a:rPr>
              <a:t>端系统及网络核心的路由器</a:t>
            </a:r>
            <a:r>
              <a:rPr lang="zh-CN" altLang="en-US" dirty="0">
                <a:latin typeface="+mn-ea"/>
              </a:rPr>
              <a:t>中实现。</a:t>
            </a:r>
          </a:p>
        </p:txBody>
      </p:sp>
    </p:spTree>
    <p:extLst>
      <p:ext uri="{BB962C8B-B14F-4D97-AF65-F5344CB8AC3E}">
        <p14:creationId xmlns:p14="http://schemas.microsoft.com/office/powerpoint/2010/main" val="37003855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1" name="Line 187"/>
          <p:cNvSpPr>
            <a:spLocks noChangeShapeType="1"/>
          </p:cNvSpPr>
          <p:nvPr/>
        </p:nvSpPr>
        <p:spPr bwMode="auto">
          <a:xfrm>
            <a:off x="2889250" y="3117850"/>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32" name="Line 188"/>
          <p:cNvSpPr>
            <a:spLocks noChangeShapeType="1"/>
          </p:cNvSpPr>
          <p:nvPr/>
        </p:nvSpPr>
        <p:spPr bwMode="auto">
          <a:xfrm>
            <a:off x="2584450" y="3346450"/>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33" name="Rectangle 189"/>
          <p:cNvSpPr>
            <a:spLocks noChangeArrowheads="1"/>
          </p:cNvSpPr>
          <p:nvPr/>
        </p:nvSpPr>
        <p:spPr bwMode="auto">
          <a:xfrm>
            <a:off x="2873375" y="2965450"/>
            <a:ext cx="971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a:t>
            </a:r>
          </a:p>
        </p:txBody>
      </p:sp>
      <p:sp>
        <p:nvSpPr>
          <p:cNvPr id="227334" name="Rectangle 190"/>
          <p:cNvSpPr>
            <a:spLocks noChangeArrowheads="1"/>
          </p:cNvSpPr>
          <p:nvPr/>
        </p:nvSpPr>
        <p:spPr bwMode="auto">
          <a:xfrm>
            <a:off x="2584450" y="334645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27335" name="Rectangle 191"/>
          <p:cNvSpPr>
            <a:spLocks noChangeArrowheads="1"/>
          </p:cNvSpPr>
          <p:nvPr/>
        </p:nvSpPr>
        <p:spPr bwMode="auto">
          <a:xfrm>
            <a:off x="2584451" y="365125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27336" name="Rectangle 192"/>
          <p:cNvSpPr>
            <a:spLocks noChangeArrowheads="1"/>
          </p:cNvSpPr>
          <p:nvPr/>
        </p:nvSpPr>
        <p:spPr bwMode="auto">
          <a:xfrm>
            <a:off x="2584450" y="395605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27337" name="Rectangle 193"/>
          <p:cNvSpPr>
            <a:spLocks noChangeArrowheads="1"/>
          </p:cNvSpPr>
          <p:nvPr/>
        </p:nvSpPr>
        <p:spPr bwMode="auto">
          <a:xfrm>
            <a:off x="2889251" y="3346450"/>
            <a:ext cx="931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0  4 </a:t>
            </a:r>
            <a:r>
              <a:rPr lang="en-US" altLang="zh-CN" sz="1800" b="1"/>
              <a:t>∞</a:t>
            </a:r>
          </a:p>
        </p:txBody>
      </p:sp>
      <p:sp>
        <p:nvSpPr>
          <p:cNvPr id="227338" name="Rectangle 194"/>
          <p:cNvSpPr>
            <a:spLocks noChangeArrowheads="1"/>
          </p:cNvSpPr>
          <p:nvPr/>
        </p:nvSpPr>
        <p:spPr bwMode="auto">
          <a:xfrm rot="16200000">
            <a:off x="2032795" y="3669507"/>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27339" name="Rectangle 195"/>
          <p:cNvSpPr>
            <a:spLocks noChangeArrowheads="1"/>
          </p:cNvSpPr>
          <p:nvPr/>
        </p:nvSpPr>
        <p:spPr bwMode="auto">
          <a:xfrm>
            <a:off x="2889250" y="2660650"/>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27340" name="Rectangle 196"/>
          <p:cNvSpPr>
            <a:spLocks noChangeArrowheads="1"/>
          </p:cNvSpPr>
          <p:nvPr/>
        </p:nvSpPr>
        <p:spPr bwMode="auto">
          <a:xfrm>
            <a:off x="1670051" y="2355850"/>
            <a:ext cx="1604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Y table</a:t>
            </a:r>
          </a:p>
        </p:txBody>
      </p:sp>
      <p:sp>
        <p:nvSpPr>
          <p:cNvPr id="227341" name="Rectangle 197"/>
          <p:cNvSpPr>
            <a:spLocks noChangeArrowheads="1"/>
          </p:cNvSpPr>
          <p:nvPr/>
        </p:nvSpPr>
        <p:spPr bwMode="auto">
          <a:xfrm>
            <a:off x="2889251" y="3678239"/>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4  0  1</a:t>
            </a:r>
          </a:p>
        </p:txBody>
      </p:sp>
      <p:sp>
        <p:nvSpPr>
          <p:cNvPr id="227342" name="Rectangle 198"/>
          <p:cNvSpPr>
            <a:spLocks noChangeArrowheads="1"/>
          </p:cNvSpPr>
          <p:nvPr/>
        </p:nvSpPr>
        <p:spPr bwMode="auto">
          <a:xfrm>
            <a:off x="2889251" y="4008439"/>
            <a:ext cx="931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t>∞</a:t>
            </a:r>
            <a:r>
              <a:rPr lang="en-US" altLang="zh-CN" sz="1800" b="1">
                <a:latin typeface="Comic Sans MS" panose="030F0702030302020204" pitchFamily="66" charset="0"/>
              </a:rPr>
              <a:t> 1  0</a:t>
            </a:r>
          </a:p>
        </p:txBody>
      </p:sp>
      <p:sp>
        <p:nvSpPr>
          <p:cNvPr id="227343" name="Line 199"/>
          <p:cNvSpPr>
            <a:spLocks noChangeShapeType="1"/>
          </p:cNvSpPr>
          <p:nvPr/>
        </p:nvSpPr>
        <p:spPr bwMode="auto">
          <a:xfrm>
            <a:off x="2889250" y="5229225"/>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44" name="Line 200"/>
          <p:cNvSpPr>
            <a:spLocks noChangeShapeType="1"/>
          </p:cNvSpPr>
          <p:nvPr/>
        </p:nvSpPr>
        <p:spPr bwMode="auto">
          <a:xfrm>
            <a:off x="2584450" y="5457825"/>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45" name="Rectangle 201"/>
          <p:cNvSpPr>
            <a:spLocks noChangeArrowheads="1"/>
          </p:cNvSpPr>
          <p:nvPr/>
        </p:nvSpPr>
        <p:spPr bwMode="auto">
          <a:xfrm>
            <a:off x="2873375" y="5076825"/>
            <a:ext cx="971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a:t>
            </a:r>
          </a:p>
        </p:txBody>
      </p:sp>
      <p:sp>
        <p:nvSpPr>
          <p:cNvPr id="227346" name="Rectangle 202"/>
          <p:cNvSpPr>
            <a:spLocks noChangeArrowheads="1"/>
          </p:cNvSpPr>
          <p:nvPr/>
        </p:nvSpPr>
        <p:spPr bwMode="auto">
          <a:xfrm>
            <a:off x="2584450" y="5457826"/>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27347" name="Rectangle 203"/>
          <p:cNvSpPr>
            <a:spLocks noChangeArrowheads="1"/>
          </p:cNvSpPr>
          <p:nvPr/>
        </p:nvSpPr>
        <p:spPr bwMode="auto">
          <a:xfrm>
            <a:off x="2584451" y="5762625"/>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27348" name="Rectangle 204"/>
          <p:cNvSpPr>
            <a:spLocks noChangeArrowheads="1"/>
          </p:cNvSpPr>
          <p:nvPr/>
        </p:nvSpPr>
        <p:spPr bwMode="auto">
          <a:xfrm>
            <a:off x="2584450" y="6067426"/>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27349" name="Rectangle 205"/>
          <p:cNvSpPr>
            <a:spLocks noChangeArrowheads="1"/>
          </p:cNvSpPr>
          <p:nvPr/>
        </p:nvSpPr>
        <p:spPr bwMode="auto">
          <a:xfrm>
            <a:off x="2889251" y="5457825"/>
            <a:ext cx="100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0  4  5</a:t>
            </a:r>
          </a:p>
        </p:txBody>
      </p:sp>
      <p:sp>
        <p:nvSpPr>
          <p:cNvPr id="227350" name="Rectangle 206"/>
          <p:cNvSpPr>
            <a:spLocks noChangeArrowheads="1"/>
          </p:cNvSpPr>
          <p:nvPr/>
        </p:nvSpPr>
        <p:spPr bwMode="auto">
          <a:xfrm rot="16200000">
            <a:off x="2032795" y="5780882"/>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27351" name="Rectangle 207"/>
          <p:cNvSpPr>
            <a:spLocks noChangeArrowheads="1"/>
          </p:cNvSpPr>
          <p:nvPr/>
        </p:nvSpPr>
        <p:spPr bwMode="auto">
          <a:xfrm>
            <a:off x="2889250" y="4772025"/>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27352" name="Rectangle 208"/>
          <p:cNvSpPr>
            <a:spLocks noChangeArrowheads="1"/>
          </p:cNvSpPr>
          <p:nvPr/>
        </p:nvSpPr>
        <p:spPr bwMode="auto">
          <a:xfrm>
            <a:off x="1670051" y="4467226"/>
            <a:ext cx="1603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Z table</a:t>
            </a:r>
          </a:p>
        </p:txBody>
      </p:sp>
      <p:sp>
        <p:nvSpPr>
          <p:cNvPr id="227353" name="Rectangle 209"/>
          <p:cNvSpPr>
            <a:spLocks noChangeArrowheads="1"/>
          </p:cNvSpPr>
          <p:nvPr/>
        </p:nvSpPr>
        <p:spPr bwMode="auto">
          <a:xfrm>
            <a:off x="2889251" y="5789614"/>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4  0  1</a:t>
            </a:r>
          </a:p>
        </p:txBody>
      </p:sp>
      <p:sp>
        <p:nvSpPr>
          <p:cNvPr id="227354" name="Rectangle 210"/>
          <p:cNvSpPr>
            <a:spLocks noChangeArrowheads="1"/>
          </p:cNvSpPr>
          <p:nvPr/>
        </p:nvSpPr>
        <p:spPr bwMode="auto">
          <a:xfrm>
            <a:off x="2889251" y="6119814"/>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5  1  0</a:t>
            </a:r>
          </a:p>
        </p:txBody>
      </p:sp>
      <p:sp>
        <p:nvSpPr>
          <p:cNvPr id="227355" name="Line 251"/>
          <p:cNvSpPr>
            <a:spLocks noChangeShapeType="1"/>
          </p:cNvSpPr>
          <p:nvPr/>
        </p:nvSpPr>
        <p:spPr bwMode="auto">
          <a:xfrm>
            <a:off x="2867025" y="1031875"/>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56" name="Line 252"/>
          <p:cNvSpPr>
            <a:spLocks noChangeShapeType="1"/>
          </p:cNvSpPr>
          <p:nvPr/>
        </p:nvSpPr>
        <p:spPr bwMode="auto">
          <a:xfrm>
            <a:off x="2562225" y="1260475"/>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57" name="Rectangle 253"/>
          <p:cNvSpPr>
            <a:spLocks noChangeArrowheads="1"/>
          </p:cNvSpPr>
          <p:nvPr/>
        </p:nvSpPr>
        <p:spPr bwMode="auto">
          <a:xfrm>
            <a:off x="2851150" y="879475"/>
            <a:ext cx="971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a:t>
            </a:r>
          </a:p>
        </p:txBody>
      </p:sp>
      <p:sp>
        <p:nvSpPr>
          <p:cNvPr id="227358" name="Rectangle 254"/>
          <p:cNvSpPr>
            <a:spLocks noChangeArrowheads="1"/>
          </p:cNvSpPr>
          <p:nvPr/>
        </p:nvSpPr>
        <p:spPr bwMode="auto">
          <a:xfrm>
            <a:off x="2562225" y="1260476"/>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27359" name="Rectangle 255"/>
          <p:cNvSpPr>
            <a:spLocks noChangeArrowheads="1"/>
          </p:cNvSpPr>
          <p:nvPr/>
        </p:nvSpPr>
        <p:spPr bwMode="auto">
          <a:xfrm>
            <a:off x="2562226" y="1565275"/>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27360" name="Rectangle 256"/>
          <p:cNvSpPr>
            <a:spLocks noChangeArrowheads="1"/>
          </p:cNvSpPr>
          <p:nvPr/>
        </p:nvSpPr>
        <p:spPr bwMode="auto">
          <a:xfrm>
            <a:off x="2562225" y="1870076"/>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27361" name="Rectangle 257"/>
          <p:cNvSpPr>
            <a:spLocks noChangeArrowheads="1"/>
          </p:cNvSpPr>
          <p:nvPr/>
        </p:nvSpPr>
        <p:spPr bwMode="auto">
          <a:xfrm>
            <a:off x="2867026" y="1260475"/>
            <a:ext cx="100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0  4  5</a:t>
            </a:r>
          </a:p>
        </p:txBody>
      </p:sp>
      <p:sp>
        <p:nvSpPr>
          <p:cNvPr id="227362" name="Rectangle 258"/>
          <p:cNvSpPr>
            <a:spLocks noChangeArrowheads="1"/>
          </p:cNvSpPr>
          <p:nvPr/>
        </p:nvSpPr>
        <p:spPr bwMode="auto">
          <a:xfrm rot="16200000">
            <a:off x="2010570" y="1583532"/>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27363" name="Rectangle 259"/>
          <p:cNvSpPr>
            <a:spLocks noChangeArrowheads="1"/>
          </p:cNvSpPr>
          <p:nvPr/>
        </p:nvSpPr>
        <p:spPr bwMode="auto">
          <a:xfrm>
            <a:off x="2867025" y="574675"/>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27364" name="Rectangle 260"/>
          <p:cNvSpPr>
            <a:spLocks noChangeArrowheads="1"/>
          </p:cNvSpPr>
          <p:nvPr/>
        </p:nvSpPr>
        <p:spPr bwMode="auto">
          <a:xfrm>
            <a:off x="1647825" y="269875"/>
            <a:ext cx="159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x table</a:t>
            </a:r>
          </a:p>
        </p:txBody>
      </p:sp>
      <p:sp>
        <p:nvSpPr>
          <p:cNvPr id="227365" name="Rectangle 261"/>
          <p:cNvSpPr>
            <a:spLocks noChangeArrowheads="1"/>
          </p:cNvSpPr>
          <p:nvPr/>
        </p:nvSpPr>
        <p:spPr bwMode="auto">
          <a:xfrm>
            <a:off x="2867026" y="1592264"/>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4  0  1</a:t>
            </a:r>
          </a:p>
        </p:txBody>
      </p:sp>
      <p:sp>
        <p:nvSpPr>
          <p:cNvPr id="227366" name="Rectangle 262"/>
          <p:cNvSpPr>
            <a:spLocks noChangeArrowheads="1"/>
          </p:cNvSpPr>
          <p:nvPr/>
        </p:nvSpPr>
        <p:spPr bwMode="auto">
          <a:xfrm>
            <a:off x="2867026" y="1922464"/>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5  1  0</a:t>
            </a:r>
          </a:p>
        </p:txBody>
      </p:sp>
      <p:sp>
        <p:nvSpPr>
          <p:cNvPr id="227367" name="Oval 266"/>
          <p:cNvSpPr>
            <a:spLocks noChangeArrowheads="1"/>
          </p:cNvSpPr>
          <p:nvPr/>
        </p:nvSpPr>
        <p:spPr bwMode="auto">
          <a:xfrm>
            <a:off x="2816225" y="3357564"/>
            <a:ext cx="1041400" cy="331787"/>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sp>
        <p:nvSpPr>
          <p:cNvPr id="227368" name="Oval 267"/>
          <p:cNvSpPr>
            <a:spLocks noChangeArrowheads="1"/>
          </p:cNvSpPr>
          <p:nvPr/>
        </p:nvSpPr>
        <p:spPr bwMode="auto">
          <a:xfrm>
            <a:off x="2762250" y="1255714"/>
            <a:ext cx="1041400" cy="331787"/>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sp>
        <p:nvSpPr>
          <p:cNvPr id="227369" name="Oval 268"/>
          <p:cNvSpPr>
            <a:spLocks noChangeArrowheads="1"/>
          </p:cNvSpPr>
          <p:nvPr/>
        </p:nvSpPr>
        <p:spPr bwMode="auto">
          <a:xfrm>
            <a:off x="2841625" y="4033839"/>
            <a:ext cx="1041400" cy="331787"/>
          </a:xfrm>
          <a:prstGeom prst="ellipse">
            <a:avLst/>
          </a:prstGeom>
          <a:noFill/>
          <a:ln w="38100">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sp>
        <p:nvSpPr>
          <p:cNvPr id="227370" name="Oval 269"/>
          <p:cNvSpPr>
            <a:spLocks noChangeArrowheads="1"/>
          </p:cNvSpPr>
          <p:nvPr/>
        </p:nvSpPr>
        <p:spPr bwMode="auto">
          <a:xfrm>
            <a:off x="2809875" y="6129339"/>
            <a:ext cx="1041400" cy="331787"/>
          </a:xfrm>
          <a:prstGeom prst="ellipse">
            <a:avLst/>
          </a:prstGeom>
          <a:noFill/>
          <a:ln w="38100">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sp>
        <p:nvSpPr>
          <p:cNvPr id="338190" name="Rectangle 270"/>
          <p:cNvSpPr>
            <a:spLocks noChangeArrowheads="1"/>
          </p:cNvSpPr>
          <p:nvPr/>
        </p:nvSpPr>
        <p:spPr bwMode="auto">
          <a:xfrm>
            <a:off x="5992813" y="3111884"/>
            <a:ext cx="453231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en-US" altLang="zh-CN" sz="2400" b="1">
                <a:latin typeface="Times" panose="02020603050405020304" pitchFamily="18" charset="0"/>
              </a:rPr>
              <a:t>D</a:t>
            </a:r>
            <a:r>
              <a:rPr lang="en-US" altLang="zh-CN" sz="2400" b="1" baseline="-25000">
                <a:latin typeface="Times" panose="02020603050405020304" pitchFamily="18" charset="0"/>
              </a:rPr>
              <a:t>y</a:t>
            </a:r>
            <a:r>
              <a:rPr lang="en-US" altLang="zh-CN" sz="2400" b="1">
                <a:latin typeface="Times" panose="02020603050405020304" pitchFamily="18" charset="0"/>
              </a:rPr>
              <a:t>(x) </a:t>
            </a:r>
          </a:p>
          <a:p>
            <a:pPr algn="just">
              <a:spcBef>
                <a:spcPct val="0"/>
              </a:spcBef>
              <a:buClrTx/>
              <a:buFontTx/>
              <a:buNone/>
            </a:pPr>
            <a:r>
              <a:rPr lang="en-US" altLang="zh-CN" sz="2400" b="1">
                <a:latin typeface="Times" panose="02020603050405020304" pitchFamily="18" charset="0"/>
              </a:rPr>
              <a:t>= min{c(y,x)+</a:t>
            </a:r>
            <a:r>
              <a:rPr lang="en-US" altLang="zh-CN" sz="1800" b="1"/>
              <a:t>Dx(x), </a:t>
            </a:r>
            <a:r>
              <a:rPr lang="en-US" altLang="zh-CN" sz="2400" b="1">
                <a:latin typeface="Times" panose="02020603050405020304" pitchFamily="18" charset="0"/>
              </a:rPr>
              <a:t>c(y,z) + D</a:t>
            </a:r>
            <a:r>
              <a:rPr lang="en-US" altLang="zh-CN" sz="2400" b="1" baseline="-25000">
                <a:latin typeface="Times" panose="02020603050405020304" pitchFamily="18" charset="0"/>
              </a:rPr>
              <a:t>z</a:t>
            </a:r>
            <a:r>
              <a:rPr lang="en-US" altLang="zh-CN" sz="2400" b="1">
                <a:latin typeface="Times" panose="02020603050405020304" pitchFamily="18" charset="0"/>
              </a:rPr>
              <a:t>(x)} </a:t>
            </a:r>
            <a:br>
              <a:rPr lang="en-US" altLang="zh-CN" sz="2400" b="1">
                <a:latin typeface="Times" panose="02020603050405020304" pitchFamily="18" charset="0"/>
              </a:rPr>
            </a:br>
            <a:r>
              <a:rPr lang="en-US" altLang="zh-CN" sz="2400" b="1">
                <a:latin typeface="Times" panose="02020603050405020304" pitchFamily="18" charset="0"/>
              </a:rPr>
              <a:t>= min{60+0 , 1+ </a:t>
            </a:r>
            <a:r>
              <a:rPr lang="en-US" altLang="zh-CN" sz="1800" b="1"/>
              <a:t>∞</a:t>
            </a:r>
            <a:r>
              <a:rPr lang="en-US" altLang="zh-CN" sz="2400" b="1">
                <a:latin typeface="Times" panose="02020603050405020304" pitchFamily="18" charset="0"/>
              </a:rPr>
              <a:t>} = 60</a:t>
            </a:r>
          </a:p>
        </p:txBody>
      </p:sp>
      <p:grpSp>
        <p:nvGrpSpPr>
          <p:cNvPr id="2" name="Group 271"/>
          <p:cNvGrpSpPr>
            <a:grpSpLocks/>
          </p:cNvGrpSpPr>
          <p:nvPr/>
        </p:nvGrpSpPr>
        <p:grpSpPr bwMode="auto">
          <a:xfrm>
            <a:off x="3790951" y="2317751"/>
            <a:ext cx="2366963" cy="2022475"/>
            <a:chOff x="1428" y="1460"/>
            <a:chExt cx="1491" cy="1274"/>
          </a:xfrm>
        </p:grpSpPr>
        <p:sp>
          <p:nvSpPr>
            <p:cNvPr id="227425" name="Line 272"/>
            <p:cNvSpPr>
              <a:spLocks noChangeShapeType="1"/>
            </p:cNvSpPr>
            <p:nvPr/>
          </p:nvSpPr>
          <p:spPr bwMode="auto">
            <a:xfrm>
              <a:off x="2196" y="194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426" name="Line 273"/>
            <p:cNvSpPr>
              <a:spLocks noChangeShapeType="1"/>
            </p:cNvSpPr>
            <p:nvPr/>
          </p:nvSpPr>
          <p:spPr bwMode="auto">
            <a:xfrm>
              <a:off x="2004" y="208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427" name="Rectangle 274"/>
            <p:cNvSpPr>
              <a:spLocks noChangeArrowheads="1"/>
            </p:cNvSpPr>
            <p:nvPr/>
          </p:nvSpPr>
          <p:spPr bwMode="auto">
            <a:xfrm>
              <a:off x="2186" y="1844"/>
              <a:ext cx="6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a:t>
              </a:r>
            </a:p>
          </p:txBody>
        </p:sp>
        <p:sp>
          <p:nvSpPr>
            <p:cNvPr id="227428" name="Rectangle 275"/>
            <p:cNvSpPr>
              <a:spLocks noChangeArrowheads="1"/>
            </p:cNvSpPr>
            <p:nvPr/>
          </p:nvSpPr>
          <p:spPr bwMode="auto">
            <a:xfrm>
              <a:off x="2004" y="2084"/>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27429" name="Rectangle 276"/>
            <p:cNvSpPr>
              <a:spLocks noChangeArrowheads="1"/>
            </p:cNvSpPr>
            <p:nvPr/>
          </p:nvSpPr>
          <p:spPr bwMode="auto">
            <a:xfrm>
              <a:off x="2004" y="2276"/>
              <a:ext cx="1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27430" name="Rectangle 277"/>
            <p:cNvSpPr>
              <a:spLocks noChangeArrowheads="1"/>
            </p:cNvSpPr>
            <p:nvPr/>
          </p:nvSpPr>
          <p:spPr bwMode="auto">
            <a:xfrm>
              <a:off x="2004" y="2468"/>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27431" name="Rectangle 278"/>
            <p:cNvSpPr>
              <a:spLocks noChangeArrowheads="1"/>
            </p:cNvSpPr>
            <p:nvPr/>
          </p:nvSpPr>
          <p:spPr bwMode="auto">
            <a:xfrm>
              <a:off x="2196" y="2084"/>
              <a:ext cx="5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0  4 </a:t>
              </a:r>
              <a:r>
                <a:rPr lang="en-US" altLang="zh-CN" sz="1800" b="1"/>
                <a:t>∞</a:t>
              </a:r>
            </a:p>
          </p:txBody>
        </p:sp>
        <p:sp>
          <p:nvSpPr>
            <p:cNvPr id="227432" name="Rectangle 279"/>
            <p:cNvSpPr>
              <a:spLocks noChangeArrowheads="1"/>
            </p:cNvSpPr>
            <p:nvPr/>
          </p:nvSpPr>
          <p:spPr bwMode="auto">
            <a:xfrm rot="16200000">
              <a:off x="1657" y="2287"/>
              <a:ext cx="4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27433" name="Rectangle 280"/>
            <p:cNvSpPr>
              <a:spLocks noChangeArrowheads="1"/>
            </p:cNvSpPr>
            <p:nvPr/>
          </p:nvSpPr>
          <p:spPr bwMode="auto">
            <a:xfrm>
              <a:off x="2196" y="1652"/>
              <a:ext cx="6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27434" name="Rectangle 281"/>
            <p:cNvSpPr>
              <a:spLocks noChangeArrowheads="1"/>
            </p:cNvSpPr>
            <p:nvPr/>
          </p:nvSpPr>
          <p:spPr bwMode="auto">
            <a:xfrm>
              <a:off x="1428" y="1460"/>
              <a:ext cx="10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Y table</a:t>
              </a:r>
            </a:p>
          </p:txBody>
        </p:sp>
        <p:sp>
          <p:nvSpPr>
            <p:cNvPr id="227435" name="Rectangle 282"/>
            <p:cNvSpPr>
              <a:spLocks noChangeArrowheads="1"/>
            </p:cNvSpPr>
            <p:nvPr/>
          </p:nvSpPr>
          <p:spPr bwMode="auto">
            <a:xfrm>
              <a:off x="2196" y="2293"/>
              <a:ext cx="7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solidFill>
                    <a:srgbClr val="FF0000"/>
                  </a:solidFill>
                  <a:latin typeface="Comic Sans MS" panose="030F0702030302020204" pitchFamily="66" charset="0"/>
                </a:rPr>
                <a:t>60</a:t>
              </a:r>
              <a:r>
                <a:rPr lang="en-US" altLang="zh-CN" sz="1800" b="1">
                  <a:latin typeface="Comic Sans MS" panose="030F0702030302020204" pitchFamily="66" charset="0"/>
                </a:rPr>
                <a:t>  0  1</a:t>
              </a:r>
            </a:p>
          </p:txBody>
        </p:sp>
        <p:sp>
          <p:nvSpPr>
            <p:cNvPr id="227436" name="Rectangle 283"/>
            <p:cNvSpPr>
              <a:spLocks noChangeArrowheads="1"/>
            </p:cNvSpPr>
            <p:nvPr/>
          </p:nvSpPr>
          <p:spPr bwMode="auto">
            <a:xfrm>
              <a:off x="2196" y="2501"/>
              <a:ext cx="5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t>∞</a:t>
              </a:r>
              <a:r>
                <a:rPr lang="en-US" altLang="zh-CN" sz="1800" b="1">
                  <a:latin typeface="Comic Sans MS" panose="030F0702030302020204" pitchFamily="66" charset="0"/>
                </a:rPr>
                <a:t> 1  0</a:t>
              </a:r>
            </a:p>
          </p:txBody>
        </p:sp>
        <p:sp>
          <p:nvSpPr>
            <p:cNvPr id="227437" name="Oval 284"/>
            <p:cNvSpPr>
              <a:spLocks noChangeArrowheads="1"/>
            </p:cNvSpPr>
            <p:nvPr/>
          </p:nvSpPr>
          <p:spPr bwMode="auto">
            <a:xfrm>
              <a:off x="2150" y="2091"/>
              <a:ext cx="656" cy="209"/>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sp>
          <p:nvSpPr>
            <p:cNvPr id="227438" name="Oval 285"/>
            <p:cNvSpPr>
              <a:spLocks noChangeArrowheads="1"/>
            </p:cNvSpPr>
            <p:nvPr/>
          </p:nvSpPr>
          <p:spPr bwMode="auto">
            <a:xfrm>
              <a:off x="2166" y="2517"/>
              <a:ext cx="656" cy="209"/>
            </a:xfrm>
            <a:prstGeom prst="ellipse">
              <a:avLst/>
            </a:prstGeom>
            <a:noFill/>
            <a:ln w="38100">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grpSp>
      <p:sp>
        <p:nvSpPr>
          <p:cNvPr id="338206" name="Rectangle 286"/>
          <p:cNvSpPr>
            <a:spLocks noChangeArrowheads="1"/>
          </p:cNvSpPr>
          <p:nvPr/>
        </p:nvSpPr>
        <p:spPr bwMode="auto">
          <a:xfrm>
            <a:off x="6073776" y="5367722"/>
            <a:ext cx="4518025"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en-US" altLang="zh-CN" sz="2400" b="1" dirty="0" err="1">
                <a:latin typeface="Times" panose="02020603050405020304" pitchFamily="18" charset="0"/>
              </a:rPr>
              <a:t>D</a:t>
            </a:r>
            <a:r>
              <a:rPr lang="en-US" altLang="zh-CN" sz="2400" b="1" baseline="-25000" dirty="0" err="1">
                <a:latin typeface="Times" panose="02020603050405020304" pitchFamily="18" charset="0"/>
              </a:rPr>
              <a:t>z</a:t>
            </a:r>
            <a:r>
              <a:rPr lang="en-US" altLang="zh-CN" sz="2400" b="1" dirty="0">
                <a:latin typeface="Times" panose="02020603050405020304" pitchFamily="18" charset="0"/>
              </a:rPr>
              <a:t>(x) </a:t>
            </a:r>
          </a:p>
          <a:p>
            <a:pPr algn="just">
              <a:spcBef>
                <a:spcPct val="0"/>
              </a:spcBef>
              <a:buClrTx/>
              <a:buFontTx/>
              <a:buNone/>
            </a:pPr>
            <a:r>
              <a:rPr lang="en-US" altLang="zh-CN" sz="2400" b="1" dirty="0">
                <a:latin typeface="Times" panose="02020603050405020304" pitchFamily="18" charset="0"/>
              </a:rPr>
              <a:t>= min{c(</a:t>
            </a:r>
            <a:r>
              <a:rPr lang="en-US" altLang="zh-CN" sz="2400" b="1" dirty="0" err="1">
                <a:latin typeface="Times" panose="02020603050405020304" pitchFamily="18" charset="0"/>
              </a:rPr>
              <a:t>z,x</a:t>
            </a:r>
            <a:r>
              <a:rPr lang="en-US" altLang="zh-CN" sz="2400" b="1" dirty="0">
                <a:latin typeface="Times" panose="02020603050405020304" pitchFamily="18" charset="0"/>
              </a:rPr>
              <a:t>)+</a:t>
            </a:r>
            <a:r>
              <a:rPr lang="en-US" altLang="zh-CN" sz="1800" b="1" dirty="0" err="1"/>
              <a:t>Dx</a:t>
            </a:r>
            <a:r>
              <a:rPr lang="en-US" altLang="zh-CN" sz="1800" b="1" dirty="0"/>
              <a:t>(x), </a:t>
            </a:r>
            <a:r>
              <a:rPr lang="en-US" altLang="zh-CN" sz="2400" b="1" dirty="0">
                <a:latin typeface="Times" panose="02020603050405020304" pitchFamily="18" charset="0"/>
              </a:rPr>
              <a:t>c(</a:t>
            </a:r>
            <a:r>
              <a:rPr lang="en-US" altLang="zh-CN" sz="2400" b="1" dirty="0" err="1">
                <a:latin typeface="Times" panose="02020603050405020304" pitchFamily="18" charset="0"/>
              </a:rPr>
              <a:t>z,y</a:t>
            </a:r>
            <a:r>
              <a:rPr lang="en-US" altLang="zh-CN" sz="2400" b="1" dirty="0">
                <a:latin typeface="Times" panose="02020603050405020304" pitchFamily="18" charset="0"/>
              </a:rPr>
              <a:t>) + </a:t>
            </a:r>
            <a:r>
              <a:rPr lang="en-US" altLang="zh-CN" sz="2400" b="1" dirty="0" err="1">
                <a:latin typeface="Times" panose="02020603050405020304" pitchFamily="18" charset="0"/>
              </a:rPr>
              <a:t>D</a:t>
            </a:r>
            <a:r>
              <a:rPr lang="en-US" altLang="zh-CN" sz="2400" b="1" baseline="-25000" dirty="0" err="1">
                <a:latin typeface="Times" panose="02020603050405020304" pitchFamily="18" charset="0"/>
              </a:rPr>
              <a:t>y</a:t>
            </a:r>
            <a:r>
              <a:rPr lang="en-US" altLang="zh-CN" sz="2400" b="1" dirty="0">
                <a:latin typeface="Times" panose="02020603050405020304" pitchFamily="18" charset="0"/>
              </a:rPr>
              <a:t>(x)} </a:t>
            </a:r>
            <a:br>
              <a:rPr lang="en-US" altLang="zh-CN" sz="2400" b="1" dirty="0">
                <a:latin typeface="Times" panose="02020603050405020304" pitchFamily="18" charset="0"/>
              </a:rPr>
            </a:br>
            <a:r>
              <a:rPr lang="en-US" altLang="zh-CN" sz="2400" b="1" dirty="0">
                <a:latin typeface="Times" panose="02020603050405020304" pitchFamily="18" charset="0"/>
              </a:rPr>
              <a:t>= min{50+0 , 1+ </a:t>
            </a:r>
            <a:r>
              <a:rPr lang="en-US" altLang="zh-CN" sz="2400" b="1" dirty="0"/>
              <a:t>60</a:t>
            </a:r>
            <a:r>
              <a:rPr lang="en-US" altLang="zh-CN" sz="2400" b="1" dirty="0">
                <a:latin typeface="Times" panose="02020603050405020304" pitchFamily="18" charset="0"/>
              </a:rPr>
              <a:t>} = 50</a:t>
            </a:r>
          </a:p>
        </p:txBody>
      </p:sp>
      <p:grpSp>
        <p:nvGrpSpPr>
          <p:cNvPr id="3" name="Group 300"/>
          <p:cNvGrpSpPr>
            <a:grpSpLocks/>
          </p:cNvGrpSpPr>
          <p:nvPr/>
        </p:nvGrpSpPr>
        <p:grpSpPr bwMode="auto">
          <a:xfrm>
            <a:off x="3822701" y="4445001"/>
            <a:ext cx="2366963" cy="2022475"/>
            <a:chOff x="1448" y="2800"/>
            <a:chExt cx="1491" cy="1274"/>
          </a:xfrm>
        </p:grpSpPr>
        <p:sp>
          <p:nvSpPr>
            <p:cNvPr id="227412" name="Line 287"/>
            <p:cNvSpPr>
              <a:spLocks noChangeShapeType="1"/>
            </p:cNvSpPr>
            <p:nvPr/>
          </p:nvSpPr>
          <p:spPr bwMode="auto">
            <a:xfrm>
              <a:off x="2216" y="328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413" name="Line 288"/>
            <p:cNvSpPr>
              <a:spLocks noChangeShapeType="1"/>
            </p:cNvSpPr>
            <p:nvPr/>
          </p:nvSpPr>
          <p:spPr bwMode="auto">
            <a:xfrm>
              <a:off x="2024" y="342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414" name="Rectangle 289"/>
            <p:cNvSpPr>
              <a:spLocks noChangeArrowheads="1"/>
            </p:cNvSpPr>
            <p:nvPr/>
          </p:nvSpPr>
          <p:spPr bwMode="auto">
            <a:xfrm>
              <a:off x="2206" y="3184"/>
              <a:ext cx="6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a:t>
              </a:r>
            </a:p>
          </p:txBody>
        </p:sp>
        <p:sp>
          <p:nvSpPr>
            <p:cNvPr id="227415" name="Rectangle 290"/>
            <p:cNvSpPr>
              <a:spLocks noChangeArrowheads="1"/>
            </p:cNvSpPr>
            <p:nvPr/>
          </p:nvSpPr>
          <p:spPr bwMode="auto">
            <a:xfrm>
              <a:off x="2024" y="3424"/>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27416" name="Rectangle 291"/>
            <p:cNvSpPr>
              <a:spLocks noChangeArrowheads="1"/>
            </p:cNvSpPr>
            <p:nvPr/>
          </p:nvSpPr>
          <p:spPr bwMode="auto">
            <a:xfrm>
              <a:off x="2024" y="3616"/>
              <a:ext cx="1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27417" name="Rectangle 292"/>
            <p:cNvSpPr>
              <a:spLocks noChangeArrowheads="1"/>
            </p:cNvSpPr>
            <p:nvPr/>
          </p:nvSpPr>
          <p:spPr bwMode="auto">
            <a:xfrm>
              <a:off x="2024" y="3808"/>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27418" name="Rectangle 293"/>
            <p:cNvSpPr>
              <a:spLocks noChangeArrowheads="1"/>
            </p:cNvSpPr>
            <p:nvPr/>
          </p:nvSpPr>
          <p:spPr bwMode="auto">
            <a:xfrm>
              <a:off x="2216" y="3424"/>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0  4  5</a:t>
              </a:r>
            </a:p>
          </p:txBody>
        </p:sp>
        <p:sp>
          <p:nvSpPr>
            <p:cNvPr id="227419" name="Rectangle 294"/>
            <p:cNvSpPr>
              <a:spLocks noChangeArrowheads="1"/>
            </p:cNvSpPr>
            <p:nvPr/>
          </p:nvSpPr>
          <p:spPr bwMode="auto">
            <a:xfrm rot="16200000">
              <a:off x="1677" y="3627"/>
              <a:ext cx="4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27420" name="Rectangle 295"/>
            <p:cNvSpPr>
              <a:spLocks noChangeArrowheads="1"/>
            </p:cNvSpPr>
            <p:nvPr/>
          </p:nvSpPr>
          <p:spPr bwMode="auto">
            <a:xfrm>
              <a:off x="2216" y="2992"/>
              <a:ext cx="6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27421" name="Rectangle 296"/>
            <p:cNvSpPr>
              <a:spLocks noChangeArrowheads="1"/>
            </p:cNvSpPr>
            <p:nvPr/>
          </p:nvSpPr>
          <p:spPr bwMode="auto">
            <a:xfrm>
              <a:off x="1448" y="2800"/>
              <a:ext cx="10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Z table</a:t>
              </a:r>
            </a:p>
          </p:txBody>
        </p:sp>
        <p:sp>
          <p:nvSpPr>
            <p:cNvPr id="227422" name="Rectangle 297"/>
            <p:cNvSpPr>
              <a:spLocks noChangeArrowheads="1"/>
            </p:cNvSpPr>
            <p:nvPr/>
          </p:nvSpPr>
          <p:spPr bwMode="auto">
            <a:xfrm>
              <a:off x="2216" y="3633"/>
              <a:ext cx="7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solidFill>
                    <a:srgbClr val="FF0000"/>
                  </a:solidFill>
                  <a:latin typeface="Comic Sans MS" panose="030F0702030302020204" pitchFamily="66" charset="0"/>
                </a:rPr>
                <a:t>60</a:t>
              </a:r>
              <a:r>
                <a:rPr lang="en-US" altLang="zh-CN" sz="1800" b="1">
                  <a:latin typeface="Comic Sans MS" panose="030F0702030302020204" pitchFamily="66" charset="0"/>
                </a:rPr>
                <a:t>  0  1</a:t>
              </a:r>
            </a:p>
          </p:txBody>
        </p:sp>
        <p:sp>
          <p:nvSpPr>
            <p:cNvPr id="227423" name="Rectangle 298"/>
            <p:cNvSpPr>
              <a:spLocks noChangeArrowheads="1"/>
            </p:cNvSpPr>
            <p:nvPr/>
          </p:nvSpPr>
          <p:spPr bwMode="auto">
            <a:xfrm>
              <a:off x="2216" y="3841"/>
              <a:ext cx="6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solidFill>
                    <a:srgbClr val="FF0000"/>
                  </a:solidFill>
                  <a:latin typeface="Comic Sans MS" panose="030F0702030302020204" pitchFamily="66" charset="0"/>
                </a:rPr>
                <a:t>?</a:t>
              </a:r>
              <a:r>
                <a:rPr lang="en-US" altLang="zh-CN" sz="1800" b="1">
                  <a:latin typeface="Comic Sans MS" panose="030F0702030302020204" pitchFamily="66" charset="0"/>
                </a:rPr>
                <a:t>  1  0</a:t>
              </a:r>
            </a:p>
          </p:txBody>
        </p:sp>
        <p:sp>
          <p:nvSpPr>
            <p:cNvPr id="227424" name="Oval 299"/>
            <p:cNvSpPr>
              <a:spLocks noChangeArrowheads="1"/>
            </p:cNvSpPr>
            <p:nvPr/>
          </p:nvSpPr>
          <p:spPr bwMode="auto">
            <a:xfrm>
              <a:off x="2166" y="3847"/>
              <a:ext cx="656" cy="209"/>
            </a:xfrm>
            <a:prstGeom prst="ellipse">
              <a:avLst/>
            </a:prstGeom>
            <a:noFill/>
            <a:ln w="38100">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grpSp>
      <p:grpSp>
        <p:nvGrpSpPr>
          <p:cNvPr id="111" name="Group 4"/>
          <p:cNvGrpSpPr>
            <a:grpSpLocks/>
          </p:cNvGrpSpPr>
          <p:nvPr/>
        </p:nvGrpSpPr>
        <p:grpSpPr bwMode="auto">
          <a:xfrm>
            <a:off x="7626834" y="1031875"/>
            <a:ext cx="3808953" cy="1895476"/>
            <a:chOff x="3805" y="938"/>
            <a:chExt cx="1376" cy="851"/>
          </a:xfrm>
        </p:grpSpPr>
        <p:sp>
          <p:nvSpPr>
            <p:cNvPr id="112" name="Freeform 5"/>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13" name="Freeform 6"/>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14" name="Oval 7"/>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 name="Line 8"/>
            <p:cNvSpPr>
              <a:spLocks noChangeShapeType="1"/>
            </p:cNvSpPr>
            <p:nvPr/>
          </p:nvSpPr>
          <p:spPr bwMode="auto">
            <a:xfrm>
              <a:off x="3904"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16" name="Line 9"/>
            <p:cNvSpPr>
              <a:spLocks noChangeShapeType="1"/>
            </p:cNvSpPr>
            <p:nvPr/>
          </p:nvSpPr>
          <p:spPr bwMode="auto">
            <a:xfrm>
              <a:off x="4217"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17" name="Rectangle 10"/>
            <p:cNvSpPr>
              <a:spLocks noChangeArrowheads="1"/>
            </p:cNvSpPr>
            <p:nvPr/>
          </p:nvSpPr>
          <p:spPr bwMode="auto">
            <a:xfrm>
              <a:off x="3904" y="14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18" name="Oval 11"/>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9" name="Freeform 12"/>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0" name="Freeform 13"/>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21" name="Group 14"/>
            <p:cNvGrpSpPr>
              <a:grpSpLocks/>
            </p:cNvGrpSpPr>
            <p:nvPr/>
          </p:nvGrpSpPr>
          <p:grpSpPr bwMode="auto">
            <a:xfrm>
              <a:off x="3950" y="1388"/>
              <a:ext cx="210" cy="289"/>
              <a:chOff x="2951" y="2429"/>
              <a:chExt cx="213" cy="289"/>
            </a:xfrm>
          </p:grpSpPr>
          <p:sp>
            <p:nvSpPr>
              <p:cNvPr id="145" name="Rectangle 1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46" name="Text Box 16"/>
              <p:cNvSpPr txBox="1">
                <a:spLocks noChangeArrowheads="1"/>
              </p:cNvSpPr>
              <p:nvPr/>
            </p:nvSpPr>
            <p:spPr bwMode="auto">
              <a:xfrm>
                <a:off x="2951" y="2429"/>
                <a:ext cx="213"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x</a:t>
                </a:r>
                <a:endParaRPr lang="en-US" altLang="zh-CN" sz="2400" dirty="0">
                  <a:solidFill>
                    <a:srgbClr val="FFFF00"/>
                  </a:solidFill>
                </a:endParaRPr>
              </a:p>
            </p:txBody>
          </p:sp>
        </p:grpSp>
        <p:grpSp>
          <p:nvGrpSpPr>
            <p:cNvPr id="122" name="Group 17"/>
            <p:cNvGrpSpPr>
              <a:grpSpLocks/>
            </p:cNvGrpSpPr>
            <p:nvPr/>
          </p:nvGrpSpPr>
          <p:grpSpPr bwMode="auto">
            <a:xfrm>
              <a:off x="4746" y="1400"/>
              <a:ext cx="316" cy="292"/>
              <a:chOff x="1740" y="2306"/>
              <a:chExt cx="316" cy="292"/>
            </a:xfrm>
          </p:grpSpPr>
          <p:sp>
            <p:nvSpPr>
              <p:cNvPr id="137" name="Oval 18"/>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38" name="Line 19"/>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9" name="Line 20"/>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40" name="Rectangle 21"/>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41" name="Oval 22"/>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42" name="Group 23"/>
              <p:cNvGrpSpPr>
                <a:grpSpLocks/>
              </p:cNvGrpSpPr>
              <p:nvPr/>
            </p:nvGrpSpPr>
            <p:grpSpPr bwMode="auto">
              <a:xfrm>
                <a:off x="1828" y="2306"/>
                <a:ext cx="143" cy="292"/>
                <a:chOff x="2982" y="2429"/>
                <a:chExt cx="146" cy="292"/>
              </a:xfrm>
            </p:grpSpPr>
            <p:sp>
              <p:nvSpPr>
                <p:cNvPr id="143" name="Rectangle 24"/>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44" name="Text Box 25"/>
                <p:cNvSpPr txBox="1">
                  <a:spLocks noChangeArrowheads="1"/>
                </p:cNvSpPr>
                <p:nvPr/>
              </p:nvSpPr>
              <p:spPr bwMode="auto">
                <a:xfrm>
                  <a:off x="2986" y="2429"/>
                  <a:ext cx="14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123" name="Text Box 26"/>
            <p:cNvSpPr txBox="1">
              <a:spLocks noChangeArrowheads="1"/>
            </p:cNvSpPr>
            <p:nvPr/>
          </p:nvSpPr>
          <p:spPr bwMode="auto">
            <a:xfrm>
              <a:off x="4677" y="1190"/>
              <a:ext cx="12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124" name="Text Box 27"/>
            <p:cNvSpPr txBox="1">
              <a:spLocks noChangeArrowheads="1"/>
            </p:cNvSpPr>
            <p:nvPr/>
          </p:nvSpPr>
          <p:spPr bwMode="auto">
            <a:xfrm>
              <a:off x="4141" y="1187"/>
              <a:ext cx="141"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125" name="Text Box 28"/>
            <p:cNvSpPr txBox="1">
              <a:spLocks noChangeArrowheads="1"/>
            </p:cNvSpPr>
            <p:nvPr/>
          </p:nvSpPr>
          <p:spPr bwMode="auto">
            <a:xfrm>
              <a:off x="4396" y="1520"/>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dirty="0">
                  <a:solidFill>
                    <a:prstClr val="black"/>
                  </a:solidFill>
                  <a:latin typeface="Comic Sans MS" pitchFamily="66" charset="0"/>
                </a:rPr>
                <a:t>50</a:t>
              </a:r>
              <a:endParaRPr lang="en-US" altLang="zh-CN" sz="2400" dirty="0">
                <a:solidFill>
                  <a:prstClr val="black"/>
                </a:solidFill>
              </a:endParaRPr>
            </a:p>
          </p:txBody>
        </p:sp>
        <p:grpSp>
          <p:nvGrpSpPr>
            <p:cNvPr id="126" name="Group 29"/>
            <p:cNvGrpSpPr>
              <a:grpSpLocks/>
            </p:cNvGrpSpPr>
            <p:nvPr/>
          </p:nvGrpSpPr>
          <p:grpSpPr bwMode="auto">
            <a:xfrm>
              <a:off x="4326" y="1076"/>
              <a:ext cx="316" cy="292"/>
              <a:chOff x="1740" y="2306"/>
              <a:chExt cx="316" cy="292"/>
            </a:xfrm>
          </p:grpSpPr>
          <p:sp>
            <p:nvSpPr>
              <p:cNvPr id="129" name="Oval 3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30" name="Line 3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1" name="Line 3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2" name="Rectangle 3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33" name="Oval 3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34" name="Group 35"/>
              <p:cNvGrpSpPr>
                <a:grpSpLocks/>
              </p:cNvGrpSpPr>
              <p:nvPr/>
            </p:nvGrpSpPr>
            <p:grpSpPr bwMode="auto">
              <a:xfrm>
                <a:off x="1834" y="2306"/>
                <a:ext cx="144" cy="292"/>
                <a:chOff x="2982" y="2429"/>
                <a:chExt cx="146" cy="292"/>
              </a:xfrm>
            </p:grpSpPr>
            <p:sp>
              <p:nvSpPr>
                <p:cNvPr id="135" name="Rectangle 3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36" name="Text Box 37"/>
                <p:cNvSpPr txBox="1">
                  <a:spLocks noChangeArrowheads="1"/>
                </p:cNvSpPr>
                <p:nvPr/>
              </p:nvSpPr>
              <p:spPr bwMode="auto">
                <a:xfrm>
                  <a:off x="2988" y="2429"/>
                  <a:ext cx="14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sp>
          <p:nvSpPr>
            <p:cNvPr id="127" name="Text Box 38"/>
            <p:cNvSpPr txBox="1">
              <a:spLocks noChangeArrowheads="1"/>
            </p:cNvSpPr>
            <p:nvPr/>
          </p:nvSpPr>
          <p:spPr bwMode="auto">
            <a:xfrm>
              <a:off x="4009" y="938"/>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60</a:t>
              </a:r>
              <a:endParaRPr lang="en-US" altLang="zh-CN" sz="2400">
                <a:solidFill>
                  <a:prstClr val="black"/>
                </a:solidFill>
              </a:endParaRPr>
            </a:p>
          </p:txBody>
        </p:sp>
        <p:sp>
          <p:nvSpPr>
            <p:cNvPr id="128" name="Line 39"/>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Tree>
    <p:extLst>
      <p:ext uri="{BB962C8B-B14F-4D97-AF65-F5344CB8AC3E}">
        <p14:creationId xmlns:p14="http://schemas.microsoft.com/office/powerpoint/2010/main" val="2586981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1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8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90" grpId="0"/>
      <p:bldP spid="33820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Rectangle 3"/>
          <p:cNvSpPr>
            <a:spLocks noChangeArrowheads="1"/>
          </p:cNvSpPr>
          <p:nvPr/>
        </p:nvSpPr>
        <p:spPr bwMode="auto">
          <a:xfrm>
            <a:off x="665167" y="1017588"/>
            <a:ext cx="5499117"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457200" indent="-457200">
              <a:lnSpc>
                <a:spcPct val="150000"/>
              </a:lnSpc>
              <a:spcBef>
                <a:spcPct val="0"/>
              </a:spcBef>
              <a:buClrTx/>
              <a:buFont typeface="Wingdings" panose="05000000000000000000" pitchFamily="2" charset="2"/>
              <a:buChar char="l"/>
            </a:pPr>
            <a:r>
              <a:rPr lang="zh-CN" altLang="en-US" sz="2800" dirty="0">
                <a:solidFill>
                  <a:schemeClr val="tx2"/>
                </a:solidFill>
                <a:latin typeface="+mn-ea"/>
                <a:ea typeface="+mn-ea"/>
              </a:rPr>
              <a:t>毒性逆转</a:t>
            </a:r>
            <a:r>
              <a:rPr lang="zh-CN" altLang="en-US" sz="2800" dirty="0">
                <a:latin typeface="+mn-ea"/>
                <a:ea typeface="+mn-ea"/>
              </a:rPr>
              <a:t>可以完全解决计数到无穷的问题吗？</a:t>
            </a:r>
            <a:endParaRPr lang="en-US" altLang="zh-CN" sz="2800" dirty="0">
              <a:latin typeface="+mn-ea"/>
              <a:ea typeface="+mn-ea"/>
            </a:endParaRPr>
          </a:p>
          <a:p>
            <a:pPr>
              <a:lnSpc>
                <a:spcPct val="150000"/>
              </a:lnSpc>
              <a:spcBef>
                <a:spcPct val="0"/>
              </a:spcBef>
              <a:buClrTx/>
              <a:buFontTx/>
              <a:buNone/>
            </a:pPr>
            <a:r>
              <a:rPr lang="en-US" altLang="zh-CN" sz="2800" dirty="0">
                <a:latin typeface="+mn-ea"/>
                <a:ea typeface="+mn-ea"/>
              </a:rPr>
              <a:t>——</a:t>
            </a:r>
            <a:r>
              <a:rPr lang="zh-CN" altLang="en-US" sz="2800" dirty="0">
                <a:latin typeface="+mn-ea"/>
                <a:ea typeface="+mn-ea"/>
              </a:rPr>
              <a:t>不能，如果三个以上节点的环路，则不能被毒性逆转技术检测到。</a:t>
            </a:r>
            <a:endParaRPr lang="en-US" altLang="zh-CN" sz="2800" dirty="0">
              <a:latin typeface="+mn-ea"/>
              <a:ea typeface="+mn-ea"/>
            </a:endParaRPr>
          </a:p>
        </p:txBody>
      </p:sp>
      <p:grpSp>
        <p:nvGrpSpPr>
          <p:cNvPr id="88" name="组合 85"/>
          <p:cNvGrpSpPr>
            <a:grpSpLocks/>
          </p:cNvGrpSpPr>
          <p:nvPr/>
        </p:nvGrpSpPr>
        <p:grpSpPr bwMode="auto">
          <a:xfrm>
            <a:off x="7174274" y="1355164"/>
            <a:ext cx="4377260" cy="2522356"/>
            <a:chOff x="6127750" y="1792288"/>
            <a:chExt cx="3016250" cy="1814512"/>
          </a:xfrm>
        </p:grpSpPr>
        <p:sp>
          <p:nvSpPr>
            <p:cNvPr id="89" name="Freeform 4"/>
            <p:cNvSpPr>
              <a:spLocks/>
            </p:cNvSpPr>
            <p:nvPr/>
          </p:nvSpPr>
          <p:spPr bwMode="auto">
            <a:xfrm>
              <a:off x="6127750" y="1792288"/>
              <a:ext cx="3016250" cy="1814512"/>
            </a:xfrm>
            <a:custGeom>
              <a:avLst/>
              <a:gdLst>
                <a:gd name="T0" fmla="*/ 2147483646 w 1327"/>
                <a:gd name="T1" fmla="*/ 2147483646 h 745"/>
                <a:gd name="T2" fmla="*/ 2147483646 w 1327"/>
                <a:gd name="T3" fmla="*/ 2147483646 h 745"/>
                <a:gd name="T4" fmla="*/ 2147483646 w 1327"/>
                <a:gd name="T5" fmla="*/ 2147483646 h 745"/>
                <a:gd name="T6" fmla="*/ 2147483646 w 1327"/>
                <a:gd name="T7" fmla="*/ 2147483646 h 745"/>
                <a:gd name="T8" fmla="*/ 2147483646 w 1327"/>
                <a:gd name="T9" fmla="*/ 2147483646 h 745"/>
                <a:gd name="T10" fmla="*/ 2147483646 w 1327"/>
                <a:gd name="T11" fmla="*/ 2147483646 h 745"/>
                <a:gd name="T12" fmla="*/ 2147483646 w 1327"/>
                <a:gd name="T13" fmla="*/ 2147483646 h 745"/>
                <a:gd name="T14" fmla="*/ 2147483646 w 1327"/>
                <a:gd name="T15" fmla="*/ 2147483646 h 745"/>
                <a:gd name="T16" fmla="*/ 2147483646 w 1327"/>
                <a:gd name="T17" fmla="*/ 2147483646 h 745"/>
                <a:gd name="T18" fmla="*/ 2147483646 w 1327"/>
                <a:gd name="T19" fmla="*/ 2147483646 h 745"/>
                <a:gd name="T20" fmla="*/ 2147483646 w 1327"/>
                <a:gd name="T21" fmla="*/ 2147483646 h 745"/>
                <a:gd name="T22" fmla="*/ 2147483646 w 1327"/>
                <a:gd name="T23" fmla="*/ 2147483646 h 745"/>
                <a:gd name="T24" fmla="*/ 2147483646 w 1327"/>
                <a:gd name="T25" fmla="*/ 2147483646 h 745"/>
                <a:gd name="T26" fmla="*/ 2147483646 w 1327"/>
                <a:gd name="T27" fmla="*/ 0 h 745"/>
                <a:gd name="T28" fmla="*/ 2147483646 w 1327"/>
                <a:gd name="T29" fmla="*/ 2147483646 h 745"/>
                <a:gd name="T30" fmla="*/ 2147483646 w 1327"/>
                <a:gd name="T31" fmla="*/ 2147483646 h 745"/>
                <a:gd name="T32" fmla="*/ 2147483646 w 1327"/>
                <a:gd name="T33" fmla="*/ 2147483646 h 745"/>
                <a:gd name="T34" fmla="*/ 2147483646 w 1327"/>
                <a:gd name="T35" fmla="*/ 2147483646 h 745"/>
                <a:gd name="T36" fmla="*/ 2147483646 w 1327"/>
                <a:gd name="T37" fmla="*/ 2147483646 h 745"/>
                <a:gd name="T38" fmla="*/ 2147483646 w 1327"/>
                <a:gd name="T39" fmla="*/ 2147483646 h 745"/>
                <a:gd name="T40" fmla="*/ 2147483646 w 1327"/>
                <a:gd name="T41" fmla="*/ 2147483646 h 745"/>
                <a:gd name="T42" fmla="*/ 2147483646 w 1327"/>
                <a:gd name="T43" fmla="*/ 2147483646 h 745"/>
                <a:gd name="T44" fmla="*/ 2147483646 w 1327"/>
                <a:gd name="T45" fmla="*/ 2147483646 h 745"/>
                <a:gd name="T46" fmla="*/ 2147483646 w 1327"/>
                <a:gd name="T47" fmla="*/ 2147483646 h 745"/>
                <a:gd name="T48" fmla="*/ 2147483646 w 1327"/>
                <a:gd name="T49" fmla="*/ 2147483646 h 745"/>
                <a:gd name="T50" fmla="*/ 2147483646 w 1327"/>
                <a:gd name="T51" fmla="*/ 2147483646 h 745"/>
                <a:gd name="T52" fmla="*/ 2147483646 w 1327"/>
                <a:gd name="T53" fmla="*/ 2147483646 h 745"/>
                <a:gd name="T54" fmla="*/ 2147483646 w 1327"/>
                <a:gd name="T55" fmla="*/ 2147483646 h 745"/>
                <a:gd name="T56" fmla="*/ 2147483646 w 1327"/>
                <a:gd name="T57" fmla="*/ 2147483646 h 745"/>
                <a:gd name="T58" fmla="*/ 2147483646 w 1327"/>
                <a:gd name="T59" fmla="*/ 2147483646 h 745"/>
                <a:gd name="T60" fmla="*/ 2147483646 w 1327"/>
                <a:gd name="T61" fmla="*/ 2147483646 h 745"/>
                <a:gd name="T62" fmla="*/ 2147483646 w 1327"/>
                <a:gd name="T63" fmla="*/ 2147483646 h 745"/>
                <a:gd name="T64" fmla="*/ 2147483646 w 1327"/>
                <a:gd name="T65" fmla="*/ 2147483646 h 745"/>
                <a:gd name="T66" fmla="*/ 2147483646 w 1327"/>
                <a:gd name="T67" fmla="*/ 2147483646 h 745"/>
                <a:gd name="T68" fmla="*/ 2147483646 w 1327"/>
                <a:gd name="T69" fmla="*/ 2147483646 h 745"/>
                <a:gd name="T70" fmla="*/ 2147483646 w 1327"/>
                <a:gd name="T71" fmla="*/ 2147483646 h 745"/>
                <a:gd name="T72" fmla="*/ 2147483646 w 1327"/>
                <a:gd name="T73" fmla="*/ 2147483646 h 745"/>
                <a:gd name="T74" fmla="*/ 2147483646 w 1327"/>
                <a:gd name="T75" fmla="*/ 2147483646 h 745"/>
                <a:gd name="T76" fmla="*/ 2147483646 w 1327"/>
                <a:gd name="T77" fmla="*/ 2147483646 h 745"/>
                <a:gd name="T78" fmla="*/ 2147483646 w 1327"/>
                <a:gd name="T79" fmla="*/ 2147483646 h 745"/>
                <a:gd name="T80" fmla="*/ 2147483646 w 1327"/>
                <a:gd name="T81" fmla="*/ 2147483646 h 745"/>
                <a:gd name="T82" fmla="*/ 2147483646 w 1327"/>
                <a:gd name="T83" fmla="*/ 2147483646 h 745"/>
                <a:gd name="T84" fmla="*/ 2147483646 w 1327"/>
                <a:gd name="T85" fmla="*/ 2147483646 h 745"/>
                <a:gd name="T86" fmla="*/ 2147483646 w 1327"/>
                <a:gd name="T87" fmla="*/ 2147483646 h 745"/>
                <a:gd name="T88" fmla="*/ 2147483646 w 1327"/>
                <a:gd name="T89" fmla="*/ 2147483646 h 745"/>
                <a:gd name="T90" fmla="*/ 2147483646 w 1327"/>
                <a:gd name="T91" fmla="*/ 2147483646 h 745"/>
                <a:gd name="T92" fmla="*/ 2147483646 w 1327"/>
                <a:gd name="T93" fmla="*/ 2147483646 h 745"/>
                <a:gd name="T94" fmla="*/ 2147483646 w 1327"/>
                <a:gd name="T95" fmla="*/ 2147483646 h 745"/>
                <a:gd name="T96" fmla="*/ 2147483646 w 1327"/>
                <a:gd name="T97" fmla="*/ 2147483646 h 745"/>
                <a:gd name="T98" fmla="*/ 2147483646 w 1327"/>
                <a:gd name="T99" fmla="*/ 2147483646 h 745"/>
                <a:gd name="T100" fmla="*/ 2147483646 w 1327"/>
                <a:gd name="T101" fmla="*/ 2147483646 h 745"/>
                <a:gd name="T102" fmla="*/ 2147483646 w 1327"/>
                <a:gd name="T103" fmla="*/ 2147483646 h 745"/>
                <a:gd name="T104" fmla="*/ 2147483646 w 1327"/>
                <a:gd name="T105" fmla="*/ 2147483646 h 745"/>
                <a:gd name="T106" fmla="*/ 2147483646 w 1327"/>
                <a:gd name="T107" fmla="*/ 2147483646 h 745"/>
                <a:gd name="T108" fmla="*/ 2147483646 w 1327"/>
                <a:gd name="T109" fmla="*/ 2147483646 h 745"/>
                <a:gd name="T110" fmla="*/ 2147483646 w 1327"/>
                <a:gd name="T111" fmla="*/ 2147483646 h 745"/>
                <a:gd name="T112" fmla="*/ 2147483646 w 1327"/>
                <a:gd name="T113" fmla="*/ 2147483646 h 745"/>
                <a:gd name="T114" fmla="*/ 0 w 1327"/>
                <a:gd name="T115" fmla="*/ 2147483646 h 745"/>
                <a:gd name="T116" fmla="*/ 2147483646 w 1327"/>
                <a:gd name="T117" fmla="*/ 2147483646 h 745"/>
                <a:gd name="T118" fmla="*/ 2147483646 w 1327"/>
                <a:gd name="T119" fmla="*/ 2147483646 h 745"/>
                <a:gd name="T120" fmla="*/ 2147483646 w 1327"/>
                <a:gd name="T121" fmla="*/ 2147483646 h 745"/>
                <a:gd name="T122" fmla="*/ 2147483646 w 1327"/>
                <a:gd name="T123" fmla="*/ 2147483646 h 745"/>
                <a:gd name="T124" fmla="*/ 2147483646 w 1327"/>
                <a:gd name="T125" fmla="*/ 2147483646 h 7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7"/>
                <a:gd name="T190" fmla="*/ 0 h 745"/>
                <a:gd name="T191" fmla="*/ 1327 w 1327"/>
                <a:gd name="T192" fmla="*/ 745 h 7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7" h="745">
                  <a:moveTo>
                    <a:pt x="72" y="339"/>
                  </a:moveTo>
                  <a:lnTo>
                    <a:pt x="96" y="311"/>
                  </a:lnTo>
                  <a:lnTo>
                    <a:pt x="125" y="285"/>
                  </a:lnTo>
                  <a:lnTo>
                    <a:pt x="159" y="261"/>
                  </a:lnTo>
                  <a:lnTo>
                    <a:pt x="196" y="238"/>
                  </a:lnTo>
                  <a:lnTo>
                    <a:pt x="276" y="195"/>
                  </a:lnTo>
                  <a:lnTo>
                    <a:pt x="354" y="153"/>
                  </a:lnTo>
                  <a:lnTo>
                    <a:pt x="391" y="130"/>
                  </a:lnTo>
                  <a:lnTo>
                    <a:pt x="427" y="105"/>
                  </a:lnTo>
                  <a:lnTo>
                    <a:pt x="501" y="52"/>
                  </a:lnTo>
                  <a:lnTo>
                    <a:pt x="540" y="30"/>
                  </a:lnTo>
                  <a:lnTo>
                    <a:pt x="580" y="12"/>
                  </a:lnTo>
                  <a:lnTo>
                    <a:pt x="623" y="2"/>
                  </a:lnTo>
                  <a:lnTo>
                    <a:pt x="669" y="0"/>
                  </a:lnTo>
                  <a:lnTo>
                    <a:pt x="720" y="8"/>
                  </a:lnTo>
                  <a:lnTo>
                    <a:pt x="778" y="25"/>
                  </a:lnTo>
                  <a:lnTo>
                    <a:pt x="839" y="49"/>
                  </a:lnTo>
                  <a:lnTo>
                    <a:pt x="901" y="78"/>
                  </a:lnTo>
                  <a:lnTo>
                    <a:pt x="962" y="110"/>
                  </a:lnTo>
                  <a:lnTo>
                    <a:pt x="1021" y="144"/>
                  </a:lnTo>
                  <a:lnTo>
                    <a:pt x="1074" y="178"/>
                  </a:lnTo>
                  <a:lnTo>
                    <a:pt x="1119" y="210"/>
                  </a:lnTo>
                  <a:lnTo>
                    <a:pt x="1160" y="243"/>
                  </a:lnTo>
                  <a:lnTo>
                    <a:pt x="1199" y="279"/>
                  </a:lnTo>
                  <a:lnTo>
                    <a:pt x="1235" y="316"/>
                  </a:lnTo>
                  <a:lnTo>
                    <a:pt x="1267" y="356"/>
                  </a:lnTo>
                  <a:lnTo>
                    <a:pt x="1293" y="394"/>
                  </a:lnTo>
                  <a:lnTo>
                    <a:pt x="1313" y="432"/>
                  </a:lnTo>
                  <a:lnTo>
                    <a:pt x="1325" y="468"/>
                  </a:lnTo>
                  <a:lnTo>
                    <a:pt x="1326" y="501"/>
                  </a:lnTo>
                  <a:lnTo>
                    <a:pt x="1318" y="533"/>
                  </a:lnTo>
                  <a:lnTo>
                    <a:pt x="1300" y="565"/>
                  </a:lnTo>
                  <a:lnTo>
                    <a:pt x="1273" y="597"/>
                  </a:lnTo>
                  <a:lnTo>
                    <a:pt x="1240" y="626"/>
                  </a:lnTo>
                  <a:lnTo>
                    <a:pt x="1201" y="654"/>
                  </a:lnTo>
                  <a:lnTo>
                    <a:pt x="1157" y="679"/>
                  </a:lnTo>
                  <a:lnTo>
                    <a:pt x="1111" y="701"/>
                  </a:lnTo>
                  <a:lnTo>
                    <a:pt x="1062" y="717"/>
                  </a:lnTo>
                  <a:lnTo>
                    <a:pt x="1009" y="729"/>
                  </a:lnTo>
                  <a:lnTo>
                    <a:pt x="949" y="738"/>
                  </a:lnTo>
                  <a:lnTo>
                    <a:pt x="884" y="742"/>
                  </a:lnTo>
                  <a:lnTo>
                    <a:pt x="814" y="744"/>
                  </a:lnTo>
                  <a:lnTo>
                    <a:pt x="673" y="740"/>
                  </a:lnTo>
                  <a:lnTo>
                    <a:pt x="604" y="735"/>
                  </a:lnTo>
                  <a:lnTo>
                    <a:pt x="537" y="729"/>
                  </a:lnTo>
                  <a:lnTo>
                    <a:pt x="470" y="723"/>
                  </a:lnTo>
                  <a:lnTo>
                    <a:pt x="398" y="715"/>
                  </a:lnTo>
                  <a:lnTo>
                    <a:pt x="324" y="705"/>
                  </a:lnTo>
                  <a:lnTo>
                    <a:pt x="251" y="693"/>
                  </a:lnTo>
                  <a:lnTo>
                    <a:pt x="184" y="680"/>
                  </a:lnTo>
                  <a:lnTo>
                    <a:pt x="123" y="663"/>
                  </a:lnTo>
                  <a:lnTo>
                    <a:pt x="96" y="654"/>
                  </a:lnTo>
                  <a:lnTo>
                    <a:pt x="73" y="644"/>
                  </a:lnTo>
                  <a:lnTo>
                    <a:pt x="53" y="633"/>
                  </a:lnTo>
                  <a:lnTo>
                    <a:pt x="36" y="621"/>
                  </a:lnTo>
                  <a:lnTo>
                    <a:pt x="14" y="594"/>
                  </a:lnTo>
                  <a:lnTo>
                    <a:pt x="2" y="561"/>
                  </a:lnTo>
                  <a:lnTo>
                    <a:pt x="0" y="524"/>
                  </a:lnTo>
                  <a:lnTo>
                    <a:pt x="5" y="485"/>
                  </a:lnTo>
                  <a:lnTo>
                    <a:pt x="17" y="446"/>
                  </a:lnTo>
                  <a:lnTo>
                    <a:pt x="33" y="407"/>
                  </a:lnTo>
                  <a:lnTo>
                    <a:pt x="53" y="371"/>
                  </a:lnTo>
                  <a:lnTo>
                    <a:pt x="72" y="339"/>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0" name="Freeform 5"/>
            <p:cNvSpPr>
              <a:spLocks/>
            </p:cNvSpPr>
            <p:nvPr/>
          </p:nvSpPr>
          <p:spPr bwMode="auto">
            <a:xfrm>
              <a:off x="7089775" y="2120900"/>
              <a:ext cx="354013" cy="287338"/>
            </a:xfrm>
            <a:custGeom>
              <a:avLst/>
              <a:gdLst>
                <a:gd name="T0" fmla="*/ 0 w 223"/>
                <a:gd name="T1" fmla="*/ 2147483646 h 181"/>
                <a:gd name="T2" fmla="*/ 2147483646 w 223"/>
                <a:gd name="T3" fmla="*/ 0 h 181"/>
                <a:gd name="T4" fmla="*/ 0 60000 65536"/>
                <a:gd name="T5" fmla="*/ 0 60000 65536"/>
                <a:gd name="T6" fmla="*/ 0 w 223"/>
                <a:gd name="T7" fmla="*/ 0 h 181"/>
                <a:gd name="T8" fmla="*/ 223 w 223"/>
                <a:gd name="T9" fmla="*/ 181 h 181"/>
              </a:gdLst>
              <a:ahLst/>
              <a:cxnLst>
                <a:cxn ang="T4">
                  <a:pos x="T0" y="T1"/>
                </a:cxn>
                <a:cxn ang="T5">
                  <a:pos x="T2" y="T3"/>
                </a:cxn>
              </a:cxnLst>
              <a:rect l="T6" t="T7" r="T8" b="T9"/>
              <a:pathLst>
                <a:path w="223" h="181">
                  <a:moveTo>
                    <a:pt x="0" y="180"/>
                  </a:moveTo>
                  <a:lnTo>
                    <a:pt x="222"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1" name="Oval 6"/>
            <p:cNvSpPr>
              <a:spLocks noChangeArrowheads="1"/>
            </p:cNvSpPr>
            <p:nvPr/>
          </p:nvSpPr>
          <p:spPr bwMode="auto">
            <a:xfrm>
              <a:off x="6677025" y="2495550"/>
              <a:ext cx="496888" cy="1285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2" name="Line 7"/>
            <p:cNvSpPr>
              <a:spLocks noChangeShapeType="1"/>
            </p:cNvSpPr>
            <p:nvPr/>
          </p:nvSpPr>
          <p:spPr bwMode="auto">
            <a:xfrm>
              <a:off x="6677025" y="2484438"/>
              <a:ext cx="1588"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3" name="Line 8"/>
            <p:cNvSpPr>
              <a:spLocks noChangeShapeType="1"/>
            </p:cNvSpPr>
            <p:nvPr/>
          </p:nvSpPr>
          <p:spPr bwMode="auto">
            <a:xfrm>
              <a:off x="7173913" y="2484438"/>
              <a:ext cx="1587"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4" name="Rectangle 9"/>
            <p:cNvSpPr>
              <a:spLocks noChangeArrowheads="1"/>
            </p:cNvSpPr>
            <p:nvPr/>
          </p:nvSpPr>
          <p:spPr bwMode="auto">
            <a:xfrm>
              <a:off x="6677025" y="2484438"/>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95" name="Oval 10"/>
            <p:cNvSpPr>
              <a:spLocks noChangeArrowheads="1"/>
            </p:cNvSpPr>
            <p:nvPr/>
          </p:nvSpPr>
          <p:spPr bwMode="auto">
            <a:xfrm>
              <a:off x="6672263" y="2390775"/>
              <a:ext cx="496887" cy="150813"/>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6" name="Freeform 11"/>
            <p:cNvSpPr>
              <a:spLocks/>
            </p:cNvSpPr>
            <p:nvPr/>
          </p:nvSpPr>
          <p:spPr bwMode="auto">
            <a:xfrm>
              <a:off x="7732713" y="2120900"/>
              <a:ext cx="344487" cy="301625"/>
            </a:xfrm>
            <a:custGeom>
              <a:avLst/>
              <a:gdLst>
                <a:gd name="T0" fmla="*/ 0 w 217"/>
                <a:gd name="T1" fmla="*/ 0 h 190"/>
                <a:gd name="T2" fmla="*/ 2147483646 w 217"/>
                <a:gd name="T3" fmla="*/ 2147483646 h 190"/>
                <a:gd name="T4" fmla="*/ 0 60000 65536"/>
                <a:gd name="T5" fmla="*/ 0 60000 65536"/>
                <a:gd name="T6" fmla="*/ 0 w 217"/>
                <a:gd name="T7" fmla="*/ 0 h 190"/>
                <a:gd name="T8" fmla="*/ 217 w 217"/>
                <a:gd name="T9" fmla="*/ 190 h 190"/>
              </a:gdLst>
              <a:ahLst/>
              <a:cxnLst>
                <a:cxn ang="T4">
                  <a:pos x="T0" y="T1"/>
                </a:cxn>
                <a:cxn ang="T5">
                  <a:pos x="T2" y="T3"/>
                </a:cxn>
              </a:cxnLst>
              <a:rect l="T6" t="T7" r="T8" b="T9"/>
              <a:pathLst>
                <a:path w="217" h="190">
                  <a:moveTo>
                    <a:pt x="0" y="0"/>
                  </a:moveTo>
                  <a:lnTo>
                    <a:pt x="216" y="189"/>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7" name="Freeform 12"/>
            <p:cNvSpPr>
              <a:spLocks/>
            </p:cNvSpPr>
            <p:nvPr/>
          </p:nvSpPr>
          <p:spPr bwMode="auto">
            <a:xfrm>
              <a:off x="7180263" y="2540000"/>
              <a:ext cx="858837" cy="6350"/>
            </a:xfrm>
            <a:custGeom>
              <a:avLst/>
              <a:gdLst>
                <a:gd name="T0" fmla="*/ 2147483646 w 541"/>
                <a:gd name="T1" fmla="*/ 2147483646 h 4"/>
                <a:gd name="T2" fmla="*/ 0 w 541"/>
                <a:gd name="T3" fmla="*/ 0 h 4"/>
                <a:gd name="T4" fmla="*/ 0 60000 65536"/>
                <a:gd name="T5" fmla="*/ 0 60000 65536"/>
                <a:gd name="T6" fmla="*/ 0 w 541"/>
                <a:gd name="T7" fmla="*/ 0 h 4"/>
                <a:gd name="T8" fmla="*/ 541 w 541"/>
                <a:gd name="T9" fmla="*/ 4 h 4"/>
              </a:gdLst>
              <a:ahLst/>
              <a:cxnLst>
                <a:cxn ang="T4">
                  <a:pos x="T0" y="T1"/>
                </a:cxn>
                <a:cxn ang="T5">
                  <a:pos x="T2" y="T3"/>
                </a:cxn>
              </a:cxnLst>
              <a:rect l="T6" t="T7" r="T8" b="T9"/>
              <a:pathLst>
                <a:path w="541" h="4">
                  <a:moveTo>
                    <a:pt x="540" y="3"/>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98" name="Group 13"/>
            <p:cNvGrpSpPr>
              <a:grpSpLocks/>
            </p:cNvGrpSpPr>
            <p:nvPr/>
          </p:nvGrpSpPr>
          <p:grpSpPr bwMode="auto">
            <a:xfrm>
              <a:off x="6750050" y="2314575"/>
              <a:ext cx="336550" cy="400050"/>
              <a:chOff x="4252" y="1458"/>
              <a:chExt cx="212" cy="252"/>
            </a:xfrm>
          </p:grpSpPr>
          <p:sp>
            <p:nvSpPr>
              <p:cNvPr id="132" name="Rectangle 14"/>
              <p:cNvSpPr>
                <a:spLocks noChangeArrowheads="1"/>
              </p:cNvSpPr>
              <p:nvPr/>
            </p:nvSpPr>
            <p:spPr bwMode="auto">
              <a:xfrm>
                <a:off x="4283" y="1519"/>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3" name="Rectangle 15"/>
              <p:cNvSpPr>
                <a:spLocks noChangeArrowheads="1"/>
              </p:cNvSpPr>
              <p:nvPr/>
            </p:nvSpPr>
            <p:spPr bwMode="auto">
              <a:xfrm>
                <a:off x="4252" y="1458"/>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x</a:t>
                </a:r>
              </a:p>
            </p:txBody>
          </p:sp>
        </p:grpSp>
        <p:grpSp>
          <p:nvGrpSpPr>
            <p:cNvPr id="99" name="Group 16"/>
            <p:cNvGrpSpPr>
              <a:grpSpLocks/>
            </p:cNvGrpSpPr>
            <p:nvPr/>
          </p:nvGrpSpPr>
          <p:grpSpPr bwMode="auto">
            <a:xfrm>
              <a:off x="8013700" y="2333625"/>
              <a:ext cx="501650" cy="400050"/>
              <a:chOff x="5048" y="1470"/>
              <a:chExt cx="316" cy="252"/>
            </a:xfrm>
          </p:grpSpPr>
          <p:sp>
            <p:nvSpPr>
              <p:cNvPr id="124" name="Oval 17"/>
              <p:cNvSpPr>
                <a:spLocks noChangeArrowheads="1"/>
              </p:cNvSpPr>
              <p:nvPr/>
            </p:nvSpPr>
            <p:spPr bwMode="auto">
              <a:xfrm>
                <a:off x="5051" y="158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5" name="Line 18"/>
              <p:cNvSpPr>
                <a:spLocks noChangeShapeType="1"/>
              </p:cNvSpPr>
              <p:nvPr/>
            </p:nvSpPr>
            <p:spPr bwMode="auto">
              <a:xfrm>
                <a:off x="5051" y="15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6" name="Line 19"/>
              <p:cNvSpPr>
                <a:spLocks noChangeShapeType="1"/>
              </p:cNvSpPr>
              <p:nvPr/>
            </p:nvSpPr>
            <p:spPr bwMode="auto">
              <a:xfrm>
                <a:off x="5364" y="15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7" name="Rectangle 20"/>
              <p:cNvSpPr>
                <a:spLocks noChangeArrowheads="1"/>
              </p:cNvSpPr>
              <p:nvPr/>
            </p:nvSpPr>
            <p:spPr bwMode="auto">
              <a:xfrm>
                <a:off x="5051" y="157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28" name="Oval 21"/>
              <p:cNvSpPr>
                <a:spLocks noChangeArrowheads="1"/>
              </p:cNvSpPr>
              <p:nvPr/>
            </p:nvSpPr>
            <p:spPr bwMode="auto">
              <a:xfrm>
                <a:off x="5048" y="1518"/>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129" name="Group 22"/>
              <p:cNvGrpSpPr>
                <a:grpSpLocks/>
              </p:cNvGrpSpPr>
              <p:nvPr/>
            </p:nvGrpSpPr>
            <p:grpSpPr bwMode="auto">
              <a:xfrm>
                <a:off x="5108" y="1470"/>
                <a:ext cx="204" cy="252"/>
                <a:chOff x="5108" y="1470"/>
                <a:chExt cx="204" cy="252"/>
              </a:xfrm>
            </p:grpSpPr>
            <p:sp>
              <p:nvSpPr>
                <p:cNvPr id="130" name="Rectangle 23"/>
                <p:cNvSpPr>
                  <a:spLocks noChangeArrowheads="1"/>
                </p:cNvSpPr>
                <p:nvPr/>
              </p:nvSpPr>
              <p:spPr bwMode="auto">
                <a:xfrm>
                  <a:off x="5135" y="1531"/>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1" name="Rectangle 24"/>
                <p:cNvSpPr>
                  <a:spLocks noChangeArrowheads="1"/>
                </p:cNvSpPr>
                <p:nvPr/>
              </p:nvSpPr>
              <p:spPr bwMode="auto">
                <a:xfrm>
                  <a:off x="5108" y="1470"/>
                  <a:ext cx="2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z</a:t>
                  </a:r>
                </a:p>
              </p:txBody>
            </p:sp>
          </p:grpSp>
        </p:grpSp>
        <p:sp>
          <p:nvSpPr>
            <p:cNvPr id="100" name="Rectangle 25"/>
            <p:cNvSpPr>
              <a:spLocks noChangeArrowheads="1"/>
            </p:cNvSpPr>
            <p:nvPr/>
          </p:nvSpPr>
          <p:spPr bwMode="auto">
            <a:xfrm>
              <a:off x="7842250" y="2000250"/>
              <a:ext cx="32701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01" name="Rectangle 26"/>
            <p:cNvSpPr>
              <a:spLocks noChangeArrowheads="1"/>
            </p:cNvSpPr>
            <p:nvPr/>
          </p:nvSpPr>
          <p:spPr bwMode="auto">
            <a:xfrm>
              <a:off x="7005638" y="1995488"/>
              <a:ext cx="32701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02" name="Rectangle 27"/>
            <p:cNvSpPr>
              <a:spLocks noChangeArrowheads="1"/>
            </p:cNvSpPr>
            <p:nvPr/>
          </p:nvSpPr>
          <p:spPr bwMode="auto">
            <a:xfrm>
              <a:off x="7456488" y="252412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grpSp>
          <p:nvGrpSpPr>
            <p:cNvPr id="103" name="Group 28"/>
            <p:cNvGrpSpPr>
              <a:grpSpLocks/>
            </p:cNvGrpSpPr>
            <p:nvPr/>
          </p:nvGrpSpPr>
          <p:grpSpPr bwMode="auto">
            <a:xfrm>
              <a:off x="7346950" y="1819275"/>
              <a:ext cx="501650" cy="400050"/>
              <a:chOff x="4628" y="1146"/>
              <a:chExt cx="316" cy="252"/>
            </a:xfrm>
          </p:grpSpPr>
          <p:sp>
            <p:nvSpPr>
              <p:cNvPr id="116" name="Oval 29"/>
              <p:cNvSpPr>
                <a:spLocks noChangeArrowheads="1"/>
              </p:cNvSpPr>
              <p:nvPr/>
            </p:nvSpPr>
            <p:spPr bwMode="auto">
              <a:xfrm>
                <a:off x="4631" y="126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7" name="Line 30"/>
              <p:cNvSpPr>
                <a:spLocks noChangeShapeType="1"/>
              </p:cNvSpPr>
              <p:nvPr/>
            </p:nvSpPr>
            <p:spPr bwMode="auto">
              <a:xfrm>
                <a:off x="4631" y="125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8" name="Line 31"/>
              <p:cNvSpPr>
                <a:spLocks noChangeShapeType="1"/>
              </p:cNvSpPr>
              <p:nvPr/>
            </p:nvSpPr>
            <p:spPr bwMode="auto">
              <a:xfrm>
                <a:off x="4944" y="125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9" name="Rectangle 32"/>
              <p:cNvSpPr>
                <a:spLocks noChangeArrowheads="1"/>
              </p:cNvSpPr>
              <p:nvPr/>
            </p:nvSpPr>
            <p:spPr bwMode="auto">
              <a:xfrm>
                <a:off x="4631" y="125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20" name="Oval 33"/>
              <p:cNvSpPr>
                <a:spLocks noChangeArrowheads="1"/>
              </p:cNvSpPr>
              <p:nvPr/>
            </p:nvSpPr>
            <p:spPr bwMode="auto">
              <a:xfrm>
                <a:off x="4628" y="119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121" name="Group 34"/>
              <p:cNvGrpSpPr>
                <a:grpSpLocks/>
              </p:cNvGrpSpPr>
              <p:nvPr/>
            </p:nvGrpSpPr>
            <p:grpSpPr bwMode="auto">
              <a:xfrm>
                <a:off x="4690" y="1146"/>
                <a:ext cx="206" cy="252"/>
                <a:chOff x="4690" y="1146"/>
                <a:chExt cx="206" cy="252"/>
              </a:xfrm>
            </p:grpSpPr>
            <p:sp>
              <p:nvSpPr>
                <p:cNvPr id="122" name="Rectangle 35"/>
                <p:cNvSpPr>
                  <a:spLocks noChangeArrowheads="1"/>
                </p:cNvSpPr>
                <p:nvPr/>
              </p:nvSpPr>
              <p:spPr bwMode="auto">
                <a:xfrm>
                  <a:off x="4715" y="1207"/>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3" name="Rectangle 36"/>
                <p:cNvSpPr>
                  <a:spLocks noChangeArrowheads="1"/>
                </p:cNvSpPr>
                <p:nvPr/>
              </p:nvSpPr>
              <p:spPr bwMode="auto">
                <a:xfrm>
                  <a:off x="4690" y="1146"/>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y</a:t>
                  </a:r>
                </a:p>
              </p:txBody>
            </p:sp>
          </p:grpSp>
        </p:grpSp>
        <p:sp>
          <p:nvSpPr>
            <p:cNvPr id="104" name="Rectangle 37"/>
            <p:cNvSpPr>
              <a:spLocks noChangeArrowheads="1"/>
            </p:cNvSpPr>
            <p:nvPr/>
          </p:nvSpPr>
          <p:spPr bwMode="auto">
            <a:xfrm>
              <a:off x="6180138" y="283051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FF00"/>
                  </a:solidFill>
                  <a:effectLst/>
                  <a:uLnTx/>
                  <a:uFillTx/>
                  <a:latin typeface="Comic Sans MS" panose="030F0702030302020204" pitchFamily="66" charset="0"/>
                  <a:ea typeface="宋体" panose="02010600030101010101" pitchFamily="2" charset="-122"/>
                </a:rPr>
                <a:t>60</a:t>
              </a:r>
            </a:p>
          </p:txBody>
        </p:sp>
        <p:sp>
          <p:nvSpPr>
            <p:cNvPr id="105" name="Line 38"/>
            <p:cNvSpPr>
              <a:spLocks noChangeShapeType="1"/>
            </p:cNvSpPr>
            <p:nvPr/>
          </p:nvSpPr>
          <p:spPr bwMode="auto">
            <a:xfrm flipH="1">
              <a:off x="6564313" y="2855913"/>
              <a:ext cx="350837" cy="142875"/>
            </a:xfrm>
            <a:prstGeom prst="line">
              <a:avLst/>
            </a:prstGeom>
            <a:noFill/>
            <a:ln w="44450">
              <a:solidFill>
                <a:srgbClr val="FFFF00"/>
              </a:solidFill>
              <a:round/>
              <a:headEnd type="none" w="sm" len="sm"/>
              <a:tailEnd type="stealth"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6" name="Oval 39"/>
            <p:cNvSpPr>
              <a:spLocks noChangeArrowheads="1"/>
            </p:cNvSpPr>
            <p:nvPr/>
          </p:nvSpPr>
          <p:spPr bwMode="auto">
            <a:xfrm>
              <a:off x="7369175" y="3267075"/>
              <a:ext cx="496888" cy="1285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7" name="Line 40"/>
            <p:cNvSpPr>
              <a:spLocks noChangeShapeType="1"/>
            </p:cNvSpPr>
            <p:nvPr/>
          </p:nvSpPr>
          <p:spPr bwMode="auto">
            <a:xfrm>
              <a:off x="7369175" y="3255963"/>
              <a:ext cx="1588"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8" name="Line 41"/>
            <p:cNvSpPr>
              <a:spLocks noChangeShapeType="1"/>
            </p:cNvSpPr>
            <p:nvPr/>
          </p:nvSpPr>
          <p:spPr bwMode="auto">
            <a:xfrm>
              <a:off x="7866063" y="3255963"/>
              <a:ext cx="1587"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9" name="Rectangle 42"/>
            <p:cNvSpPr>
              <a:spLocks noChangeArrowheads="1"/>
            </p:cNvSpPr>
            <p:nvPr/>
          </p:nvSpPr>
          <p:spPr bwMode="auto">
            <a:xfrm>
              <a:off x="7369175" y="32559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0" name="Oval 43"/>
            <p:cNvSpPr>
              <a:spLocks noChangeArrowheads="1"/>
            </p:cNvSpPr>
            <p:nvPr/>
          </p:nvSpPr>
          <p:spPr bwMode="auto">
            <a:xfrm>
              <a:off x="7364413" y="3162300"/>
              <a:ext cx="496887" cy="150813"/>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111" name="Group 44"/>
            <p:cNvGrpSpPr>
              <a:grpSpLocks/>
            </p:cNvGrpSpPr>
            <p:nvPr/>
          </p:nvGrpSpPr>
          <p:grpSpPr bwMode="auto">
            <a:xfrm>
              <a:off x="7424738" y="3086100"/>
              <a:ext cx="373062" cy="400050"/>
              <a:chOff x="4241" y="1458"/>
              <a:chExt cx="235" cy="252"/>
            </a:xfrm>
          </p:grpSpPr>
          <p:sp>
            <p:nvSpPr>
              <p:cNvPr id="114" name="Rectangle 45"/>
              <p:cNvSpPr>
                <a:spLocks noChangeArrowheads="1"/>
              </p:cNvSpPr>
              <p:nvPr/>
            </p:nvSpPr>
            <p:spPr bwMode="auto">
              <a:xfrm>
                <a:off x="4283" y="1519"/>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5" name="Rectangle 46"/>
              <p:cNvSpPr>
                <a:spLocks noChangeArrowheads="1"/>
              </p:cNvSpPr>
              <p:nvPr/>
            </p:nvSpPr>
            <p:spPr bwMode="auto">
              <a:xfrm>
                <a:off x="4241" y="1458"/>
                <a:ext cx="2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A</a:t>
                </a:r>
              </a:p>
            </p:txBody>
          </p:sp>
        </p:grpSp>
        <p:sp>
          <p:nvSpPr>
            <p:cNvPr id="112" name="Freeform 47"/>
            <p:cNvSpPr>
              <a:spLocks/>
            </p:cNvSpPr>
            <p:nvPr/>
          </p:nvSpPr>
          <p:spPr bwMode="auto">
            <a:xfrm rot="4439773" flipV="1">
              <a:off x="6895307" y="2767806"/>
              <a:ext cx="715961" cy="244475"/>
            </a:xfrm>
            <a:custGeom>
              <a:avLst/>
              <a:gdLst>
                <a:gd name="T0" fmla="*/ 2147483646 w 541"/>
                <a:gd name="T1" fmla="*/ 2147483646 h 4"/>
                <a:gd name="T2" fmla="*/ 0 w 541"/>
                <a:gd name="T3" fmla="*/ 0 h 4"/>
                <a:gd name="T4" fmla="*/ 0 60000 65536"/>
                <a:gd name="T5" fmla="*/ 0 60000 65536"/>
                <a:gd name="T6" fmla="*/ 0 w 541"/>
                <a:gd name="T7" fmla="*/ 0 h 4"/>
                <a:gd name="T8" fmla="*/ 541 w 541"/>
                <a:gd name="T9" fmla="*/ 4 h 4"/>
              </a:gdLst>
              <a:ahLst/>
              <a:cxnLst>
                <a:cxn ang="T4">
                  <a:pos x="T0" y="T1"/>
                </a:cxn>
                <a:cxn ang="T5">
                  <a:pos x="T2" y="T3"/>
                </a:cxn>
              </a:cxnLst>
              <a:rect l="T6" t="T7" r="T8" b="T9"/>
              <a:pathLst>
                <a:path w="541" h="4">
                  <a:moveTo>
                    <a:pt x="540" y="3"/>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3" name="Rectangle 48"/>
            <p:cNvSpPr>
              <a:spLocks noChangeArrowheads="1"/>
            </p:cNvSpPr>
            <p:nvPr/>
          </p:nvSpPr>
          <p:spPr bwMode="auto">
            <a:xfrm>
              <a:off x="6835775" y="2673350"/>
              <a:ext cx="32701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grpSp>
    </p:spTree>
    <p:extLst>
      <p:ext uri="{BB962C8B-B14F-4D97-AF65-F5344CB8AC3E}">
        <p14:creationId xmlns:p14="http://schemas.microsoft.com/office/powerpoint/2010/main" val="6610356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2"/>
          <p:cNvSpPr>
            <a:spLocks noChangeArrowheads="1"/>
          </p:cNvSpPr>
          <p:nvPr/>
        </p:nvSpPr>
        <p:spPr bwMode="auto">
          <a:xfrm>
            <a:off x="2895600" y="971550"/>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0  1  2  1</a:t>
            </a:r>
          </a:p>
        </p:txBody>
      </p:sp>
      <p:sp>
        <p:nvSpPr>
          <p:cNvPr id="339971" name="Oval 3"/>
          <p:cNvSpPr>
            <a:spLocks noChangeArrowheads="1"/>
          </p:cNvSpPr>
          <p:nvPr/>
        </p:nvSpPr>
        <p:spPr bwMode="auto">
          <a:xfrm>
            <a:off x="3865564" y="946151"/>
            <a:ext cx="376237" cy="346075"/>
          </a:xfrm>
          <a:prstGeom prst="ellipse">
            <a:avLst/>
          </a:prstGeom>
          <a:solidFill>
            <a:schemeClr val="accent1"/>
          </a:solidFill>
          <a:ln w="127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spcBef>
                <a:spcPct val="0"/>
              </a:spcBef>
              <a:buClrTx/>
              <a:buNone/>
            </a:pPr>
            <a:r>
              <a:rPr lang="zh-CN" altLang="en-US" sz="1800" b="1">
                <a:solidFill>
                  <a:prstClr val="white"/>
                </a:solidFill>
                <a:latin typeface="Arial"/>
                <a:ea typeface="Microsoft YaHei"/>
              </a:rPr>
              <a:t>？</a:t>
            </a:r>
          </a:p>
        </p:txBody>
      </p:sp>
      <p:sp>
        <p:nvSpPr>
          <p:cNvPr id="231430" name="Line 49"/>
          <p:cNvSpPr>
            <a:spLocks noChangeShapeType="1"/>
          </p:cNvSpPr>
          <p:nvPr/>
        </p:nvSpPr>
        <p:spPr bwMode="auto">
          <a:xfrm>
            <a:off x="2895600" y="742950"/>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31" name="Line 50"/>
          <p:cNvSpPr>
            <a:spLocks noChangeShapeType="1"/>
          </p:cNvSpPr>
          <p:nvPr/>
        </p:nvSpPr>
        <p:spPr bwMode="auto">
          <a:xfrm>
            <a:off x="2590800" y="971550"/>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32" name="Rectangle 51"/>
          <p:cNvSpPr>
            <a:spLocks noChangeArrowheads="1"/>
          </p:cNvSpPr>
          <p:nvPr/>
        </p:nvSpPr>
        <p:spPr bwMode="auto">
          <a:xfrm>
            <a:off x="2879726" y="59055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  A</a:t>
            </a:r>
          </a:p>
        </p:txBody>
      </p:sp>
      <p:sp>
        <p:nvSpPr>
          <p:cNvPr id="231433" name="Rectangle 52"/>
          <p:cNvSpPr>
            <a:spLocks noChangeArrowheads="1"/>
          </p:cNvSpPr>
          <p:nvPr/>
        </p:nvSpPr>
        <p:spPr bwMode="auto">
          <a:xfrm>
            <a:off x="2590800" y="97155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31434" name="Rectangle 53"/>
          <p:cNvSpPr>
            <a:spLocks noChangeArrowheads="1"/>
          </p:cNvSpPr>
          <p:nvPr/>
        </p:nvSpPr>
        <p:spPr bwMode="auto">
          <a:xfrm>
            <a:off x="2590801" y="127635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31435" name="Rectangle 54"/>
          <p:cNvSpPr>
            <a:spLocks noChangeArrowheads="1"/>
          </p:cNvSpPr>
          <p:nvPr/>
        </p:nvSpPr>
        <p:spPr bwMode="auto">
          <a:xfrm>
            <a:off x="2590800" y="158115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31436" name="Rectangle 55"/>
          <p:cNvSpPr>
            <a:spLocks noChangeArrowheads="1"/>
          </p:cNvSpPr>
          <p:nvPr/>
        </p:nvSpPr>
        <p:spPr bwMode="auto">
          <a:xfrm rot="16200000">
            <a:off x="2039145" y="1294607"/>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31437" name="Rectangle 56"/>
          <p:cNvSpPr>
            <a:spLocks noChangeArrowheads="1"/>
          </p:cNvSpPr>
          <p:nvPr/>
        </p:nvSpPr>
        <p:spPr bwMode="auto">
          <a:xfrm>
            <a:off x="2895600" y="285750"/>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31438" name="Rectangle 57"/>
          <p:cNvSpPr>
            <a:spLocks noChangeArrowheads="1"/>
          </p:cNvSpPr>
          <p:nvPr/>
        </p:nvSpPr>
        <p:spPr bwMode="auto">
          <a:xfrm>
            <a:off x="1676400" y="-19050"/>
            <a:ext cx="159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x table</a:t>
            </a:r>
          </a:p>
        </p:txBody>
      </p:sp>
      <p:sp>
        <p:nvSpPr>
          <p:cNvPr id="231439" name="Rectangle 58"/>
          <p:cNvSpPr>
            <a:spLocks noChangeArrowheads="1"/>
          </p:cNvSpPr>
          <p:nvPr/>
        </p:nvSpPr>
        <p:spPr bwMode="auto">
          <a:xfrm>
            <a:off x="2895600" y="1303339"/>
            <a:ext cx="1271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1  0  1 </a:t>
            </a:r>
            <a:r>
              <a:rPr lang="en-US" altLang="zh-CN" sz="1800" b="1"/>
              <a:t>∞</a:t>
            </a:r>
          </a:p>
        </p:txBody>
      </p:sp>
      <p:sp>
        <p:nvSpPr>
          <p:cNvPr id="231440" name="Rectangle 59"/>
          <p:cNvSpPr>
            <a:spLocks noChangeArrowheads="1"/>
          </p:cNvSpPr>
          <p:nvPr/>
        </p:nvSpPr>
        <p:spPr bwMode="auto">
          <a:xfrm>
            <a:off x="2895600" y="1633539"/>
            <a:ext cx="134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2  1  0  3</a:t>
            </a:r>
          </a:p>
        </p:txBody>
      </p:sp>
      <p:sp>
        <p:nvSpPr>
          <p:cNvPr id="231441" name="Line 60"/>
          <p:cNvSpPr>
            <a:spLocks noChangeShapeType="1"/>
          </p:cNvSpPr>
          <p:nvPr/>
        </p:nvSpPr>
        <p:spPr bwMode="auto">
          <a:xfrm>
            <a:off x="2889250" y="2879725"/>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42" name="Line 61"/>
          <p:cNvSpPr>
            <a:spLocks noChangeShapeType="1"/>
          </p:cNvSpPr>
          <p:nvPr/>
        </p:nvSpPr>
        <p:spPr bwMode="auto">
          <a:xfrm>
            <a:off x="2584450" y="3108325"/>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43" name="Rectangle 62"/>
          <p:cNvSpPr>
            <a:spLocks noChangeArrowheads="1"/>
          </p:cNvSpPr>
          <p:nvPr/>
        </p:nvSpPr>
        <p:spPr bwMode="auto">
          <a:xfrm>
            <a:off x="2873376" y="2727325"/>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  A</a:t>
            </a:r>
          </a:p>
        </p:txBody>
      </p:sp>
      <p:sp>
        <p:nvSpPr>
          <p:cNvPr id="231444" name="Rectangle 63"/>
          <p:cNvSpPr>
            <a:spLocks noChangeArrowheads="1"/>
          </p:cNvSpPr>
          <p:nvPr/>
        </p:nvSpPr>
        <p:spPr bwMode="auto">
          <a:xfrm>
            <a:off x="2584450" y="3108326"/>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31445" name="Rectangle 64"/>
          <p:cNvSpPr>
            <a:spLocks noChangeArrowheads="1"/>
          </p:cNvSpPr>
          <p:nvPr/>
        </p:nvSpPr>
        <p:spPr bwMode="auto">
          <a:xfrm>
            <a:off x="2584451" y="3413125"/>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31446" name="Rectangle 65"/>
          <p:cNvSpPr>
            <a:spLocks noChangeArrowheads="1"/>
          </p:cNvSpPr>
          <p:nvPr/>
        </p:nvSpPr>
        <p:spPr bwMode="auto">
          <a:xfrm>
            <a:off x="2584450" y="3717926"/>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31447" name="Rectangle 66"/>
          <p:cNvSpPr>
            <a:spLocks noChangeArrowheads="1"/>
          </p:cNvSpPr>
          <p:nvPr/>
        </p:nvSpPr>
        <p:spPr bwMode="auto">
          <a:xfrm>
            <a:off x="2889250" y="3108325"/>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0  1  2  1</a:t>
            </a:r>
          </a:p>
        </p:txBody>
      </p:sp>
      <p:sp>
        <p:nvSpPr>
          <p:cNvPr id="231448" name="Rectangle 67"/>
          <p:cNvSpPr>
            <a:spLocks noChangeArrowheads="1"/>
          </p:cNvSpPr>
          <p:nvPr/>
        </p:nvSpPr>
        <p:spPr bwMode="auto">
          <a:xfrm rot="16200000">
            <a:off x="2032795" y="3431382"/>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31449" name="Rectangle 68"/>
          <p:cNvSpPr>
            <a:spLocks noChangeArrowheads="1"/>
          </p:cNvSpPr>
          <p:nvPr/>
        </p:nvSpPr>
        <p:spPr bwMode="auto">
          <a:xfrm>
            <a:off x="2889250" y="2422525"/>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31450" name="Rectangle 69"/>
          <p:cNvSpPr>
            <a:spLocks noChangeArrowheads="1"/>
          </p:cNvSpPr>
          <p:nvPr/>
        </p:nvSpPr>
        <p:spPr bwMode="auto">
          <a:xfrm>
            <a:off x="1670051" y="2117725"/>
            <a:ext cx="1604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Y table</a:t>
            </a:r>
          </a:p>
        </p:txBody>
      </p:sp>
      <p:sp>
        <p:nvSpPr>
          <p:cNvPr id="231451" name="Rectangle 70"/>
          <p:cNvSpPr>
            <a:spLocks noChangeArrowheads="1"/>
          </p:cNvSpPr>
          <p:nvPr/>
        </p:nvSpPr>
        <p:spPr bwMode="auto">
          <a:xfrm>
            <a:off x="2889250" y="3440114"/>
            <a:ext cx="134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1  0  1  2</a:t>
            </a:r>
          </a:p>
        </p:txBody>
      </p:sp>
      <p:sp>
        <p:nvSpPr>
          <p:cNvPr id="231452" name="Rectangle 71"/>
          <p:cNvSpPr>
            <a:spLocks noChangeArrowheads="1"/>
          </p:cNvSpPr>
          <p:nvPr/>
        </p:nvSpPr>
        <p:spPr bwMode="auto">
          <a:xfrm>
            <a:off x="2889250" y="3770314"/>
            <a:ext cx="1271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2  1  0 </a:t>
            </a:r>
            <a:r>
              <a:rPr lang="en-US" altLang="zh-CN" sz="1800" b="1"/>
              <a:t>∞</a:t>
            </a:r>
          </a:p>
        </p:txBody>
      </p:sp>
      <p:sp>
        <p:nvSpPr>
          <p:cNvPr id="231453" name="Line 72"/>
          <p:cNvSpPr>
            <a:spLocks noChangeShapeType="1"/>
          </p:cNvSpPr>
          <p:nvPr/>
        </p:nvSpPr>
        <p:spPr bwMode="auto">
          <a:xfrm>
            <a:off x="2889250" y="4991100"/>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54" name="Line 73"/>
          <p:cNvSpPr>
            <a:spLocks noChangeShapeType="1"/>
          </p:cNvSpPr>
          <p:nvPr/>
        </p:nvSpPr>
        <p:spPr bwMode="auto">
          <a:xfrm>
            <a:off x="2584450" y="5219700"/>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55" name="Rectangle 74"/>
          <p:cNvSpPr>
            <a:spLocks noChangeArrowheads="1"/>
          </p:cNvSpPr>
          <p:nvPr/>
        </p:nvSpPr>
        <p:spPr bwMode="auto">
          <a:xfrm>
            <a:off x="2873376" y="483870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  A</a:t>
            </a:r>
          </a:p>
        </p:txBody>
      </p:sp>
      <p:sp>
        <p:nvSpPr>
          <p:cNvPr id="231456" name="Rectangle 75"/>
          <p:cNvSpPr>
            <a:spLocks noChangeArrowheads="1"/>
          </p:cNvSpPr>
          <p:nvPr/>
        </p:nvSpPr>
        <p:spPr bwMode="auto">
          <a:xfrm>
            <a:off x="2584450" y="52197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31457" name="Rectangle 76"/>
          <p:cNvSpPr>
            <a:spLocks noChangeArrowheads="1"/>
          </p:cNvSpPr>
          <p:nvPr/>
        </p:nvSpPr>
        <p:spPr bwMode="auto">
          <a:xfrm>
            <a:off x="2584451" y="552450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31458" name="Rectangle 77"/>
          <p:cNvSpPr>
            <a:spLocks noChangeArrowheads="1"/>
          </p:cNvSpPr>
          <p:nvPr/>
        </p:nvSpPr>
        <p:spPr bwMode="auto">
          <a:xfrm>
            <a:off x="2584450" y="58293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31459" name="Rectangle 78"/>
          <p:cNvSpPr>
            <a:spLocks noChangeArrowheads="1"/>
          </p:cNvSpPr>
          <p:nvPr/>
        </p:nvSpPr>
        <p:spPr bwMode="auto">
          <a:xfrm>
            <a:off x="2889250" y="5219700"/>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0  1  2  1</a:t>
            </a:r>
          </a:p>
        </p:txBody>
      </p:sp>
      <p:sp>
        <p:nvSpPr>
          <p:cNvPr id="231460" name="Rectangle 79"/>
          <p:cNvSpPr>
            <a:spLocks noChangeArrowheads="1"/>
          </p:cNvSpPr>
          <p:nvPr/>
        </p:nvSpPr>
        <p:spPr bwMode="auto">
          <a:xfrm rot="16200000">
            <a:off x="2032795" y="5542757"/>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31461" name="Rectangle 80"/>
          <p:cNvSpPr>
            <a:spLocks noChangeArrowheads="1"/>
          </p:cNvSpPr>
          <p:nvPr/>
        </p:nvSpPr>
        <p:spPr bwMode="auto">
          <a:xfrm>
            <a:off x="2889250" y="4533900"/>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31462" name="Rectangle 81"/>
          <p:cNvSpPr>
            <a:spLocks noChangeArrowheads="1"/>
          </p:cNvSpPr>
          <p:nvPr/>
        </p:nvSpPr>
        <p:spPr bwMode="auto">
          <a:xfrm>
            <a:off x="1670051" y="4229101"/>
            <a:ext cx="1603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Z table</a:t>
            </a:r>
          </a:p>
        </p:txBody>
      </p:sp>
      <p:sp>
        <p:nvSpPr>
          <p:cNvPr id="231463" name="Rectangle 82"/>
          <p:cNvSpPr>
            <a:spLocks noChangeArrowheads="1"/>
          </p:cNvSpPr>
          <p:nvPr/>
        </p:nvSpPr>
        <p:spPr bwMode="auto">
          <a:xfrm>
            <a:off x="2889250" y="5551489"/>
            <a:ext cx="134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1  0  1  2</a:t>
            </a:r>
          </a:p>
        </p:txBody>
      </p:sp>
      <p:sp>
        <p:nvSpPr>
          <p:cNvPr id="231464" name="Rectangle 83"/>
          <p:cNvSpPr>
            <a:spLocks noChangeArrowheads="1"/>
          </p:cNvSpPr>
          <p:nvPr/>
        </p:nvSpPr>
        <p:spPr bwMode="auto">
          <a:xfrm>
            <a:off x="2889250" y="5881689"/>
            <a:ext cx="134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2  1  0  3</a:t>
            </a:r>
          </a:p>
        </p:txBody>
      </p:sp>
      <p:sp>
        <p:nvSpPr>
          <p:cNvPr id="340052" name="Rectangle 84"/>
          <p:cNvSpPr>
            <a:spLocks noChangeArrowheads="1"/>
          </p:cNvSpPr>
          <p:nvPr/>
        </p:nvSpPr>
        <p:spPr bwMode="auto">
          <a:xfrm>
            <a:off x="4946650" y="247650"/>
            <a:ext cx="55562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en-US" altLang="zh-CN" sz="2400" b="1">
                <a:latin typeface="Times" panose="02020603050405020304" pitchFamily="18" charset="0"/>
              </a:rPr>
              <a:t>D</a:t>
            </a:r>
            <a:r>
              <a:rPr lang="en-US" altLang="zh-CN" sz="2400" b="1" baseline="-25000">
                <a:latin typeface="Times" panose="02020603050405020304" pitchFamily="18" charset="0"/>
              </a:rPr>
              <a:t>x</a:t>
            </a:r>
            <a:r>
              <a:rPr lang="en-US" altLang="zh-CN" sz="2400" b="1">
                <a:latin typeface="Times" panose="02020603050405020304" pitchFamily="18" charset="0"/>
              </a:rPr>
              <a:t>(A) </a:t>
            </a:r>
          </a:p>
          <a:p>
            <a:pPr algn="just">
              <a:spcBef>
                <a:spcPct val="0"/>
              </a:spcBef>
              <a:buClrTx/>
              <a:buFontTx/>
              <a:buNone/>
            </a:pPr>
            <a:r>
              <a:rPr lang="en-US" altLang="zh-CN" sz="2400" b="1">
                <a:latin typeface="Times" panose="02020603050405020304" pitchFamily="18" charset="0"/>
              </a:rPr>
              <a:t>=min{c(x,A)+</a:t>
            </a:r>
            <a:r>
              <a:rPr lang="en-US" altLang="zh-CN" sz="2400" b="1"/>
              <a:t>D</a:t>
            </a:r>
            <a:r>
              <a:rPr lang="en-US" altLang="zh-CN" sz="1800" b="1"/>
              <a:t>A</a:t>
            </a:r>
            <a:r>
              <a:rPr lang="en-US" altLang="zh-CN" sz="2400" b="1"/>
              <a:t>(A)</a:t>
            </a:r>
            <a:r>
              <a:rPr lang="en-US" altLang="zh-CN" sz="1800" b="1"/>
              <a:t>,</a:t>
            </a:r>
            <a:r>
              <a:rPr lang="en-US" altLang="zh-CN" sz="2400" b="1">
                <a:latin typeface="Times" panose="02020603050405020304" pitchFamily="18" charset="0"/>
              </a:rPr>
              <a:t>c(x,y)+D</a:t>
            </a:r>
            <a:r>
              <a:rPr lang="en-US" altLang="zh-CN" sz="2400" b="1" baseline="-25000">
                <a:latin typeface="Times" panose="02020603050405020304" pitchFamily="18" charset="0"/>
              </a:rPr>
              <a:t>y</a:t>
            </a:r>
            <a:r>
              <a:rPr lang="en-US" altLang="zh-CN" sz="2400" b="1">
                <a:latin typeface="Times" panose="02020603050405020304" pitchFamily="18" charset="0"/>
              </a:rPr>
              <a:t>(A), c(x,z)+D</a:t>
            </a:r>
            <a:r>
              <a:rPr lang="en-US" altLang="zh-CN" sz="2400" b="1" baseline="-25000">
                <a:latin typeface="Times" panose="02020603050405020304" pitchFamily="18" charset="0"/>
              </a:rPr>
              <a:t>z</a:t>
            </a:r>
            <a:r>
              <a:rPr lang="en-US" altLang="zh-CN" sz="2400" b="1">
                <a:latin typeface="Times" panose="02020603050405020304" pitchFamily="18" charset="0"/>
              </a:rPr>
              <a:t>(A)} </a:t>
            </a:r>
            <a:br>
              <a:rPr lang="en-US" altLang="zh-CN" sz="2400" b="1">
                <a:latin typeface="Times" panose="02020603050405020304" pitchFamily="18" charset="0"/>
              </a:rPr>
            </a:br>
            <a:r>
              <a:rPr lang="en-US" altLang="zh-CN" sz="2400" b="1">
                <a:latin typeface="Times" panose="02020603050405020304" pitchFamily="18" charset="0"/>
              </a:rPr>
              <a:t>= min{60+0 , 1+ </a:t>
            </a:r>
            <a:r>
              <a:rPr lang="en-US" altLang="zh-CN" sz="2400" b="1"/>
              <a:t>∞</a:t>
            </a:r>
            <a:r>
              <a:rPr lang="en-US" altLang="zh-CN" sz="2400" b="1">
                <a:latin typeface="Times" panose="02020603050405020304" pitchFamily="18" charset="0"/>
              </a:rPr>
              <a:t> , 3+3} = 6</a:t>
            </a:r>
          </a:p>
        </p:txBody>
      </p:sp>
      <p:sp>
        <p:nvSpPr>
          <p:cNvPr id="2" name="矩形 1"/>
          <p:cNvSpPr>
            <a:spLocks noChangeArrowheads="1"/>
          </p:cNvSpPr>
          <p:nvPr/>
        </p:nvSpPr>
        <p:spPr bwMode="auto">
          <a:xfrm>
            <a:off x="5454649" y="3903644"/>
            <a:ext cx="6002599"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800100" indent="-34290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342900" indent="-342900">
              <a:lnSpc>
                <a:spcPct val="120000"/>
              </a:lnSpc>
              <a:spcBef>
                <a:spcPct val="0"/>
              </a:spcBef>
              <a:buClrTx/>
              <a:buFont typeface="Wingdings" panose="05000000000000000000" pitchFamily="2" charset="2"/>
              <a:buChar char="l"/>
            </a:pPr>
            <a:r>
              <a:rPr lang="zh-CN" altLang="en-US" sz="2400" dirty="0">
                <a:latin typeface="+mn-ea"/>
                <a:ea typeface="+mn-ea"/>
              </a:rPr>
              <a:t>其它解决环路的方法：</a:t>
            </a:r>
            <a:endParaRPr lang="en-US" altLang="zh-CN" sz="2400" dirty="0">
              <a:latin typeface="+mn-ea"/>
              <a:ea typeface="+mn-ea"/>
            </a:endParaRPr>
          </a:p>
          <a:p>
            <a:pPr lvl="1">
              <a:lnSpc>
                <a:spcPct val="120000"/>
              </a:lnSpc>
              <a:spcBef>
                <a:spcPct val="0"/>
              </a:spcBef>
              <a:buClrTx/>
            </a:pPr>
            <a:r>
              <a:rPr lang="zh-CN" altLang="en-US" sz="2400" dirty="0">
                <a:latin typeface="+mn-ea"/>
                <a:ea typeface="+mn-ea"/>
              </a:rPr>
              <a:t>定义最大度量</a:t>
            </a:r>
            <a:r>
              <a:rPr lang="en-US" altLang="zh-CN" sz="2400" dirty="0">
                <a:latin typeface="+mn-ea"/>
                <a:ea typeface="+mn-ea"/>
              </a:rPr>
              <a:t>(</a:t>
            </a:r>
            <a:r>
              <a:rPr lang="zh-CN" altLang="en-US" sz="2400" dirty="0">
                <a:latin typeface="+mn-ea"/>
                <a:ea typeface="+mn-ea"/>
              </a:rPr>
              <a:t>以防止计数至无穷大 </a:t>
            </a:r>
            <a:r>
              <a:rPr lang="en-US" altLang="zh-CN" sz="2400" dirty="0">
                <a:latin typeface="+mn-ea"/>
                <a:ea typeface="+mn-ea"/>
              </a:rPr>
              <a:t>)</a:t>
            </a:r>
          </a:p>
          <a:p>
            <a:pPr lvl="1">
              <a:lnSpc>
                <a:spcPct val="120000"/>
              </a:lnSpc>
              <a:spcBef>
                <a:spcPct val="0"/>
              </a:spcBef>
              <a:buClrTx/>
            </a:pPr>
            <a:r>
              <a:rPr lang="zh-CN" altLang="en-US" sz="2400" dirty="0">
                <a:latin typeface="+mn-ea"/>
                <a:ea typeface="+mn-ea"/>
              </a:rPr>
              <a:t>抑制计时器</a:t>
            </a:r>
            <a:endParaRPr lang="en-US" altLang="zh-CN" sz="2400" dirty="0">
              <a:latin typeface="+mn-ea"/>
              <a:ea typeface="+mn-ea"/>
            </a:endParaRPr>
          </a:p>
          <a:p>
            <a:pPr lvl="1">
              <a:lnSpc>
                <a:spcPct val="120000"/>
              </a:lnSpc>
              <a:spcBef>
                <a:spcPct val="0"/>
              </a:spcBef>
              <a:buClrTx/>
            </a:pPr>
            <a:r>
              <a:rPr lang="zh-CN" altLang="en-US" sz="2400" dirty="0">
                <a:latin typeface="+mn-ea"/>
                <a:ea typeface="+mn-ea"/>
              </a:rPr>
              <a:t>水平分割 </a:t>
            </a:r>
            <a:endParaRPr lang="en-US" altLang="zh-CN" sz="2400" dirty="0">
              <a:latin typeface="+mn-ea"/>
              <a:ea typeface="+mn-ea"/>
            </a:endParaRPr>
          </a:p>
          <a:p>
            <a:pPr lvl="1">
              <a:lnSpc>
                <a:spcPct val="120000"/>
              </a:lnSpc>
              <a:spcBef>
                <a:spcPct val="0"/>
              </a:spcBef>
              <a:buClrTx/>
            </a:pPr>
            <a:r>
              <a:rPr lang="zh-CN" altLang="en-US" sz="2400" dirty="0">
                <a:latin typeface="+mn-ea"/>
                <a:ea typeface="+mn-ea"/>
              </a:rPr>
              <a:t>路由毒化</a:t>
            </a:r>
            <a:endParaRPr lang="en-US" altLang="zh-CN" sz="2400" dirty="0">
              <a:latin typeface="+mn-ea"/>
              <a:ea typeface="+mn-ea"/>
            </a:endParaRPr>
          </a:p>
          <a:p>
            <a:pPr lvl="1">
              <a:lnSpc>
                <a:spcPct val="120000"/>
              </a:lnSpc>
              <a:spcBef>
                <a:spcPct val="0"/>
              </a:spcBef>
              <a:buClrTx/>
            </a:pPr>
            <a:r>
              <a:rPr lang="zh-CN" altLang="en-US" sz="2400" dirty="0">
                <a:latin typeface="+mn-ea"/>
                <a:ea typeface="+mn-ea"/>
              </a:rPr>
              <a:t>触发更新</a:t>
            </a:r>
            <a:endParaRPr lang="en-US" altLang="zh-CN" sz="2400" dirty="0">
              <a:latin typeface="+mn-ea"/>
              <a:ea typeface="+mn-ea"/>
            </a:endParaRPr>
          </a:p>
        </p:txBody>
      </p:sp>
      <p:pic>
        <p:nvPicPr>
          <p:cNvPr id="3" name="图片 2"/>
          <p:cNvPicPr>
            <a:picLocks noChangeAspect="1"/>
          </p:cNvPicPr>
          <p:nvPr/>
        </p:nvPicPr>
        <p:blipFill>
          <a:blip r:embed="rId3"/>
          <a:stretch>
            <a:fillRect/>
          </a:stretch>
        </p:blipFill>
        <p:spPr>
          <a:xfrm>
            <a:off x="6800446" y="2084007"/>
            <a:ext cx="2575048" cy="1555433"/>
          </a:xfrm>
          <a:prstGeom prst="rect">
            <a:avLst/>
          </a:prstGeom>
        </p:spPr>
      </p:pic>
    </p:spTree>
    <p:extLst>
      <p:ext uri="{BB962C8B-B14F-4D97-AF65-F5344CB8AC3E}">
        <p14:creationId xmlns:p14="http://schemas.microsoft.com/office/powerpoint/2010/main" val="2338321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99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00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animBg="1"/>
      <p:bldP spid="340052" grpId="0"/>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idx="4294967295"/>
          </p:nvPr>
        </p:nvSpPr>
        <p:spPr>
          <a:xfrm>
            <a:off x="39755" y="685798"/>
            <a:ext cx="11983453" cy="1143000"/>
          </a:xfrm>
          <a:prstGeom prst="rect">
            <a:avLst/>
          </a:prstGeom>
        </p:spPr>
        <p:txBody>
          <a:bodyPr/>
          <a:lstStyle/>
          <a:p>
            <a:pPr algn="ctr"/>
            <a:r>
              <a:rPr lang="en-US" altLang="zh-CN" dirty="0">
                <a:latin typeface="+mj-ea"/>
              </a:rPr>
              <a:t>LS</a:t>
            </a:r>
            <a:r>
              <a:rPr lang="zh-CN" altLang="en-US" dirty="0">
                <a:latin typeface="+mj-ea"/>
              </a:rPr>
              <a:t>算法与</a:t>
            </a:r>
            <a:r>
              <a:rPr lang="en-US" altLang="zh-CN" dirty="0">
                <a:latin typeface="+mj-ea"/>
              </a:rPr>
              <a:t>DV</a:t>
            </a:r>
            <a:r>
              <a:rPr lang="zh-CN" altLang="en-US" dirty="0">
                <a:latin typeface="+mj-ea"/>
              </a:rPr>
              <a:t>算法比较</a:t>
            </a:r>
            <a:endParaRPr lang="zh-CN" altLang="en-US" i="1" dirty="0">
              <a:latin typeface="+mj-ea"/>
            </a:endParaRPr>
          </a:p>
        </p:txBody>
      </p:sp>
      <p:sp>
        <p:nvSpPr>
          <p:cNvPr id="1114115" name="Rectangle 3"/>
          <p:cNvSpPr>
            <a:spLocks noGrp="1" noChangeArrowheads="1"/>
          </p:cNvSpPr>
          <p:nvPr>
            <p:ph type="body" idx="4294967295"/>
          </p:nvPr>
        </p:nvSpPr>
        <p:spPr>
          <a:xfrm>
            <a:off x="1010653" y="1572417"/>
            <a:ext cx="10363200" cy="5283200"/>
          </a:xfrm>
          <a:prstGeom prst="rect">
            <a:avLst/>
          </a:prstGeom>
        </p:spPr>
        <p:txBody>
          <a:bodyPr/>
          <a:lstStyle/>
          <a:p>
            <a:pPr eaLnBrk="1">
              <a:lnSpc>
                <a:spcPct val="120000"/>
              </a:lnSpc>
              <a:spcBef>
                <a:spcPct val="15000"/>
              </a:spcBef>
            </a:pPr>
            <a:r>
              <a:rPr lang="zh-CN" altLang="en-US" sz="2400" b="1" dirty="0">
                <a:solidFill>
                  <a:srgbClr val="FF0000"/>
                </a:solidFill>
                <a:latin typeface="+mn-ea"/>
              </a:rPr>
              <a:t>消息复杂度：</a:t>
            </a:r>
          </a:p>
          <a:p>
            <a:pPr lvl="1">
              <a:lnSpc>
                <a:spcPct val="120000"/>
              </a:lnSpc>
              <a:spcBef>
                <a:spcPct val="15000"/>
              </a:spcBef>
            </a:pPr>
            <a:r>
              <a:rPr lang="en-US" altLang="zh-CN" dirty="0">
                <a:latin typeface="+mn-ea"/>
              </a:rPr>
              <a:t>LS</a:t>
            </a:r>
            <a:r>
              <a:rPr lang="zh-CN" altLang="en-US" dirty="0">
                <a:latin typeface="+mn-ea"/>
              </a:rPr>
              <a:t>算法：知道网络每条链路的费用，需发送</a:t>
            </a:r>
            <a:r>
              <a:rPr lang="en-US" altLang="zh-CN" dirty="0">
                <a:latin typeface="+mn-ea"/>
              </a:rPr>
              <a:t>O(</a:t>
            </a:r>
            <a:r>
              <a:rPr lang="en-US" altLang="zh-CN" dirty="0" err="1">
                <a:latin typeface="+mn-ea"/>
              </a:rPr>
              <a:t>nE</a:t>
            </a:r>
            <a:r>
              <a:rPr lang="en-US" altLang="zh-CN" dirty="0">
                <a:latin typeface="+mn-ea"/>
              </a:rPr>
              <a:t>)</a:t>
            </a:r>
            <a:r>
              <a:rPr lang="zh-CN" altLang="en-US" dirty="0">
                <a:latin typeface="+mn-ea"/>
              </a:rPr>
              <a:t>个报文；当一条链路的费用变化时，必须通知所有节点</a:t>
            </a:r>
          </a:p>
          <a:p>
            <a:pPr lvl="1">
              <a:lnSpc>
                <a:spcPct val="120000"/>
              </a:lnSpc>
              <a:spcBef>
                <a:spcPct val="15000"/>
              </a:spcBef>
            </a:pPr>
            <a:r>
              <a:rPr lang="en-US" altLang="zh-CN" dirty="0">
                <a:latin typeface="+mn-ea"/>
              </a:rPr>
              <a:t>DV</a:t>
            </a:r>
            <a:r>
              <a:rPr lang="zh-CN" altLang="en-US" dirty="0">
                <a:latin typeface="+mn-ea"/>
              </a:rPr>
              <a:t>算法：迭代时，仅在两个直接相连邻居之间交换报文；当链路费用改变时，只有该链路相连的节点的最低费用路径发生改变时，才传播已改变的链路费用。</a:t>
            </a:r>
            <a:endParaRPr lang="en-US" altLang="zh-CN" dirty="0">
              <a:latin typeface="+mn-ea"/>
            </a:endParaRPr>
          </a:p>
          <a:p>
            <a:pPr>
              <a:lnSpc>
                <a:spcPct val="125000"/>
              </a:lnSpc>
            </a:pPr>
            <a:r>
              <a:rPr lang="zh-CN" altLang="en-US" sz="2400" b="1" dirty="0">
                <a:solidFill>
                  <a:srgbClr val="FF0000"/>
                </a:solidFill>
                <a:latin typeface="+mn-ea"/>
              </a:rPr>
              <a:t>收敛速度：</a:t>
            </a:r>
          </a:p>
          <a:p>
            <a:pPr lvl="1">
              <a:lnSpc>
                <a:spcPct val="125000"/>
              </a:lnSpc>
            </a:pPr>
            <a:r>
              <a:rPr lang="en-US" altLang="zh-CN" dirty="0">
                <a:latin typeface="+mn-ea"/>
              </a:rPr>
              <a:t>LS</a:t>
            </a:r>
            <a:r>
              <a:rPr lang="zh-CN" altLang="en-US" dirty="0">
                <a:latin typeface="+mn-ea"/>
              </a:rPr>
              <a:t>算法：需要</a:t>
            </a:r>
            <a:r>
              <a:rPr lang="en-US" altLang="zh-CN" dirty="0">
                <a:latin typeface="+mn-ea"/>
              </a:rPr>
              <a:t>O(</a:t>
            </a:r>
            <a:r>
              <a:rPr lang="en-US" altLang="zh-CN" dirty="0" err="1">
                <a:latin typeface="+mn-ea"/>
              </a:rPr>
              <a:t>nE</a:t>
            </a:r>
            <a:r>
              <a:rPr lang="en-US" altLang="zh-CN" dirty="0">
                <a:latin typeface="+mn-ea"/>
              </a:rPr>
              <a:t>)</a:t>
            </a:r>
            <a:r>
              <a:rPr lang="zh-CN" altLang="en-US" dirty="0">
                <a:latin typeface="+mn-ea"/>
              </a:rPr>
              <a:t>个报文和</a:t>
            </a:r>
            <a:r>
              <a:rPr lang="en-US" altLang="zh-CN" dirty="0">
                <a:ea typeface="ＭＳ Ｐゴシック" pitchFamily="34" charset="-128"/>
              </a:rPr>
              <a:t>O(n</a:t>
            </a:r>
            <a:r>
              <a:rPr lang="en-US" altLang="zh-CN" b="1" baseline="30000" dirty="0">
                <a:ea typeface="ＭＳ Ｐゴシック" pitchFamily="34" charset="-128"/>
              </a:rPr>
              <a:t>2</a:t>
            </a:r>
            <a:r>
              <a:rPr lang="en-US" altLang="zh-CN" dirty="0">
                <a:ea typeface="ＭＳ Ｐゴシック" pitchFamily="34" charset="-128"/>
              </a:rPr>
              <a:t>)</a:t>
            </a:r>
            <a:r>
              <a:rPr lang="zh-CN" altLang="en-US" dirty="0">
                <a:latin typeface="+mn-ea"/>
              </a:rPr>
              <a:t>的搜寻，可能会振荡</a:t>
            </a:r>
          </a:p>
          <a:p>
            <a:pPr lvl="1">
              <a:lnSpc>
                <a:spcPct val="125000"/>
              </a:lnSpc>
            </a:pPr>
            <a:r>
              <a:rPr lang="en-US" altLang="zh-CN" dirty="0">
                <a:latin typeface="+mn-ea"/>
              </a:rPr>
              <a:t>DV</a:t>
            </a:r>
            <a:r>
              <a:rPr lang="zh-CN" altLang="en-US" dirty="0">
                <a:latin typeface="+mn-ea"/>
              </a:rPr>
              <a:t>算法：收敛较慢。可能会遇到选路回环，或计数到无穷的问题。</a:t>
            </a:r>
            <a:endParaRPr lang="en-US" altLang="zh-CN" dirty="0">
              <a:latin typeface="+mn-ea"/>
            </a:endParaRPr>
          </a:p>
          <a:p>
            <a:pPr>
              <a:lnSpc>
                <a:spcPct val="125000"/>
              </a:lnSpc>
              <a:buFont typeface="Wingdings" pitchFamily="2" charset="2"/>
              <a:buChar char="ü"/>
            </a:pPr>
            <a:endParaRPr lang="zh-CN" altLang="en-US" sz="2400" b="1" dirty="0">
              <a:ea typeface="华文中宋" pitchFamily="2" charset="-122"/>
            </a:endParaRPr>
          </a:p>
        </p:txBody>
      </p:sp>
    </p:spTree>
    <p:extLst>
      <p:ext uri="{BB962C8B-B14F-4D97-AF65-F5344CB8AC3E}">
        <p14:creationId xmlns:p14="http://schemas.microsoft.com/office/powerpoint/2010/main" val="763799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14115">
                                            <p:txEl>
                                              <p:pRg st="0" end="0"/>
                                            </p:txEl>
                                          </p:spTgt>
                                        </p:tgtEl>
                                        <p:attrNameLst>
                                          <p:attrName>style.visibility</p:attrName>
                                        </p:attrNameLst>
                                      </p:cBhvr>
                                      <p:to>
                                        <p:strVal val="visible"/>
                                      </p:to>
                                    </p:set>
                                    <p:animEffect transition="in" filter="blinds(horizontal)">
                                      <p:cBhvr>
                                        <p:cTn id="7" dur="500"/>
                                        <p:tgtEl>
                                          <p:spTgt spid="11141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14115">
                                            <p:txEl>
                                              <p:pRg st="1" end="1"/>
                                            </p:txEl>
                                          </p:spTgt>
                                        </p:tgtEl>
                                        <p:attrNameLst>
                                          <p:attrName>style.visibility</p:attrName>
                                        </p:attrNameLst>
                                      </p:cBhvr>
                                      <p:to>
                                        <p:strVal val="visible"/>
                                      </p:to>
                                    </p:set>
                                    <p:animEffect transition="in" filter="blinds(horizontal)">
                                      <p:cBhvr>
                                        <p:cTn id="10" dur="500"/>
                                        <p:tgtEl>
                                          <p:spTgt spid="111411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14115">
                                            <p:txEl>
                                              <p:pRg st="2" end="2"/>
                                            </p:txEl>
                                          </p:spTgt>
                                        </p:tgtEl>
                                        <p:attrNameLst>
                                          <p:attrName>style.visibility</p:attrName>
                                        </p:attrNameLst>
                                      </p:cBhvr>
                                      <p:to>
                                        <p:strVal val="visible"/>
                                      </p:to>
                                    </p:set>
                                    <p:animEffect transition="in" filter="blinds(horizontal)">
                                      <p:cBhvr>
                                        <p:cTn id="13" dur="500"/>
                                        <p:tgtEl>
                                          <p:spTgt spid="111411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114115">
                                            <p:txEl>
                                              <p:pRg st="3" end="3"/>
                                            </p:txEl>
                                          </p:spTgt>
                                        </p:tgtEl>
                                        <p:attrNameLst>
                                          <p:attrName>style.visibility</p:attrName>
                                        </p:attrNameLst>
                                      </p:cBhvr>
                                      <p:to>
                                        <p:strVal val="visible"/>
                                      </p:to>
                                    </p:set>
                                    <p:animEffect transition="in" filter="blinds(horizontal)">
                                      <p:cBhvr>
                                        <p:cTn id="16" dur="500"/>
                                        <p:tgtEl>
                                          <p:spTgt spid="111411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114115">
                                            <p:txEl>
                                              <p:pRg st="4" end="4"/>
                                            </p:txEl>
                                          </p:spTgt>
                                        </p:tgtEl>
                                        <p:attrNameLst>
                                          <p:attrName>style.visibility</p:attrName>
                                        </p:attrNameLst>
                                      </p:cBhvr>
                                      <p:to>
                                        <p:strVal val="visible"/>
                                      </p:to>
                                    </p:set>
                                    <p:animEffect transition="in" filter="blinds(horizontal)">
                                      <p:cBhvr>
                                        <p:cTn id="19" dur="500"/>
                                        <p:tgtEl>
                                          <p:spTgt spid="111411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114115">
                                            <p:txEl>
                                              <p:pRg st="5" end="5"/>
                                            </p:txEl>
                                          </p:spTgt>
                                        </p:tgtEl>
                                        <p:attrNameLst>
                                          <p:attrName>style.visibility</p:attrName>
                                        </p:attrNameLst>
                                      </p:cBhvr>
                                      <p:to>
                                        <p:strVal val="visible"/>
                                      </p:to>
                                    </p:set>
                                    <p:animEffect transition="in" filter="blinds(horizontal)">
                                      <p:cBhvr>
                                        <p:cTn id="22" dur="500"/>
                                        <p:tgtEl>
                                          <p:spTgt spid="1114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idx="4294967295"/>
          </p:nvPr>
        </p:nvSpPr>
        <p:spPr>
          <a:xfrm>
            <a:off x="0" y="944220"/>
            <a:ext cx="12192000" cy="1143000"/>
          </a:xfrm>
          <a:prstGeom prst="rect">
            <a:avLst/>
          </a:prstGeom>
        </p:spPr>
        <p:txBody>
          <a:bodyPr/>
          <a:lstStyle/>
          <a:p>
            <a:pPr algn="ctr"/>
            <a:r>
              <a:rPr lang="en-US" altLang="zh-CN" dirty="0">
                <a:latin typeface="+mj-ea"/>
              </a:rPr>
              <a:t>LS</a:t>
            </a:r>
            <a:r>
              <a:rPr lang="zh-CN" altLang="en-US" dirty="0">
                <a:latin typeface="+mj-ea"/>
              </a:rPr>
              <a:t>算法与</a:t>
            </a:r>
            <a:r>
              <a:rPr lang="en-US" altLang="zh-CN" dirty="0">
                <a:latin typeface="+mj-ea"/>
              </a:rPr>
              <a:t>DV</a:t>
            </a:r>
            <a:r>
              <a:rPr lang="zh-CN" altLang="en-US" dirty="0">
                <a:latin typeface="+mj-ea"/>
              </a:rPr>
              <a:t>算法比较</a:t>
            </a:r>
            <a:endParaRPr lang="zh-CN" altLang="en-US" dirty="0"/>
          </a:p>
        </p:txBody>
      </p:sp>
      <p:sp>
        <p:nvSpPr>
          <p:cNvPr id="1116163" name="Rectangle 3"/>
          <p:cNvSpPr>
            <a:spLocks noGrp="1" noChangeArrowheads="1"/>
          </p:cNvSpPr>
          <p:nvPr>
            <p:ph type="body" idx="4294967295"/>
          </p:nvPr>
        </p:nvSpPr>
        <p:spPr>
          <a:xfrm>
            <a:off x="890337" y="1930978"/>
            <a:ext cx="10611852" cy="3404768"/>
          </a:xfrm>
          <a:prstGeom prst="rect">
            <a:avLst/>
          </a:prstGeom>
        </p:spPr>
        <p:txBody>
          <a:bodyPr/>
          <a:lstStyle/>
          <a:p>
            <a:pPr eaLnBrk="1">
              <a:lnSpc>
                <a:spcPct val="130000"/>
              </a:lnSpc>
            </a:pPr>
            <a:r>
              <a:rPr lang="zh-CN" altLang="en-US" sz="2400" b="1" dirty="0">
                <a:solidFill>
                  <a:srgbClr val="FF0000"/>
                </a:solidFill>
                <a:latin typeface="+mn-ea"/>
              </a:rPr>
              <a:t>健壮性</a:t>
            </a:r>
            <a:r>
              <a:rPr lang="zh-CN" altLang="en-US" sz="2400" dirty="0">
                <a:solidFill>
                  <a:schemeClr val="accent2"/>
                </a:solidFill>
                <a:latin typeface="+mn-ea"/>
              </a:rPr>
              <a:t>：</a:t>
            </a:r>
            <a:r>
              <a:rPr lang="zh-CN" altLang="en-US" sz="2400" dirty="0">
                <a:latin typeface="+mn-ea"/>
              </a:rPr>
              <a:t>当一台路由器发生故障、操作错误或受到破坏时，会发生什么情况</a:t>
            </a:r>
            <a:r>
              <a:rPr lang="en-US" altLang="zh-CN" sz="2400" dirty="0">
                <a:latin typeface="+mn-ea"/>
              </a:rPr>
              <a:t>?</a:t>
            </a:r>
          </a:p>
          <a:p>
            <a:pPr lvl="1">
              <a:lnSpc>
                <a:spcPct val="130000"/>
              </a:lnSpc>
            </a:pPr>
            <a:r>
              <a:rPr lang="en-US" altLang="zh-CN" dirty="0">
                <a:latin typeface="+mn-ea"/>
              </a:rPr>
              <a:t>LS</a:t>
            </a:r>
            <a:r>
              <a:rPr lang="zh-CN" altLang="en-US" dirty="0">
                <a:latin typeface="+mn-ea"/>
              </a:rPr>
              <a:t>算法：路由器向其连接的一条链路广播不正确费用，路由计算基本独立（仅计算自己的转发表），有一定健壮性。</a:t>
            </a:r>
            <a:endParaRPr lang="en-US" altLang="zh-CN" dirty="0">
              <a:latin typeface="+mn-ea"/>
            </a:endParaRPr>
          </a:p>
          <a:p>
            <a:pPr lvl="1">
              <a:lnSpc>
                <a:spcPct val="130000"/>
              </a:lnSpc>
            </a:pPr>
            <a:r>
              <a:rPr lang="en-US" altLang="zh-CN" sz="2400" dirty="0">
                <a:latin typeface="+mn-ea"/>
              </a:rPr>
              <a:t>DV</a:t>
            </a:r>
            <a:r>
              <a:rPr lang="zh-CN" altLang="en-US" sz="2400" dirty="0">
                <a:latin typeface="+mn-ea"/>
              </a:rPr>
              <a:t>算法：一个节点可向任意或所有目的节点发布其不正确的最低费用路径</a:t>
            </a:r>
            <a:r>
              <a:rPr lang="zh-CN" altLang="en-US" dirty="0">
                <a:latin typeface="+mn-ea"/>
              </a:rPr>
              <a:t>，</a:t>
            </a:r>
            <a:r>
              <a:rPr lang="zh-CN" altLang="en-US" sz="2400" dirty="0">
                <a:latin typeface="+mn-ea"/>
              </a:rPr>
              <a:t>一个节点的计算值会传递给它的邻居，并间接地传递给邻居的邻居。</a:t>
            </a:r>
            <a:r>
              <a:rPr lang="zh-CN" altLang="en-US" sz="2400" b="1" dirty="0">
                <a:solidFill>
                  <a:srgbClr val="FF0000"/>
                </a:solidFill>
                <a:latin typeface="+mn-ea"/>
              </a:rPr>
              <a:t>一个不正确的计算值会扩散到整个网络</a:t>
            </a:r>
            <a:r>
              <a:rPr lang="zh-CN" altLang="en-US" sz="2400" dirty="0">
                <a:latin typeface="+mn-ea"/>
              </a:rPr>
              <a:t>。</a:t>
            </a:r>
          </a:p>
        </p:txBody>
      </p:sp>
    </p:spTree>
    <p:extLst>
      <p:ext uri="{BB962C8B-B14F-4D97-AF65-F5344CB8AC3E}">
        <p14:creationId xmlns:p14="http://schemas.microsoft.com/office/powerpoint/2010/main" val="2734759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16163">
                                            <p:txEl>
                                              <p:pRg st="1" end="1"/>
                                            </p:txEl>
                                          </p:spTgt>
                                        </p:tgtEl>
                                        <p:attrNameLst>
                                          <p:attrName>style.visibility</p:attrName>
                                        </p:attrNameLst>
                                      </p:cBhvr>
                                      <p:to>
                                        <p:strVal val="visible"/>
                                      </p:to>
                                    </p:set>
                                    <p:animEffect transition="in" filter="blinds(horizontal)">
                                      <p:cBhvr>
                                        <p:cTn id="7" dur="500"/>
                                        <p:tgtEl>
                                          <p:spTgt spid="11161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16163">
                                            <p:txEl>
                                              <p:pRg st="2" end="2"/>
                                            </p:txEl>
                                          </p:spTgt>
                                        </p:tgtEl>
                                        <p:attrNameLst>
                                          <p:attrName>style.visibility</p:attrName>
                                        </p:attrNameLst>
                                      </p:cBhvr>
                                      <p:to>
                                        <p:strVal val="visible"/>
                                      </p:to>
                                    </p:set>
                                    <p:animEffect transition="in" filter="blinds(horizontal)">
                                      <p:cBhvr>
                                        <p:cTn id="12" dur="500"/>
                                        <p:tgtEl>
                                          <p:spTgt spid="11161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灯片编号占位符 5"/>
          <p:cNvSpPr>
            <a:spLocks noGrp="1"/>
          </p:cNvSpPr>
          <p:nvPr>
            <p:ph type="sldNum" sz="quarter" idx="4294967295"/>
          </p:nvPr>
        </p:nvSpPr>
        <p:spPr>
          <a:xfrm>
            <a:off x="8964613" y="6224588"/>
            <a:ext cx="3227387"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EC7C44AB-D20B-4175-AC77-E41FBB8A3858}" type="slidenum">
              <a:rPr lang="en-US" altLang="zh-CN" sz="1400">
                <a:latin typeface="Arial" panose="020B0604020202020204" pitchFamily="34" charset="0"/>
              </a:rPr>
              <a:pPr>
                <a:spcBef>
                  <a:spcPct val="0"/>
                </a:spcBef>
                <a:buClrTx/>
                <a:buFontTx/>
                <a:buNone/>
              </a:pPr>
              <a:t>145</a:t>
            </a:fld>
            <a:endParaRPr lang="en-US" altLang="zh-CN" sz="1400">
              <a:latin typeface="Arial" panose="020B0604020202020204" pitchFamily="34" charset="0"/>
            </a:endParaRPr>
          </a:p>
        </p:txBody>
      </p:sp>
      <p:sp>
        <p:nvSpPr>
          <p:cNvPr id="249859" name="Rectangle 2"/>
          <p:cNvSpPr>
            <a:spLocks noGrp="1" noChangeArrowheads="1"/>
          </p:cNvSpPr>
          <p:nvPr>
            <p:ph type="title" idx="4294967295"/>
          </p:nvPr>
        </p:nvSpPr>
        <p:spPr>
          <a:xfrm>
            <a:off x="791118" y="485695"/>
            <a:ext cx="10301287" cy="1143000"/>
          </a:xfrm>
          <a:prstGeom prst="rect">
            <a:avLst/>
          </a:prstGeom>
          <a:noFill/>
        </p:spPr>
        <p:txBody>
          <a:bodyPr/>
          <a:lstStyle/>
          <a:p>
            <a:pPr algn="ctr" eaLnBrk="1" hangingPunct="1"/>
            <a:r>
              <a:rPr lang="en-US" altLang="zh-CN" dirty="0"/>
              <a:t> </a:t>
            </a:r>
            <a:r>
              <a:rPr lang="zh-CN" altLang="en-US" dirty="0"/>
              <a:t>练习</a:t>
            </a:r>
            <a:r>
              <a:rPr lang="en-US" altLang="zh-CN" dirty="0"/>
              <a:t>1</a:t>
            </a:r>
            <a:r>
              <a:rPr lang="zh-CN" altLang="en-US" dirty="0"/>
              <a:t>：链路状态选路算法</a:t>
            </a:r>
            <a:endParaRPr lang="zh-CN" altLang="en-US" b="1" dirty="0"/>
          </a:p>
        </p:txBody>
      </p:sp>
      <p:pic>
        <p:nvPicPr>
          <p:cNvPr id="249860" name="Picture 4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150" y="1408114"/>
            <a:ext cx="8815388"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95488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2"/>
          <p:cNvSpPr>
            <a:spLocks noGrp="1" noChangeArrowheads="1"/>
          </p:cNvSpPr>
          <p:nvPr>
            <p:ph type="title" idx="4294967295"/>
          </p:nvPr>
        </p:nvSpPr>
        <p:spPr>
          <a:xfrm>
            <a:off x="939800" y="627856"/>
            <a:ext cx="10363200" cy="1143000"/>
          </a:xfrm>
          <a:prstGeom prst="rect">
            <a:avLst/>
          </a:prstGeom>
        </p:spPr>
        <p:txBody>
          <a:bodyPr/>
          <a:lstStyle/>
          <a:p>
            <a:pPr algn="ctr" eaLnBrk="1" hangingPunct="1"/>
            <a:r>
              <a:rPr lang="zh-CN" altLang="en-US" sz="4000" dirty="0"/>
              <a:t>练习</a:t>
            </a:r>
            <a:r>
              <a:rPr lang="en-US" altLang="zh-CN" sz="4000" dirty="0"/>
              <a:t>1</a:t>
            </a:r>
            <a:r>
              <a:rPr lang="zh-CN" altLang="en-US" sz="4000" dirty="0"/>
              <a:t>：链路状态选路算法答案</a:t>
            </a:r>
          </a:p>
        </p:txBody>
      </p:sp>
      <p:pic>
        <p:nvPicPr>
          <p:cNvPr id="25190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884" y="1883377"/>
            <a:ext cx="11285390" cy="330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7579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2"/>
          <p:cNvSpPr>
            <a:spLocks noGrp="1" noChangeArrowheads="1"/>
          </p:cNvSpPr>
          <p:nvPr>
            <p:ph type="title" idx="4294967295"/>
          </p:nvPr>
        </p:nvSpPr>
        <p:spPr>
          <a:xfrm>
            <a:off x="1762306" y="476250"/>
            <a:ext cx="7726362" cy="1143000"/>
          </a:xfrm>
          <a:prstGeom prst="rect">
            <a:avLst/>
          </a:prstGeom>
          <a:noFill/>
        </p:spPr>
        <p:txBody>
          <a:bodyPr/>
          <a:lstStyle/>
          <a:p>
            <a:pPr algn="ctr" eaLnBrk="1" hangingPunct="1"/>
            <a:r>
              <a:rPr lang="en-US" altLang="zh-CN" dirty="0">
                <a:latin typeface="+mn-ea"/>
                <a:ea typeface="+mn-ea"/>
              </a:rPr>
              <a:t> </a:t>
            </a:r>
            <a:r>
              <a:rPr lang="zh-CN" altLang="en-US" dirty="0">
                <a:latin typeface="+mn-ea"/>
                <a:ea typeface="+mn-ea"/>
              </a:rPr>
              <a:t>练习</a:t>
            </a:r>
            <a:r>
              <a:rPr lang="en-US" altLang="zh-CN" dirty="0">
                <a:latin typeface="+mn-ea"/>
                <a:ea typeface="+mn-ea"/>
              </a:rPr>
              <a:t>2</a:t>
            </a:r>
            <a:r>
              <a:rPr lang="zh-CN" altLang="en-US" dirty="0">
                <a:latin typeface="+mn-ea"/>
                <a:ea typeface="+mn-ea"/>
              </a:rPr>
              <a:t>：距离向量选路算法</a:t>
            </a:r>
          </a:p>
        </p:txBody>
      </p:sp>
      <p:grpSp>
        <p:nvGrpSpPr>
          <p:cNvPr id="252932" name="Group 28"/>
          <p:cNvGrpSpPr>
            <a:grpSpLocks/>
          </p:cNvGrpSpPr>
          <p:nvPr/>
        </p:nvGrpSpPr>
        <p:grpSpPr bwMode="auto">
          <a:xfrm>
            <a:off x="2463800" y="1524000"/>
            <a:ext cx="2679700" cy="2247900"/>
            <a:chOff x="592" y="960"/>
            <a:chExt cx="1688" cy="1416"/>
          </a:xfrm>
        </p:grpSpPr>
        <p:sp>
          <p:nvSpPr>
            <p:cNvPr id="252945" name="Oval 7"/>
            <p:cNvSpPr>
              <a:spLocks noChangeArrowheads="1"/>
            </p:cNvSpPr>
            <p:nvPr/>
          </p:nvSpPr>
          <p:spPr bwMode="auto">
            <a:xfrm>
              <a:off x="592" y="1152"/>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X</a:t>
              </a:r>
              <a:endParaRPr lang="en-US" altLang="zh-CN" sz="1800" dirty="0">
                <a:solidFill>
                  <a:prstClr val="white"/>
                </a:solidFill>
                <a:latin typeface="Microsoft YaHei"/>
                <a:ea typeface="Microsoft YaHei"/>
              </a:endParaRPr>
            </a:p>
          </p:txBody>
        </p:sp>
        <p:sp>
          <p:nvSpPr>
            <p:cNvPr id="252946" name="Oval 9"/>
            <p:cNvSpPr>
              <a:spLocks noChangeArrowheads="1"/>
            </p:cNvSpPr>
            <p:nvPr/>
          </p:nvSpPr>
          <p:spPr bwMode="auto">
            <a:xfrm>
              <a:off x="1984" y="1152"/>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Y</a:t>
              </a:r>
              <a:endParaRPr lang="en-US" altLang="zh-CN" sz="1800" dirty="0">
                <a:solidFill>
                  <a:prstClr val="white"/>
                </a:solidFill>
                <a:latin typeface="Microsoft YaHei"/>
                <a:ea typeface="Microsoft YaHei"/>
              </a:endParaRPr>
            </a:p>
          </p:txBody>
        </p:sp>
        <p:sp>
          <p:nvSpPr>
            <p:cNvPr id="252947" name="Oval 10"/>
            <p:cNvSpPr>
              <a:spLocks noChangeArrowheads="1"/>
            </p:cNvSpPr>
            <p:nvPr/>
          </p:nvSpPr>
          <p:spPr bwMode="auto">
            <a:xfrm>
              <a:off x="1216" y="2080"/>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Z</a:t>
              </a:r>
              <a:endParaRPr lang="en-US" altLang="zh-CN" sz="1800" dirty="0">
                <a:solidFill>
                  <a:prstClr val="white"/>
                </a:solidFill>
                <a:latin typeface="Microsoft YaHei"/>
                <a:ea typeface="Microsoft YaHei"/>
              </a:endParaRPr>
            </a:p>
          </p:txBody>
        </p:sp>
        <p:sp>
          <p:nvSpPr>
            <p:cNvPr id="252948" name="Line 11"/>
            <p:cNvSpPr>
              <a:spLocks noChangeShapeType="1"/>
            </p:cNvSpPr>
            <p:nvPr/>
          </p:nvSpPr>
          <p:spPr bwMode="auto">
            <a:xfrm>
              <a:off x="872" y="1264"/>
              <a:ext cx="1112"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49" name="Line 12"/>
            <p:cNvSpPr>
              <a:spLocks noChangeShapeType="1"/>
            </p:cNvSpPr>
            <p:nvPr/>
          </p:nvSpPr>
          <p:spPr bwMode="auto">
            <a:xfrm>
              <a:off x="808" y="1416"/>
              <a:ext cx="472" cy="7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50" name="Line 13"/>
            <p:cNvSpPr>
              <a:spLocks noChangeShapeType="1"/>
            </p:cNvSpPr>
            <p:nvPr/>
          </p:nvSpPr>
          <p:spPr bwMode="auto">
            <a:xfrm flipV="1">
              <a:off x="1480" y="1424"/>
              <a:ext cx="616" cy="72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51" name="Text Box 14"/>
            <p:cNvSpPr txBox="1">
              <a:spLocks noChangeArrowheads="1"/>
            </p:cNvSpPr>
            <p:nvPr/>
          </p:nvSpPr>
          <p:spPr bwMode="auto">
            <a:xfrm>
              <a:off x="1288" y="960"/>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2</a:t>
              </a:r>
            </a:p>
          </p:txBody>
        </p:sp>
        <p:sp>
          <p:nvSpPr>
            <p:cNvPr id="252952" name="Text Box 15"/>
            <p:cNvSpPr txBox="1">
              <a:spLocks noChangeArrowheads="1"/>
            </p:cNvSpPr>
            <p:nvPr/>
          </p:nvSpPr>
          <p:spPr bwMode="auto">
            <a:xfrm>
              <a:off x="1768" y="1776"/>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4</a:t>
              </a:r>
            </a:p>
          </p:txBody>
        </p:sp>
        <p:sp>
          <p:nvSpPr>
            <p:cNvPr id="252953" name="Text Box 16"/>
            <p:cNvSpPr txBox="1">
              <a:spLocks noChangeArrowheads="1"/>
            </p:cNvSpPr>
            <p:nvPr/>
          </p:nvSpPr>
          <p:spPr bwMode="auto">
            <a:xfrm>
              <a:off x="808" y="1744"/>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7</a:t>
              </a:r>
            </a:p>
          </p:txBody>
        </p:sp>
      </p:grpSp>
      <p:sp>
        <p:nvSpPr>
          <p:cNvPr id="252933" name="AutoShape 17"/>
          <p:cNvSpPr>
            <a:spLocks noChangeArrowheads="1"/>
          </p:cNvSpPr>
          <p:nvPr/>
        </p:nvSpPr>
        <p:spPr bwMode="auto">
          <a:xfrm>
            <a:off x="5518150" y="2768600"/>
            <a:ext cx="1612900" cy="444500"/>
          </a:xfrm>
          <a:prstGeom prst="rightArrow">
            <a:avLst>
              <a:gd name="adj1" fmla="val 50000"/>
              <a:gd name="adj2" fmla="val 90714"/>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52934" name="组合 24"/>
          <p:cNvGrpSpPr>
            <a:grpSpLocks/>
          </p:cNvGrpSpPr>
          <p:nvPr/>
        </p:nvGrpSpPr>
        <p:grpSpPr bwMode="auto">
          <a:xfrm>
            <a:off x="7277100" y="1524000"/>
            <a:ext cx="2679700" cy="2260600"/>
            <a:chOff x="5753100" y="1524000"/>
            <a:chExt cx="2679700" cy="2260600"/>
          </a:xfrm>
        </p:grpSpPr>
        <p:sp>
          <p:nvSpPr>
            <p:cNvPr id="252936" name="Oval 18"/>
            <p:cNvSpPr>
              <a:spLocks noChangeArrowheads="1"/>
            </p:cNvSpPr>
            <p:nvPr/>
          </p:nvSpPr>
          <p:spPr bwMode="auto">
            <a:xfrm>
              <a:off x="5753100" y="18415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X</a:t>
              </a:r>
              <a:endParaRPr lang="en-US" altLang="zh-CN" sz="1800" dirty="0">
                <a:solidFill>
                  <a:prstClr val="white"/>
                </a:solidFill>
                <a:latin typeface="Microsoft YaHei"/>
                <a:ea typeface="Microsoft YaHei"/>
              </a:endParaRPr>
            </a:p>
          </p:txBody>
        </p:sp>
        <p:sp>
          <p:nvSpPr>
            <p:cNvPr id="252937" name="Oval 19"/>
            <p:cNvSpPr>
              <a:spLocks noChangeArrowheads="1"/>
            </p:cNvSpPr>
            <p:nvPr/>
          </p:nvSpPr>
          <p:spPr bwMode="auto">
            <a:xfrm>
              <a:off x="7962900" y="18415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Y</a:t>
              </a:r>
              <a:endParaRPr lang="en-US" altLang="zh-CN" sz="1800" dirty="0">
                <a:solidFill>
                  <a:prstClr val="white"/>
                </a:solidFill>
                <a:latin typeface="Microsoft YaHei"/>
                <a:ea typeface="Microsoft YaHei"/>
              </a:endParaRPr>
            </a:p>
          </p:txBody>
        </p:sp>
        <p:sp>
          <p:nvSpPr>
            <p:cNvPr id="252938" name="Oval 20"/>
            <p:cNvSpPr>
              <a:spLocks noChangeArrowheads="1"/>
            </p:cNvSpPr>
            <p:nvPr/>
          </p:nvSpPr>
          <p:spPr bwMode="auto">
            <a:xfrm>
              <a:off x="6743700" y="33147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Z</a:t>
              </a:r>
              <a:endParaRPr lang="en-US" altLang="zh-CN" sz="1800" dirty="0">
                <a:solidFill>
                  <a:prstClr val="white"/>
                </a:solidFill>
                <a:latin typeface="Microsoft YaHei"/>
                <a:ea typeface="Microsoft YaHei"/>
              </a:endParaRPr>
            </a:p>
          </p:txBody>
        </p:sp>
        <p:sp>
          <p:nvSpPr>
            <p:cNvPr id="252939" name="Line 21"/>
            <p:cNvSpPr>
              <a:spLocks noChangeShapeType="1"/>
            </p:cNvSpPr>
            <p:nvPr/>
          </p:nvSpPr>
          <p:spPr bwMode="auto">
            <a:xfrm>
              <a:off x="6197600" y="2019300"/>
              <a:ext cx="17653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40" name="Line 22"/>
            <p:cNvSpPr>
              <a:spLocks noChangeShapeType="1"/>
            </p:cNvSpPr>
            <p:nvPr/>
          </p:nvSpPr>
          <p:spPr bwMode="auto">
            <a:xfrm>
              <a:off x="6096000" y="2260600"/>
              <a:ext cx="749300" cy="11303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41" name="Line 23"/>
            <p:cNvSpPr>
              <a:spLocks noChangeShapeType="1"/>
            </p:cNvSpPr>
            <p:nvPr/>
          </p:nvSpPr>
          <p:spPr bwMode="auto">
            <a:xfrm flipV="1">
              <a:off x="7162800" y="2273300"/>
              <a:ext cx="977900" cy="11557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42" name="Text Box 24"/>
            <p:cNvSpPr txBox="1">
              <a:spLocks noChangeArrowheads="1"/>
            </p:cNvSpPr>
            <p:nvPr/>
          </p:nvSpPr>
          <p:spPr bwMode="auto">
            <a:xfrm>
              <a:off x="6858000" y="1524000"/>
              <a:ext cx="342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2</a:t>
              </a:r>
            </a:p>
          </p:txBody>
        </p:sp>
        <p:sp>
          <p:nvSpPr>
            <p:cNvPr id="252943" name="Text Box 25"/>
            <p:cNvSpPr txBox="1">
              <a:spLocks noChangeArrowheads="1"/>
            </p:cNvSpPr>
            <p:nvPr/>
          </p:nvSpPr>
          <p:spPr bwMode="auto">
            <a:xfrm>
              <a:off x="7620000" y="2832100"/>
              <a:ext cx="723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20</a:t>
              </a:r>
            </a:p>
          </p:txBody>
        </p:sp>
        <p:sp>
          <p:nvSpPr>
            <p:cNvPr id="252944" name="Text Box 26"/>
            <p:cNvSpPr txBox="1">
              <a:spLocks noChangeArrowheads="1"/>
            </p:cNvSpPr>
            <p:nvPr/>
          </p:nvSpPr>
          <p:spPr bwMode="auto">
            <a:xfrm>
              <a:off x="6096000" y="2781300"/>
              <a:ext cx="342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7</a:t>
              </a:r>
            </a:p>
          </p:txBody>
        </p:sp>
      </p:grpSp>
      <p:sp>
        <p:nvSpPr>
          <p:cNvPr id="252935" name="Rectangle 27"/>
          <p:cNvSpPr>
            <a:spLocks noChangeArrowheads="1"/>
          </p:cNvSpPr>
          <p:nvPr/>
        </p:nvSpPr>
        <p:spPr bwMode="auto">
          <a:xfrm>
            <a:off x="827087" y="4093230"/>
            <a:ext cx="77263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dirty="0">
                <a:latin typeface="+mn-ea"/>
                <a:ea typeface="+mn-ea"/>
              </a:rPr>
              <a:t> </a:t>
            </a:r>
            <a:r>
              <a:rPr lang="zh-CN" altLang="en-US" dirty="0">
                <a:latin typeface="+mn-ea"/>
                <a:ea typeface="+mn-ea"/>
              </a:rPr>
              <a:t>要求：首先给出左图的路由表矩阵；然后给出链路变化后的距离向量计算过程，最终给出右图的路由表矩阵</a:t>
            </a:r>
          </a:p>
        </p:txBody>
      </p:sp>
    </p:spTree>
    <p:extLst>
      <p:ext uri="{BB962C8B-B14F-4D97-AF65-F5344CB8AC3E}">
        <p14:creationId xmlns:p14="http://schemas.microsoft.com/office/powerpoint/2010/main" val="21485530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978" name="Group 274"/>
          <p:cNvGrpSpPr>
            <a:grpSpLocks/>
          </p:cNvGrpSpPr>
          <p:nvPr/>
        </p:nvGrpSpPr>
        <p:grpSpPr bwMode="auto">
          <a:xfrm>
            <a:off x="1524001" y="460375"/>
            <a:ext cx="1922463" cy="6216650"/>
            <a:chOff x="0" y="290"/>
            <a:chExt cx="1211" cy="3916"/>
          </a:xfrm>
        </p:grpSpPr>
        <p:sp>
          <p:nvSpPr>
            <p:cNvPr id="255149" name="Line 63"/>
            <p:cNvSpPr>
              <a:spLocks noChangeShapeType="1"/>
            </p:cNvSpPr>
            <p:nvPr/>
          </p:nvSpPr>
          <p:spPr bwMode="auto">
            <a:xfrm>
              <a:off x="620" y="208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50" name="Line 64"/>
            <p:cNvSpPr>
              <a:spLocks noChangeShapeType="1"/>
            </p:cNvSpPr>
            <p:nvPr/>
          </p:nvSpPr>
          <p:spPr bwMode="auto">
            <a:xfrm>
              <a:off x="468" y="2228"/>
              <a:ext cx="68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51" name="Rectangle 65"/>
            <p:cNvSpPr>
              <a:spLocks noChangeArrowheads="1"/>
            </p:cNvSpPr>
            <p:nvPr/>
          </p:nvSpPr>
          <p:spPr bwMode="auto">
            <a:xfrm>
              <a:off x="613" y="1988"/>
              <a:ext cx="5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52" name="Rectangle 66"/>
            <p:cNvSpPr>
              <a:spLocks noChangeArrowheads="1"/>
            </p:cNvSpPr>
            <p:nvPr/>
          </p:nvSpPr>
          <p:spPr bwMode="auto">
            <a:xfrm>
              <a:off x="468" y="2228"/>
              <a:ext cx="1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53" name="Rectangle 67"/>
            <p:cNvSpPr>
              <a:spLocks noChangeArrowheads="1"/>
            </p:cNvSpPr>
            <p:nvPr/>
          </p:nvSpPr>
          <p:spPr bwMode="auto">
            <a:xfrm>
              <a:off x="468" y="2420"/>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54" name="Rectangle 68"/>
            <p:cNvSpPr>
              <a:spLocks noChangeArrowheads="1"/>
            </p:cNvSpPr>
            <p:nvPr/>
          </p:nvSpPr>
          <p:spPr bwMode="auto">
            <a:xfrm>
              <a:off x="468" y="2612"/>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55" name="Rectangle 69"/>
            <p:cNvSpPr>
              <a:spLocks noChangeArrowheads="1"/>
            </p:cNvSpPr>
            <p:nvPr/>
          </p:nvSpPr>
          <p:spPr bwMode="auto">
            <a:xfrm>
              <a:off x="620" y="2228"/>
              <a:ext cx="5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a:t>
              </a:r>
            </a:p>
          </p:txBody>
        </p:sp>
        <p:sp>
          <p:nvSpPr>
            <p:cNvPr id="255156" name="Rectangle 70"/>
            <p:cNvSpPr>
              <a:spLocks noChangeArrowheads="1"/>
            </p:cNvSpPr>
            <p:nvPr/>
          </p:nvSpPr>
          <p:spPr bwMode="auto">
            <a:xfrm rot="16200000">
              <a:off x="169" y="2431"/>
              <a:ext cx="4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57" name="Rectangle 71"/>
            <p:cNvSpPr>
              <a:spLocks noChangeArrowheads="1"/>
            </p:cNvSpPr>
            <p:nvPr/>
          </p:nvSpPr>
          <p:spPr bwMode="auto">
            <a:xfrm>
              <a:off x="620" y="1796"/>
              <a:ext cx="5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58" name="Rectangle 72"/>
            <p:cNvSpPr>
              <a:spLocks noChangeArrowheads="1"/>
            </p:cNvSpPr>
            <p:nvPr/>
          </p:nvSpPr>
          <p:spPr bwMode="auto">
            <a:xfrm>
              <a:off x="11" y="1604"/>
              <a:ext cx="10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Y table</a:t>
              </a:r>
            </a:p>
          </p:txBody>
        </p:sp>
        <p:sp>
          <p:nvSpPr>
            <p:cNvPr id="255159" name="Rectangle 73"/>
            <p:cNvSpPr>
              <a:spLocks noChangeArrowheads="1"/>
            </p:cNvSpPr>
            <p:nvPr/>
          </p:nvSpPr>
          <p:spPr bwMode="auto">
            <a:xfrm>
              <a:off x="620" y="2437"/>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2  0  4</a:t>
              </a:r>
            </a:p>
          </p:txBody>
        </p:sp>
        <p:sp>
          <p:nvSpPr>
            <p:cNvPr id="255160" name="Rectangle 74"/>
            <p:cNvSpPr>
              <a:spLocks noChangeArrowheads="1"/>
            </p:cNvSpPr>
            <p:nvPr/>
          </p:nvSpPr>
          <p:spPr bwMode="auto">
            <a:xfrm>
              <a:off x="620" y="2645"/>
              <a:ext cx="54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 4  0</a:t>
              </a:r>
            </a:p>
          </p:txBody>
        </p:sp>
        <p:sp>
          <p:nvSpPr>
            <p:cNvPr id="255161" name="Line 75"/>
            <p:cNvSpPr>
              <a:spLocks noChangeShapeType="1"/>
            </p:cNvSpPr>
            <p:nvPr/>
          </p:nvSpPr>
          <p:spPr bwMode="auto">
            <a:xfrm>
              <a:off x="620" y="341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62" name="Line 76"/>
            <p:cNvSpPr>
              <a:spLocks noChangeShapeType="1"/>
            </p:cNvSpPr>
            <p:nvPr/>
          </p:nvSpPr>
          <p:spPr bwMode="auto">
            <a:xfrm>
              <a:off x="468" y="3558"/>
              <a:ext cx="68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63" name="Rectangle 77"/>
            <p:cNvSpPr>
              <a:spLocks noChangeArrowheads="1"/>
            </p:cNvSpPr>
            <p:nvPr/>
          </p:nvSpPr>
          <p:spPr bwMode="auto">
            <a:xfrm>
              <a:off x="612" y="3318"/>
              <a:ext cx="5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64" name="Rectangle 78"/>
            <p:cNvSpPr>
              <a:spLocks noChangeArrowheads="1"/>
            </p:cNvSpPr>
            <p:nvPr/>
          </p:nvSpPr>
          <p:spPr bwMode="auto">
            <a:xfrm>
              <a:off x="467" y="3558"/>
              <a:ext cx="1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65" name="Rectangle 79"/>
            <p:cNvSpPr>
              <a:spLocks noChangeArrowheads="1"/>
            </p:cNvSpPr>
            <p:nvPr/>
          </p:nvSpPr>
          <p:spPr bwMode="auto">
            <a:xfrm>
              <a:off x="467" y="3750"/>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66" name="Rectangle 80"/>
            <p:cNvSpPr>
              <a:spLocks noChangeArrowheads="1"/>
            </p:cNvSpPr>
            <p:nvPr/>
          </p:nvSpPr>
          <p:spPr bwMode="auto">
            <a:xfrm>
              <a:off x="467" y="3942"/>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67" name="Rectangle 81"/>
            <p:cNvSpPr>
              <a:spLocks noChangeArrowheads="1"/>
            </p:cNvSpPr>
            <p:nvPr/>
          </p:nvSpPr>
          <p:spPr bwMode="auto">
            <a:xfrm>
              <a:off x="620" y="3558"/>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0  2  6</a:t>
              </a:r>
            </a:p>
          </p:txBody>
        </p:sp>
        <p:sp>
          <p:nvSpPr>
            <p:cNvPr id="255168" name="Rectangle 82"/>
            <p:cNvSpPr>
              <a:spLocks noChangeArrowheads="1"/>
            </p:cNvSpPr>
            <p:nvPr/>
          </p:nvSpPr>
          <p:spPr bwMode="auto">
            <a:xfrm rot="16200000">
              <a:off x="169" y="3761"/>
              <a:ext cx="4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69" name="Rectangle 83"/>
            <p:cNvSpPr>
              <a:spLocks noChangeArrowheads="1"/>
            </p:cNvSpPr>
            <p:nvPr/>
          </p:nvSpPr>
          <p:spPr bwMode="auto">
            <a:xfrm>
              <a:off x="620" y="3126"/>
              <a:ext cx="5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70" name="Rectangle 84"/>
            <p:cNvSpPr>
              <a:spLocks noChangeArrowheads="1"/>
            </p:cNvSpPr>
            <p:nvPr/>
          </p:nvSpPr>
          <p:spPr bwMode="auto">
            <a:xfrm>
              <a:off x="11" y="2934"/>
              <a:ext cx="10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Z table</a:t>
              </a:r>
            </a:p>
          </p:txBody>
        </p:sp>
        <p:sp>
          <p:nvSpPr>
            <p:cNvPr id="255171" name="Rectangle 85"/>
            <p:cNvSpPr>
              <a:spLocks noChangeArrowheads="1"/>
            </p:cNvSpPr>
            <p:nvPr/>
          </p:nvSpPr>
          <p:spPr bwMode="auto">
            <a:xfrm>
              <a:off x="620" y="3767"/>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2  0  4</a:t>
              </a:r>
            </a:p>
          </p:txBody>
        </p:sp>
        <p:sp>
          <p:nvSpPr>
            <p:cNvPr id="255172" name="Rectangle 86"/>
            <p:cNvSpPr>
              <a:spLocks noChangeArrowheads="1"/>
            </p:cNvSpPr>
            <p:nvPr/>
          </p:nvSpPr>
          <p:spPr bwMode="auto">
            <a:xfrm>
              <a:off x="620" y="3975"/>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6  4  0</a:t>
              </a:r>
            </a:p>
          </p:txBody>
        </p:sp>
        <p:sp>
          <p:nvSpPr>
            <p:cNvPr id="255173" name="Line 87"/>
            <p:cNvSpPr>
              <a:spLocks noChangeShapeType="1"/>
            </p:cNvSpPr>
            <p:nvPr/>
          </p:nvSpPr>
          <p:spPr bwMode="auto">
            <a:xfrm>
              <a:off x="609" y="77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74" name="Line 88"/>
            <p:cNvSpPr>
              <a:spLocks noChangeShapeType="1"/>
            </p:cNvSpPr>
            <p:nvPr/>
          </p:nvSpPr>
          <p:spPr bwMode="auto">
            <a:xfrm>
              <a:off x="457" y="914"/>
              <a:ext cx="68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75" name="Rectangle 89"/>
            <p:cNvSpPr>
              <a:spLocks noChangeArrowheads="1"/>
            </p:cNvSpPr>
            <p:nvPr/>
          </p:nvSpPr>
          <p:spPr bwMode="auto">
            <a:xfrm>
              <a:off x="602" y="674"/>
              <a:ext cx="5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76" name="Rectangle 90"/>
            <p:cNvSpPr>
              <a:spLocks noChangeArrowheads="1"/>
            </p:cNvSpPr>
            <p:nvPr/>
          </p:nvSpPr>
          <p:spPr bwMode="auto">
            <a:xfrm>
              <a:off x="457" y="914"/>
              <a:ext cx="1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77" name="Rectangle 91"/>
            <p:cNvSpPr>
              <a:spLocks noChangeArrowheads="1"/>
            </p:cNvSpPr>
            <p:nvPr/>
          </p:nvSpPr>
          <p:spPr bwMode="auto">
            <a:xfrm>
              <a:off x="457" y="1106"/>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78" name="Rectangle 92"/>
            <p:cNvSpPr>
              <a:spLocks noChangeArrowheads="1"/>
            </p:cNvSpPr>
            <p:nvPr/>
          </p:nvSpPr>
          <p:spPr bwMode="auto">
            <a:xfrm>
              <a:off x="457" y="1298"/>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79" name="Rectangle 93"/>
            <p:cNvSpPr>
              <a:spLocks noChangeArrowheads="1"/>
            </p:cNvSpPr>
            <p:nvPr/>
          </p:nvSpPr>
          <p:spPr bwMode="auto">
            <a:xfrm>
              <a:off x="609" y="914"/>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0  2  6</a:t>
              </a:r>
            </a:p>
          </p:txBody>
        </p:sp>
        <p:sp>
          <p:nvSpPr>
            <p:cNvPr id="255180" name="Rectangle 94"/>
            <p:cNvSpPr>
              <a:spLocks noChangeArrowheads="1"/>
            </p:cNvSpPr>
            <p:nvPr/>
          </p:nvSpPr>
          <p:spPr bwMode="auto">
            <a:xfrm rot="16200000">
              <a:off x="157" y="1117"/>
              <a:ext cx="4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81" name="Rectangle 95"/>
            <p:cNvSpPr>
              <a:spLocks noChangeArrowheads="1"/>
            </p:cNvSpPr>
            <p:nvPr/>
          </p:nvSpPr>
          <p:spPr bwMode="auto">
            <a:xfrm>
              <a:off x="609" y="482"/>
              <a:ext cx="5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82" name="Rectangle 96"/>
            <p:cNvSpPr>
              <a:spLocks noChangeArrowheads="1"/>
            </p:cNvSpPr>
            <p:nvPr/>
          </p:nvSpPr>
          <p:spPr bwMode="auto">
            <a:xfrm>
              <a:off x="0" y="290"/>
              <a:ext cx="10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x table</a:t>
              </a:r>
            </a:p>
          </p:txBody>
        </p:sp>
        <p:sp>
          <p:nvSpPr>
            <p:cNvPr id="255183" name="Rectangle 97"/>
            <p:cNvSpPr>
              <a:spLocks noChangeArrowheads="1"/>
            </p:cNvSpPr>
            <p:nvPr/>
          </p:nvSpPr>
          <p:spPr bwMode="auto">
            <a:xfrm>
              <a:off x="609" y="1123"/>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2  0  4</a:t>
              </a:r>
            </a:p>
          </p:txBody>
        </p:sp>
        <p:sp>
          <p:nvSpPr>
            <p:cNvPr id="255184" name="Rectangle 98"/>
            <p:cNvSpPr>
              <a:spLocks noChangeArrowheads="1"/>
            </p:cNvSpPr>
            <p:nvPr/>
          </p:nvSpPr>
          <p:spPr bwMode="auto">
            <a:xfrm>
              <a:off x="609" y="1331"/>
              <a:ext cx="5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6  4  0</a:t>
              </a:r>
            </a:p>
          </p:txBody>
        </p:sp>
      </p:grpSp>
      <p:sp>
        <p:nvSpPr>
          <p:cNvPr id="254979" name="Rectangle 113"/>
          <p:cNvSpPr>
            <a:spLocks noChangeArrowheads="1"/>
          </p:cNvSpPr>
          <p:nvPr/>
        </p:nvSpPr>
        <p:spPr bwMode="auto">
          <a:xfrm>
            <a:off x="1600200" y="76201"/>
            <a:ext cx="235160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400" b="1">
                <a:latin typeface="+mn-ea"/>
                <a:ea typeface="+mn-ea"/>
              </a:rPr>
              <a:t>左边的路由表：</a:t>
            </a:r>
          </a:p>
        </p:txBody>
      </p:sp>
      <p:grpSp>
        <p:nvGrpSpPr>
          <p:cNvPr id="3" name="Group 125"/>
          <p:cNvGrpSpPr>
            <a:grpSpLocks/>
          </p:cNvGrpSpPr>
          <p:nvPr/>
        </p:nvGrpSpPr>
        <p:grpSpPr bwMode="auto">
          <a:xfrm>
            <a:off x="3222625" y="434976"/>
            <a:ext cx="1938898" cy="6219825"/>
            <a:chOff x="78" y="290"/>
            <a:chExt cx="1661" cy="3918"/>
          </a:xfrm>
        </p:grpSpPr>
        <p:sp>
          <p:nvSpPr>
            <p:cNvPr id="255113" name="Line 126"/>
            <p:cNvSpPr>
              <a:spLocks noChangeShapeType="1"/>
            </p:cNvSpPr>
            <p:nvPr/>
          </p:nvSpPr>
          <p:spPr bwMode="auto">
            <a:xfrm>
              <a:off x="860" y="208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14" name="Line 127"/>
            <p:cNvSpPr>
              <a:spLocks noChangeShapeType="1"/>
            </p:cNvSpPr>
            <p:nvPr/>
          </p:nvSpPr>
          <p:spPr bwMode="auto">
            <a:xfrm>
              <a:off x="668" y="222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15" name="Rectangle 128"/>
            <p:cNvSpPr>
              <a:spLocks noChangeArrowheads="1"/>
            </p:cNvSpPr>
            <p:nvPr/>
          </p:nvSpPr>
          <p:spPr bwMode="auto">
            <a:xfrm>
              <a:off x="852" y="1988"/>
              <a:ext cx="7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16" name="Rectangle 129"/>
            <p:cNvSpPr>
              <a:spLocks noChangeArrowheads="1"/>
            </p:cNvSpPr>
            <p:nvPr/>
          </p:nvSpPr>
          <p:spPr bwMode="auto">
            <a:xfrm>
              <a:off x="670" y="2228"/>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17" name="Rectangle 130"/>
            <p:cNvSpPr>
              <a:spLocks noChangeArrowheads="1"/>
            </p:cNvSpPr>
            <p:nvPr/>
          </p:nvSpPr>
          <p:spPr bwMode="auto">
            <a:xfrm>
              <a:off x="670" y="2420"/>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18" name="Rectangle 131"/>
            <p:cNvSpPr>
              <a:spLocks noChangeArrowheads="1"/>
            </p:cNvSpPr>
            <p:nvPr/>
          </p:nvSpPr>
          <p:spPr bwMode="auto">
            <a:xfrm>
              <a:off x="670" y="2612"/>
              <a:ext cx="2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19" name="Rectangle 132"/>
            <p:cNvSpPr>
              <a:spLocks noChangeArrowheads="1"/>
            </p:cNvSpPr>
            <p:nvPr/>
          </p:nvSpPr>
          <p:spPr bwMode="auto">
            <a:xfrm>
              <a:off x="858" y="2228"/>
              <a:ext cx="8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a:t>
              </a:r>
            </a:p>
          </p:txBody>
        </p:sp>
        <p:sp>
          <p:nvSpPr>
            <p:cNvPr id="255120" name="Rectangle 133"/>
            <p:cNvSpPr>
              <a:spLocks noChangeArrowheads="1"/>
            </p:cNvSpPr>
            <p:nvPr/>
          </p:nvSpPr>
          <p:spPr bwMode="auto">
            <a:xfrm rot="16200000">
              <a:off x="366" y="2387"/>
              <a:ext cx="44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21" name="Rectangle 134"/>
            <p:cNvSpPr>
              <a:spLocks noChangeArrowheads="1"/>
            </p:cNvSpPr>
            <p:nvPr/>
          </p:nvSpPr>
          <p:spPr bwMode="auto">
            <a:xfrm>
              <a:off x="858" y="1796"/>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22" name="Rectangle 135"/>
            <p:cNvSpPr>
              <a:spLocks noChangeArrowheads="1"/>
            </p:cNvSpPr>
            <p:nvPr/>
          </p:nvSpPr>
          <p:spPr bwMode="auto">
            <a:xfrm>
              <a:off x="92" y="1604"/>
              <a:ext cx="14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Y table</a:t>
              </a:r>
            </a:p>
          </p:txBody>
        </p:sp>
        <p:sp>
          <p:nvSpPr>
            <p:cNvPr id="255123" name="Rectangle 136"/>
            <p:cNvSpPr>
              <a:spLocks noChangeArrowheads="1"/>
            </p:cNvSpPr>
            <p:nvPr/>
          </p:nvSpPr>
          <p:spPr bwMode="auto">
            <a:xfrm>
              <a:off x="860" y="2437"/>
              <a:ext cx="8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124" name="Rectangle 137"/>
            <p:cNvSpPr>
              <a:spLocks noChangeArrowheads="1"/>
            </p:cNvSpPr>
            <p:nvPr/>
          </p:nvSpPr>
          <p:spPr bwMode="auto">
            <a:xfrm>
              <a:off x="860" y="2645"/>
              <a:ext cx="74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 4  0</a:t>
              </a:r>
            </a:p>
          </p:txBody>
        </p:sp>
        <p:sp>
          <p:nvSpPr>
            <p:cNvPr id="255125" name="Line 138"/>
            <p:cNvSpPr>
              <a:spLocks noChangeShapeType="1"/>
            </p:cNvSpPr>
            <p:nvPr/>
          </p:nvSpPr>
          <p:spPr bwMode="auto">
            <a:xfrm>
              <a:off x="860" y="341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26" name="Line 139"/>
            <p:cNvSpPr>
              <a:spLocks noChangeShapeType="1"/>
            </p:cNvSpPr>
            <p:nvPr/>
          </p:nvSpPr>
          <p:spPr bwMode="auto">
            <a:xfrm>
              <a:off x="668" y="355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27" name="Rectangle 140"/>
            <p:cNvSpPr>
              <a:spLocks noChangeArrowheads="1"/>
            </p:cNvSpPr>
            <p:nvPr/>
          </p:nvSpPr>
          <p:spPr bwMode="auto">
            <a:xfrm>
              <a:off x="851" y="3318"/>
              <a:ext cx="7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28" name="Rectangle 141"/>
            <p:cNvSpPr>
              <a:spLocks noChangeArrowheads="1"/>
            </p:cNvSpPr>
            <p:nvPr/>
          </p:nvSpPr>
          <p:spPr bwMode="auto">
            <a:xfrm>
              <a:off x="671" y="3558"/>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29" name="Rectangle 142"/>
            <p:cNvSpPr>
              <a:spLocks noChangeArrowheads="1"/>
            </p:cNvSpPr>
            <p:nvPr/>
          </p:nvSpPr>
          <p:spPr bwMode="auto">
            <a:xfrm>
              <a:off x="671" y="3750"/>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30" name="Rectangle 143"/>
            <p:cNvSpPr>
              <a:spLocks noChangeArrowheads="1"/>
            </p:cNvSpPr>
            <p:nvPr/>
          </p:nvSpPr>
          <p:spPr bwMode="auto">
            <a:xfrm>
              <a:off x="671" y="3942"/>
              <a:ext cx="2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31" name="Rectangle 144"/>
            <p:cNvSpPr>
              <a:spLocks noChangeArrowheads="1"/>
            </p:cNvSpPr>
            <p:nvPr/>
          </p:nvSpPr>
          <p:spPr bwMode="auto">
            <a:xfrm>
              <a:off x="860" y="3558"/>
              <a:ext cx="7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dirty="0">
                  <a:latin typeface="+mn-ea"/>
                  <a:ea typeface="+mn-ea"/>
                </a:rPr>
                <a:t>0  2  6</a:t>
              </a:r>
            </a:p>
          </p:txBody>
        </p:sp>
        <p:sp>
          <p:nvSpPr>
            <p:cNvPr id="255132" name="Rectangle 145"/>
            <p:cNvSpPr>
              <a:spLocks noChangeArrowheads="1"/>
            </p:cNvSpPr>
            <p:nvPr/>
          </p:nvSpPr>
          <p:spPr bwMode="auto">
            <a:xfrm rot="16200000">
              <a:off x="365" y="3720"/>
              <a:ext cx="44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33" name="Rectangle 146"/>
            <p:cNvSpPr>
              <a:spLocks noChangeArrowheads="1"/>
            </p:cNvSpPr>
            <p:nvPr/>
          </p:nvSpPr>
          <p:spPr bwMode="auto">
            <a:xfrm>
              <a:off x="860" y="3126"/>
              <a:ext cx="8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34" name="Rectangle 147"/>
            <p:cNvSpPr>
              <a:spLocks noChangeArrowheads="1"/>
            </p:cNvSpPr>
            <p:nvPr/>
          </p:nvSpPr>
          <p:spPr bwMode="auto">
            <a:xfrm>
              <a:off x="92" y="2934"/>
              <a:ext cx="14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Z table</a:t>
              </a:r>
            </a:p>
          </p:txBody>
        </p:sp>
        <p:sp>
          <p:nvSpPr>
            <p:cNvPr id="255135" name="Rectangle 148"/>
            <p:cNvSpPr>
              <a:spLocks noChangeArrowheads="1"/>
            </p:cNvSpPr>
            <p:nvPr/>
          </p:nvSpPr>
          <p:spPr bwMode="auto">
            <a:xfrm>
              <a:off x="860" y="3767"/>
              <a:ext cx="7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2  0  4</a:t>
              </a:r>
            </a:p>
          </p:txBody>
        </p:sp>
        <p:sp>
          <p:nvSpPr>
            <p:cNvPr id="255136" name="Rectangle 149"/>
            <p:cNvSpPr>
              <a:spLocks noChangeArrowheads="1"/>
            </p:cNvSpPr>
            <p:nvPr/>
          </p:nvSpPr>
          <p:spPr bwMode="auto">
            <a:xfrm>
              <a:off x="860" y="3975"/>
              <a:ext cx="7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137" name="Line 150"/>
            <p:cNvSpPr>
              <a:spLocks noChangeShapeType="1"/>
            </p:cNvSpPr>
            <p:nvPr/>
          </p:nvSpPr>
          <p:spPr bwMode="auto">
            <a:xfrm>
              <a:off x="846" y="77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38" name="Line 151"/>
            <p:cNvSpPr>
              <a:spLocks noChangeShapeType="1"/>
            </p:cNvSpPr>
            <p:nvPr/>
          </p:nvSpPr>
          <p:spPr bwMode="auto">
            <a:xfrm>
              <a:off x="654" y="91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39" name="Rectangle 152"/>
            <p:cNvSpPr>
              <a:spLocks noChangeArrowheads="1"/>
            </p:cNvSpPr>
            <p:nvPr/>
          </p:nvSpPr>
          <p:spPr bwMode="auto">
            <a:xfrm>
              <a:off x="836" y="674"/>
              <a:ext cx="7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40" name="Rectangle 153"/>
            <p:cNvSpPr>
              <a:spLocks noChangeArrowheads="1"/>
            </p:cNvSpPr>
            <p:nvPr/>
          </p:nvSpPr>
          <p:spPr bwMode="auto">
            <a:xfrm>
              <a:off x="654" y="914"/>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41" name="Rectangle 154"/>
            <p:cNvSpPr>
              <a:spLocks noChangeArrowheads="1"/>
            </p:cNvSpPr>
            <p:nvPr/>
          </p:nvSpPr>
          <p:spPr bwMode="auto">
            <a:xfrm>
              <a:off x="654" y="1106"/>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42" name="Rectangle 155"/>
            <p:cNvSpPr>
              <a:spLocks noChangeArrowheads="1"/>
            </p:cNvSpPr>
            <p:nvPr/>
          </p:nvSpPr>
          <p:spPr bwMode="auto">
            <a:xfrm>
              <a:off x="654" y="1298"/>
              <a:ext cx="2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43" name="Rectangle 156"/>
            <p:cNvSpPr>
              <a:spLocks noChangeArrowheads="1"/>
            </p:cNvSpPr>
            <p:nvPr/>
          </p:nvSpPr>
          <p:spPr bwMode="auto">
            <a:xfrm>
              <a:off x="846" y="914"/>
              <a:ext cx="7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0  2  6</a:t>
              </a:r>
            </a:p>
          </p:txBody>
        </p:sp>
        <p:sp>
          <p:nvSpPr>
            <p:cNvPr id="255144" name="Rectangle 157"/>
            <p:cNvSpPr>
              <a:spLocks noChangeArrowheads="1"/>
            </p:cNvSpPr>
            <p:nvPr/>
          </p:nvSpPr>
          <p:spPr bwMode="auto">
            <a:xfrm rot="16200000">
              <a:off x="352" y="1073"/>
              <a:ext cx="44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45" name="Rectangle 158"/>
            <p:cNvSpPr>
              <a:spLocks noChangeArrowheads="1"/>
            </p:cNvSpPr>
            <p:nvPr/>
          </p:nvSpPr>
          <p:spPr bwMode="auto">
            <a:xfrm>
              <a:off x="846" y="482"/>
              <a:ext cx="8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46" name="Rectangle 159"/>
            <p:cNvSpPr>
              <a:spLocks noChangeArrowheads="1"/>
            </p:cNvSpPr>
            <p:nvPr/>
          </p:nvSpPr>
          <p:spPr bwMode="auto">
            <a:xfrm>
              <a:off x="78" y="290"/>
              <a:ext cx="14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x table</a:t>
              </a:r>
            </a:p>
          </p:txBody>
        </p:sp>
        <p:sp>
          <p:nvSpPr>
            <p:cNvPr id="255147" name="Rectangle 160"/>
            <p:cNvSpPr>
              <a:spLocks noChangeArrowheads="1"/>
            </p:cNvSpPr>
            <p:nvPr/>
          </p:nvSpPr>
          <p:spPr bwMode="auto">
            <a:xfrm>
              <a:off x="847" y="1123"/>
              <a:ext cx="7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2  0  4</a:t>
              </a:r>
            </a:p>
          </p:txBody>
        </p:sp>
        <p:sp>
          <p:nvSpPr>
            <p:cNvPr id="255148" name="Rectangle 161"/>
            <p:cNvSpPr>
              <a:spLocks noChangeArrowheads="1"/>
            </p:cNvSpPr>
            <p:nvPr/>
          </p:nvSpPr>
          <p:spPr bwMode="auto">
            <a:xfrm>
              <a:off x="845" y="1331"/>
              <a:ext cx="7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6  4  0</a:t>
              </a:r>
            </a:p>
          </p:txBody>
        </p:sp>
      </p:grpSp>
      <p:grpSp>
        <p:nvGrpSpPr>
          <p:cNvPr id="4" name="Group 162"/>
          <p:cNvGrpSpPr>
            <a:grpSpLocks/>
          </p:cNvGrpSpPr>
          <p:nvPr/>
        </p:nvGrpSpPr>
        <p:grpSpPr bwMode="auto">
          <a:xfrm>
            <a:off x="4975226" y="422276"/>
            <a:ext cx="2116379" cy="6219825"/>
            <a:chOff x="78" y="290"/>
            <a:chExt cx="1517" cy="3918"/>
          </a:xfrm>
        </p:grpSpPr>
        <p:sp>
          <p:nvSpPr>
            <p:cNvPr id="255077" name="Line 163"/>
            <p:cNvSpPr>
              <a:spLocks noChangeShapeType="1"/>
            </p:cNvSpPr>
            <p:nvPr/>
          </p:nvSpPr>
          <p:spPr bwMode="auto">
            <a:xfrm>
              <a:off x="860" y="208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78" name="Line 164"/>
            <p:cNvSpPr>
              <a:spLocks noChangeShapeType="1"/>
            </p:cNvSpPr>
            <p:nvPr/>
          </p:nvSpPr>
          <p:spPr bwMode="auto">
            <a:xfrm>
              <a:off x="668" y="222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79" name="Rectangle 165"/>
            <p:cNvSpPr>
              <a:spLocks noChangeArrowheads="1"/>
            </p:cNvSpPr>
            <p:nvPr/>
          </p:nvSpPr>
          <p:spPr bwMode="auto">
            <a:xfrm>
              <a:off x="849" y="198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80" name="Rectangle 166"/>
            <p:cNvSpPr>
              <a:spLocks noChangeArrowheads="1"/>
            </p:cNvSpPr>
            <p:nvPr/>
          </p:nvSpPr>
          <p:spPr bwMode="auto">
            <a:xfrm>
              <a:off x="667" y="222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81" name="Rectangle 167"/>
            <p:cNvSpPr>
              <a:spLocks noChangeArrowheads="1"/>
            </p:cNvSpPr>
            <p:nvPr/>
          </p:nvSpPr>
          <p:spPr bwMode="auto">
            <a:xfrm>
              <a:off x="667" y="242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82" name="Rectangle 168"/>
            <p:cNvSpPr>
              <a:spLocks noChangeArrowheads="1"/>
            </p:cNvSpPr>
            <p:nvPr/>
          </p:nvSpPr>
          <p:spPr bwMode="auto">
            <a:xfrm>
              <a:off x="667" y="261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83" name="Rectangle 169"/>
            <p:cNvSpPr>
              <a:spLocks noChangeArrowheads="1"/>
            </p:cNvSpPr>
            <p:nvPr/>
          </p:nvSpPr>
          <p:spPr bwMode="auto">
            <a:xfrm>
              <a:off x="860" y="2228"/>
              <a:ext cx="6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a:t>
              </a:r>
            </a:p>
          </p:txBody>
        </p:sp>
        <p:sp>
          <p:nvSpPr>
            <p:cNvPr id="255084" name="Rectangle 170"/>
            <p:cNvSpPr>
              <a:spLocks noChangeArrowheads="1"/>
            </p:cNvSpPr>
            <p:nvPr/>
          </p:nvSpPr>
          <p:spPr bwMode="auto">
            <a:xfrm rot="16200000">
              <a:off x="336" y="2413"/>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85" name="Rectangle 171"/>
            <p:cNvSpPr>
              <a:spLocks noChangeArrowheads="1"/>
            </p:cNvSpPr>
            <p:nvPr/>
          </p:nvSpPr>
          <p:spPr bwMode="auto">
            <a:xfrm>
              <a:off x="860" y="179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86" name="Rectangle 172"/>
            <p:cNvSpPr>
              <a:spLocks noChangeArrowheads="1"/>
            </p:cNvSpPr>
            <p:nvPr/>
          </p:nvSpPr>
          <p:spPr bwMode="auto">
            <a:xfrm>
              <a:off x="92" y="1604"/>
              <a:ext cx="100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Y table</a:t>
              </a:r>
            </a:p>
          </p:txBody>
        </p:sp>
        <p:sp>
          <p:nvSpPr>
            <p:cNvPr id="255087" name="Rectangle 173"/>
            <p:cNvSpPr>
              <a:spLocks noChangeArrowheads="1"/>
            </p:cNvSpPr>
            <p:nvPr/>
          </p:nvSpPr>
          <p:spPr bwMode="auto">
            <a:xfrm>
              <a:off x="860" y="2437"/>
              <a:ext cx="7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088" name="Rectangle 174"/>
            <p:cNvSpPr>
              <a:spLocks noChangeArrowheads="1"/>
            </p:cNvSpPr>
            <p:nvPr/>
          </p:nvSpPr>
          <p:spPr bwMode="auto">
            <a:xfrm>
              <a:off x="860" y="2645"/>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089" name="Line 175"/>
            <p:cNvSpPr>
              <a:spLocks noChangeShapeType="1"/>
            </p:cNvSpPr>
            <p:nvPr/>
          </p:nvSpPr>
          <p:spPr bwMode="auto">
            <a:xfrm>
              <a:off x="860" y="341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90" name="Line 176"/>
            <p:cNvSpPr>
              <a:spLocks noChangeShapeType="1"/>
            </p:cNvSpPr>
            <p:nvPr/>
          </p:nvSpPr>
          <p:spPr bwMode="auto">
            <a:xfrm>
              <a:off x="668" y="355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91" name="Rectangle 177"/>
            <p:cNvSpPr>
              <a:spLocks noChangeArrowheads="1"/>
            </p:cNvSpPr>
            <p:nvPr/>
          </p:nvSpPr>
          <p:spPr bwMode="auto">
            <a:xfrm>
              <a:off x="849" y="331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92" name="Rectangle 178"/>
            <p:cNvSpPr>
              <a:spLocks noChangeArrowheads="1"/>
            </p:cNvSpPr>
            <p:nvPr/>
          </p:nvSpPr>
          <p:spPr bwMode="auto">
            <a:xfrm>
              <a:off x="667" y="355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93" name="Rectangle 179"/>
            <p:cNvSpPr>
              <a:spLocks noChangeArrowheads="1"/>
            </p:cNvSpPr>
            <p:nvPr/>
          </p:nvSpPr>
          <p:spPr bwMode="auto">
            <a:xfrm>
              <a:off x="667" y="375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94" name="Rectangle 180"/>
            <p:cNvSpPr>
              <a:spLocks noChangeArrowheads="1"/>
            </p:cNvSpPr>
            <p:nvPr/>
          </p:nvSpPr>
          <p:spPr bwMode="auto">
            <a:xfrm>
              <a:off x="667" y="39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95" name="Rectangle 181"/>
            <p:cNvSpPr>
              <a:spLocks noChangeArrowheads="1"/>
            </p:cNvSpPr>
            <p:nvPr/>
          </p:nvSpPr>
          <p:spPr bwMode="auto">
            <a:xfrm>
              <a:off x="860" y="3558"/>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0  2  6</a:t>
              </a:r>
            </a:p>
          </p:txBody>
        </p:sp>
        <p:sp>
          <p:nvSpPr>
            <p:cNvPr id="255096" name="Rectangle 182"/>
            <p:cNvSpPr>
              <a:spLocks noChangeArrowheads="1"/>
            </p:cNvSpPr>
            <p:nvPr/>
          </p:nvSpPr>
          <p:spPr bwMode="auto">
            <a:xfrm rot="16200000">
              <a:off x="336" y="3744"/>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97" name="Rectangle 183"/>
            <p:cNvSpPr>
              <a:spLocks noChangeArrowheads="1"/>
            </p:cNvSpPr>
            <p:nvPr/>
          </p:nvSpPr>
          <p:spPr bwMode="auto">
            <a:xfrm>
              <a:off x="860" y="312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98" name="Rectangle 184"/>
            <p:cNvSpPr>
              <a:spLocks noChangeArrowheads="1"/>
            </p:cNvSpPr>
            <p:nvPr/>
          </p:nvSpPr>
          <p:spPr bwMode="auto">
            <a:xfrm>
              <a:off x="92" y="2934"/>
              <a:ext cx="11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Z table</a:t>
              </a:r>
            </a:p>
          </p:txBody>
        </p:sp>
        <p:sp>
          <p:nvSpPr>
            <p:cNvPr id="255099" name="Rectangle 185"/>
            <p:cNvSpPr>
              <a:spLocks noChangeArrowheads="1"/>
            </p:cNvSpPr>
            <p:nvPr/>
          </p:nvSpPr>
          <p:spPr bwMode="auto">
            <a:xfrm>
              <a:off x="860" y="3767"/>
              <a:ext cx="7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100" name="Rectangle 186"/>
            <p:cNvSpPr>
              <a:spLocks noChangeArrowheads="1"/>
            </p:cNvSpPr>
            <p:nvPr/>
          </p:nvSpPr>
          <p:spPr bwMode="auto">
            <a:xfrm>
              <a:off x="860" y="3975"/>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101" name="Line 187"/>
            <p:cNvSpPr>
              <a:spLocks noChangeShapeType="1"/>
            </p:cNvSpPr>
            <p:nvPr/>
          </p:nvSpPr>
          <p:spPr bwMode="auto">
            <a:xfrm>
              <a:off x="846" y="77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02" name="Line 188"/>
            <p:cNvSpPr>
              <a:spLocks noChangeShapeType="1"/>
            </p:cNvSpPr>
            <p:nvPr/>
          </p:nvSpPr>
          <p:spPr bwMode="auto">
            <a:xfrm>
              <a:off x="654" y="91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03" name="Rectangle 189"/>
            <p:cNvSpPr>
              <a:spLocks noChangeArrowheads="1"/>
            </p:cNvSpPr>
            <p:nvPr/>
          </p:nvSpPr>
          <p:spPr bwMode="auto">
            <a:xfrm>
              <a:off x="836" y="674"/>
              <a:ext cx="6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04" name="Rectangle 190"/>
            <p:cNvSpPr>
              <a:spLocks noChangeArrowheads="1"/>
            </p:cNvSpPr>
            <p:nvPr/>
          </p:nvSpPr>
          <p:spPr bwMode="auto">
            <a:xfrm>
              <a:off x="654" y="914"/>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05" name="Rectangle 191"/>
            <p:cNvSpPr>
              <a:spLocks noChangeArrowheads="1"/>
            </p:cNvSpPr>
            <p:nvPr/>
          </p:nvSpPr>
          <p:spPr bwMode="auto">
            <a:xfrm>
              <a:off x="654" y="1106"/>
              <a:ext cx="2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06" name="Rectangle 192"/>
            <p:cNvSpPr>
              <a:spLocks noChangeArrowheads="1"/>
            </p:cNvSpPr>
            <p:nvPr/>
          </p:nvSpPr>
          <p:spPr bwMode="auto">
            <a:xfrm>
              <a:off x="654" y="1298"/>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07" name="Rectangle 193"/>
            <p:cNvSpPr>
              <a:spLocks noChangeArrowheads="1"/>
            </p:cNvSpPr>
            <p:nvPr/>
          </p:nvSpPr>
          <p:spPr bwMode="auto">
            <a:xfrm>
              <a:off x="846" y="914"/>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108" name="Rectangle 194"/>
            <p:cNvSpPr>
              <a:spLocks noChangeArrowheads="1"/>
            </p:cNvSpPr>
            <p:nvPr/>
          </p:nvSpPr>
          <p:spPr bwMode="auto">
            <a:xfrm rot="16200000">
              <a:off x="324" y="1100"/>
              <a:ext cx="44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09" name="Rectangle 195"/>
            <p:cNvSpPr>
              <a:spLocks noChangeArrowheads="1"/>
            </p:cNvSpPr>
            <p:nvPr/>
          </p:nvSpPr>
          <p:spPr bwMode="auto">
            <a:xfrm>
              <a:off x="846" y="482"/>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10" name="Rectangle 196"/>
            <p:cNvSpPr>
              <a:spLocks noChangeArrowheads="1"/>
            </p:cNvSpPr>
            <p:nvPr/>
          </p:nvSpPr>
          <p:spPr bwMode="auto">
            <a:xfrm>
              <a:off x="78" y="290"/>
              <a:ext cx="11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x table</a:t>
              </a:r>
            </a:p>
          </p:txBody>
        </p:sp>
        <p:sp>
          <p:nvSpPr>
            <p:cNvPr id="255111" name="Rectangle 197"/>
            <p:cNvSpPr>
              <a:spLocks noChangeArrowheads="1"/>
            </p:cNvSpPr>
            <p:nvPr/>
          </p:nvSpPr>
          <p:spPr bwMode="auto">
            <a:xfrm>
              <a:off x="846" y="1123"/>
              <a:ext cx="7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112" name="Rectangle 198"/>
            <p:cNvSpPr>
              <a:spLocks noChangeArrowheads="1"/>
            </p:cNvSpPr>
            <p:nvPr/>
          </p:nvSpPr>
          <p:spPr bwMode="auto">
            <a:xfrm>
              <a:off x="846" y="1331"/>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 0</a:t>
              </a:r>
            </a:p>
          </p:txBody>
        </p:sp>
      </p:grpSp>
      <p:grpSp>
        <p:nvGrpSpPr>
          <p:cNvPr id="5" name="Group 199"/>
          <p:cNvGrpSpPr>
            <a:grpSpLocks/>
          </p:cNvGrpSpPr>
          <p:nvPr/>
        </p:nvGrpSpPr>
        <p:grpSpPr bwMode="auto">
          <a:xfrm>
            <a:off x="8607425" y="409576"/>
            <a:ext cx="2038158" cy="6219825"/>
            <a:chOff x="78" y="290"/>
            <a:chExt cx="1461" cy="3918"/>
          </a:xfrm>
        </p:grpSpPr>
        <p:sp>
          <p:nvSpPr>
            <p:cNvPr id="255041" name="Line 200"/>
            <p:cNvSpPr>
              <a:spLocks noChangeShapeType="1"/>
            </p:cNvSpPr>
            <p:nvPr/>
          </p:nvSpPr>
          <p:spPr bwMode="auto">
            <a:xfrm>
              <a:off x="860" y="208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42" name="Line 201"/>
            <p:cNvSpPr>
              <a:spLocks noChangeShapeType="1"/>
            </p:cNvSpPr>
            <p:nvPr/>
          </p:nvSpPr>
          <p:spPr bwMode="auto">
            <a:xfrm>
              <a:off x="668" y="222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43" name="Rectangle 202"/>
            <p:cNvSpPr>
              <a:spLocks noChangeArrowheads="1"/>
            </p:cNvSpPr>
            <p:nvPr/>
          </p:nvSpPr>
          <p:spPr bwMode="auto">
            <a:xfrm>
              <a:off x="849" y="198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44" name="Rectangle 203"/>
            <p:cNvSpPr>
              <a:spLocks noChangeArrowheads="1"/>
            </p:cNvSpPr>
            <p:nvPr/>
          </p:nvSpPr>
          <p:spPr bwMode="auto">
            <a:xfrm>
              <a:off x="667" y="222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45" name="Rectangle 204"/>
            <p:cNvSpPr>
              <a:spLocks noChangeArrowheads="1"/>
            </p:cNvSpPr>
            <p:nvPr/>
          </p:nvSpPr>
          <p:spPr bwMode="auto">
            <a:xfrm>
              <a:off x="667" y="242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46" name="Rectangle 205"/>
            <p:cNvSpPr>
              <a:spLocks noChangeArrowheads="1"/>
            </p:cNvSpPr>
            <p:nvPr/>
          </p:nvSpPr>
          <p:spPr bwMode="auto">
            <a:xfrm>
              <a:off x="667" y="261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47" name="Rectangle 206"/>
            <p:cNvSpPr>
              <a:spLocks noChangeArrowheads="1"/>
            </p:cNvSpPr>
            <p:nvPr/>
          </p:nvSpPr>
          <p:spPr bwMode="auto">
            <a:xfrm>
              <a:off x="860" y="2228"/>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48" name="Rectangle 207"/>
            <p:cNvSpPr>
              <a:spLocks noChangeArrowheads="1"/>
            </p:cNvSpPr>
            <p:nvPr/>
          </p:nvSpPr>
          <p:spPr bwMode="auto">
            <a:xfrm rot="16200000">
              <a:off x="336" y="2414"/>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49" name="Rectangle 208"/>
            <p:cNvSpPr>
              <a:spLocks noChangeArrowheads="1"/>
            </p:cNvSpPr>
            <p:nvPr/>
          </p:nvSpPr>
          <p:spPr bwMode="auto">
            <a:xfrm>
              <a:off x="860" y="179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50" name="Rectangle 209"/>
            <p:cNvSpPr>
              <a:spLocks noChangeArrowheads="1"/>
            </p:cNvSpPr>
            <p:nvPr/>
          </p:nvSpPr>
          <p:spPr bwMode="auto">
            <a:xfrm>
              <a:off x="92" y="1604"/>
              <a:ext cx="1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Y table</a:t>
              </a:r>
            </a:p>
          </p:txBody>
        </p:sp>
        <p:sp>
          <p:nvSpPr>
            <p:cNvPr id="255051" name="Rectangle 210"/>
            <p:cNvSpPr>
              <a:spLocks noChangeArrowheads="1"/>
            </p:cNvSpPr>
            <p:nvPr/>
          </p:nvSpPr>
          <p:spPr bwMode="auto">
            <a:xfrm>
              <a:off x="860" y="2437"/>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2  0  9</a:t>
              </a:r>
            </a:p>
          </p:txBody>
        </p:sp>
        <p:sp>
          <p:nvSpPr>
            <p:cNvPr id="255052" name="Rectangle 211"/>
            <p:cNvSpPr>
              <a:spLocks noChangeArrowheads="1"/>
            </p:cNvSpPr>
            <p:nvPr/>
          </p:nvSpPr>
          <p:spPr bwMode="auto">
            <a:xfrm>
              <a:off x="860" y="2645"/>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053" name="Line 212"/>
            <p:cNvSpPr>
              <a:spLocks noChangeShapeType="1"/>
            </p:cNvSpPr>
            <p:nvPr/>
          </p:nvSpPr>
          <p:spPr bwMode="auto">
            <a:xfrm>
              <a:off x="860" y="341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54" name="Line 213"/>
            <p:cNvSpPr>
              <a:spLocks noChangeShapeType="1"/>
            </p:cNvSpPr>
            <p:nvPr/>
          </p:nvSpPr>
          <p:spPr bwMode="auto">
            <a:xfrm>
              <a:off x="668" y="355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55" name="Rectangle 214"/>
            <p:cNvSpPr>
              <a:spLocks noChangeArrowheads="1"/>
            </p:cNvSpPr>
            <p:nvPr/>
          </p:nvSpPr>
          <p:spPr bwMode="auto">
            <a:xfrm>
              <a:off x="849" y="331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56" name="Rectangle 215"/>
            <p:cNvSpPr>
              <a:spLocks noChangeArrowheads="1"/>
            </p:cNvSpPr>
            <p:nvPr/>
          </p:nvSpPr>
          <p:spPr bwMode="auto">
            <a:xfrm>
              <a:off x="667" y="355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57" name="Rectangle 216"/>
            <p:cNvSpPr>
              <a:spLocks noChangeArrowheads="1"/>
            </p:cNvSpPr>
            <p:nvPr/>
          </p:nvSpPr>
          <p:spPr bwMode="auto">
            <a:xfrm>
              <a:off x="667" y="375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58" name="Rectangle 217"/>
            <p:cNvSpPr>
              <a:spLocks noChangeArrowheads="1"/>
            </p:cNvSpPr>
            <p:nvPr/>
          </p:nvSpPr>
          <p:spPr bwMode="auto">
            <a:xfrm>
              <a:off x="667" y="39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59" name="Rectangle 218"/>
            <p:cNvSpPr>
              <a:spLocks noChangeArrowheads="1"/>
            </p:cNvSpPr>
            <p:nvPr/>
          </p:nvSpPr>
          <p:spPr bwMode="auto">
            <a:xfrm>
              <a:off x="860" y="3558"/>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60" name="Rectangle 219"/>
            <p:cNvSpPr>
              <a:spLocks noChangeArrowheads="1"/>
            </p:cNvSpPr>
            <p:nvPr/>
          </p:nvSpPr>
          <p:spPr bwMode="auto">
            <a:xfrm rot="16200000">
              <a:off x="336" y="3743"/>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61" name="Rectangle 220"/>
            <p:cNvSpPr>
              <a:spLocks noChangeArrowheads="1"/>
            </p:cNvSpPr>
            <p:nvPr/>
          </p:nvSpPr>
          <p:spPr bwMode="auto">
            <a:xfrm>
              <a:off x="860" y="312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62" name="Rectangle 221"/>
            <p:cNvSpPr>
              <a:spLocks noChangeArrowheads="1"/>
            </p:cNvSpPr>
            <p:nvPr/>
          </p:nvSpPr>
          <p:spPr bwMode="auto">
            <a:xfrm>
              <a:off x="92" y="2934"/>
              <a:ext cx="1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Z table</a:t>
              </a:r>
            </a:p>
          </p:txBody>
        </p:sp>
        <p:sp>
          <p:nvSpPr>
            <p:cNvPr id="255063" name="Rectangle 222"/>
            <p:cNvSpPr>
              <a:spLocks noChangeArrowheads="1"/>
            </p:cNvSpPr>
            <p:nvPr/>
          </p:nvSpPr>
          <p:spPr bwMode="auto">
            <a:xfrm>
              <a:off x="860" y="3767"/>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2  0  9</a:t>
              </a:r>
            </a:p>
          </p:txBody>
        </p:sp>
        <p:sp>
          <p:nvSpPr>
            <p:cNvPr id="255064" name="Rectangle 223"/>
            <p:cNvSpPr>
              <a:spLocks noChangeArrowheads="1"/>
            </p:cNvSpPr>
            <p:nvPr/>
          </p:nvSpPr>
          <p:spPr bwMode="auto">
            <a:xfrm>
              <a:off x="860" y="3975"/>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065" name="Line 224"/>
            <p:cNvSpPr>
              <a:spLocks noChangeShapeType="1"/>
            </p:cNvSpPr>
            <p:nvPr/>
          </p:nvSpPr>
          <p:spPr bwMode="auto">
            <a:xfrm>
              <a:off x="846" y="77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66" name="Line 225"/>
            <p:cNvSpPr>
              <a:spLocks noChangeShapeType="1"/>
            </p:cNvSpPr>
            <p:nvPr/>
          </p:nvSpPr>
          <p:spPr bwMode="auto">
            <a:xfrm>
              <a:off x="654" y="91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67" name="Rectangle 226"/>
            <p:cNvSpPr>
              <a:spLocks noChangeArrowheads="1"/>
            </p:cNvSpPr>
            <p:nvPr/>
          </p:nvSpPr>
          <p:spPr bwMode="auto">
            <a:xfrm>
              <a:off x="836" y="674"/>
              <a:ext cx="6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68" name="Rectangle 227"/>
            <p:cNvSpPr>
              <a:spLocks noChangeArrowheads="1"/>
            </p:cNvSpPr>
            <p:nvPr/>
          </p:nvSpPr>
          <p:spPr bwMode="auto">
            <a:xfrm>
              <a:off x="654" y="914"/>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69" name="Rectangle 228"/>
            <p:cNvSpPr>
              <a:spLocks noChangeArrowheads="1"/>
            </p:cNvSpPr>
            <p:nvPr/>
          </p:nvSpPr>
          <p:spPr bwMode="auto">
            <a:xfrm>
              <a:off x="654" y="1106"/>
              <a:ext cx="2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70" name="Rectangle 229"/>
            <p:cNvSpPr>
              <a:spLocks noChangeArrowheads="1"/>
            </p:cNvSpPr>
            <p:nvPr/>
          </p:nvSpPr>
          <p:spPr bwMode="auto">
            <a:xfrm>
              <a:off x="654" y="1298"/>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71" name="Rectangle 230"/>
            <p:cNvSpPr>
              <a:spLocks noChangeArrowheads="1"/>
            </p:cNvSpPr>
            <p:nvPr/>
          </p:nvSpPr>
          <p:spPr bwMode="auto">
            <a:xfrm>
              <a:off x="846" y="914"/>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72" name="Rectangle 231"/>
            <p:cNvSpPr>
              <a:spLocks noChangeArrowheads="1"/>
            </p:cNvSpPr>
            <p:nvPr/>
          </p:nvSpPr>
          <p:spPr bwMode="auto">
            <a:xfrm rot="16200000">
              <a:off x="324" y="1100"/>
              <a:ext cx="44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73" name="Rectangle 232"/>
            <p:cNvSpPr>
              <a:spLocks noChangeArrowheads="1"/>
            </p:cNvSpPr>
            <p:nvPr/>
          </p:nvSpPr>
          <p:spPr bwMode="auto">
            <a:xfrm>
              <a:off x="846" y="482"/>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74" name="Rectangle 233"/>
            <p:cNvSpPr>
              <a:spLocks noChangeArrowheads="1"/>
            </p:cNvSpPr>
            <p:nvPr/>
          </p:nvSpPr>
          <p:spPr bwMode="auto">
            <a:xfrm>
              <a:off x="78" y="290"/>
              <a:ext cx="11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x table</a:t>
              </a:r>
            </a:p>
          </p:txBody>
        </p:sp>
        <p:sp>
          <p:nvSpPr>
            <p:cNvPr id="255075" name="Rectangle 234"/>
            <p:cNvSpPr>
              <a:spLocks noChangeArrowheads="1"/>
            </p:cNvSpPr>
            <p:nvPr/>
          </p:nvSpPr>
          <p:spPr bwMode="auto">
            <a:xfrm>
              <a:off x="846" y="1123"/>
              <a:ext cx="6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a:t>
              </a:r>
            </a:p>
          </p:txBody>
        </p:sp>
        <p:sp>
          <p:nvSpPr>
            <p:cNvPr id="255076" name="Rectangle 235"/>
            <p:cNvSpPr>
              <a:spLocks noChangeArrowheads="1"/>
            </p:cNvSpPr>
            <p:nvPr/>
          </p:nvSpPr>
          <p:spPr bwMode="auto">
            <a:xfrm>
              <a:off x="846" y="1331"/>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 0</a:t>
              </a:r>
            </a:p>
          </p:txBody>
        </p:sp>
      </p:grpSp>
      <p:sp>
        <p:nvSpPr>
          <p:cNvPr id="349420" name="Rectangle 236"/>
          <p:cNvSpPr>
            <a:spLocks noChangeArrowheads="1"/>
          </p:cNvSpPr>
          <p:nvPr/>
        </p:nvSpPr>
        <p:spPr bwMode="auto">
          <a:xfrm>
            <a:off x="8339138" y="1"/>
            <a:ext cx="235160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400" b="1">
                <a:latin typeface="+mn-ea"/>
                <a:ea typeface="+mn-ea"/>
              </a:rPr>
              <a:t>右边的路由表：</a:t>
            </a:r>
          </a:p>
        </p:txBody>
      </p:sp>
      <p:grpSp>
        <p:nvGrpSpPr>
          <p:cNvPr id="6" name="Group 237"/>
          <p:cNvGrpSpPr>
            <a:grpSpLocks/>
          </p:cNvGrpSpPr>
          <p:nvPr/>
        </p:nvGrpSpPr>
        <p:grpSpPr bwMode="auto">
          <a:xfrm>
            <a:off x="6880226" y="422276"/>
            <a:ext cx="2116379" cy="6219825"/>
            <a:chOff x="78" y="290"/>
            <a:chExt cx="1517" cy="3918"/>
          </a:xfrm>
        </p:grpSpPr>
        <p:sp>
          <p:nvSpPr>
            <p:cNvPr id="255005" name="Line 238"/>
            <p:cNvSpPr>
              <a:spLocks noChangeShapeType="1"/>
            </p:cNvSpPr>
            <p:nvPr/>
          </p:nvSpPr>
          <p:spPr bwMode="auto">
            <a:xfrm>
              <a:off x="860" y="208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06" name="Line 239"/>
            <p:cNvSpPr>
              <a:spLocks noChangeShapeType="1"/>
            </p:cNvSpPr>
            <p:nvPr/>
          </p:nvSpPr>
          <p:spPr bwMode="auto">
            <a:xfrm>
              <a:off x="668" y="222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07" name="Rectangle 240"/>
            <p:cNvSpPr>
              <a:spLocks noChangeArrowheads="1"/>
            </p:cNvSpPr>
            <p:nvPr/>
          </p:nvSpPr>
          <p:spPr bwMode="auto">
            <a:xfrm>
              <a:off x="849" y="198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08" name="Rectangle 241"/>
            <p:cNvSpPr>
              <a:spLocks noChangeArrowheads="1"/>
            </p:cNvSpPr>
            <p:nvPr/>
          </p:nvSpPr>
          <p:spPr bwMode="auto">
            <a:xfrm>
              <a:off x="667" y="222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09" name="Rectangle 242"/>
            <p:cNvSpPr>
              <a:spLocks noChangeArrowheads="1"/>
            </p:cNvSpPr>
            <p:nvPr/>
          </p:nvSpPr>
          <p:spPr bwMode="auto">
            <a:xfrm>
              <a:off x="667" y="242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10" name="Rectangle 243"/>
            <p:cNvSpPr>
              <a:spLocks noChangeArrowheads="1"/>
            </p:cNvSpPr>
            <p:nvPr/>
          </p:nvSpPr>
          <p:spPr bwMode="auto">
            <a:xfrm>
              <a:off x="667" y="261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11" name="Rectangle 244"/>
            <p:cNvSpPr>
              <a:spLocks noChangeArrowheads="1"/>
            </p:cNvSpPr>
            <p:nvPr/>
          </p:nvSpPr>
          <p:spPr bwMode="auto">
            <a:xfrm>
              <a:off x="860" y="2228"/>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12" name="Rectangle 245"/>
            <p:cNvSpPr>
              <a:spLocks noChangeArrowheads="1"/>
            </p:cNvSpPr>
            <p:nvPr/>
          </p:nvSpPr>
          <p:spPr bwMode="auto">
            <a:xfrm rot="16200000">
              <a:off x="336" y="2413"/>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13" name="Rectangle 246"/>
            <p:cNvSpPr>
              <a:spLocks noChangeArrowheads="1"/>
            </p:cNvSpPr>
            <p:nvPr/>
          </p:nvSpPr>
          <p:spPr bwMode="auto">
            <a:xfrm>
              <a:off x="860" y="179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14" name="Rectangle 247"/>
            <p:cNvSpPr>
              <a:spLocks noChangeArrowheads="1"/>
            </p:cNvSpPr>
            <p:nvPr/>
          </p:nvSpPr>
          <p:spPr bwMode="auto">
            <a:xfrm>
              <a:off x="92" y="1604"/>
              <a:ext cx="100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Y table</a:t>
              </a:r>
            </a:p>
          </p:txBody>
        </p:sp>
        <p:sp>
          <p:nvSpPr>
            <p:cNvPr id="255015" name="Rectangle 248"/>
            <p:cNvSpPr>
              <a:spLocks noChangeArrowheads="1"/>
            </p:cNvSpPr>
            <p:nvPr/>
          </p:nvSpPr>
          <p:spPr bwMode="auto">
            <a:xfrm>
              <a:off x="860" y="2437"/>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2  0  9</a:t>
              </a:r>
            </a:p>
          </p:txBody>
        </p:sp>
        <p:sp>
          <p:nvSpPr>
            <p:cNvPr id="255016" name="Rectangle 249"/>
            <p:cNvSpPr>
              <a:spLocks noChangeArrowheads="1"/>
            </p:cNvSpPr>
            <p:nvPr/>
          </p:nvSpPr>
          <p:spPr bwMode="auto">
            <a:xfrm>
              <a:off x="860" y="2645"/>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017" name="Line 250"/>
            <p:cNvSpPr>
              <a:spLocks noChangeShapeType="1"/>
            </p:cNvSpPr>
            <p:nvPr/>
          </p:nvSpPr>
          <p:spPr bwMode="auto">
            <a:xfrm>
              <a:off x="860" y="341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18" name="Line 251"/>
            <p:cNvSpPr>
              <a:spLocks noChangeShapeType="1"/>
            </p:cNvSpPr>
            <p:nvPr/>
          </p:nvSpPr>
          <p:spPr bwMode="auto">
            <a:xfrm>
              <a:off x="668" y="355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19" name="Rectangle 252"/>
            <p:cNvSpPr>
              <a:spLocks noChangeArrowheads="1"/>
            </p:cNvSpPr>
            <p:nvPr/>
          </p:nvSpPr>
          <p:spPr bwMode="auto">
            <a:xfrm>
              <a:off x="849" y="331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20" name="Rectangle 253"/>
            <p:cNvSpPr>
              <a:spLocks noChangeArrowheads="1"/>
            </p:cNvSpPr>
            <p:nvPr/>
          </p:nvSpPr>
          <p:spPr bwMode="auto">
            <a:xfrm>
              <a:off x="667" y="355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21" name="Rectangle 254"/>
            <p:cNvSpPr>
              <a:spLocks noChangeArrowheads="1"/>
            </p:cNvSpPr>
            <p:nvPr/>
          </p:nvSpPr>
          <p:spPr bwMode="auto">
            <a:xfrm>
              <a:off x="667" y="375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22" name="Rectangle 255"/>
            <p:cNvSpPr>
              <a:spLocks noChangeArrowheads="1"/>
            </p:cNvSpPr>
            <p:nvPr/>
          </p:nvSpPr>
          <p:spPr bwMode="auto">
            <a:xfrm>
              <a:off x="667" y="39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23" name="Rectangle 256"/>
            <p:cNvSpPr>
              <a:spLocks noChangeArrowheads="1"/>
            </p:cNvSpPr>
            <p:nvPr/>
          </p:nvSpPr>
          <p:spPr bwMode="auto">
            <a:xfrm>
              <a:off x="860" y="3558"/>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24" name="Rectangle 257"/>
            <p:cNvSpPr>
              <a:spLocks noChangeArrowheads="1"/>
            </p:cNvSpPr>
            <p:nvPr/>
          </p:nvSpPr>
          <p:spPr bwMode="auto">
            <a:xfrm rot="16200000">
              <a:off x="336" y="3744"/>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25" name="Rectangle 258"/>
            <p:cNvSpPr>
              <a:spLocks noChangeArrowheads="1"/>
            </p:cNvSpPr>
            <p:nvPr/>
          </p:nvSpPr>
          <p:spPr bwMode="auto">
            <a:xfrm>
              <a:off x="860" y="312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26" name="Rectangle 259"/>
            <p:cNvSpPr>
              <a:spLocks noChangeArrowheads="1"/>
            </p:cNvSpPr>
            <p:nvPr/>
          </p:nvSpPr>
          <p:spPr bwMode="auto">
            <a:xfrm>
              <a:off x="92" y="2934"/>
              <a:ext cx="11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Z table</a:t>
              </a:r>
            </a:p>
          </p:txBody>
        </p:sp>
        <p:sp>
          <p:nvSpPr>
            <p:cNvPr id="255027" name="Rectangle 260"/>
            <p:cNvSpPr>
              <a:spLocks noChangeArrowheads="1"/>
            </p:cNvSpPr>
            <p:nvPr/>
          </p:nvSpPr>
          <p:spPr bwMode="auto">
            <a:xfrm>
              <a:off x="860" y="3767"/>
              <a:ext cx="7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028" name="Rectangle 261"/>
            <p:cNvSpPr>
              <a:spLocks noChangeArrowheads="1"/>
            </p:cNvSpPr>
            <p:nvPr/>
          </p:nvSpPr>
          <p:spPr bwMode="auto">
            <a:xfrm>
              <a:off x="860" y="3975"/>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029" name="Line 262"/>
            <p:cNvSpPr>
              <a:spLocks noChangeShapeType="1"/>
            </p:cNvSpPr>
            <p:nvPr/>
          </p:nvSpPr>
          <p:spPr bwMode="auto">
            <a:xfrm>
              <a:off x="846" y="77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30" name="Line 263"/>
            <p:cNvSpPr>
              <a:spLocks noChangeShapeType="1"/>
            </p:cNvSpPr>
            <p:nvPr/>
          </p:nvSpPr>
          <p:spPr bwMode="auto">
            <a:xfrm>
              <a:off x="654" y="91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31" name="Rectangle 264"/>
            <p:cNvSpPr>
              <a:spLocks noChangeArrowheads="1"/>
            </p:cNvSpPr>
            <p:nvPr/>
          </p:nvSpPr>
          <p:spPr bwMode="auto">
            <a:xfrm>
              <a:off x="836" y="674"/>
              <a:ext cx="6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32" name="Rectangle 265"/>
            <p:cNvSpPr>
              <a:spLocks noChangeArrowheads="1"/>
            </p:cNvSpPr>
            <p:nvPr/>
          </p:nvSpPr>
          <p:spPr bwMode="auto">
            <a:xfrm>
              <a:off x="654" y="914"/>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33" name="Rectangle 266"/>
            <p:cNvSpPr>
              <a:spLocks noChangeArrowheads="1"/>
            </p:cNvSpPr>
            <p:nvPr/>
          </p:nvSpPr>
          <p:spPr bwMode="auto">
            <a:xfrm>
              <a:off x="654" y="1106"/>
              <a:ext cx="2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34" name="Rectangle 267"/>
            <p:cNvSpPr>
              <a:spLocks noChangeArrowheads="1"/>
            </p:cNvSpPr>
            <p:nvPr/>
          </p:nvSpPr>
          <p:spPr bwMode="auto">
            <a:xfrm>
              <a:off x="654" y="1298"/>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35" name="Rectangle 268"/>
            <p:cNvSpPr>
              <a:spLocks noChangeArrowheads="1"/>
            </p:cNvSpPr>
            <p:nvPr/>
          </p:nvSpPr>
          <p:spPr bwMode="auto">
            <a:xfrm>
              <a:off x="846" y="914"/>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36" name="Rectangle 269"/>
            <p:cNvSpPr>
              <a:spLocks noChangeArrowheads="1"/>
            </p:cNvSpPr>
            <p:nvPr/>
          </p:nvSpPr>
          <p:spPr bwMode="auto">
            <a:xfrm rot="16200000">
              <a:off x="324" y="1100"/>
              <a:ext cx="44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37" name="Rectangle 270"/>
            <p:cNvSpPr>
              <a:spLocks noChangeArrowheads="1"/>
            </p:cNvSpPr>
            <p:nvPr/>
          </p:nvSpPr>
          <p:spPr bwMode="auto">
            <a:xfrm>
              <a:off x="846" y="482"/>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38" name="Rectangle 271"/>
            <p:cNvSpPr>
              <a:spLocks noChangeArrowheads="1"/>
            </p:cNvSpPr>
            <p:nvPr/>
          </p:nvSpPr>
          <p:spPr bwMode="auto">
            <a:xfrm>
              <a:off x="78" y="290"/>
              <a:ext cx="11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x table</a:t>
              </a:r>
            </a:p>
          </p:txBody>
        </p:sp>
        <p:sp>
          <p:nvSpPr>
            <p:cNvPr id="255039" name="Rectangle 272"/>
            <p:cNvSpPr>
              <a:spLocks noChangeArrowheads="1"/>
            </p:cNvSpPr>
            <p:nvPr/>
          </p:nvSpPr>
          <p:spPr bwMode="auto">
            <a:xfrm>
              <a:off x="846" y="1123"/>
              <a:ext cx="7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040" name="Rectangle 273"/>
            <p:cNvSpPr>
              <a:spLocks noChangeArrowheads="1"/>
            </p:cNvSpPr>
            <p:nvPr/>
          </p:nvSpPr>
          <p:spPr bwMode="auto">
            <a:xfrm>
              <a:off x="846" y="1331"/>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 0</a:t>
              </a:r>
            </a:p>
          </p:txBody>
        </p:sp>
      </p:grpSp>
      <p:grpSp>
        <p:nvGrpSpPr>
          <p:cNvPr id="7" name="Group 28"/>
          <p:cNvGrpSpPr>
            <a:grpSpLocks/>
          </p:cNvGrpSpPr>
          <p:nvPr/>
        </p:nvGrpSpPr>
        <p:grpSpPr bwMode="auto">
          <a:xfrm>
            <a:off x="4927600" y="0"/>
            <a:ext cx="2679700" cy="2247900"/>
            <a:chOff x="592" y="960"/>
            <a:chExt cx="1688" cy="1416"/>
          </a:xfrm>
        </p:grpSpPr>
        <p:sp>
          <p:nvSpPr>
            <p:cNvPr id="254996" name="Oval 7"/>
            <p:cNvSpPr>
              <a:spLocks noChangeArrowheads="1"/>
            </p:cNvSpPr>
            <p:nvPr/>
          </p:nvSpPr>
          <p:spPr bwMode="auto">
            <a:xfrm>
              <a:off x="592" y="1152"/>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X</a:t>
              </a:r>
            </a:p>
          </p:txBody>
        </p:sp>
        <p:sp>
          <p:nvSpPr>
            <p:cNvPr id="254997" name="Oval 9"/>
            <p:cNvSpPr>
              <a:spLocks noChangeArrowheads="1"/>
            </p:cNvSpPr>
            <p:nvPr/>
          </p:nvSpPr>
          <p:spPr bwMode="auto">
            <a:xfrm>
              <a:off x="1984" y="1152"/>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Y</a:t>
              </a:r>
            </a:p>
          </p:txBody>
        </p:sp>
        <p:sp>
          <p:nvSpPr>
            <p:cNvPr id="254998" name="Oval 10"/>
            <p:cNvSpPr>
              <a:spLocks noChangeArrowheads="1"/>
            </p:cNvSpPr>
            <p:nvPr/>
          </p:nvSpPr>
          <p:spPr bwMode="auto">
            <a:xfrm>
              <a:off x="1216" y="2080"/>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Z</a:t>
              </a:r>
            </a:p>
          </p:txBody>
        </p:sp>
        <p:sp>
          <p:nvSpPr>
            <p:cNvPr id="254999" name="Line 11"/>
            <p:cNvSpPr>
              <a:spLocks noChangeShapeType="1"/>
            </p:cNvSpPr>
            <p:nvPr/>
          </p:nvSpPr>
          <p:spPr bwMode="auto">
            <a:xfrm>
              <a:off x="872" y="1264"/>
              <a:ext cx="1112"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00" name="Line 12"/>
            <p:cNvSpPr>
              <a:spLocks noChangeShapeType="1"/>
            </p:cNvSpPr>
            <p:nvPr/>
          </p:nvSpPr>
          <p:spPr bwMode="auto">
            <a:xfrm>
              <a:off x="808" y="1416"/>
              <a:ext cx="472" cy="7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01" name="Line 13"/>
            <p:cNvSpPr>
              <a:spLocks noChangeShapeType="1"/>
            </p:cNvSpPr>
            <p:nvPr/>
          </p:nvSpPr>
          <p:spPr bwMode="auto">
            <a:xfrm flipV="1">
              <a:off x="1480" y="1424"/>
              <a:ext cx="616" cy="72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02" name="Text Box 14"/>
            <p:cNvSpPr txBox="1">
              <a:spLocks noChangeArrowheads="1"/>
            </p:cNvSpPr>
            <p:nvPr/>
          </p:nvSpPr>
          <p:spPr bwMode="auto">
            <a:xfrm>
              <a:off x="1288" y="960"/>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2</a:t>
              </a:r>
            </a:p>
          </p:txBody>
        </p:sp>
        <p:sp>
          <p:nvSpPr>
            <p:cNvPr id="255003" name="Text Box 15"/>
            <p:cNvSpPr txBox="1">
              <a:spLocks noChangeArrowheads="1"/>
            </p:cNvSpPr>
            <p:nvPr/>
          </p:nvSpPr>
          <p:spPr bwMode="auto">
            <a:xfrm>
              <a:off x="1768" y="1776"/>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4</a:t>
              </a:r>
            </a:p>
          </p:txBody>
        </p:sp>
        <p:sp>
          <p:nvSpPr>
            <p:cNvPr id="255004" name="Text Box 16"/>
            <p:cNvSpPr txBox="1">
              <a:spLocks noChangeArrowheads="1"/>
            </p:cNvSpPr>
            <p:nvPr/>
          </p:nvSpPr>
          <p:spPr bwMode="auto">
            <a:xfrm>
              <a:off x="808" y="1744"/>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7</a:t>
              </a:r>
            </a:p>
          </p:txBody>
        </p:sp>
      </p:grpSp>
      <p:grpSp>
        <p:nvGrpSpPr>
          <p:cNvPr id="8" name="组合 218"/>
          <p:cNvGrpSpPr>
            <a:grpSpLocks/>
          </p:cNvGrpSpPr>
          <p:nvPr/>
        </p:nvGrpSpPr>
        <p:grpSpPr bwMode="auto">
          <a:xfrm>
            <a:off x="7721600" y="0"/>
            <a:ext cx="2679700" cy="2260600"/>
            <a:chOff x="5753100" y="1524000"/>
            <a:chExt cx="2679700" cy="2260600"/>
          </a:xfrm>
        </p:grpSpPr>
        <p:sp>
          <p:nvSpPr>
            <p:cNvPr id="254987" name="Oval 18"/>
            <p:cNvSpPr>
              <a:spLocks noChangeArrowheads="1"/>
            </p:cNvSpPr>
            <p:nvPr/>
          </p:nvSpPr>
          <p:spPr bwMode="auto">
            <a:xfrm>
              <a:off x="5753100" y="18415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X</a:t>
              </a:r>
            </a:p>
          </p:txBody>
        </p:sp>
        <p:sp>
          <p:nvSpPr>
            <p:cNvPr id="254988" name="Oval 19"/>
            <p:cNvSpPr>
              <a:spLocks noChangeArrowheads="1"/>
            </p:cNvSpPr>
            <p:nvPr/>
          </p:nvSpPr>
          <p:spPr bwMode="auto">
            <a:xfrm>
              <a:off x="7962900" y="18415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Y</a:t>
              </a:r>
            </a:p>
          </p:txBody>
        </p:sp>
        <p:sp>
          <p:nvSpPr>
            <p:cNvPr id="254989" name="Oval 20"/>
            <p:cNvSpPr>
              <a:spLocks noChangeArrowheads="1"/>
            </p:cNvSpPr>
            <p:nvPr/>
          </p:nvSpPr>
          <p:spPr bwMode="auto">
            <a:xfrm>
              <a:off x="6743700" y="33147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Z</a:t>
              </a:r>
            </a:p>
          </p:txBody>
        </p:sp>
        <p:sp>
          <p:nvSpPr>
            <p:cNvPr id="254990" name="Line 21"/>
            <p:cNvSpPr>
              <a:spLocks noChangeShapeType="1"/>
            </p:cNvSpPr>
            <p:nvPr/>
          </p:nvSpPr>
          <p:spPr bwMode="auto">
            <a:xfrm>
              <a:off x="6197600" y="2019300"/>
              <a:ext cx="17653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4991" name="Line 22"/>
            <p:cNvSpPr>
              <a:spLocks noChangeShapeType="1"/>
            </p:cNvSpPr>
            <p:nvPr/>
          </p:nvSpPr>
          <p:spPr bwMode="auto">
            <a:xfrm>
              <a:off x="6096000" y="2260600"/>
              <a:ext cx="749300" cy="11303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4992" name="Line 23"/>
            <p:cNvSpPr>
              <a:spLocks noChangeShapeType="1"/>
            </p:cNvSpPr>
            <p:nvPr/>
          </p:nvSpPr>
          <p:spPr bwMode="auto">
            <a:xfrm flipV="1">
              <a:off x="7162800" y="2273300"/>
              <a:ext cx="977900" cy="11557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4993" name="Text Box 24"/>
            <p:cNvSpPr txBox="1">
              <a:spLocks noChangeArrowheads="1"/>
            </p:cNvSpPr>
            <p:nvPr/>
          </p:nvSpPr>
          <p:spPr bwMode="auto">
            <a:xfrm>
              <a:off x="6858000" y="1524000"/>
              <a:ext cx="342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2</a:t>
              </a:r>
            </a:p>
          </p:txBody>
        </p:sp>
        <p:sp>
          <p:nvSpPr>
            <p:cNvPr id="254994" name="Text Box 25"/>
            <p:cNvSpPr txBox="1">
              <a:spLocks noChangeArrowheads="1"/>
            </p:cNvSpPr>
            <p:nvPr/>
          </p:nvSpPr>
          <p:spPr bwMode="auto">
            <a:xfrm>
              <a:off x="7620000" y="2832100"/>
              <a:ext cx="723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20</a:t>
              </a:r>
            </a:p>
          </p:txBody>
        </p:sp>
        <p:sp>
          <p:nvSpPr>
            <p:cNvPr id="254995" name="Text Box 26"/>
            <p:cNvSpPr txBox="1">
              <a:spLocks noChangeArrowheads="1"/>
            </p:cNvSpPr>
            <p:nvPr/>
          </p:nvSpPr>
          <p:spPr bwMode="auto">
            <a:xfrm>
              <a:off x="6096000" y="2781300"/>
              <a:ext cx="342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7</a:t>
              </a:r>
            </a:p>
          </p:txBody>
        </p:sp>
      </p:grpSp>
    </p:spTree>
    <p:extLst>
      <p:ext uri="{BB962C8B-B14F-4D97-AF65-F5344CB8AC3E}">
        <p14:creationId xmlns:p14="http://schemas.microsoft.com/office/powerpoint/2010/main" val="2072364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1" presetClass="exit" presetSubtype="0" fill="hold" nodeType="afterEffect">
                                  <p:stCondLst>
                                    <p:cond delay="0"/>
                                  </p:stCondLst>
                                  <p:childTnLst>
                                    <p:set>
                                      <p:cBhvr>
                                        <p:cTn id="31" dur="1" fill="hold">
                                          <p:stCondLst>
                                            <p:cond delay="0"/>
                                          </p:stCondLst>
                                        </p:cTn>
                                        <p:tgtEl>
                                          <p:spTgt spid="8"/>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1+#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49420"/>
                                        </p:tgtEl>
                                        <p:attrNameLst>
                                          <p:attrName>style.visibility</p:attrName>
                                        </p:attrNameLst>
                                      </p:cBhvr>
                                      <p:to>
                                        <p:strVal val="visible"/>
                                      </p:to>
                                    </p:set>
                                    <p:anim calcmode="lin" valueType="num">
                                      <p:cBhvr additive="base">
                                        <p:cTn id="40" dur="500" fill="hold"/>
                                        <p:tgtEl>
                                          <p:spTgt spid="349420"/>
                                        </p:tgtEl>
                                        <p:attrNameLst>
                                          <p:attrName>ppt_x</p:attrName>
                                        </p:attrNameLst>
                                      </p:cBhvr>
                                      <p:tavLst>
                                        <p:tav tm="0">
                                          <p:val>
                                            <p:strVal val="1+#ppt_w/2"/>
                                          </p:val>
                                        </p:tav>
                                        <p:tav tm="100000">
                                          <p:val>
                                            <p:strVal val="#ppt_x"/>
                                          </p:val>
                                        </p:tav>
                                      </p:tavLst>
                                    </p:anim>
                                    <p:anim calcmode="lin" valueType="num">
                                      <p:cBhvr additive="base">
                                        <p:cTn id="41" dur="500" fill="hold"/>
                                        <p:tgtEl>
                                          <p:spTgt spid="3494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42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23262" y="2677677"/>
            <a:ext cx="4695042" cy="923330"/>
          </a:xfrm>
          <a:prstGeom prst="rect">
            <a:avLst/>
          </a:prstGeom>
          <a:noFill/>
        </p:spPr>
        <p:txBody>
          <a:bodyPr wrap="square" rtlCol="0">
            <a:spAutoFit/>
          </a:bodyPr>
          <a:lstStyle/>
          <a:p>
            <a:r>
              <a:rPr lang="en-US" altLang="zh-CN" sz="5400" b="1" dirty="0">
                <a:solidFill>
                  <a:srgbClr val="575757"/>
                </a:solidFill>
                <a:cs typeface="+mn-ea"/>
                <a:sym typeface="+mn-lt"/>
              </a:rPr>
              <a:t>4.6 </a:t>
            </a:r>
            <a:r>
              <a:rPr lang="zh-CN" altLang="en-US" sz="5400" b="1" dirty="0">
                <a:solidFill>
                  <a:srgbClr val="575757"/>
                </a:solidFill>
                <a:cs typeface="+mn-ea"/>
                <a:sym typeface="+mn-lt"/>
              </a:rPr>
              <a:t>层次选路</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4443799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idx="4294967295"/>
          </p:nvPr>
        </p:nvSpPr>
        <p:spPr>
          <a:xfrm>
            <a:off x="-88900" y="714758"/>
            <a:ext cx="12192000" cy="1143000"/>
          </a:xfrm>
          <a:prstGeom prst="rect">
            <a:avLst/>
          </a:prstGeom>
        </p:spPr>
        <p:txBody>
          <a:bodyPr/>
          <a:lstStyle/>
          <a:p>
            <a:pPr algn="ctr">
              <a:defRPr/>
            </a:pPr>
            <a:r>
              <a:rPr lang="zh-CN" altLang="en-US" dirty="0">
                <a:cs typeface="+mj-cs"/>
              </a:rPr>
              <a:t>虚电路</a:t>
            </a:r>
            <a:r>
              <a:rPr lang="en-US" altLang="zh-CN" dirty="0">
                <a:cs typeface="+mj-cs"/>
              </a:rPr>
              <a:t>(</a:t>
            </a:r>
            <a:r>
              <a:rPr lang="en-US" altLang="zh-CN" dirty="0"/>
              <a:t>Virtual Circuits</a:t>
            </a:r>
            <a:r>
              <a:rPr lang="en-US" altLang="zh-CN" dirty="0">
                <a:cs typeface="+mj-cs"/>
              </a:rPr>
              <a:t>)</a:t>
            </a:r>
            <a:r>
              <a:rPr lang="zh-CN" altLang="en-US" dirty="0">
                <a:cs typeface="+mj-cs"/>
              </a:rPr>
              <a:t>*</a:t>
            </a:r>
            <a:endParaRPr lang="en-US" dirty="0">
              <a:cs typeface="+mj-cs"/>
            </a:endParaRPr>
          </a:p>
        </p:txBody>
      </p:sp>
      <p:sp>
        <p:nvSpPr>
          <p:cNvPr id="12293" name="Rectangle 3"/>
          <p:cNvSpPr>
            <a:spLocks noGrp="1" noChangeArrowheads="1"/>
          </p:cNvSpPr>
          <p:nvPr>
            <p:ph type="body" sz="half" idx="4294967295"/>
          </p:nvPr>
        </p:nvSpPr>
        <p:spPr>
          <a:xfrm>
            <a:off x="889000" y="3513963"/>
            <a:ext cx="10160000" cy="2257425"/>
          </a:xfrm>
          <a:prstGeom prst="rect">
            <a:avLst/>
          </a:prstGeom>
        </p:spPr>
        <p:txBody>
          <a:bodyPr/>
          <a:lstStyle/>
          <a:p>
            <a:r>
              <a:rPr lang="zh-CN" altLang="en-US" sz="2400" dirty="0">
                <a:latin typeface="+mn-ea"/>
              </a:rPr>
              <a:t>在数据传输之前，需要为每个呼叫建立连接</a:t>
            </a:r>
            <a:endParaRPr lang="en-US" altLang="zh-CN" sz="2400" dirty="0">
              <a:latin typeface="+mn-ea"/>
            </a:endParaRPr>
          </a:p>
          <a:p>
            <a:r>
              <a:rPr lang="zh-CN" altLang="en-US" sz="2400" dirty="0">
                <a:latin typeface="+mn-ea"/>
              </a:rPr>
              <a:t>每个分组携带</a:t>
            </a:r>
            <a:r>
              <a:rPr lang="en-US" altLang="zh-CN" sz="2400" dirty="0">
                <a:latin typeface="+mn-ea"/>
              </a:rPr>
              <a:t>VC</a:t>
            </a:r>
            <a:r>
              <a:rPr lang="zh-CN" altLang="en-US" sz="2400" dirty="0">
                <a:latin typeface="+mn-ea"/>
              </a:rPr>
              <a:t>标识符</a:t>
            </a:r>
            <a:r>
              <a:rPr lang="en-US" altLang="zh-CN" sz="2400" dirty="0">
                <a:latin typeface="+mn-ea"/>
              </a:rPr>
              <a:t>(</a:t>
            </a:r>
            <a:r>
              <a:rPr lang="zh-CN" altLang="en-US" sz="2400" dirty="0">
                <a:latin typeface="+mn-ea"/>
              </a:rPr>
              <a:t>不是目的主机地址</a:t>
            </a:r>
            <a:r>
              <a:rPr lang="en-US" altLang="zh-CN" sz="2400" dirty="0">
                <a:latin typeface="+mn-ea"/>
              </a:rPr>
              <a:t>)</a:t>
            </a:r>
          </a:p>
          <a:p>
            <a:r>
              <a:rPr lang="zh-CN" altLang="en-US" sz="2400" dirty="0">
                <a:latin typeface="+mn-ea"/>
              </a:rPr>
              <a:t>位于“源</a:t>
            </a:r>
            <a:r>
              <a:rPr lang="en-US" altLang="zh-CN" sz="2400" dirty="0">
                <a:latin typeface="+mn-ea"/>
              </a:rPr>
              <a:t>-</a:t>
            </a:r>
            <a:r>
              <a:rPr lang="zh-CN" altLang="en-US" sz="2400" dirty="0">
                <a:latin typeface="+mn-ea"/>
              </a:rPr>
              <a:t>目的路径”上的每个路由器会维护经过它的每条连接的“状态”</a:t>
            </a:r>
            <a:endParaRPr lang="en-US" altLang="zh-CN" sz="2400" dirty="0">
              <a:latin typeface="+mn-ea"/>
            </a:endParaRPr>
          </a:p>
          <a:p>
            <a:r>
              <a:rPr lang="zh-CN" altLang="en-US" sz="2400" dirty="0">
                <a:latin typeface="+mn-ea"/>
              </a:rPr>
              <a:t>链路和路由器的资源</a:t>
            </a:r>
            <a:r>
              <a:rPr lang="en-US" altLang="zh-CN" sz="2400" dirty="0">
                <a:latin typeface="+mn-ea"/>
              </a:rPr>
              <a:t>(</a:t>
            </a:r>
            <a:r>
              <a:rPr lang="zh-CN" altLang="en-US" sz="2400" dirty="0">
                <a:latin typeface="+mn-ea"/>
              </a:rPr>
              <a:t>带宽、缓存</a:t>
            </a:r>
            <a:r>
              <a:rPr lang="en-US" altLang="zh-CN" sz="2400" dirty="0">
                <a:latin typeface="+mn-ea"/>
              </a:rPr>
              <a:t>)</a:t>
            </a:r>
            <a:r>
              <a:rPr lang="zh-CN" altLang="en-US" sz="2400" dirty="0">
                <a:latin typeface="+mn-ea"/>
              </a:rPr>
              <a:t>可以被分配给</a:t>
            </a:r>
            <a:r>
              <a:rPr lang="en-US" altLang="zh-CN" sz="2400" dirty="0">
                <a:latin typeface="+mn-ea"/>
              </a:rPr>
              <a:t>VC(</a:t>
            </a:r>
            <a:r>
              <a:rPr lang="zh-CN" altLang="en-US" sz="2400" dirty="0">
                <a:latin typeface="+mn-ea"/>
              </a:rPr>
              <a:t>专用资源</a:t>
            </a:r>
            <a:r>
              <a:rPr lang="en-US" altLang="zh-CN" sz="2400" dirty="0">
                <a:latin typeface="+mn-ea"/>
              </a:rPr>
              <a:t>)</a:t>
            </a:r>
          </a:p>
        </p:txBody>
      </p:sp>
      <p:sp>
        <p:nvSpPr>
          <p:cNvPr id="12294" name="Rectangle 4"/>
          <p:cNvSpPr>
            <a:spLocks noGrp="1" noChangeArrowheads="1"/>
          </p:cNvSpPr>
          <p:nvPr>
            <p:ph type="body" sz="half" idx="4294967295"/>
          </p:nvPr>
        </p:nvSpPr>
        <p:spPr>
          <a:xfrm>
            <a:off x="1157224" y="1691534"/>
            <a:ext cx="9699752" cy="1671637"/>
          </a:xfrm>
          <a:prstGeom prst="rect">
            <a:avLst/>
          </a:prstGeom>
        </p:spPr>
        <p:txBody>
          <a:bodyPr/>
          <a:lstStyle/>
          <a:p>
            <a:pPr>
              <a:buFont typeface="Wingdings" pitchFamily="2" charset="2"/>
              <a:buNone/>
            </a:pPr>
            <a:r>
              <a:rPr lang="ja-JP" altLang="en-US" dirty="0">
                <a:latin typeface="+mn-ea"/>
              </a:rPr>
              <a:t>“</a:t>
            </a:r>
            <a:r>
              <a:rPr lang="zh-CN" altLang="en-US" dirty="0">
                <a:latin typeface="+mn-ea"/>
              </a:rPr>
              <a:t>源主机</a:t>
            </a:r>
            <a:r>
              <a:rPr lang="en-US" altLang="zh-CN" dirty="0">
                <a:latin typeface="+mn-ea"/>
              </a:rPr>
              <a:t>-</a:t>
            </a:r>
            <a:r>
              <a:rPr lang="zh-CN" altLang="en-US" dirty="0">
                <a:latin typeface="+mn-ea"/>
              </a:rPr>
              <a:t>目的主机路径的行为类似于电话网络的行为</a:t>
            </a:r>
            <a:r>
              <a:rPr lang="en-US" altLang="zh-CN" dirty="0">
                <a:latin typeface="+mn-ea"/>
              </a:rPr>
              <a:t>”</a:t>
            </a:r>
          </a:p>
          <a:p>
            <a:pPr lvl="1">
              <a:lnSpc>
                <a:spcPct val="120000"/>
              </a:lnSpc>
            </a:pPr>
            <a:r>
              <a:rPr lang="zh-CN" altLang="en-US" b="1" dirty="0">
                <a:latin typeface="+mn-ea"/>
              </a:rPr>
              <a:t>性能上类似</a:t>
            </a:r>
            <a:endParaRPr lang="en-US" altLang="zh-CN" b="1" dirty="0">
              <a:latin typeface="+mn-ea"/>
            </a:endParaRPr>
          </a:p>
          <a:p>
            <a:pPr lvl="1">
              <a:lnSpc>
                <a:spcPct val="120000"/>
              </a:lnSpc>
            </a:pPr>
            <a:r>
              <a:rPr lang="zh-CN" altLang="en-US" b="1" dirty="0">
                <a:latin typeface="+mn-ea"/>
              </a:rPr>
              <a:t>沿着源</a:t>
            </a:r>
            <a:r>
              <a:rPr lang="en-US" altLang="zh-CN" b="1" dirty="0">
                <a:latin typeface="+mn-ea"/>
              </a:rPr>
              <a:t>-</a:t>
            </a:r>
            <a:r>
              <a:rPr lang="zh-CN" altLang="en-US" b="1" dirty="0">
                <a:latin typeface="+mn-ea"/>
              </a:rPr>
              <a:t>目的路径的网络行为类似</a:t>
            </a:r>
            <a:endParaRPr lang="en-US" altLang="zh-CN" b="1" dirty="0">
              <a:latin typeface="+mn-ea"/>
            </a:endParaRPr>
          </a:p>
        </p:txBody>
      </p:sp>
      <p:sp>
        <p:nvSpPr>
          <p:cNvPr id="12295" name="Rectangle 6"/>
          <p:cNvSpPr>
            <a:spLocks noChangeArrowheads="1"/>
          </p:cNvSpPr>
          <p:nvPr/>
        </p:nvSpPr>
        <p:spPr bwMode="auto">
          <a:xfrm>
            <a:off x="889000" y="1677246"/>
            <a:ext cx="10236200" cy="1685925"/>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Tree>
    <p:extLst>
      <p:ext uri="{BB962C8B-B14F-4D97-AF65-F5344CB8AC3E}">
        <p14:creationId xmlns:p14="http://schemas.microsoft.com/office/powerpoint/2010/main" val="16196285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4" name="Rectangle 5"/>
          <p:cNvSpPr>
            <a:spLocks noChangeArrowheads="1"/>
          </p:cNvSpPr>
          <p:nvPr/>
        </p:nvSpPr>
        <p:spPr bwMode="auto">
          <a:xfrm>
            <a:off x="620146" y="762827"/>
            <a:ext cx="6848473" cy="197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nSpc>
                <a:spcPct val="130000"/>
              </a:lnSpc>
              <a:spcBef>
                <a:spcPts val="0"/>
              </a:spcBef>
              <a:buClrTx/>
              <a:buFontTx/>
              <a:buNone/>
            </a:pPr>
            <a:r>
              <a:rPr lang="zh-CN" altLang="en-US" sz="2400" dirty="0">
                <a:latin typeface="+mn-ea"/>
                <a:ea typeface="+mn-ea"/>
              </a:rPr>
              <a:t>迄今为止，我们的路由研究都是理想化的：</a:t>
            </a:r>
          </a:p>
          <a:p>
            <a:pPr>
              <a:lnSpc>
                <a:spcPct val="130000"/>
              </a:lnSpc>
              <a:spcBef>
                <a:spcPts val="0"/>
              </a:spcBef>
              <a:buClrTx/>
              <a:buFontTx/>
              <a:buNone/>
            </a:pPr>
            <a:r>
              <a:rPr lang="zh-CN" altLang="en-US" sz="2400" dirty="0">
                <a:latin typeface="+mn-ea"/>
                <a:ea typeface="+mn-ea"/>
              </a:rPr>
              <a:t>所有路由器一样的</a:t>
            </a:r>
          </a:p>
          <a:p>
            <a:pPr>
              <a:lnSpc>
                <a:spcPct val="130000"/>
              </a:lnSpc>
              <a:spcBef>
                <a:spcPts val="0"/>
              </a:spcBef>
              <a:buClrTx/>
              <a:buFontTx/>
              <a:buNone/>
            </a:pPr>
            <a:r>
              <a:rPr lang="zh-CN" altLang="en-US" sz="2400" dirty="0">
                <a:latin typeface="+mn-ea"/>
                <a:ea typeface="+mn-ea"/>
              </a:rPr>
              <a:t>网络是 “平面的”</a:t>
            </a:r>
          </a:p>
          <a:p>
            <a:pPr>
              <a:lnSpc>
                <a:spcPct val="130000"/>
              </a:lnSpc>
              <a:spcBef>
                <a:spcPts val="0"/>
              </a:spcBef>
              <a:buClrTx/>
              <a:buFontTx/>
              <a:buNone/>
            </a:pPr>
            <a:r>
              <a:rPr lang="en-US" altLang="zh-CN" sz="2400" dirty="0">
                <a:latin typeface="+mn-ea"/>
                <a:ea typeface="+mn-ea"/>
              </a:rPr>
              <a:t>… </a:t>
            </a:r>
            <a:r>
              <a:rPr lang="zh-CN" altLang="en-US" sz="2400" dirty="0">
                <a:latin typeface="+mn-ea"/>
                <a:ea typeface="+mn-ea"/>
              </a:rPr>
              <a:t>实际中并不是这样的</a:t>
            </a:r>
            <a:r>
              <a:rPr lang="en-US" altLang="zh-CN" sz="2400" dirty="0">
                <a:latin typeface="+mn-ea"/>
                <a:ea typeface="+mn-ea"/>
              </a:rPr>
              <a:t>…</a:t>
            </a:r>
            <a:endParaRPr lang="zh-CN" altLang="en-US" sz="2400" dirty="0">
              <a:latin typeface="+mn-ea"/>
              <a:ea typeface="+mn-ea"/>
            </a:endParaRPr>
          </a:p>
        </p:txBody>
      </p:sp>
      <p:grpSp>
        <p:nvGrpSpPr>
          <p:cNvPr id="7" name="组合 6"/>
          <p:cNvGrpSpPr/>
          <p:nvPr/>
        </p:nvGrpSpPr>
        <p:grpSpPr>
          <a:xfrm>
            <a:off x="1412030" y="3135226"/>
            <a:ext cx="3575078" cy="3452609"/>
            <a:chOff x="3336132" y="3007668"/>
            <a:chExt cx="1707967" cy="1719421"/>
          </a:xfrm>
        </p:grpSpPr>
        <p:grpSp>
          <p:nvGrpSpPr>
            <p:cNvPr id="8" name="组合 7"/>
            <p:cNvGrpSpPr>
              <a:grpSpLocks noChangeAspect="1"/>
            </p:cNvGrpSpPr>
            <p:nvPr/>
          </p:nvGrpSpPr>
          <p:grpSpPr>
            <a:xfrm>
              <a:off x="3336132" y="3007668"/>
              <a:ext cx="1707967" cy="1719421"/>
              <a:chOff x="1983909" y="2663640"/>
              <a:chExt cx="1657350" cy="1668463"/>
            </a:xfrm>
            <a:solidFill>
              <a:schemeClr val="accent1"/>
            </a:solidFill>
          </p:grpSpPr>
          <p:sp>
            <p:nvSpPr>
              <p:cNvPr id="11" name="任意多边形: 形状 42"/>
              <p:cNvSpPr>
                <a:spLocks/>
              </p:cNvSpPr>
              <p:nvPr/>
            </p:nvSpPr>
            <p:spPr bwMode="auto">
              <a:xfrm>
                <a:off x="1983909" y="3062103"/>
                <a:ext cx="1216025" cy="1270000"/>
              </a:xfrm>
              <a:custGeom>
                <a:avLst/>
                <a:gdLst>
                  <a:gd name="T0" fmla="*/ 71 w 540"/>
                  <a:gd name="T1" fmla="*/ 536 h 564"/>
                  <a:gd name="T2" fmla="*/ 24 w 540"/>
                  <a:gd name="T3" fmla="*/ 488 h 564"/>
                  <a:gd name="T4" fmla="*/ 24 w 540"/>
                  <a:gd name="T5" fmla="*/ 0 h 564"/>
                  <a:gd name="T6" fmla="*/ 0 w 540"/>
                  <a:gd name="T7" fmla="*/ 0 h 564"/>
                  <a:gd name="T8" fmla="*/ 0 w 540"/>
                  <a:gd name="T9" fmla="*/ 489 h 564"/>
                  <a:gd name="T10" fmla="*/ 72 w 540"/>
                  <a:gd name="T11" fmla="*/ 564 h 564"/>
                  <a:gd name="T12" fmla="*/ 540 w 540"/>
                  <a:gd name="T13" fmla="*/ 564 h 564"/>
                  <a:gd name="T14" fmla="*/ 540 w 540"/>
                  <a:gd name="T15" fmla="*/ 536 h 564"/>
                  <a:gd name="T16" fmla="*/ 71 w 540"/>
                  <a:gd name="T17" fmla="*/ 536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564">
                    <a:moveTo>
                      <a:pt x="71" y="536"/>
                    </a:moveTo>
                    <a:cubicBezTo>
                      <a:pt x="44" y="536"/>
                      <a:pt x="24" y="515"/>
                      <a:pt x="24" y="488"/>
                    </a:cubicBezTo>
                    <a:cubicBezTo>
                      <a:pt x="24" y="0"/>
                      <a:pt x="24" y="0"/>
                      <a:pt x="24" y="0"/>
                    </a:cubicBezTo>
                    <a:cubicBezTo>
                      <a:pt x="0" y="0"/>
                      <a:pt x="0" y="0"/>
                      <a:pt x="0" y="0"/>
                    </a:cubicBezTo>
                    <a:cubicBezTo>
                      <a:pt x="0" y="489"/>
                      <a:pt x="0" y="489"/>
                      <a:pt x="0" y="489"/>
                    </a:cubicBezTo>
                    <a:cubicBezTo>
                      <a:pt x="0" y="529"/>
                      <a:pt x="32" y="564"/>
                      <a:pt x="72" y="564"/>
                    </a:cubicBezTo>
                    <a:cubicBezTo>
                      <a:pt x="540" y="564"/>
                      <a:pt x="540" y="564"/>
                      <a:pt x="540" y="564"/>
                    </a:cubicBezTo>
                    <a:cubicBezTo>
                      <a:pt x="540" y="536"/>
                      <a:pt x="540" y="536"/>
                      <a:pt x="540" y="536"/>
                    </a:cubicBezTo>
                    <a:lnTo>
                      <a:pt x="71"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 name="任意多边形: 形状 43"/>
              <p:cNvSpPr>
                <a:spLocks/>
              </p:cNvSpPr>
              <p:nvPr/>
            </p:nvSpPr>
            <p:spPr bwMode="auto">
              <a:xfrm>
                <a:off x="2433171" y="2674753"/>
                <a:ext cx="1208088" cy="1243013"/>
              </a:xfrm>
              <a:custGeom>
                <a:avLst/>
                <a:gdLst>
                  <a:gd name="T0" fmla="*/ 461 w 536"/>
                  <a:gd name="T1" fmla="*/ 24 h 552"/>
                  <a:gd name="T2" fmla="*/ 508 w 536"/>
                  <a:gd name="T3" fmla="*/ 70 h 552"/>
                  <a:gd name="T4" fmla="*/ 508 w 536"/>
                  <a:gd name="T5" fmla="*/ 552 h 552"/>
                  <a:gd name="T6" fmla="*/ 536 w 536"/>
                  <a:gd name="T7" fmla="*/ 552 h 552"/>
                  <a:gd name="T8" fmla="*/ 536 w 536"/>
                  <a:gd name="T9" fmla="*/ 72 h 552"/>
                  <a:gd name="T10" fmla="*/ 462 w 536"/>
                  <a:gd name="T11" fmla="*/ 0 h 552"/>
                  <a:gd name="T12" fmla="*/ 0 w 536"/>
                  <a:gd name="T13" fmla="*/ 0 h 552"/>
                  <a:gd name="T14" fmla="*/ 0 w 536"/>
                  <a:gd name="T15" fmla="*/ 24 h 552"/>
                  <a:gd name="T16" fmla="*/ 461 w 536"/>
                  <a:gd name="T17" fmla="*/ 2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 h="552">
                    <a:moveTo>
                      <a:pt x="461" y="24"/>
                    </a:moveTo>
                    <a:cubicBezTo>
                      <a:pt x="488" y="24"/>
                      <a:pt x="508" y="44"/>
                      <a:pt x="508" y="70"/>
                    </a:cubicBezTo>
                    <a:cubicBezTo>
                      <a:pt x="508" y="552"/>
                      <a:pt x="508" y="552"/>
                      <a:pt x="508" y="552"/>
                    </a:cubicBezTo>
                    <a:cubicBezTo>
                      <a:pt x="536" y="552"/>
                      <a:pt x="536" y="552"/>
                      <a:pt x="536" y="552"/>
                    </a:cubicBezTo>
                    <a:cubicBezTo>
                      <a:pt x="536" y="72"/>
                      <a:pt x="536" y="72"/>
                      <a:pt x="536" y="72"/>
                    </a:cubicBezTo>
                    <a:cubicBezTo>
                      <a:pt x="536" y="32"/>
                      <a:pt x="502" y="0"/>
                      <a:pt x="462" y="0"/>
                    </a:cubicBezTo>
                    <a:cubicBezTo>
                      <a:pt x="0" y="0"/>
                      <a:pt x="0" y="0"/>
                      <a:pt x="0" y="0"/>
                    </a:cubicBezTo>
                    <a:cubicBezTo>
                      <a:pt x="0" y="24"/>
                      <a:pt x="0" y="24"/>
                      <a:pt x="0" y="24"/>
                    </a:cubicBezTo>
                    <a:lnTo>
                      <a:pt x="46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 name="任意多边形: 形状 44"/>
              <p:cNvSpPr>
                <a:spLocks/>
              </p:cNvSpPr>
              <p:nvPr/>
            </p:nvSpPr>
            <p:spPr bwMode="auto">
              <a:xfrm>
                <a:off x="3277721" y="4006665"/>
                <a:ext cx="358775" cy="315913"/>
              </a:xfrm>
              <a:custGeom>
                <a:avLst/>
                <a:gdLst>
                  <a:gd name="T0" fmla="*/ 43 w 159"/>
                  <a:gd name="T1" fmla="*/ 69 h 140"/>
                  <a:gd name="T2" fmla="*/ 34 w 159"/>
                  <a:gd name="T3" fmla="*/ 61 h 140"/>
                  <a:gd name="T4" fmla="*/ 24 w 159"/>
                  <a:gd name="T5" fmla="*/ 61 h 140"/>
                  <a:gd name="T6" fmla="*/ 7 w 159"/>
                  <a:gd name="T7" fmla="*/ 52 h 140"/>
                  <a:gd name="T8" fmla="*/ 0 w 159"/>
                  <a:gd name="T9" fmla="*/ 32 h 140"/>
                  <a:gd name="T10" fmla="*/ 10 w 159"/>
                  <a:gd name="T11" fmla="*/ 9 h 140"/>
                  <a:gd name="T12" fmla="*/ 34 w 159"/>
                  <a:gd name="T13" fmla="*/ 0 h 140"/>
                  <a:gd name="T14" fmla="*/ 61 w 159"/>
                  <a:gd name="T15" fmla="*/ 13 h 140"/>
                  <a:gd name="T16" fmla="*/ 72 w 159"/>
                  <a:gd name="T17" fmla="*/ 47 h 140"/>
                  <a:gd name="T18" fmla="*/ 42 w 159"/>
                  <a:gd name="T19" fmla="*/ 126 h 140"/>
                  <a:gd name="T20" fmla="*/ 23 w 159"/>
                  <a:gd name="T21" fmla="*/ 140 h 140"/>
                  <a:gd name="T22" fmla="*/ 13 w 159"/>
                  <a:gd name="T23" fmla="*/ 131 h 140"/>
                  <a:gd name="T24" fmla="*/ 18 w 159"/>
                  <a:gd name="T25" fmla="*/ 120 h 140"/>
                  <a:gd name="T26" fmla="*/ 36 w 159"/>
                  <a:gd name="T27" fmla="*/ 92 h 140"/>
                  <a:gd name="T28" fmla="*/ 43 w 159"/>
                  <a:gd name="T29" fmla="*/ 69 h 140"/>
                  <a:gd name="T30" fmla="*/ 130 w 159"/>
                  <a:gd name="T31" fmla="*/ 69 h 140"/>
                  <a:gd name="T32" fmla="*/ 121 w 159"/>
                  <a:gd name="T33" fmla="*/ 61 h 140"/>
                  <a:gd name="T34" fmla="*/ 112 w 159"/>
                  <a:gd name="T35" fmla="*/ 61 h 140"/>
                  <a:gd name="T36" fmla="*/ 94 w 159"/>
                  <a:gd name="T37" fmla="*/ 52 h 140"/>
                  <a:gd name="T38" fmla="*/ 87 w 159"/>
                  <a:gd name="T39" fmla="*/ 32 h 140"/>
                  <a:gd name="T40" fmla="*/ 96 w 159"/>
                  <a:gd name="T41" fmla="*/ 9 h 140"/>
                  <a:gd name="T42" fmla="*/ 120 w 159"/>
                  <a:gd name="T43" fmla="*/ 0 h 140"/>
                  <a:gd name="T44" fmla="*/ 148 w 159"/>
                  <a:gd name="T45" fmla="*/ 13 h 140"/>
                  <a:gd name="T46" fmla="*/ 159 w 159"/>
                  <a:gd name="T47" fmla="*/ 47 h 140"/>
                  <a:gd name="T48" fmla="*/ 129 w 159"/>
                  <a:gd name="T49" fmla="*/ 126 h 140"/>
                  <a:gd name="T50" fmla="*/ 109 w 159"/>
                  <a:gd name="T51" fmla="*/ 140 h 140"/>
                  <a:gd name="T52" fmla="*/ 100 w 159"/>
                  <a:gd name="T53" fmla="*/ 131 h 140"/>
                  <a:gd name="T54" fmla="*/ 106 w 159"/>
                  <a:gd name="T55" fmla="*/ 120 h 140"/>
                  <a:gd name="T56" fmla="*/ 122 w 159"/>
                  <a:gd name="T57" fmla="*/ 92 h 140"/>
                  <a:gd name="T58" fmla="*/ 130 w 159"/>
                  <a:gd name="T59" fmla="*/ 6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140">
                    <a:moveTo>
                      <a:pt x="43" y="69"/>
                    </a:moveTo>
                    <a:cubicBezTo>
                      <a:pt x="43" y="64"/>
                      <a:pt x="40" y="61"/>
                      <a:pt x="34" y="61"/>
                    </a:cubicBezTo>
                    <a:cubicBezTo>
                      <a:pt x="24" y="61"/>
                      <a:pt x="24" y="61"/>
                      <a:pt x="24" y="61"/>
                    </a:cubicBezTo>
                    <a:cubicBezTo>
                      <a:pt x="18" y="60"/>
                      <a:pt x="12" y="57"/>
                      <a:pt x="7" y="52"/>
                    </a:cubicBezTo>
                    <a:cubicBezTo>
                      <a:pt x="2" y="46"/>
                      <a:pt x="0" y="40"/>
                      <a:pt x="0" y="32"/>
                    </a:cubicBezTo>
                    <a:cubicBezTo>
                      <a:pt x="0" y="23"/>
                      <a:pt x="3" y="15"/>
                      <a:pt x="10" y="9"/>
                    </a:cubicBezTo>
                    <a:cubicBezTo>
                      <a:pt x="16" y="3"/>
                      <a:pt x="24" y="0"/>
                      <a:pt x="34" y="0"/>
                    </a:cubicBezTo>
                    <a:cubicBezTo>
                      <a:pt x="44" y="0"/>
                      <a:pt x="54" y="4"/>
                      <a:pt x="61" y="13"/>
                    </a:cubicBezTo>
                    <a:cubicBezTo>
                      <a:pt x="68" y="22"/>
                      <a:pt x="72" y="33"/>
                      <a:pt x="72" y="47"/>
                    </a:cubicBezTo>
                    <a:cubicBezTo>
                      <a:pt x="72" y="73"/>
                      <a:pt x="62" y="99"/>
                      <a:pt x="42" y="126"/>
                    </a:cubicBezTo>
                    <a:cubicBezTo>
                      <a:pt x="34" y="136"/>
                      <a:pt x="28" y="140"/>
                      <a:pt x="23" y="140"/>
                    </a:cubicBezTo>
                    <a:cubicBezTo>
                      <a:pt x="16" y="140"/>
                      <a:pt x="13" y="137"/>
                      <a:pt x="13" y="131"/>
                    </a:cubicBezTo>
                    <a:cubicBezTo>
                      <a:pt x="13" y="128"/>
                      <a:pt x="15" y="125"/>
                      <a:pt x="18" y="120"/>
                    </a:cubicBezTo>
                    <a:cubicBezTo>
                      <a:pt x="25" y="112"/>
                      <a:pt x="30" y="103"/>
                      <a:pt x="36" y="92"/>
                    </a:cubicBezTo>
                    <a:cubicBezTo>
                      <a:pt x="41" y="82"/>
                      <a:pt x="43" y="74"/>
                      <a:pt x="43" y="69"/>
                    </a:cubicBezTo>
                    <a:close/>
                    <a:moveTo>
                      <a:pt x="130" y="69"/>
                    </a:moveTo>
                    <a:cubicBezTo>
                      <a:pt x="130" y="64"/>
                      <a:pt x="127" y="61"/>
                      <a:pt x="121" y="61"/>
                    </a:cubicBezTo>
                    <a:cubicBezTo>
                      <a:pt x="112" y="61"/>
                      <a:pt x="112" y="61"/>
                      <a:pt x="112" y="61"/>
                    </a:cubicBezTo>
                    <a:cubicBezTo>
                      <a:pt x="105" y="60"/>
                      <a:pt x="99" y="57"/>
                      <a:pt x="94" y="52"/>
                    </a:cubicBezTo>
                    <a:cubicBezTo>
                      <a:pt x="89" y="46"/>
                      <a:pt x="87" y="40"/>
                      <a:pt x="87" y="32"/>
                    </a:cubicBezTo>
                    <a:cubicBezTo>
                      <a:pt x="87" y="23"/>
                      <a:pt x="90" y="15"/>
                      <a:pt x="96" y="9"/>
                    </a:cubicBezTo>
                    <a:cubicBezTo>
                      <a:pt x="103" y="3"/>
                      <a:pt x="111" y="0"/>
                      <a:pt x="120" y="0"/>
                    </a:cubicBezTo>
                    <a:cubicBezTo>
                      <a:pt x="132" y="0"/>
                      <a:pt x="141" y="4"/>
                      <a:pt x="148" y="13"/>
                    </a:cubicBezTo>
                    <a:cubicBezTo>
                      <a:pt x="155" y="22"/>
                      <a:pt x="159" y="33"/>
                      <a:pt x="159" y="47"/>
                    </a:cubicBezTo>
                    <a:cubicBezTo>
                      <a:pt x="159" y="73"/>
                      <a:pt x="149" y="99"/>
                      <a:pt x="129" y="126"/>
                    </a:cubicBezTo>
                    <a:cubicBezTo>
                      <a:pt x="121" y="136"/>
                      <a:pt x="115" y="140"/>
                      <a:pt x="109" y="140"/>
                    </a:cubicBezTo>
                    <a:cubicBezTo>
                      <a:pt x="103" y="140"/>
                      <a:pt x="100" y="137"/>
                      <a:pt x="100" y="131"/>
                    </a:cubicBezTo>
                    <a:cubicBezTo>
                      <a:pt x="100" y="128"/>
                      <a:pt x="102" y="125"/>
                      <a:pt x="106" y="120"/>
                    </a:cubicBezTo>
                    <a:cubicBezTo>
                      <a:pt x="112" y="112"/>
                      <a:pt x="117" y="103"/>
                      <a:pt x="122" y="92"/>
                    </a:cubicBezTo>
                    <a:cubicBezTo>
                      <a:pt x="127" y="82"/>
                      <a:pt x="130" y="74"/>
                      <a:pt x="13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 name="任意多边形: 形状 45"/>
              <p:cNvSpPr>
                <a:spLocks/>
              </p:cNvSpPr>
              <p:nvPr/>
            </p:nvSpPr>
            <p:spPr bwMode="auto">
              <a:xfrm>
                <a:off x="1983909" y="2663640"/>
                <a:ext cx="355600" cy="317500"/>
              </a:xfrm>
              <a:custGeom>
                <a:avLst/>
                <a:gdLst>
                  <a:gd name="T0" fmla="*/ 115 w 158"/>
                  <a:gd name="T1" fmla="*/ 72 h 141"/>
                  <a:gd name="T2" fmla="*/ 124 w 158"/>
                  <a:gd name="T3" fmla="*/ 80 h 141"/>
                  <a:gd name="T4" fmla="*/ 134 w 158"/>
                  <a:gd name="T5" fmla="*/ 80 h 141"/>
                  <a:gd name="T6" fmla="*/ 151 w 158"/>
                  <a:gd name="T7" fmla="*/ 89 h 141"/>
                  <a:gd name="T8" fmla="*/ 158 w 158"/>
                  <a:gd name="T9" fmla="*/ 109 h 141"/>
                  <a:gd name="T10" fmla="*/ 149 w 158"/>
                  <a:gd name="T11" fmla="*/ 132 h 141"/>
                  <a:gd name="T12" fmla="*/ 125 w 158"/>
                  <a:gd name="T13" fmla="*/ 141 h 141"/>
                  <a:gd name="T14" fmla="*/ 98 w 158"/>
                  <a:gd name="T15" fmla="*/ 128 h 141"/>
                  <a:gd name="T16" fmla="*/ 87 w 158"/>
                  <a:gd name="T17" fmla="*/ 94 h 141"/>
                  <a:gd name="T18" fmla="*/ 117 w 158"/>
                  <a:gd name="T19" fmla="*/ 15 h 141"/>
                  <a:gd name="T20" fmla="*/ 136 w 158"/>
                  <a:gd name="T21" fmla="*/ 0 h 141"/>
                  <a:gd name="T22" fmla="*/ 145 w 158"/>
                  <a:gd name="T23" fmla="*/ 10 h 141"/>
                  <a:gd name="T24" fmla="*/ 140 w 158"/>
                  <a:gd name="T25" fmla="*/ 21 h 141"/>
                  <a:gd name="T26" fmla="*/ 123 w 158"/>
                  <a:gd name="T27" fmla="*/ 48 h 141"/>
                  <a:gd name="T28" fmla="*/ 115 w 158"/>
                  <a:gd name="T29" fmla="*/ 72 h 141"/>
                  <a:gd name="T30" fmla="*/ 28 w 158"/>
                  <a:gd name="T31" fmla="*/ 72 h 141"/>
                  <a:gd name="T32" fmla="*/ 37 w 158"/>
                  <a:gd name="T33" fmla="*/ 80 h 141"/>
                  <a:gd name="T34" fmla="*/ 47 w 158"/>
                  <a:gd name="T35" fmla="*/ 80 h 141"/>
                  <a:gd name="T36" fmla="*/ 64 w 158"/>
                  <a:gd name="T37" fmla="*/ 89 h 141"/>
                  <a:gd name="T38" fmla="*/ 72 w 158"/>
                  <a:gd name="T39" fmla="*/ 109 h 141"/>
                  <a:gd name="T40" fmla="*/ 62 w 158"/>
                  <a:gd name="T41" fmla="*/ 132 h 141"/>
                  <a:gd name="T42" fmla="*/ 38 w 158"/>
                  <a:gd name="T43" fmla="*/ 141 h 141"/>
                  <a:gd name="T44" fmla="*/ 10 w 158"/>
                  <a:gd name="T45" fmla="*/ 128 h 141"/>
                  <a:gd name="T46" fmla="*/ 0 w 158"/>
                  <a:gd name="T47" fmla="*/ 94 h 141"/>
                  <a:gd name="T48" fmla="*/ 30 w 158"/>
                  <a:gd name="T49" fmla="*/ 15 h 141"/>
                  <a:gd name="T50" fmla="*/ 49 w 158"/>
                  <a:gd name="T51" fmla="*/ 0 h 141"/>
                  <a:gd name="T52" fmla="*/ 58 w 158"/>
                  <a:gd name="T53" fmla="*/ 10 h 141"/>
                  <a:gd name="T54" fmla="*/ 53 w 158"/>
                  <a:gd name="T55" fmla="*/ 21 h 141"/>
                  <a:gd name="T56" fmla="*/ 36 w 158"/>
                  <a:gd name="T57" fmla="*/ 48 h 141"/>
                  <a:gd name="T58" fmla="*/ 28 w 158"/>
                  <a:gd name="T5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 h="141">
                    <a:moveTo>
                      <a:pt x="115" y="72"/>
                    </a:moveTo>
                    <a:cubicBezTo>
                      <a:pt x="115" y="77"/>
                      <a:pt x="118" y="80"/>
                      <a:pt x="124" y="80"/>
                    </a:cubicBezTo>
                    <a:cubicBezTo>
                      <a:pt x="134" y="80"/>
                      <a:pt x="134" y="80"/>
                      <a:pt x="134" y="80"/>
                    </a:cubicBezTo>
                    <a:cubicBezTo>
                      <a:pt x="140" y="80"/>
                      <a:pt x="146" y="83"/>
                      <a:pt x="151" y="89"/>
                    </a:cubicBezTo>
                    <a:cubicBezTo>
                      <a:pt x="156" y="95"/>
                      <a:pt x="158" y="101"/>
                      <a:pt x="158" y="109"/>
                    </a:cubicBezTo>
                    <a:cubicBezTo>
                      <a:pt x="158" y="118"/>
                      <a:pt x="155" y="126"/>
                      <a:pt x="149" y="132"/>
                    </a:cubicBezTo>
                    <a:cubicBezTo>
                      <a:pt x="142" y="138"/>
                      <a:pt x="134" y="141"/>
                      <a:pt x="125" y="141"/>
                    </a:cubicBezTo>
                    <a:cubicBezTo>
                      <a:pt x="114" y="141"/>
                      <a:pt x="105" y="137"/>
                      <a:pt x="98" y="128"/>
                    </a:cubicBezTo>
                    <a:cubicBezTo>
                      <a:pt x="90" y="119"/>
                      <a:pt x="87" y="108"/>
                      <a:pt x="87" y="94"/>
                    </a:cubicBezTo>
                    <a:cubicBezTo>
                      <a:pt x="87" y="68"/>
                      <a:pt x="97" y="42"/>
                      <a:pt x="117" y="15"/>
                    </a:cubicBezTo>
                    <a:cubicBezTo>
                      <a:pt x="124" y="5"/>
                      <a:pt x="130" y="0"/>
                      <a:pt x="136" y="0"/>
                    </a:cubicBezTo>
                    <a:cubicBezTo>
                      <a:pt x="142" y="0"/>
                      <a:pt x="145" y="4"/>
                      <a:pt x="145" y="10"/>
                    </a:cubicBezTo>
                    <a:cubicBezTo>
                      <a:pt x="145" y="13"/>
                      <a:pt x="144" y="16"/>
                      <a:pt x="140" y="21"/>
                    </a:cubicBezTo>
                    <a:cubicBezTo>
                      <a:pt x="134" y="29"/>
                      <a:pt x="128" y="38"/>
                      <a:pt x="123" y="48"/>
                    </a:cubicBezTo>
                    <a:cubicBezTo>
                      <a:pt x="118" y="59"/>
                      <a:pt x="115" y="67"/>
                      <a:pt x="115" y="72"/>
                    </a:cubicBezTo>
                    <a:close/>
                    <a:moveTo>
                      <a:pt x="28" y="72"/>
                    </a:moveTo>
                    <a:cubicBezTo>
                      <a:pt x="28" y="77"/>
                      <a:pt x="31" y="80"/>
                      <a:pt x="37" y="80"/>
                    </a:cubicBezTo>
                    <a:cubicBezTo>
                      <a:pt x="47" y="80"/>
                      <a:pt x="47" y="80"/>
                      <a:pt x="47" y="80"/>
                    </a:cubicBezTo>
                    <a:cubicBezTo>
                      <a:pt x="53" y="80"/>
                      <a:pt x="59" y="83"/>
                      <a:pt x="64" y="89"/>
                    </a:cubicBezTo>
                    <a:cubicBezTo>
                      <a:pt x="69" y="95"/>
                      <a:pt x="72" y="101"/>
                      <a:pt x="72" y="109"/>
                    </a:cubicBezTo>
                    <a:cubicBezTo>
                      <a:pt x="72" y="118"/>
                      <a:pt x="68" y="126"/>
                      <a:pt x="62" y="132"/>
                    </a:cubicBezTo>
                    <a:cubicBezTo>
                      <a:pt x="56" y="138"/>
                      <a:pt x="48" y="141"/>
                      <a:pt x="38" y="141"/>
                    </a:cubicBezTo>
                    <a:cubicBezTo>
                      <a:pt x="27" y="141"/>
                      <a:pt x="18" y="137"/>
                      <a:pt x="10" y="128"/>
                    </a:cubicBezTo>
                    <a:cubicBezTo>
                      <a:pt x="3" y="119"/>
                      <a:pt x="0" y="108"/>
                      <a:pt x="0" y="94"/>
                    </a:cubicBezTo>
                    <a:cubicBezTo>
                      <a:pt x="0" y="68"/>
                      <a:pt x="10" y="42"/>
                      <a:pt x="30" y="15"/>
                    </a:cubicBezTo>
                    <a:cubicBezTo>
                      <a:pt x="37" y="5"/>
                      <a:pt x="44" y="0"/>
                      <a:pt x="49" y="0"/>
                    </a:cubicBezTo>
                    <a:cubicBezTo>
                      <a:pt x="55" y="0"/>
                      <a:pt x="58" y="4"/>
                      <a:pt x="58" y="10"/>
                    </a:cubicBezTo>
                    <a:cubicBezTo>
                      <a:pt x="58" y="13"/>
                      <a:pt x="56" y="16"/>
                      <a:pt x="53" y="21"/>
                    </a:cubicBezTo>
                    <a:cubicBezTo>
                      <a:pt x="47" y="29"/>
                      <a:pt x="41" y="38"/>
                      <a:pt x="36" y="48"/>
                    </a:cubicBezTo>
                    <a:cubicBezTo>
                      <a:pt x="31" y="59"/>
                      <a:pt x="28" y="67"/>
                      <a:pt x="2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9" name="矩形 8">
              <a:extLst>
                <a:ext uri="{FF2B5EF4-FFF2-40B4-BE49-F238E27FC236}">
                  <a16:creationId xmlns:a16="http://schemas.microsoft.com/office/drawing/2014/main" id="{5D58713D-4D52-4F7E-A480-489F098AAB3B}"/>
                </a:ext>
              </a:extLst>
            </p:cNvPr>
            <p:cNvSpPr/>
            <p:nvPr/>
          </p:nvSpPr>
          <p:spPr>
            <a:xfrm>
              <a:off x="3519772" y="3313162"/>
              <a:ext cx="1333118" cy="112510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285750" indent="-285750">
                <a:lnSpc>
                  <a:spcPct val="110000"/>
                </a:lnSpc>
                <a:buFont typeface="Wingdings" panose="05000000000000000000" pitchFamily="2" charset="2"/>
                <a:buChar char="l"/>
              </a:pPr>
              <a:r>
                <a:rPr lang="zh-CN" altLang="en-US" sz="2200" b="1" spc="30" dirty="0">
                  <a:solidFill>
                    <a:schemeClr val="accent1">
                      <a:lumMod val="100000"/>
                    </a:schemeClr>
                  </a:solidFill>
                  <a:cs typeface="+mn-ea"/>
                  <a:sym typeface="+mn-lt"/>
                </a:rPr>
                <a:t>规模</a:t>
              </a:r>
              <a:r>
                <a:rPr lang="en-US" altLang="zh-CN" sz="2200" b="1" spc="30" dirty="0">
                  <a:solidFill>
                    <a:schemeClr val="accent1">
                      <a:lumMod val="100000"/>
                    </a:schemeClr>
                  </a:solidFill>
                  <a:cs typeface="+mn-ea"/>
                  <a:sym typeface="+mn-lt"/>
                </a:rPr>
                <a:t>:</a:t>
              </a:r>
              <a:r>
                <a:rPr lang="zh-CN" altLang="en-US" sz="2200" b="1" spc="30" dirty="0">
                  <a:solidFill>
                    <a:schemeClr val="accent1">
                      <a:lumMod val="100000"/>
                    </a:schemeClr>
                  </a:solidFill>
                  <a:cs typeface="+mn-ea"/>
                  <a:sym typeface="+mn-lt"/>
                </a:rPr>
                <a:t>具有</a:t>
              </a:r>
              <a:r>
                <a:rPr lang="en-US" altLang="zh-CN" sz="2200" b="1" spc="30" dirty="0">
                  <a:solidFill>
                    <a:schemeClr val="accent1">
                      <a:lumMod val="100000"/>
                    </a:schemeClr>
                  </a:solidFill>
                  <a:cs typeface="+mn-ea"/>
                  <a:sym typeface="+mn-lt"/>
                </a:rPr>
                <a:t>20</a:t>
              </a:r>
              <a:r>
                <a:rPr lang="zh-CN" altLang="en-US" sz="2200" b="1" spc="30" dirty="0">
                  <a:solidFill>
                    <a:schemeClr val="accent1">
                      <a:lumMod val="100000"/>
                    </a:schemeClr>
                  </a:solidFill>
                  <a:cs typeface="+mn-ea"/>
                  <a:sym typeface="+mn-lt"/>
                </a:rPr>
                <a:t>亿个节点</a:t>
              </a:r>
            </a:p>
            <a:p>
              <a:pPr marL="285750" indent="-285750">
                <a:lnSpc>
                  <a:spcPct val="110000"/>
                </a:lnSpc>
                <a:buFont typeface="Wingdings" panose="05000000000000000000" pitchFamily="2" charset="2"/>
                <a:buChar char="l"/>
              </a:pPr>
              <a:r>
                <a:rPr lang="zh-CN" altLang="en-US" sz="2200" b="1" spc="30" dirty="0">
                  <a:solidFill>
                    <a:schemeClr val="accent1">
                      <a:lumMod val="100000"/>
                    </a:schemeClr>
                  </a:solidFill>
                  <a:cs typeface="+mn-ea"/>
                  <a:sym typeface="+mn-lt"/>
                </a:rPr>
                <a:t>路由表中不可能存储所有的节点</a:t>
              </a:r>
              <a:r>
                <a:rPr lang="en-US" altLang="zh-CN" sz="2200" b="1" spc="30" dirty="0">
                  <a:solidFill>
                    <a:schemeClr val="accent1">
                      <a:lumMod val="100000"/>
                    </a:schemeClr>
                  </a:solidFill>
                  <a:cs typeface="+mn-ea"/>
                  <a:sym typeface="+mn-lt"/>
                </a:rPr>
                <a:t>!</a:t>
              </a:r>
            </a:p>
            <a:p>
              <a:pPr marL="285750" indent="-285750">
                <a:lnSpc>
                  <a:spcPct val="110000"/>
                </a:lnSpc>
                <a:buFont typeface="Wingdings" panose="05000000000000000000" pitchFamily="2" charset="2"/>
                <a:buChar char="l"/>
              </a:pPr>
              <a:r>
                <a:rPr lang="zh-CN" altLang="en-US" sz="2200" b="1" spc="30" dirty="0">
                  <a:solidFill>
                    <a:schemeClr val="accent1">
                      <a:lumMod val="100000"/>
                    </a:schemeClr>
                  </a:solidFill>
                  <a:cs typeface="+mn-ea"/>
                  <a:sym typeface="+mn-lt"/>
                </a:rPr>
                <a:t>路由表的信息交换将淹没数据链路</a:t>
              </a:r>
              <a:r>
                <a:rPr lang="en-US" altLang="zh-CN" sz="2200" b="1" spc="30" dirty="0">
                  <a:solidFill>
                    <a:schemeClr val="accent1">
                      <a:lumMod val="100000"/>
                    </a:schemeClr>
                  </a:solidFill>
                  <a:cs typeface="+mn-ea"/>
                  <a:sym typeface="+mn-lt"/>
                </a:rPr>
                <a:t>! </a:t>
              </a:r>
            </a:p>
          </p:txBody>
        </p:sp>
      </p:grpSp>
      <p:grpSp>
        <p:nvGrpSpPr>
          <p:cNvPr id="15" name="组合 14"/>
          <p:cNvGrpSpPr/>
          <p:nvPr/>
        </p:nvGrpSpPr>
        <p:grpSpPr>
          <a:xfrm>
            <a:off x="6717705" y="1233601"/>
            <a:ext cx="4682723" cy="4413705"/>
            <a:chOff x="5247779" y="2997851"/>
            <a:chExt cx="1716225" cy="2334615"/>
          </a:xfrm>
        </p:grpSpPr>
        <p:grpSp>
          <p:nvGrpSpPr>
            <p:cNvPr id="16" name="组合 15"/>
            <p:cNvGrpSpPr>
              <a:grpSpLocks noChangeAspect="1"/>
            </p:cNvGrpSpPr>
            <p:nvPr/>
          </p:nvGrpSpPr>
          <p:grpSpPr>
            <a:xfrm>
              <a:off x="5247779" y="2997851"/>
              <a:ext cx="1716225" cy="1719421"/>
              <a:chOff x="4052421" y="2654115"/>
              <a:chExt cx="1704976" cy="1708150"/>
            </a:xfrm>
            <a:solidFill>
              <a:schemeClr val="accent2"/>
            </a:solidFill>
          </p:grpSpPr>
          <p:sp>
            <p:nvSpPr>
              <p:cNvPr id="19" name="任意多边形: 形状 38"/>
              <p:cNvSpPr>
                <a:spLocks/>
              </p:cNvSpPr>
              <p:nvPr/>
            </p:nvSpPr>
            <p:spPr bwMode="auto">
              <a:xfrm>
                <a:off x="4052421" y="2735078"/>
                <a:ext cx="471488" cy="1528763"/>
              </a:xfrm>
              <a:custGeom>
                <a:avLst/>
                <a:gdLst>
                  <a:gd name="T0" fmla="*/ 25 w 209"/>
                  <a:gd name="T1" fmla="*/ 340 h 679"/>
                  <a:gd name="T2" fmla="*/ 209 w 209"/>
                  <a:gd name="T3" fmla="*/ 29 h 679"/>
                  <a:gd name="T4" fmla="*/ 209 w 209"/>
                  <a:gd name="T5" fmla="*/ 0 h 679"/>
                  <a:gd name="T6" fmla="*/ 0 w 209"/>
                  <a:gd name="T7" fmla="*/ 340 h 679"/>
                  <a:gd name="T8" fmla="*/ 209 w 209"/>
                  <a:gd name="T9" fmla="*/ 679 h 679"/>
                  <a:gd name="T10" fmla="*/ 209 w 209"/>
                  <a:gd name="T11" fmla="*/ 651 h 679"/>
                  <a:gd name="T12" fmla="*/ 25 w 209"/>
                  <a:gd name="T13" fmla="*/ 340 h 679"/>
                </a:gdLst>
                <a:ahLst/>
                <a:cxnLst>
                  <a:cxn ang="0">
                    <a:pos x="T0" y="T1"/>
                  </a:cxn>
                  <a:cxn ang="0">
                    <a:pos x="T2" y="T3"/>
                  </a:cxn>
                  <a:cxn ang="0">
                    <a:pos x="T4" y="T5"/>
                  </a:cxn>
                  <a:cxn ang="0">
                    <a:pos x="T6" y="T7"/>
                  </a:cxn>
                  <a:cxn ang="0">
                    <a:pos x="T8" y="T9"/>
                  </a:cxn>
                  <a:cxn ang="0">
                    <a:pos x="T10" y="T11"/>
                  </a:cxn>
                  <a:cxn ang="0">
                    <a:pos x="T12" y="T13"/>
                  </a:cxn>
                </a:cxnLst>
                <a:rect l="0" t="0" r="r" b="b"/>
                <a:pathLst>
                  <a:path w="209" h="679">
                    <a:moveTo>
                      <a:pt x="25" y="340"/>
                    </a:moveTo>
                    <a:cubicBezTo>
                      <a:pt x="25" y="206"/>
                      <a:pt x="97" y="89"/>
                      <a:pt x="209" y="29"/>
                    </a:cubicBezTo>
                    <a:cubicBezTo>
                      <a:pt x="209" y="0"/>
                      <a:pt x="209" y="0"/>
                      <a:pt x="209" y="0"/>
                    </a:cubicBezTo>
                    <a:cubicBezTo>
                      <a:pt x="85" y="63"/>
                      <a:pt x="0" y="192"/>
                      <a:pt x="0" y="340"/>
                    </a:cubicBezTo>
                    <a:cubicBezTo>
                      <a:pt x="0" y="488"/>
                      <a:pt x="85" y="617"/>
                      <a:pt x="209" y="679"/>
                    </a:cubicBezTo>
                    <a:cubicBezTo>
                      <a:pt x="209" y="651"/>
                      <a:pt x="209" y="651"/>
                      <a:pt x="209" y="651"/>
                    </a:cubicBezTo>
                    <a:cubicBezTo>
                      <a:pt x="97" y="590"/>
                      <a:pt x="25" y="474"/>
                      <a:pt x="25" y="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0" name="任意多边形: 形状 39"/>
              <p:cNvSpPr>
                <a:spLocks/>
              </p:cNvSpPr>
              <p:nvPr/>
            </p:nvSpPr>
            <p:spPr bwMode="auto">
              <a:xfrm>
                <a:off x="5270034" y="2728728"/>
                <a:ext cx="487363" cy="1544638"/>
              </a:xfrm>
              <a:custGeom>
                <a:avLst/>
                <a:gdLst>
                  <a:gd name="T0" fmla="*/ 216 w 216"/>
                  <a:gd name="T1" fmla="*/ 343 h 686"/>
                  <a:gd name="T2" fmla="*/ 0 w 216"/>
                  <a:gd name="T3" fmla="*/ 0 h 686"/>
                  <a:gd name="T4" fmla="*/ 0 w 216"/>
                  <a:gd name="T5" fmla="*/ 28 h 686"/>
                  <a:gd name="T6" fmla="*/ 191 w 216"/>
                  <a:gd name="T7" fmla="*/ 343 h 686"/>
                  <a:gd name="T8" fmla="*/ 0 w 216"/>
                  <a:gd name="T9" fmla="*/ 657 h 686"/>
                  <a:gd name="T10" fmla="*/ 0 w 216"/>
                  <a:gd name="T11" fmla="*/ 686 h 686"/>
                  <a:gd name="T12" fmla="*/ 216 w 216"/>
                  <a:gd name="T13" fmla="*/ 343 h 686"/>
                </a:gdLst>
                <a:ahLst/>
                <a:cxnLst>
                  <a:cxn ang="0">
                    <a:pos x="T0" y="T1"/>
                  </a:cxn>
                  <a:cxn ang="0">
                    <a:pos x="T2" y="T3"/>
                  </a:cxn>
                  <a:cxn ang="0">
                    <a:pos x="T4" y="T5"/>
                  </a:cxn>
                  <a:cxn ang="0">
                    <a:pos x="T6" y="T7"/>
                  </a:cxn>
                  <a:cxn ang="0">
                    <a:pos x="T8" y="T9"/>
                  </a:cxn>
                  <a:cxn ang="0">
                    <a:pos x="T10" y="T11"/>
                  </a:cxn>
                  <a:cxn ang="0">
                    <a:pos x="T12" y="T13"/>
                  </a:cxn>
                </a:cxnLst>
                <a:rect l="0" t="0" r="r" b="b"/>
                <a:pathLst>
                  <a:path w="216" h="686">
                    <a:moveTo>
                      <a:pt x="216" y="343"/>
                    </a:moveTo>
                    <a:cubicBezTo>
                      <a:pt x="216" y="192"/>
                      <a:pt x="128" y="62"/>
                      <a:pt x="0" y="0"/>
                    </a:cubicBezTo>
                    <a:cubicBezTo>
                      <a:pt x="0" y="28"/>
                      <a:pt x="0" y="28"/>
                      <a:pt x="0" y="28"/>
                    </a:cubicBezTo>
                    <a:cubicBezTo>
                      <a:pt x="116" y="88"/>
                      <a:pt x="191" y="206"/>
                      <a:pt x="191" y="343"/>
                    </a:cubicBezTo>
                    <a:cubicBezTo>
                      <a:pt x="191" y="479"/>
                      <a:pt x="116" y="598"/>
                      <a:pt x="0" y="657"/>
                    </a:cubicBezTo>
                    <a:cubicBezTo>
                      <a:pt x="0" y="686"/>
                      <a:pt x="0" y="686"/>
                      <a:pt x="0" y="686"/>
                    </a:cubicBezTo>
                    <a:cubicBezTo>
                      <a:pt x="128" y="624"/>
                      <a:pt x="216" y="494"/>
                      <a:pt x="216"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1" name="任意多边形: 形状 40"/>
              <p:cNvSpPr>
                <a:spLocks/>
              </p:cNvSpPr>
              <p:nvPr/>
            </p:nvSpPr>
            <p:spPr bwMode="auto">
              <a:xfrm>
                <a:off x="4665196" y="4057465"/>
                <a:ext cx="463550" cy="304800"/>
              </a:xfrm>
              <a:custGeom>
                <a:avLst/>
                <a:gdLst>
                  <a:gd name="T0" fmla="*/ 0 w 206"/>
                  <a:gd name="T1" fmla="*/ 43 h 136"/>
                  <a:gd name="T2" fmla="*/ 43 w 206"/>
                  <a:gd name="T3" fmla="*/ 0 h 136"/>
                  <a:gd name="T4" fmla="*/ 88 w 206"/>
                  <a:gd name="T5" fmla="*/ 49 h 136"/>
                  <a:gd name="T6" fmla="*/ 21 w 206"/>
                  <a:gd name="T7" fmla="*/ 136 h 136"/>
                  <a:gd name="T8" fmla="*/ 16 w 206"/>
                  <a:gd name="T9" fmla="*/ 128 h 136"/>
                  <a:gd name="T10" fmla="*/ 65 w 206"/>
                  <a:gd name="T11" fmla="*/ 78 h 136"/>
                  <a:gd name="T12" fmla="*/ 40 w 206"/>
                  <a:gd name="T13" fmla="*/ 87 h 136"/>
                  <a:gd name="T14" fmla="*/ 0 w 206"/>
                  <a:gd name="T15" fmla="*/ 43 h 136"/>
                  <a:gd name="T16" fmla="*/ 118 w 206"/>
                  <a:gd name="T17" fmla="*/ 43 h 136"/>
                  <a:gd name="T18" fmla="*/ 161 w 206"/>
                  <a:gd name="T19" fmla="*/ 0 h 136"/>
                  <a:gd name="T20" fmla="*/ 206 w 206"/>
                  <a:gd name="T21" fmla="*/ 49 h 136"/>
                  <a:gd name="T22" fmla="*/ 140 w 206"/>
                  <a:gd name="T23" fmla="*/ 136 h 136"/>
                  <a:gd name="T24" fmla="*/ 135 w 206"/>
                  <a:gd name="T25" fmla="*/ 128 h 136"/>
                  <a:gd name="T26" fmla="*/ 183 w 206"/>
                  <a:gd name="T27" fmla="*/ 78 h 136"/>
                  <a:gd name="T28" fmla="*/ 158 w 206"/>
                  <a:gd name="T29" fmla="*/ 87 h 136"/>
                  <a:gd name="T30" fmla="*/ 118 w 206"/>
                  <a:gd name="T31" fmla="*/ 4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136">
                    <a:moveTo>
                      <a:pt x="0" y="43"/>
                    </a:moveTo>
                    <a:cubicBezTo>
                      <a:pt x="0" y="15"/>
                      <a:pt x="25" y="0"/>
                      <a:pt x="43" y="0"/>
                    </a:cubicBezTo>
                    <a:cubicBezTo>
                      <a:pt x="61" y="0"/>
                      <a:pt x="88" y="17"/>
                      <a:pt x="88" y="49"/>
                    </a:cubicBezTo>
                    <a:cubicBezTo>
                      <a:pt x="88" y="98"/>
                      <a:pt x="49" y="133"/>
                      <a:pt x="21" y="136"/>
                    </a:cubicBezTo>
                    <a:cubicBezTo>
                      <a:pt x="19" y="133"/>
                      <a:pt x="16" y="128"/>
                      <a:pt x="16" y="128"/>
                    </a:cubicBezTo>
                    <a:cubicBezTo>
                      <a:pt x="29" y="123"/>
                      <a:pt x="63" y="99"/>
                      <a:pt x="65" y="78"/>
                    </a:cubicBezTo>
                    <a:cubicBezTo>
                      <a:pt x="55" y="84"/>
                      <a:pt x="51" y="87"/>
                      <a:pt x="40" y="87"/>
                    </a:cubicBezTo>
                    <a:cubicBezTo>
                      <a:pt x="16" y="87"/>
                      <a:pt x="0" y="65"/>
                      <a:pt x="0" y="43"/>
                    </a:cubicBezTo>
                    <a:close/>
                    <a:moveTo>
                      <a:pt x="118" y="43"/>
                    </a:moveTo>
                    <a:cubicBezTo>
                      <a:pt x="118" y="15"/>
                      <a:pt x="144" y="0"/>
                      <a:pt x="161" y="0"/>
                    </a:cubicBezTo>
                    <a:cubicBezTo>
                      <a:pt x="179" y="0"/>
                      <a:pt x="206" y="17"/>
                      <a:pt x="206" y="49"/>
                    </a:cubicBezTo>
                    <a:cubicBezTo>
                      <a:pt x="206" y="98"/>
                      <a:pt x="167" y="133"/>
                      <a:pt x="140" y="136"/>
                    </a:cubicBezTo>
                    <a:cubicBezTo>
                      <a:pt x="138" y="133"/>
                      <a:pt x="135" y="128"/>
                      <a:pt x="135" y="128"/>
                    </a:cubicBezTo>
                    <a:cubicBezTo>
                      <a:pt x="147" y="123"/>
                      <a:pt x="181" y="99"/>
                      <a:pt x="183" y="78"/>
                    </a:cubicBezTo>
                    <a:cubicBezTo>
                      <a:pt x="174" y="84"/>
                      <a:pt x="170" y="87"/>
                      <a:pt x="158" y="87"/>
                    </a:cubicBezTo>
                    <a:cubicBezTo>
                      <a:pt x="135" y="87"/>
                      <a:pt x="118" y="65"/>
                      <a:pt x="1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2" name="任意多边形: 形状 41"/>
              <p:cNvSpPr>
                <a:spLocks/>
              </p:cNvSpPr>
              <p:nvPr/>
            </p:nvSpPr>
            <p:spPr bwMode="auto">
              <a:xfrm>
                <a:off x="4665196" y="2654115"/>
                <a:ext cx="463550" cy="307975"/>
              </a:xfrm>
              <a:custGeom>
                <a:avLst/>
                <a:gdLst>
                  <a:gd name="T0" fmla="*/ 206 w 206"/>
                  <a:gd name="T1" fmla="*/ 94 h 137"/>
                  <a:gd name="T2" fmla="*/ 163 w 206"/>
                  <a:gd name="T3" fmla="*/ 137 h 137"/>
                  <a:gd name="T4" fmla="*/ 118 w 206"/>
                  <a:gd name="T5" fmla="*/ 88 h 137"/>
                  <a:gd name="T6" fmla="*/ 185 w 206"/>
                  <a:gd name="T7" fmla="*/ 0 h 137"/>
                  <a:gd name="T8" fmla="*/ 190 w 206"/>
                  <a:gd name="T9" fmla="*/ 9 h 137"/>
                  <a:gd name="T10" fmla="*/ 141 w 206"/>
                  <a:gd name="T11" fmla="*/ 59 h 137"/>
                  <a:gd name="T12" fmla="*/ 166 w 206"/>
                  <a:gd name="T13" fmla="*/ 50 h 137"/>
                  <a:gd name="T14" fmla="*/ 206 w 206"/>
                  <a:gd name="T15" fmla="*/ 94 h 137"/>
                  <a:gd name="T16" fmla="*/ 88 w 206"/>
                  <a:gd name="T17" fmla="*/ 94 h 137"/>
                  <a:gd name="T18" fmla="*/ 45 w 206"/>
                  <a:gd name="T19" fmla="*/ 137 h 137"/>
                  <a:gd name="T20" fmla="*/ 0 w 206"/>
                  <a:gd name="T21" fmla="*/ 88 h 137"/>
                  <a:gd name="T22" fmla="*/ 67 w 206"/>
                  <a:gd name="T23" fmla="*/ 0 h 137"/>
                  <a:gd name="T24" fmla="*/ 71 w 206"/>
                  <a:gd name="T25" fmla="*/ 9 h 137"/>
                  <a:gd name="T26" fmla="*/ 23 w 206"/>
                  <a:gd name="T27" fmla="*/ 59 h 137"/>
                  <a:gd name="T28" fmla="*/ 48 w 206"/>
                  <a:gd name="T29" fmla="*/ 50 h 137"/>
                  <a:gd name="T30" fmla="*/ 88 w 206"/>
                  <a:gd name="T31" fmla="*/ 9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137">
                    <a:moveTo>
                      <a:pt x="206" y="94"/>
                    </a:moveTo>
                    <a:cubicBezTo>
                      <a:pt x="206" y="122"/>
                      <a:pt x="181" y="137"/>
                      <a:pt x="163" y="137"/>
                    </a:cubicBezTo>
                    <a:cubicBezTo>
                      <a:pt x="145" y="137"/>
                      <a:pt x="118" y="119"/>
                      <a:pt x="118" y="88"/>
                    </a:cubicBezTo>
                    <a:cubicBezTo>
                      <a:pt x="118" y="39"/>
                      <a:pt x="157" y="4"/>
                      <a:pt x="185" y="0"/>
                    </a:cubicBezTo>
                    <a:cubicBezTo>
                      <a:pt x="187" y="4"/>
                      <a:pt x="190" y="9"/>
                      <a:pt x="190" y="9"/>
                    </a:cubicBezTo>
                    <a:cubicBezTo>
                      <a:pt x="177" y="14"/>
                      <a:pt x="143" y="38"/>
                      <a:pt x="141" y="59"/>
                    </a:cubicBezTo>
                    <a:cubicBezTo>
                      <a:pt x="151" y="53"/>
                      <a:pt x="155" y="50"/>
                      <a:pt x="166" y="50"/>
                    </a:cubicBezTo>
                    <a:cubicBezTo>
                      <a:pt x="190" y="50"/>
                      <a:pt x="206" y="72"/>
                      <a:pt x="206" y="94"/>
                    </a:cubicBezTo>
                    <a:close/>
                    <a:moveTo>
                      <a:pt x="88" y="94"/>
                    </a:moveTo>
                    <a:cubicBezTo>
                      <a:pt x="88" y="122"/>
                      <a:pt x="62" y="137"/>
                      <a:pt x="45" y="137"/>
                    </a:cubicBezTo>
                    <a:cubicBezTo>
                      <a:pt x="27" y="137"/>
                      <a:pt x="0" y="119"/>
                      <a:pt x="0" y="88"/>
                    </a:cubicBezTo>
                    <a:cubicBezTo>
                      <a:pt x="0" y="39"/>
                      <a:pt x="39" y="4"/>
                      <a:pt x="67" y="0"/>
                    </a:cubicBezTo>
                    <a:cubicBezTo>
                      <a:pt x="69" y="4"/>
                      <a:pt x="71" y="9"/>
                      <a:pt x="71" y="9"/>
                    </a:cubicBezTo>
                    <a:cubicBezTo>
                      <a:pt x="59" y="14"/>
                      <a:pt x="25" y="38"/>
                      <a:pt x="23" y="59"/>
                    </a:cubicBezTo>
                    <a:cubicBezTo>
                      <a:pt x="32" y="53"/>
                      <a:pt x="36" y="50"/>
                      <a:pt x="48" y="50"/>
                    </a:cubicBezTo>
                    <a:cubicBezTo>
                      <a:pt x="71" y="50"/>
                      <a:pt x="88" y="72"/>
                      <a:pt x="8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17" name="矩形 16">
              <a:extLst>
                <a:ext uri="{FF2B5EF4-FFF2-40B4-BE49-F238E27FC236}">
                  <a16:creationId xmlns:a16="http://schemas.microsoft.com/office/drawing/2014/main" id="{5D58713D-4D52-4F7E-A480-489F098AAB3B}"/>
                </a:ext>
              </a:extLst>
            </p:cNvPr>
            <p:cNvSpPr/>
            <p:nvPr/>
          </p:nvSpPr>
          <p:spPr>
            <a:xfrm>
              <a:off x="5522990" y="3240161"/>
              <a:ext cx="1120531" cy="1212921"/>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285750" indent="-285750">
                <a:lnSpc>
                  <a:spcPct val="110000"/>
                </a:lnSpc>
                <a:buFont typeface="Wingdings" panose="05000000000000000000" pitchFamily="2" charset="2"/>
                <a:buChar char="l"/>
              </a:pPr>
              <a:r>
                <a:rPr lang="en-US" altLang="zh-CN" sz="2400" b="1" spc="30" dirty="0">
                  <a:solidFill>
                    <a:schemeClr val="accent2">
                      <a:lumMod val="100000"/>
                    </a:schemeClr>
                  </a:solidFill>
                  <a:cs typeface="+mn-ea"/>
                  <a:sym typeface="+mn-lt"/>
                </a:rPr>
                <a:t>internet =</a:t>
              </a:r>
              <a:r>
                <a:rPr lang="zh-CN" altLang="en-US" sz="2400" b="1" spc="30" dirty="0">
                  <a:solidFill>
                    <a:schemeClr val="accent2">
                      <a:lumMod val="100000"/>
                    </a:schemeClr>
                  </a:solidFill>
                  <a:cs typeface="+mn-ea"/>
                  <a:sym typeface="+mn-lt"/>
                </a:rPr>
                <a:t>众多网络组成的网络</a:t>
              </a:r>
            </a:p>
            <a:p>
              <a:pPr marL="285750" indent="-285750">
                <a:lnSpc>
                  <a:spcPct val="110000"/>
                </a:lnSpc>
                <a:buFont typeface="Wingdings" panose="05000000000000000000" pitchFamily="2" charset="2"/>
                <a:buChar char="l"/>
              </a:pPr>
              <a:r>
                <a:rPr lang="zh-CN" altLang="en-US" sz="2400" b="1" spc="30" dirty="0">
                  <a:solidFill>
                    <a:schemeClr val="accent2">
                      <a:lumMod val="100000"/>
                    </a:schemeClr>
                  </a:solidFill>
                  <a:cs typeface="+mn-ea"/>
                  <a:sym typeface="+mn-lt"/>
                </a:rPr>
                <a:t>每个网络管理者管理自己网络的路由选择</a:t>
              </a:r>
            </a:p>
          </p:txBody>
        </p:sp>
        <p:sp>
          <p:nvSpPr>
            <p:cNvPr id="18" name="文本框 57"/>
            <p:cNvSpPr txBox="1"/>
            <p:nvPr/>
          </p:nvSpPr>
          <p:spPr>
            <a:xfrm>
              <a:off x="5406254" y="5077077"/>
              <a:ext cx="1370166" cy="255389"/>
            </a:xfrm>
            <a:prstGeom prst="roundRect">
              <a:avLst/>
            </a:prstGeom>
            <a:solidFill>
              <a:schemeClr val="accent2"/>
            </a:solidFill>
          </p:spPr>
          <p:txBody>
            <a:bodyPr wrap="none">
              <a:noAutofit/>
            </a:bodyPr>
            <a:lstStyle/>
            <a:p>
              <a:pPr algn="ctr"/>
              <a:r>
                <a:rPr lang="zh-CN" altLang="en-US" sz="2000" b="1" dirty="0">
                  <a:solidFill>
                    <a:schemeClr val="bg1"/>
                  </a:solidFill>
                  <a:cs typeface="+mn-ea"/>
                  <a:sym typeface="+mn-lt"/>
                </a:rPr>
                <a:t>管理自治</a:t>
              </a:r>
            </a:p>
          </p:txBody>
        </p:sp>
      </p:grpSp>
    </p:spTree>
    <p:extLst>
      <p:ext uri="{BB962C8B-B14F-4D97-AF65-F5344CB8AC3E}">
        <p14:creationId xmlns:p14="http://schemas.microsoft.com/office/powerpoint/2010/main" val="378456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2"/>
          <p:cNvSpPr>
            <a:spLocks noGrp="1" noChangeArrowheads="1"/>
          </p:cNvSpPr>
          <p:nvPr>
            <p:ph type="title" idx="4294967295"/>
          </p:nvPr>
        </p:nvSpPr>
        <p:spPr>
          <a:xfrm>
            <a:off x="2119931" y="713836"/>
            <a:ext cx="10301287" cy="1143000"/>
          </a:xfrm>
          <a:prstGeom prst="rect">
            <a:avLst/>
          </a:prstGeom>
          <a:noFill/>
        </p:spPr>
        <p:txBody>
          <a:bodyPr/>
          <a:lstStyle/>
          <a:p>
            <a:pPr eaLnBrk="1" hangingPunct="1"/>
            <a:r>
              <a:rPr lang="zh-CN" altLang="en-US" dirty="0"/>
              <a:t>层次选路</a:t>
            </a:r>
          </a:p>
        </p:txBody>
      </p:sp>
      <p:sp>
        <p:nvSpPr>
          <p:cNvPr id="175108" name="Rectangle 4"/>
          <p:cNvSpPr>
            <a:spLocks noGrp="1" noChangeArrowheads="1"/>
          </p:cNvSpPr>
          <p:nvPr>
            <p:ph type="body" sz="half" idx="4294967295"/>
          </p:nvPr>
        </p:nvSpPr>
        <p:spPr>
          <a:xfrm>
            <a:off x="6326088" y="2276621"/>
            <a:ext cx="4740226" cy="4425950"/>
          </a:xfrm>
          <a:prstGeom prst="rect">
            <a:avLst/>
          </a:prstGeom>
          <a:noFill/>
        </p:spPr>
        <p:txBody>
          <a:bodyPr/>
          <a:lstStyle/>
          <a:p>
            <a:pPr eaLnBrk="1" hangingPunct="1">
              <a:lnSpc>
                <a:spcPct val="130000"/>
              </a:lnSpc>
              <a:spcBef>
                <a:spcPts val="0"/>
              </a:spcBef>
              <a:buFont typeface="Wingdings" panose="05000000000000000000" pitchFamily="2" charset="2"/>
              <a:buChar char="l"/>
            </a:pPr>
            <a:r>
              <a:rPr lang="zh-CN" altLang="en-US" sz="2400" dirty="0"/>
              <a:t>和其他自治系统内的路由器直接相连的路由器</a:t>
            </a:r>
          </a:p>
          <a:p>
            <a:pPr lvl="1" eaLnBrk="1" hangingPunct="1">
              <a:lnSpc>
                <a:spcPct val="130000"/>
              </a:lnSpc>
              <a:spcBef>
                <a:spcPts val="0"/>
              </a:spcBef>
            </a:pPr>
            <a:r>
              <a:rPr lang="zh-CN" altLang="en-US" dirty="0"/>
              <a:t>运行域间路由协议，与其他网关路由器交互</a:t>
            </a:r>
            <a:endParaRPr lang="zh-CN" altLang="en-US" sz="2000" dirty="0"/>
          </a:p>
          <a:p>
            <a:pPr eaLnBrk="1" hangingPunct="1">
              <a:lnSpc>
                <a:spcPct val="130000"/>
              </a:lnSpc>
              <a:spcBef>
                <a:spcPts val="0"/>
              </a:spcBef>
              <a:buFont typeface="Wingdings" panose="05000000000000000000" pitchFamily="2" charset="2"/>
              <a:buChar char="l"/>
            </a:pPr>
            <a:r>
              <a:rPr lang="zh-CN" altLang="en-US" sz="2400" dirty="0"/>
              <a:t>同自治系统内的所有其他路由器一样也运行域内路由协议</a:t>
            </a:r>
            <a:endParaRPr lang="en-US" altLang="zh-CN" sz="2400" dirty="0"/>
          </a:p>
        </p:txBody>
      </p:sp>
      <p:grpSp>
        <p:nvGrpSpPr>
          <p:cNvPr id="6" name="组合 5"/>
          <p:cNvGrpSpPr/>
          <p:nvPr/>
        </p:nvGrpSpPr>
        <p:grpSpPr>
          <a:xfrm>
            <a:off x="356179" y="2103293"/>
            <a:ext cx="5306867" cy="4464195"/>
            <a:chOff x="501651" y="1843085"/>
            <a:chExt cx="6566290" cy="2027239"/>
          </a:xfrm>
        </p:grpSpPr>
        <p:sp>
          <p:nvSpPr>
            <p:cNvPr id="7" name="圆角矩形 6"/>
            <p:cNvSpPr/>
            <p:nvPr/>
          </p:nvSpPr>
          <p:spPr>
            <a:xfrm>
              <a:off x="501651" y="1843085"/>
              <a:ext cx="6566290" cy="20272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sz="2400" dirty="0">
                <a:cs typeface="+mn-ea"/>
                <a:sym typeface="+mn-lt"/>
              </a:endParaRPr>
            </a:p>
          </p:txBody>
        </p:sp>
        <p:sp>
          <p:nvSpPr>
            <p:cNvPr id="8" name="Rectangle 3"/>
            <p:cNvSpPr>
              <a:spLocks noChangeArrowheads="1"/>
            </p:cNvSpPr>
            <p:nvPr/>
          </p:nvSpPr>
          <p:spPr bwMode="auto">
            <a:xfrm>
              <a:off x="672901" y="1917107"/>
              <a:ext cx="6223791" cy="172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20000"/>
                </a:lnSpc>
                <a:buSzPct val="85000"/>
                <a:buFont typeface="Wingdings" panose="05000000000000000000" pitchFamily="2" charset="2"/>
                <a:buChar char="l"/>
              </a:pPr>
              <a:r>
                <a:rPr lang="zh-CN" altLang="en-US" sz="2400" dirty="0">
                  <a:solidFill>
                    <a:schemeClr val="bg1"/>
                  </a:solidFill>
                  <a:latin typeface="+mn-lt"/>
                  <a:ea typeface="+mn-ea"/>
                  <a:cs typeface="+mn-ea"/>
                  <a:sym typeface="+mn-lt"/>
                </a:rPr>
                <a:t>一个区域内的路由器组成集合 “自治系统” </a:t>
              </a:r>
              <a:r>
                <a:rPr lang="en-US" altLang="zh-CN" sz="2400" dirty="0">
                  <a:solidFill>
                    <a:schemeClr val="bg1"/>
                  </a:solidFill>
                  <a:latin typeface="+mn-lt"/>
                  <a:ea typeface="+mn-ea"/>
                  <a:cs typeface="+mn-ea"/>
                  <a:sym typeface="+mn-lt"/>
                </a:rPr>
                <a:t>(AS</a:t>
              </a:r>
              <a:r>
                <a:rPr lang="zh-CN" altLang="en-US" sz="2400" dirty="0">
                  <a:solidFill>
                    <a:schemeClr val="bg1"/>
                  </a:solidFill>
                  <a:latin typeface="+mn-lt"/>
                  <a:ea typeface="+mn-ea"/>
                  <a:cs typeface="+mn-ea"/>
                  <a:sym typeface="+mn-lt"/>
                </a:rPr>
                <a:t>，</a:t>
              </a:r>
              <a:r>
                <a:rPr lang="en-US" altLang="zh-CN" sz="2400" dirty="0">
                  <a:solidFill>
                    <a:schemeClr val="bg1"/>
                  </a:solidFill>
                  <a:latin typeface="+mn-lt"/>
                  <a:ea typeface="+mn-ea"/>
                  <a:cs typeface="+mn-ea"/>
                  <a:sym typeface="+mn-lt"/>
                </a:rPr>
                <a:t>autonomous system )</a:t>
              </a:r>
            </a:p>
            <a:p>
              <a:pPr>
                <a:lnSpc>
                  <a:spcPct val="120000"/>
                </a:lnSpc>
                <a:buSzPct val="85000"/>
                <a:buFont typeface="Wingdings" panose="05000000000000000000" pitchFamily="2" charset="2"/>
                <a:buChar char="l"/>
              </a:pPr>
              <a:r>
                <a:rPr lang="zh-CN" altLang="en-US" sz="2400" dirty="0">
                  <a:solidFill>
                    <a:schemeClr val="bg1"/>
                  </a:solidFill>
                  <a:latin typeface="+mn-lt"/>
                  <a:ea typeface="+mn-ea"/>
                  <a:cs typeface="+mn-ea"/>
                  <a:sym typeface="+mn-lt"/>
                </a:rPr>
                <a:t>同一个自治系统的路由器运行相同的路由协议</a:t>
              </a:r>
              <a:r>
                <a:rPr lang="en-US" altLang="zh-CN" sz="2400" dirty="0">
                  <a:solidFill>
                    <a:schemeClr val="bg1"/>
                  </a:solidFill>
                  <a:latin typeface="+mn-lt"/>
                  <a:ea typeface="+mn-ea"/>
                  <a:cs typeface="+mn-ea"/>
                  <a:sym typeface="+mn-lt"/>
                </a:rPr>
                <a:t>——</a:t>
              </a:r>
              <a:r>
                <a:rPr lang="zh-CN" altLang="en-US" sz="2400" dirty="0">
                  <a:solidFill>
                    <a:srgbClr val="FFFF00"/>
                  </a:solidFill>
                  <a:latin typeface="+mn-lt"/>
                  <a:ea typeface="+mn-ea"/>
                  <a:cs typeface="+mn-ea"/>
                  <a:sym typeface="+mn-lt"/>
                </a:rPr>
                <a:t>区域内路由协议</a:t>
              </a:r>
            </a:p>
            <a:p>
              <a:pPr>
                <a:lnSpc>
                  <a:spcPct val="120000"/>
                </a:lnSpc>
                <a:buSzPct val="85000"/>
                <a:buFont typeface="Wingdings" panose="05000000000000000000" pitchFamily="2" charset="2"/>
                <a:buChar char="l"/>
              </a:pPr>
              <a:r>
                <a:rPr lang="zh-CN" altLang="en-US" sz="2400" dirty="0">
                  <a:solidFill>
                    <a:schemeClr val="bg1"/>
                  </a:solidFill>
                  <a:latin typeface="+mn-lt"/>
                  <a:ea typeface="+mn-ea"/>
                  <a:cs typeface="+mn-ea"/>
                  <a:sym typeface="+mn-lt"/>
                </a:rPr>
                <a:t>不同自治系统内的路由器可以运行不同的区域内路由协议</a:t>
              </a:r>
            </a:p>
          </p:txBody>
        </p:sp>
      </p:grpSp>
      <p:sp>
        <p:nvSpPr>
          <p:cNvPr id="9" name="圆角矩形 8"/>
          <p:cNvSpPr/>
          <p:nvPr/>
        </p:nvSpPr>
        <p:spPr>
          <a:xfrm>
            <a:off x="6969239" y="1366838"/>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网关路由器</a:t>
            </a:r>
          </a:p>
        </p:txBody>
      </p:sp>
      <p:cxnSp>
        <p:nvCxnSpPr>
          <p:cNvPr id="3" name="直接连接符 2"/>
          <p:cNvCxnSpPr/>
          <p:nvPr/>
        </p:nvCxnSpPr>
        <p:spPr>
          <a:xfrm>
            <a:off x="6265839" y="2176193"/>
            <a:ext cx="494607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920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108">
                                            <p:txEl>
                                              <p:pRg st="0" end="0"/>
                                            </p:txEl>
                                          </p:spTgt>
                                        </p:tgtEl>
                                        <p:attrNameLst>
                                          <p:attrName>style.visibility</p:attrName>
                                        </p:attrNameLst>
                                      </p:cBhvr>
                                      <p:to>
                                        <p:strVal val="visible"/>
                                      </p:to>
                                    </p:set>
                                    <p:anim calcmode="lin" valueType="num">
                                      <p:cBhvr additive="base">
                                        <p:cTn id="7" dur="500" fill="hold"/>
                                        <p:tgtEl>
                                          <p:spTgt spid="17510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10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5108">
                                            <p:txEl>
                                              <p:pRg st="1" end="1"/>
                                            </p:txEl>
                                          </p:spTgt>
                                        </p:tgtEl>
                                        <p:attrNameLst>
                                          <p:attrName>style.visibility</p:attrName>
                                        </p:attrNameLst>
                                      </p:cBhvr>
                                      <p:to>
                                        <p:strVal val="visible"/>
                                      </p:to>
                                    </p:set>
                                    <p:anim calcmode="lin" valueType="num">
                                      <p:cBhvr additive="base">
                                        <p:cTn id="11" dur="500" fill="hold"/>
                                        <p:tgtEl>
                                          <p:spTgt spid="17510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510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5108">
                                            <p:txEl>
                                              <p:pRg st="2" end="2"/>
                                            </p:txEl>
                                          </p:spTgt>
                                        </p:tgtEl>
                                        <p:attrNameLst>
                                          <p:attrName>style.visibility</p:attrName>
                                        </p:attrNameLst>
                                      </p:cBhvr>
                                      <p:to>
                                        <p:strVal val="visible"/>
                                      </p:to>
                                    </p:set>
                                    <p:anim calcmode="lin" valueType="num">
                                      <p:cBhvr additive="base">
                                        <p:cTn id="17" dur="500" fill="hold"/>
                                        <p:tgtEl>
                                          <p:spTgt spid="17510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510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idx="4294967295"/>
          </p:nvPr>
        </p:nvSpPr>
        <p:spPr>
          <a:xfrm>
            <a:off x="719282" y="559089"/>
            <a:ext cx="10301287" cy="1143000"/>
          </a:xfrm>
          <a:prstGeom prst="rect">
            <a:avLst/>
          </a:prstGeom>
          <a:noFill/>
        </p:spPr>
        <p:txBody>
          <a:bodyPr/>
          <a:lstStyle/>
          <a:p>
            <a:pPr algn="ctr"/>
            <a:r>
              <a:rPr lang="zh-CN" altLang="en-US" sz="4000" dirty="0"/>
              <a:t>域（自治系统）内路由选择</a:t>
            </a:r>
          </a:p>
        </p:txBody>
      </p:sp>
      <p:sp>
        <p:nvSpPr>
          <p:cNvPr id="259076" name="Rectangle 3"/>
          <p:cNvSpPr>
            <a:spLocks noGrp="1" noChangeArrowheads="1"/>
          </p:cNvSpPr>
          <p:nvPr>
            <p:ph type="body" idx="4294967295"/>
          </p:nvPr>
        </p:nvSpPr>
        <p:spPr>
          <a:xfrm>
            <a:off x="719282" y="1562677"/>
            <a:ext cx="10807700" cy="4425950"/>
          </a:xfrm>
          <a:prstGeom prst="rect">
            <a:avLst/>
          </a:prstGeom>
          <a:noFill/>
        </p:spPr>
        <p:txBody>
          <a:bodyPr/>
          <a:lstStyle/>
          <a:p>
            <a:pPr>
              <a:lnSpc>
                <a:spcPct val="150000"/>
              </a:lnSpc>
              <a:spcBef>
                <a:spcPts val="0"/>
              </a:spcBef>
              <a:buFont typeface="Wingdings" panose="05000000000000000000" pitchFamily="2" charset="2"/>
              <a:buChar char="l"/>
            </a:pPr>
            <a:r>
              <a:rPr lang="zh-CN" altLang="en-US" dirty="0">
                <a:latin typeface="+mn-ea"/>
              </a:rPr>
              <a:t> 使用</a:t>
            </a:r>
            <a:r>
              <a:rPr lang="zh-CN" altLang="en-US" dirty="0">
                <a:solidFill>
                  <a:srgbClr val="FF0000"/>
                </a:solidFill>
                <a:latin typeface="+mn-ea"/>
              </a:rPr>
              <a:t>域内路由协议</a:t>
            </a:r>
            <a:r>
              <a:rPr lang="zh-CN" altLang="en-US" dirty="0">
                <a:latin typeface="+mn-ea"/>
              </a:rPr>
              <a:t>，也被称作</a:t>
            </a:r>
            <a:r>
              <a:rPr lang="zh-CN" altLang="en-US" dirty="0">
                <a:solidFill>
                  <a:srgbClr val="FF0000"/>
                </a:solidFill>
                <a:latin typeface="+mn-ea"/>
              </a:rPr>
              <a:t>内部网关协议 </a:t>
            </a:r>
            <a:r>
              <a:rPr lang="en-US" altLang="zh-CN" dirty="0">
                <a:solidFill>
                  <a:srgbClr val="FF0000"/>
                </a:solidFill>
                <a:latin typeface="+mn-ea"/>
              </a:rPr>
              <a:t>(IGP)</a:t>
            </a:r>
          </a:p>
          <a:p>
            <a:pPr eaLnBrk="1" hangingPunct="1">
              <a:lnSpc>
                <a:spcPct val="150000"/>
              </a:lnSpc>
              <a:spcBef>
                <a:spcPts val="0"/>
              </a:spcBef>
              <a:buFont typeface="Wingdings" panose="05000000000000000000" pitchFamily="2" charset="2"/>
              <a:buChar char="l"/>
            </a:pPr>
            <a:r>
              <a:rPr lang="zh-CN" altLang="en-US" dirty="0">
                <a:latin typeface="+mn-ea"/>
              </a:rPr>
              <a:t> 标准的域内路由协议</a:t>
            </a:r>
            <a:r>
              <a:rPr lang="en-US" altLang="zh-CN" dirty="0">
                <a:latin typeface="+mn-ea"/>
              </a:rPr>
              <a:t>:</a:t>
            </a:r>
          </a:p>
          <a:p>
            <a:pPr lvl="1" eaLnBrk="1" hangingPunct="1">
              <a:lnSpc>
                <a:spcPct val="150000"/>
              </a:lnSpc>
              <a:spcBef>
                <a:spcPts val="0"/>
              </a:spcBef>
            </a:pPr>
            <a:r>
              <a:rPr lang="en-US" altLang="zh-CN" sz="2800" dirty="0">
                <a:latin typeface="+mn-ea"/>
              </a:rPr>
              <a:t>RIP: </a:t>
            </a:r>
            <a:r>
              <a:rPr lang="zh-CN" altLang="en-US" sz="2800" dirty="0">
                <a:latin typeface="+mn-ea"/>
              </a:rPr>
              <a:t>路由信息协议</a:t>
            </a:r>
          </a:p>
          <a:p>
            <a:pPr lvl="1" eaLnBrk="1" hangingPunct="1">
              <a:lnSpc>
                <a:spcPct val="150000"/>
              </a:lnSpc>
              <a:spcBef>
                <a:spcPts val="0"/>
              </a:spcBef>
            </a:pPr>
            <a:r>
              <a:rPr lang="en-US" altLang="zh-CN" sz="2800" dirty="0">
                <a:latin typeface="+mn-ea"/>
              </a:rPr>
              <a:t>OSPF: </a:t>
            </a:r>
            <a:r>
              <a:rPr lang="zh-CN" altLang="en-US" sz="2800" dirty="0">
                <a:latin typeface="+mn-ea"/>
              </a:rPr>
              <a:t>开放式最短路径优先</a:t>
            </a:r>
          </a:p>
          <a:p>
            <a:pPr lvl="1" eaLnBrk="1" hangingPunct="1">
              <a:lnSpc>
                <a:spcPct val="150000"/>
              </a:lnSpc>
              <a:spcBef>
                <a:spcPts val="0"/>
              </a:spcBef>
            </a:pPr>
            <a:r>
              <a:rPr lang="en-US" altLang="zh-CN" sz="2800" dirty="0">
                <a:latin typeface="+mn-ea"/>
              </a:rPr>
              <a:t>IGRP: </a:t>
            </a:r>
            <a:r>
              <a:rPr lang="zh-CN" altLang="en-US" sz="2800" dirty="0">
                <a:latin typeface="+mn-ea"/>
              </a:rPr>
              <a:t>内部网关路由协议 </a:t>
            </a:r>
            <a:r>
              <a:rPr lang="en-US" altLang="zh-CN" sz="2800" dirty="0">
                <a:latin typeface="+mn-ea"/>
              </a:rPr>
              <a:t>(Cisco </a:t>
            </a:r>
            <a:r>
              <a:rPr lang="zh-CN" altLang="en-US" sz="2800" dirty="0">
                <a:latin typeface="+mn-ea"/>
              </a:rPr>
              <a:t>所有</a:t>
            </a:r>
            <a:r>
              <a:rPr lang="en-US" altLang="zh-CN" sz="2800" dirty="0">
                <a:latin typeface="+mn-ea"/>
              </a:rPr>
              <a:t>)</a:t>
            </a:r>
          </a:p>
        </p:txBody>
      </p:sp>
    </p:spTree>
    <p:extLst>
      <p:ext uri="{BB962C8B-B14F-4D97-AF65-F5344CB8AC3E}">
        <p14:creationId xmlns:p14="http://schemas.microsoft.com/office/powerpoint/2010/main" val="30427404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2"/>
          <p:cNvSpPr>
            <a:spLocks noGrp="1" noChangeArrowheads="1"/>
          </p:cNvSpPr>
          <p:nvPr>
            <p:ph type="title" idx="4294967295"/>
          </p:nvPr>
        </p:nvSpPr>
        <p:spPr>
          <a:xfrm>
            <a:off x="2140527" y="600075"/>
            <a:ext cx="8170863" cy="612775"/>
          </a:xfrm>
          <a:prstGeom prst="rect">
            <a:avLst/>
          </a:prstGeom>
          <a:noFill/>
        </p:spPr>
        <p:txBody>
          <a:bodyPr/>
          <a:lstStyle/>
          <a:p>
            <a:pPr eaLnBrk="1" hangingPunct="1"/>
            <a:r>
              <a:rPr lang="en-US" altLang="zh-CN" sz="3600" dirty="0">
                <a:latin typeface="+mn-ea"/>
                <a:ea typeface="+mn-ea"/>
              </a:rPr>
              <a:t>RIP ( Routing Information Protocol)</a:t>
            </a:r>
            <a:r>
              <a:rPr lang="zh-CN" altLang="en-US" sz="3600" dirty="0">
                <a:latin typeface="+mn-ea"/>
                <a:ea typeface="+mn-ea"/>
              </a:rPr>
              <a:t>*</a:t>
            </a:r>
            <a:endParaRPr lang="en-US" altLang="zh-CN" sz="3600" dirty="0">
              <a:latin typeface="+mn-ea"/>
              <a:ea typeface="+mn-ea"/>
            </a:endParaRPr>
          </a:p>
        </p:txBody>
      </p:sp>
      <p:sp>
        <p:nvSpPr>
          <p:cNvPr id="263172" name="Rectangle 3"/>
          <p:cNvSpPr>
            <a:spLocks noGrp="1" noChangeArrowheads="1"/>
          </p:cNvSpPr>
          <p:nvPr>
            <p:ph type="body" idx="4294967295"/>
          </p:nvPr>
        </p:nvSpPr>
        <p:spPr>
          <a:xfrm>
            <a:off x="841375" y="1494921"/>
            <a:ext cx="8229600" cy="1695450"/>
          </a:xfrm>
          <a:prstGeom prst="rect">
            <a:avLst/>
          </a:prstGeom>
          <a:noFill/>
        </p:spPr>
        <p:txBody>
          <a:bodyPr/>
          <a:lstStyle/>
          <a:p>
            <a:pPr eaLnBrk="1" hangingPunct="1">
              <a:lnSpc>
                <a:spcPct val="120000"/>
              </a:lnSpc>
              <a:buFont typeface="Wingdings" panose="05000000000000000000" pitchFamily="2" charset="2"/>
              <a:buChar char="l"/>
            </a:pPr>
            <a:r>
              <a:rPr lang="zh-CN" altLang="en-US" dirty="0">
                <a:latin typeface="+mn-ea"/>
              </a:rPr>
              <a:t> 距离向量算法</a:t>
            </a:r>
          </a:p>
          <a:p>
            <a:pPr eaLnBrk="1" hangingPunct="1">
              <a:lnSpc>
                <a:spcPct val="120000"/>
              </a:lnSpc>
              <a:buFont typeface="Wingdings" panose="05000000000000000000" pitchFamily="2" charset="2"/>
              <a:buChar char="l"/>
            </a:pPr>
            <a:r>
              <a:rPr lang="zh-CN" altLang="en-US" dirty="0">
                <a:latin typeface="+mn-ea"/>
              </a:rPr>
              <a:t> 包含在</a:t>
            </a:r>
            <a:r>
              <a:rPr lang="en-US" altLang="zh-CN" dirty="0">
                <a:latin typeface="+mn-ea"/>
              </a:rPr>
              <a:t>1982</a:t>
            </a:r>
            <a:r>
              <a:rPr lang="zh-CN" altLang="en-US" dirty="0">
                <a:latin typeface="+mn-ea"/>
              </a:rPr>
              <a:t>年发布的</a:t>
            </a:r>
            <a:r>
              <a:rPr lang="en-US" altLang="zh-CN" dirty="0">
                <a:latin typeface="+mn-ea"/>
              </a:rPr>
              <a:t>BSD-UNIX </a:t>
            </a:r>
            <a:r>
              <a:rPr lang="zh-CN" altLang="en-US" dirty="0">
                <a:latin typeface="+mn-ea"/>
              </a:rPr>
              <a:t>版本中。</a:t>
            </a:r>
          </a:p>
          <a:p>
            <a:pPr eaLnBrk="1" hangingPunct="1">
              <a:lnSpc>
                <a:spcPct val="120000"/>
              </a:lnSpc>
              <a:buFont typeface="Wingdings" panose="05000000000000000000" pitchFamily="2" charset="2"/>
              <a:buChar char="l"/>
            </a:pPr>
            <a:r>
              <a:rPr lang="zh-CN" altLang="en-US" dirty="0">
                <a:latin typeface="+mn-ea"/>
              </a:rPr>
              <a:t> 距离衡量</a:t>
            </a:r>
            <a:r>
              <a:rPr lang="en-US" altLang="zh-CN" dirty="0">
                <a:latin typeface="+mn-ea"/>
              </a:rPr>
              <a:t>: </a:t>
            </a:r>
            <a:r>
              <a:rPr lang="zh-CN" altLang="en-US" dirty="0">
                <a:latin typeface="+mn-ea"/>
              </a:rPr>
              <a:t>跳数 </a:t>
            </a:r>
            <a:r>
              <a:rPr lang="en-US" altLang="zh-CN" dirty="0">
                <a:latin typeface="+mn-ea"/>
              </a:rPr>
              <a:t>(max = 15 hops)</a:t>
            </a:r>
          </a:p>
          <a:p>
            <a:pPr lvl="1" eaLnBrk="1" hangingPunct="1">
              <a:lnSpc>
                <a:spcPct val="120000"/>
              </a:lnSpc>
              <a:buFont typeface="Wingdings" panose="05000000000000000000" pitchFamily="2" charset="2"/>
              <a:buChar char="l"/>
            </a:pPr>
            <a:endParaRPr lang="en-US" altLang="zh-CN" i="1" dirty="0">
              <a:solidFill>
                <a:schemeClr val="accent2"/>
              </a:solidFill>
              <a:latin typeface="+mn-ea"/>
            </a:endParaRPr>
          </a:p>
          <a:p>
            <a:pPr eaLnBrk="1" hangingPunct="1">
              <a:lnSpc>
                <a:spcPct val="120000"/>
              </a:lnSpc>
              <a:buFont typeface="Wingdings" panose="05000000000000000000" pitchFamily="2" charset="2"/>
              <a:buChar char="l"/>
            </a:pPr>
            <a:endParaRPr lang="en-US" altLang="zh-CN" sz="2400" i="1" dirty="0">
              <a:solidFill>
                <a:schemeClr val="accent2"/>
              </a:solidFill>
              <a:latin typeface="+mn-ea"/>
            </a:endParaRPr>
          </a:p>
        </p:txBody>
      </p:sp>
      <p:sp>
        <p:nvSpPr>
          <p:cNvPr id="263174" name="Rectangle 56"/>
          <p:cNvSpPr>
            <a:spLocks noChangeArrowheads="1"/>
          </p:cNvSpPr>
          <p:nvPr/>
        </p:nvSpPr>
        <p:spPr bwMode="auto">
          <a:xfrm>
            <a:off x="5738307" y="3457508"/>
            <a:ext cx="46736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lang="zh-CN" altLang="en-US" sz="2000" dirty="0">
                <a:solidFill>
                  <a:schemeClr val="tx2"/>
                </a:solidFill>
                <a:latin typeface="+mn-ea"/>
                <a:ea typeface="+mn-ea"/>
              </a:rPr>
              <a:t>从</a:t>
            </a:r>
            <a:r>
              <a:rPr lang="en-US" altLang="zh-CN" sz="2000" dirty="0">
                <a:solidFill>
                  <a:schemeClr val="tx2"/>
                </a:solidFill>
                <a:latin typeface="+mn-ea"/>
                <a:ea typeface="+mn-ea"/>
              </a:rPr>
              <a:t>A</a:t>
            </a:r>
            <a:r>
              <a:rPr lang="zh-CN" altLang="en-US" sz="2000" dirty="0">
                <a:solidFill>
                  <a:schemeClr val="tx2"/>
                </a:solidFill>
                <a:latin typeface="+mn-ea"/>
                <a:ea typeface="+mn-ea"/>
              </a:rPr>
              <a:t>到所有叶子子网的跳数</a:t>
            </a:r>
          </a:p>
        </p:txBody>
      </p:sp>
      <p:grpSp>
        <p:nvGrpSpPr>
          <p:cNvPr id="58" name="Group 55"/>
          <p:cNvGrpSpPr>
            <a:grpSpLocks/>
          </p:cNvGrpSpPr>
          <p:nvPr/>
        </p:nvGrpSpPr>
        <p:grpSpPr bwMode="auto">
          <a:xfrm>
            <a:off x="1701224" y="3660280"/>
            <a:ext cx="7789862" cy="2697162"/>
            <a:chOff x="505" y="2267"/>
            <a:chExt cx="4907" cy="1699"/>
          </a:xfrm>
        </p:grpSpPr>
        <p:grpSp>
          <p:nvGrpSpPr>
            <p:cNvPr id="59" name="Group 53"/>
            <p:cNvGrpSpPr>
              <a:grpSpLocks/>
            </p:cNvGrpSpPr>
            <p:nvPr/>
          </p:nvGrpSpPr>
          <p:grpSpPr bwMode="auto">
            <a:xfrm>
              <a:off x="505" y="2267"/>
              <a:ext cx="2639" cy="1699"/>
              <a:chOff x="505" y="2267"/>
              <a:chExt cx="2639" cy="1699"/>
            </a:xfrm>
          </p:grpSpPr>
          <p:sp>
            <p:nvSpPr>
              <p:cNvPr id="61" name="Freeform 4"/>
              <p:cNvSpPr>
                <a:spLocks/>
              </p:cNvSpPr>
              <p:nvPr/>
            </p:nvSpPr>
            <p:spPr bwMode="auto">
              <a:xfrm>
                <a:off x="505" y="2267"/>
                <a:ext cx="2639" cy="1699"/>
              </a:xfrm>
              <a:custGeom>
                <a:avLst/>
                <a:gdLst>
                  <a:gd name="T0" fmla="*/ 9 w 2639"/>
                  <a:gd name="T1" fmla="*/ 693 h 1699"/>
                  <a:gd name="T2" fmla="*/ 58 w 2639"/>
                  <a:gd name="T3" fmla="*/ 594 h 1699"/>
                  <a:gd name="T4" fmla="*/ 178 w 2639"/>
                  <a:gd name="T5" fmla="*/ 460 h 1699"/>
                  <a:gd name="T6" fmla="*/ 297 w 2639"/>
                  <a:gd name="T7" fmla="*/ 322 h 1699"/>
                  <a:gd name="T8" fmla="*/ 355 w 2639"/>
                  <a:gd name="T9" fmla="*/ 217 h 1699"/>
                  <a:gd name="T10" fmla="*/ 426 w 2639"/>
                  <a:gd name="T11" fmla="*/ 116 h 1699"/>
                  <a:gd name="T12" fmla="*/ 544 w 2639"/>
                  <a:gd name="T13" fmla="*/ 38 h 1699"/>
                  <a:gd name="T14" fmla="*/ 687 w 2639"/>
                  <a:gd name="T15" fmla="*/ 8 h 1699"/>
                  <a:gd name="T16" fmla="*/ 820 w 2639"/>
                  <a:gd name="T17" fmla="*/ 1 h 1699"/>
                  <a:gd name="T18" fmla="*/ 1060 w 2639"/>
                  <a:gd name="T19" fmla="*/ 2 h 1699"/>
                  <a:gd name="T20" fmla="*/ 1411 w 2639"/>
                  <a:gd name="T21" fmla="*/ 27 h 1699"/>
                  <a:gd name="T22" fmla="*/ 1657 w 2639"/>
                  <a:gd name="T23" fmla="*/ 63 h 1699"/>
                  <a:gd name="T24" fmla="*/ 1795 w 2639"/>
                  <a:gd name="T25" fmla="*/ 93 h 1699"/>
                  <a:gd name="T26" fmla="*/ 1952 w 2639"/>
                  <a:gd name="T27" fmla="*/ 150 h 1699"/>
                  <a:gd name="T28" fmla="*/ 2103 w 2639"/>
                  <a:gd name="T29" fmla="*/ 253 h 1699"/>
                  <a:gd name="T30" fmla="*/ 2213 w 2639"/>
                  <a:gd name="T31" fmla="*/ 377 h 1699"/>
                  <a:gd name="T32" fmla="*/ 2352 w 2639"/>
                  <a:gd name="T33" fmla="*/ 570 h 1699"/>
                  <a:gd name="T34" fmla="*/ 2458 w 2639"/>
                  <a:gd name="T35" fmla="*/ 697 h 1699"/>
                  <a:gd name="T36" fmla="*/ 2560 w 2639"/>
                  <a:gd name="T37" fmla="*/ 830 h 1699"/>
                  <a:gd name="T38" fmla="*/ 2628 w 2639"/>
                  <a:gd name="T39" fmla="*/ 963 h 1699"/>
                  <a:gd name="T40" fmla="*/ 2627 w 2639"/>
                  <a:gd name="T41" fmla="*/ 1094 h 1699"/>
                  <a:gd name="T42" fmla="*/ 2592 w 2639"/>
                  <a:gd name="T43" fmla="*/ 1162 h 1699"/>
                  <a:gd name="T44" fmla="*/ 2460 w 2639"/>
                  <a:gd name="T45" fmla="*/ 1304 h 1699"/>
                  <a:gd name="T46" fmla="*/ 2277 w 2639"/>
                  <a:gd name="T47" fmla="*/ 1441 h 1699"/>
                  <a:gd name="T48" fmla="*/ 2077 w 2639"/>
                  <a:gd name="T49" fmla="*/ 1556 h 1699"/>
                  <a:gd name="T50" fmla="*/ 1888 w 2639"/>
                  <a:gd name="T51" fmla="*/ 1632 h 1699"/>
                  <a:gd name="T52" fmla="*/ 1687 w 2639"/>
                  <a:gd name="T53" fmla="*/ 1669 h 1699"/>
                  <a:gd name="T54" fmla="*/ 1378 w 2639"/>
                  <a:gd name="T55" fmla="*/ 1685 h 1699"/>
                  <a:gd name="T56" fmla="*/ 1186 w 2639"/>
                  <a:gd name="T57" fmla="*/ 1689 h 1699"/>
                  <a:gd name="T58" fmla="*/ 849 w 2639"/>
                  <a:gd name="T59" fmla="*/ 1698 h 1699"/>
                  <a:gd name="T60" fmla="*/ 624 w 2639"/>
                  <a:gd name="T61" fmla="*/ 1673 h 1699"/>
                  <a:gd name="T62" fmla="*/ 491 w 2639"/>
                  <a:gd name="T63" fmla="*/ 1624 h 1699"/>
                  <a:gd name="T64" fmla="*/ 308 w 2639"/>
                  <a:gd name="T65" fmla="*/ 1506 h 1699"/>
                  <a:gd name="T66" fmla="*/ 161 w 2639"/>
                  <a:gd name="T67" fmla="*/ 1351 h 1699"/>
                  <a:gd name="T68" fmla="*/ 91 w 2639"/>
                  <a:gd name="T69" fmla="*/ 1233 h 1699"/>
                  <a:gd name="T70" fmla="*/ 36 w 2639"/>
                  <a:gd name="T71" fmla="*/ 1007 h 1699"/>
                  <a:gd name="T72" fmla="*/ 16 w 2639"/>
                  <a:gd name="T73" fmla="*/ 859 h 1699"/>
                  <a:gd name="T74" fmla="*/ 0 w 2639"/>
                  <a:gd name="T75" fmla="*/ 746 h 16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39"/>
                  <a:gd name="T115" fmla="*/ 0 h 1699"/>
                  <a:gd name="T116" fmla="*/ 2639 w 2639"/>
                  <a:gd name="T117" fmla="*/ 1699 h 169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39" h="1699">
                    <a:moveTo>
                      <a:pt x="0" y="746"/>
                    </a:moveTo>
                    <a:lnTo>
                      <a:pt x="9" y="693"/>
                    </a:lnTo>
                    <a:lnTo>
                      <a:pt x="29" y="642"/>
                    </a:lnTo>
                    <a:lnTo>
                      <a:pt x="58" y="594"/>
                    </a:lnTo>
                    <a:lnTo>
                      <a:pt x="94" y="549"/>
                    </a:lnTo>
                    <a:lnTo>
                      <a:pt x="178" y="460"/>
                    </a:lnTo>
                    <a:lnTo>
                      <a:pt x="262" y="370"/>
                    </a:lnTo>
                    <a:lnTo>
                      <a:pt x="297" y="322"/>
                    </a:lnTo>
                    <a:lnTo>
                      <a:pt x="327" y="270"/>
                    </a:lnTo>
                    <a:lnTo>
                      <a:pt x="355" y="217"/>
                    </a:lnTo>
                    <a:lnTo>
                      <a:pt x="387" y="164"/>
                    </a:lnTo>
                    <a:lnTo>
                      <a:pt x="426" y="116"/>
                    </a:lnTo>
                    <a:lnTo>
                      <a:pt x="478" y="73"/>
                    </a:lnTo>
                    <a:lnTo>
                      <a:pt x="544" y="38"/>
                    </a:lnTo>
                    <a:lnTo>
                      <a:pt x="633" y="16"/>
                    </a:lnTo>
                    <a:lnTo>
                      <a:pt x="687" y="8"/>
                    </a:lnTo>
                    <a:lnTo>
                      <a:pt x="750" y="4"/>
                    </a:lnTo>
                    <a:lnTo>
                      <a:pt x="820" y="1"/>
                    </a:lnTo>
                    <a:lnTo>
                      <a:pt x="895" y="0"/>
                    </a:lnTo>
                    <a:lnTo>
                      <a:pt x="1060" y="2"/>
                    </a:lnTo>
                    <a:lnTo>
                      <a:pt x="1235" y="11"/>
                    </a:lnTo>
                    <a:lnTo>
                      <a:pt x="1411" y="27"/>
                    </a:lnTo>
                    <a:lnTo>
                      <a:pt x="1579" y="50"/>
                    </a:lnTo>
                    <a:lnTo>
                      <a:pt x="1657" y="63"/>
                    </a:lnTo>
                    <a:lnTo>
                      <a:pt x="1729" y="78"/>
                    </a:lnTo>
                    <a:lnTo>
                      <a:pt x="1795" y="93"/>
                    </a:lnTo>
                    <a:lnTo>
                      <a:pt x="1853" y="110"/>
                    </a:lnTo>
                    <a:lnTo>
                      <a:pt x="1952" y="150"/>
                    </a:lnTo>
                    <a:lnTo>
                      <a:pt x="2034" y="198"/>
                    </a:lnTo>
                    <a:lnTo>
                      <a:pt x="2103" y="253"/>
                    </a:lnTo>
                    <a:lnTo>
                      <a:pt x="2161" y="313"/>
                    </a:lnTo>
                    <a:lnTo>
                      <a:pt x="2213" y="377"/>
                    </a:lnTo>
                    <a:lnTo>
                      <a:pt x="2259" y="443"/>
                    </a:lnTo>
                    <a:lnTo>
                      <a:pt x="2352" y="570"/>
                    </a:lnTo>
                    <a:lnTo>
                      <a:pt x="2403" y="633"/>
                    </a:lnTo>
                    <a:lnTo>
                      <a:pt x="2458" y="697"/>
                    </a:lnTo>
                    <a:lnTo>
                      <a:pt x="2512" y="763"/>
                    </a:lnTo>
                    <a:lnTo>
                      <a:pt x="2560" y="830"/>
                    </a:lnTo>
                    <a:lnTo>
                      <a:pt x="2601" y="896"/>
                    </a:lnTo>
                    <a:lnTo>
                      <a:pt x="2628" y="963"/>
                    </a:lnTo>
                    <a:lnTo>
                      <a:pt x="2638" y="1028"/>
                    </a:lnTo>
                    <a:lnTo>
                      <a:pt x="2627" y="1094"/>
                    </a:lnTo>
                    <a:lnTo>
                      <a:pt x="2612" y="1127"/>
                    </a:lnTo>
                    <a:lnTo>
                      <a:pt x="2592" y="1162"/>
                    </a:lnTo>
                    <a:lnTo>
                      <a:pt x="2535" y="1232"/>
                    </a:lnTo>
                    <a:lnTo>
                      <a:pt x="2460" y="1304"/>
                    </a:lnTo>
                    <a:lnTo>
                      <a:pt x="2372" y="1375"/>
                    </a:lnTo>
                    <a:lnTo>
                      <a:pt x="2277" y="1441"/>
                    </a:lnTo>
                    <a:lnTo>
                      <a:pt x="2175" y="1503"/>
                    </a:lnTo>
                    <a:lnTo>
                      <a:pt x="2077" y="1556"/>
                    </a:lnTo>
                    <a:lnTo>
                      <a:pt x="1982" y="1599"/>
                    </a:lnTo>
                    <a:lnTo>
                      <a:pt x="1888" y="1632"/>
                    </a:lnTo>
                    <a:lnTo>
                      <a:pt x="1791" y="1654"/>
                    </a:lnTo>
                    <a:lnTo>
                      <a:pt x="1687" y="1669"/>
                    </a:lnTo>
                    <a:lnTo>
                      <a:pt x="1584" y="1678"/>
                    </a:lnTo>
                    <a:lnTo>
                      <a:pt x="1378" y="1685"/>
                    </a:lnTo>
                    <a:lnTo>
                      <a:pt x="1279" y="1687"/>
                    </a:lnTo>
                    <a:lnTo>
                      <a:pt x="1186" y="1689"/>
                    </a:lnTo>
                    <a:lnTo>
                      <a:pt x="1012" y="1696"/>
                    </a:lnTo>
                    <a:lnTo>
                      <a:pt x="849" y="1698"/>
                    </a:lnTo>
                    <a:lnTo>
                      <a:pt x="696" y="1687"/>
                    </a:lnTo>
                    <a:lnTo>
                      <a:pt x="624" y="1673"/>
                    </a:lnTo>
                    <a:lnTo>
                      <a:pt x="556" y="1652"/>
                    </a:lnTo>
                    <a:lnTo>
                      <a:pt x="491" y="1624"/>
                    </a:lnTo>
                    <a:lnTo>
                      <a:pt x="427" y="1590"/>
                    </a:lnTo>
                    <a:lnTo>
                      <a:pt x="308" y="1506"/>
                    </a:lnTo>
                    <a:lnTo>
                      <a:pt x="205" y="1406"/>
                    </a:lnTo>
                    <a:lnTo>
                      <a:pt x="161" y="1351"/>
                    </a:lnTo>
                    <a:lnTo>
                      <a:pt x="122" y="1295"/>
                    </a:lnTo>
                    <a:lnTo>
                      <a:pt x="91" y="1233"/>
                    </a:lnTo>
                    <a:lnTo>
                      <a:pt x="67" y="1162"/>
                    </a:lnTo>
                    <a:lnTo>
                      <a:pt x="36" y="1007"/>
                    </a:lnTo>
                    <a:lnTo>
                      <a:pt x="25" y="930"/>
                    </a:lnTo>
                    <a:lnTo>
                      <a:pt x="16" y="859"/>
                    </a:lnTo>
                    <a:lnTo>
                      <a:pt x="9" y="796"/>
                    </a:lnTo>
                    <a:lnTo>
                      <a:pt x="0" y="746"/>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2" name="Oval 5"/>
              <p:cNvSpPr>
                <a:spLocks noChangeArrowheads="1"/>
              </p:cNvSpPr>
              <p:nvPr/>
            </p:nvSpPr>
            <p:spPr bwMode="auto">
              <a:xfrm>
                <a:off x="1247" y="3513"/>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3" name="Line 6"/>
              <p:cNvSpPr>
                <a:spLocks noChangeShapeType="1"/>
              </p:cNvSpPr>
              <p:nvPr/>
            </p:nvSpPr>
            <p:spPr bwMode="auto">
              <a:xfrm>
                <a:off x="1247" y="3506"/>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4" name="Line 7"/>
              <p:cNvSpPr>
                <a:spLocks noChangeShapeType="1"/>
              </p:cNvSpPr>
              <p:nvPr/>
            </p:nvSpPr>
            <p:spPr bwMode="auto">
              <a:xfrm>
                <a:off x="1560" y="3506"/>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5" name="Rectangle 8"/>
              <p:cNvSpPr>
                <a:spLocks noChangeArrowheads="1"/>
              </p:cNvSpPr>
              <p:nvPr/>
            </p:nvSpPr>
            <p:spPr bwMode="auto">
              <a:xfrm>
                <a:off x="1247" y="3506"/>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66" name="Oval 9"/>
              <p:cNvSpPr>
                <a:spLocks noChangeArrowheads="1"/>
              </p:cNvSpPr>
              <p:nvPr/>
            </p:nvSpPr>
            <p:spPr bwMode="auto">
              <a:xfrm>
                <a:off x="1244" y="3447"/>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7" name="Oval 10"/>
              <p:cNvSpPr>
                <a:spLocks noChangeArrowheads="1"/>
              </p:cNvSpPr>
              <p:nvPr/>
            </p:nvSpPr>
            <p:spPr bwMode="auto">
              <a:xfrm>
                <a:off x="1243" y="2823"/>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8" name="Line 11"/>
              <p:cNvSpPr>
                <a:spLocks noChangeShapeType="1"/>
              </p:cNvSpPr>
              <p:nvPr/>
            </p:nvSpPr>
            <p:spPr bwMode="auto">
              <a:xfrm>
                <a:off x="1243" y="2816"/>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9" name="Line 12"/>
              <p:cNvSpPr>
                <a:spLocks noChangeShapeType="1"/>
              </p:cNvSpPr>
              <p:nvPr/>
            </p:nvSpPr>
            <p:spPr bwMode="auto">
              <a:xfrm>
                <a:off x="1556" y="2816"/>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0" name="Rectangle 13"/>
              <p:cNvSpPr>
                <a:spLocks noChangeArrowheads="1"/>
              </p:cNvSpPr>
              <p:nvPr/>
            </p:nvSpPr>
            <p:spPr bwMode="auto">
              <a:xfrm>
                <a:off x="1243" y="2816"/>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71" name="Oval 14"/>
              <p:cNvSpPr>
                <a:spLocks noChangeArrowheads="1"/>
              </p:cNvSpPr>
              <p:nvPr/>
            </p:nvSpPr>
            <p:spPr bwMode="auto">
              <a:xfrm>
                <a:off x="1240" y="2757"/>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2" name="Oval 15"/>
              <p:cNvSpPr>
                <a:spLocks noChangeArrowheads="1"/>
              </p:cNvSpPr>
              <p:nvPr/>
            </p:nvSpPr>
            <p:spPr bwMode="auto">
              <a:xfrm>
                <a:off x="1926" y="2819"/>
                <a:ext cx="312"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3" name="Line 16"/>
              <p:cNvSpPr>
                <a:spLocks noChangeShapeType="1"/>
              </p:cNvSpPr>
              <p:nvPr/>
            </p:nvSpPr>
            <p:spPr bwMode="auto">
              <a:xfrm>
                <a:off x="1926" y="281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4" name="Line 17"/>
              <p:cNvSpPr>
                <a:spLocks noChangeShapeType="1"/>
              </p:cNvSpPr>
              <p:nvPr/>
            </p:nvSpPr>
            <p:spPr bwMode="auto">
              <a:xfrm>
                <a:off x="2238" y="281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5" name="Rectangle 18"/>
              <p:cNvSpPr>
                <a:spLocks noChangeArrowheads="1"/>
              </p:cNvSpPr>
              <p:nvPr/>
            </p:nvSpPr>
            <p:spPr bwMode="auto">
              <a:xfrm>
                <a:off x="1926" y="2812"/>
                <a:ext cx="309"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76" name="Oval 19"/>
              <p:cNvSpPr>
                <a:spLocks noChangeArrowheads="1"/>
              </p:cNvSpPr>
              <p:nvPr/>
            </p:nvSpPr>
            <p:spPr bwMode="auto">
              <a:xfrm>
                <a:off x="1929" y="2756"/>
                <a:ext cx="312"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7" name="Oval 20"/>
              <p:cNvSpPr>
                <a:spLocks noChangeArrowheads="1"/>
              </p:cNvSpPr>
              <p:nvPr/>
            </p:nvSpPr>
            <p:spPr bwMode="auto">
              <a:xfrm>
                <a:off x="1936" y="351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8" name="Line 21"/>
              <p:cNvSpPr>
                <a:spLocks noChangeShapeType="1"/>
              </p:cNvSpPr>
              <p:nvPr/>
            </p:nvSpPr>
            <p:spPr bwMode="auto">
              <a:xfrm>
                <a:off x="1936" y="350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9" name="Rectangle 22"/>
              <p:cNvSpPr>
                <a:spLocks noChangeArrowheads="1"/>
              </p:cNvSpPr>
              <p:nvPr/>
            </p:nvSpPr>
            <p:spPr bwMode="auto">
              <a:xfrm>
                <a:off x="1936" y="350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0" name="Oval 23"/>
              <p:cNvSpPr>
                <a:spLocks noChangeArrowheads="1"/>
              </p:cNvSpPr>
              <p:nvPr/>
            </p:nvSpPr>
            <p:spPr bwMode="auto">
              <a:xfrm>
                <a:off x="1933" y="344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1" name="Freeform 24"/>
              <p:cNvSpPr>
                <a:spLocks/>
              </p:cNvSpPr>
              <p:nvPr/>
            </p:nvSpPr>
            <p:spPr bwMode="auto">
              <a:xfrm>
                <a:off x="2092" y="2911"/>
                <a:ext cx="1" cy="523"/>
              </a:xfrm>
              <a:custGeom>
                <a:avLst/>
                <a:gdLst>
                  <a:gd name="T0" fmla="*/ 0 w 1"/>
                  <a:gd name="T1" fmla="*/ 0 h 523"/>
                  <a:gd name="T2" fmla="*/ 0 w 1"/>
                  <a:gd name="T3" fmla="*/ 522 h 523"/>
                  <a:gd name="T4" fmla="*/ 0 60000 65536"/>
                  <a:gd name="T5" fmla="*/ 0 60000 65536"/>
                  <a:gd name="T6" fmla="*/ 0 w 1"/>
                  <a:gd name="T7" fmla="*/ 0 h 523"/>
                  <a:gd name="T8" fmla="*/ 1 w 1"/>
                  <a:gd name="T9" fmla="*/ 523 h 523"/>
                </a:gdLst>
                <a:ahLst/>
                <a:cxnLst>
                  <a:cxn ang="T4">
                    <a:pos x="T0" y="T1"/>
                  </a:cxn>
                  <a:cxn ang="T5">
                    <a:pos x="T2" y="T3"/>
                  </a:cxn>
                </a:cxnLst>
                <a:rect l="T6" t="T7" r="T8" b="T9"/>
                <a:pathLst>
                  <a:path w="1" h="523">
                    <a:moveTo>
                      <a:pt x="0" y="0"/>
                    </a:moveTo>
                    <a:lnTo>
                      <a:pt x="0" y="522"/>
                    </a:lnTo>
                  </a:path>
                </a:pathLst>
              </a:custGeom>
              <a:noFill/>
              <a:ln w="317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2" name="Freeform 25"/>
              <p:cNvSpPr>
                <a:spLocks/>
              </p:cNvSpPr>
              <p:nvPr/>
            </p:nvSpPr>
            <p:spPr bwMode="auto">
              <a:xfrm>
                <a:off x="1399" y="2917"/>
                <a:ext cx="1" cy="538"/>
              </a:xfrm>
              <a:custGeom>
                <a:avLst/>
                <a:gdLst>
                  <a:gd name="T0" fmla="*/ 0 w 1"/>
                  <a:gd name="T1" fmla="*/ 0 h 538"/>
                  <a:gd name="T2" fmla="*/ 0 w 1"/>
                  <a:gd name="T3" fmla="*/ 537 h 538"/>
                  <a:gd name="T4" fmla="*/ 0 60000 65536"/>
                  <a:gd name="T5" fmla="*/ 0 60000 65536"/>
                  <a:gd name="T6" fmla="*/ 0 w 1"/>
                  <a:gd name="T7" fmla="*/ 0 h 538"/>
                  <a:gd name="T8" fmla="*/ 1 w 1"/>
                  <a:gd name="T9" fmla="*/ 538 h 538"/>
                </a:gdLst>
                <a:ahLst/>
                <a:cxnLst>
                  <a:cxn ang="T4">
                    <a:pos x="T0" y="T1"/>
                  </a:cxn>
                  <a:cxn ang="T5">
                    <a:pos x="T2" y="T3"/>
                  </a:cxn>
                </a:cxnLst>
                <a:rect l="T6" t="T7" r="T8" b="T9"/>
                <a:pathLst>
                  <a:path w="1" h="538">
                    <a:moveTo>
                      <a:pt x="0" y="0"/>
                    </a:moveTo>
                    <a:lnTo>
                      <a:pt x="0" y="537"/>
                    </a:lnTo>
                  </a:path>
                </a:pathLst>
              </a:custGeom>
              <a:noFill/>
              <a:ln w="317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3" name="Freeform 26"/>
              <p:cNvSpPr>
                <a:spLocks/>
              </p:cNvSpPr>
              <p:nvPr/>
            </p:nvSpPr>
            <p:spPr bwMode="auto">
              <a:xfrm>
                <a:off x="1570" y="3532"/>
                <a:ext cx="367" cy="1"/>
              </a:xfrm>
              <a:custGeom>
                <a:avLst/>
                <a:gdLst>
                  <a:gd name="T0" fmla="*/ 36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317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4" name="Freeform 27"/>
              <p:cNvSpPr>
                <a:spLocks/>
              </p:cNvSpPr>
              <p:nvPr/>
            </p:nvSpPr>
            <p:spPr bwMode="auto">
              <a:xfrm>
                <a:off x="1564" y="2842"/>
                <a:ext cx="367" cy="1"/>
              </a:xfrm>
              <a:custGeom>
                <a:avLst/>
                <a:gdLst>
                  <a:gd name="T0" fmla="*/ 36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3175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85" name="Group 30"/>
              <p:cNvGrpSpPr>
                <a:grpSpLocks/>
              </p:cNvGrpSpPr>
              <p:nvPr/>
            </p:nvGrpSpPr>
            <p:grpSpPr bwMode="auto">
              <a:xfrm>
                <a:off x="1979" y="3396"/>
                <a:ext cx="233" cy="252"/>
                <a:chOff x="1979" y="3396"/>
                <a:chExt cx="233" cy="252"/>
              </a:xfrm>
            </p:grpSpPr>
            <p:sp>
              <p:nvSpPr>
                <p:cNvPr id="108" name="Rectangle 28"/>
                <p:cNvSpPr>
                  <a:spLocks noChangeArrowheads="1"/>
                </p:cNvSpPr>
                <p:nvPr/>
              </p:nvSpPr>
              <p:spPr bwMode="auto">
                <a:xfrm>
                  <a:off x="2019" y="3457"/>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9" name="Rectangle 29"/>
                <p:cNvSpPr>
                  <a:spLocks noChangeArrowheads="1"/>
                </p:cNvSpPr>
                <p:nvPr/>
              </p:nvSpPr>
              <p:spPr bwMode="auto">
                <a:xfrm>
                  <a:off x="1979" y="3396"/>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D</a:t>
                  </a:r>
                </a:p>
              </p:txBody>
            </p:sp>
          </p:grpSp>
          <p:grpSp>
            <p:nvGrpSpPr>
              <p:cNvPr id="86" name="Group 33"/>
              <p:cNvGrpSpPr>
                <a:grpSpLocks/>
              </p:cNvGrpSpPr>
              <p:nvPr/>
            </p:nvGrpSpPr>
            <p:grpSpPr bwMode="auto">
              <a:xfrm>
                <a:off x="1296" y="3363"/>
                <a:ext cx="237" cy="291"/>
                <a:chOff x="1296" y="3363"/>
                <a:chExt cx="237" cy="291"/>
              </a:xfrm>
            </p:grpSpPr>
            <p:sp>
              <p:nvSpPr>
                <p:cNvPr id="106" name="Rectangle 31"/>
                <p:cNvSpPr>
                  <a:spLocks noChangeArrowheads="1"/>
                </p:cNvSpPr>
                <p:nvPr/>
              </p:nvSpPr>
              <p:spPr bwMode="auto">
                <a:xfrm>
                  <a:off x="1338" y="3454"/>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7" name="Rectangle 32"/>
                <p:cNvSpPr>
                  <a:spLocks noChangeArrowheads="1"/>
                </p:cNvSpPr>
                <p:nvPr/>
              </p:nvSpPr>
              <p:spPr bwMode="auto">
                <a:xfrm>
                  <a:off x="1296" y="3363"/>
                  <a:ext cx="2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C</a:t>
                  </a:r>
                </a:p>
              </p:txBody>
            </p:sp>
          </p:grpSp>
          <p:grpSp>
            <p:nvGrpSpPr>
              <p:cNvPr id="87" name="Group 36"/>
              <p:cNvGrpSpPr>
                <a:grpSpLocks/>
              </p:cNvGrpSpPr>
              <p:nvPr/>
            </p:nvGrpSpPr>
            <p:grpSpPr bwMode="auto">
              <a:xfrm>
                <a:off x="1980" y="2706"/>
                <a:ext cx="219" cy="252"/>
                <a:chOff x="1980" y="2706"/>
                <a:chExt cx="219" cy="252"/>
              </a:xfrm>
            </p:grpSpPr>
            <p:sp>
              <p:nvSpPr>
                <p:cNvPr id="104" name="Rectangle 34"/>
                <p:cNvSpPr>
                  <a:spLocks noChangeArrowheads="1"/>
                </p:cNvSpPr>
                <p:nvPr/>
              </p:nvSpPr>
              <p:spPr bwMode="auto">
                <a:xfrm>
                  <a:off x="2014" y="2767"/>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5" name="Rectangle 35"/>
                <p:cNvSpPr>
                  <a:spLocks noChangeArrowheads="1"/>
                </p:cNvSpPr>
                <p:nvPr/>
              </p:nvSpPr>
              <p:spPr bwMode="auto">
                <a:xfrm>
                  <a:off x="1980" y="2706"/>
                  <a:ext cx="2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B</a:t>
                  </a:r>
                </a:p>
              </p:txBody>
            </p:sp>
          </p:grpSp>
          <p:grpSp>
            <p:nvGrpSpPr>
              <p:cNvPr id="88" name="Group 39"/>
              <p:cNvGrpSpPr>
                <a:grpSpLocks/>
              </p:cNvGrpSpPr>
              <p:nvPr/>
            </p:nvGrpSpPr>
            <p:grpSpPr bwMode="auto">
              <a:xfrm>
                <a:off x="1288" y="2706"/>
                <a:ext cx="235" cy="252"/>
                <a:chOff x="1288" y="2706"/>
                <a:chExt cx="235" cy="252"/>
              </a:xfrm>
            </p:grpSpPr>
            <p:sp>
              <p:nvSpPr>
                <p:cNvPr id="102" name="Rectangle 37"/>
                <p:cNvSpPr>
                  <a:spLocks noChangeArrowheads="1"/>
                </p:cNvSpPr>
                <p:nvPr/>
              </p:nvSpPr>
              <p:spPr bwMode="auto">
                <a:xfrm>
                  <a:off x="1329" y="2767"/>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3" name="Rectangle 38"/>
                <p:cNvSpPr>
                  <a:spLocks noChangeArrowheads="1"/>
                </p:cNvSpPr>
                <p:nvPr/>
              </p:nvSpPr>
              <p:spPr bwMode="auto">
                <a:xfrm>
                  <a:off x="1288" y="2706"/>
                  <a:ext cx="2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A</a:t>
                  </a:r>
                </a:p>
              </p:txBody>
            </p:sp>
          </p:grpSp>
          <p:sp>
            <p:nvSpPr>
              <p:cNvPr id="89" name="Line 40"/>
              <p:cNvSpPr>
                <a:spLocks noChangeShapeType="1"/>
              </p:cNvSpPr>
              <p:nvPr/>
            </p:nvSpPr>
            <p:spPr bwMode="auto">
              <a:xfrm>
                <a:off x="2233" y="2815"/>
                <a:ext cx="336" cy="144"/>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0" name="Line 41"/>
              <p:cNvSpPr>
                <a:spLocks noChangeShapeType="1"/>
              </p:cNvSpPr>
              <p:nvPr/>
            </p:nvSpPr>
            <p:spPr bwMode="auto">
              <a:xfrm flipV="1">
                <a:off x="2185" y="2575"/>
                <a:ext cx="144" cy="192"/>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1" name="Line 42"/>
              <p:cNvSpPr>
                <a:spLocks noChangeShapeType="1"/>
              </p:cNvSpPr>
              <p:nvPr/>
            </p:nvSpPr>
            <p:spPr bwMode="auto">
              <a:xfrm flipV="1">
                <a:off x="2233" y="3247"/>
                <a:ext cx="240" cy="240"/>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2" name="Line 43"/>
              <p:cNvSpPr>
                <a:spLocks noChangeShapeType="1"/>
              </p:cNvSpPr>
              <p:nvPr/>
            </p:nvSpPr>
            <p:spPr bwMode="auto">
              <a:xfrm>
                <a:off x="2233" y="3535"/>
                <a:ext cx="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3" name="Line 44"/>
              <p:cNvSpPr>
                <a:spLocks noChangeShapeType="1"/>
              </p:cNvSpPr>
              <p:nvPr/>
            </p:nvSpPr>
            <p:spPr bwMode="auto">
              <a:xfrm>
                <a:off x="2233" y="3535"/>
                <a:ext cx="288" cy="96"/>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4" name="Line 45"/>
              <p:cNvSpPr>
                <a:spLocks noChangeShapeType="1"/>
              </p:cNvSpPr>
              <p:nvPr/>
            </p:nvSpPr>
            <p:spPr bwMode="auto">
              <a:xfrm flipH="1" flipV="1">
                <a:off x="1033" y="2527"/>
                <a:ext cx="288" cy="240"/>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5" name="Line 46"/>
              <p:cNvSpPr>
                <a:spLocks noChangeShapeType="1"/>
              </p:cNvSpPr>
              <p:nvPr/>
            </p:nvSpPr>
            <p:spPr bwMode="auto">
              <a:xfrm flipH="1" flipV="1">
                <a:off x="889" y="3439"/>
                <a:ext cx="384" cy="48"/>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6" name="Rectangle 47"/>
              <p:cNvSpPr>
                <a:spLocks noChangeArrowheads="1"/>
              </p:cNvSpPr>
              <p:nvPr/>
            </p:nvSpPr>
            <p:spPr bwMode="auto">
              <a:xfrm>
                <a:off x="1129" y="2431"/>
                <a:ext cx="1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u</a:t>
                </a:r>
              </a:p>
            </p:txBody>
          </p:sp>
          <p:sp>
            <p:nvSpPr>
              <p:cNvPr id="97" name="Rectangle 48"/>
              <p:cNvSpPr>
                <a:spLocks noChangeArrowheads="1"/>
              </p:cNvSpPr>
              <p:nvPr/>
            </p:nvSpPr>
            <p:spPr bwMode="auto">
              <a:xfrm>
                <a:off x="2089" y="2434"/>
                <a:ext cx="1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v</a:t>
                </a:r>
              </a:p>
            </p:txBody>
          </p:sp>
          <p:sp>
            <p:nvSpPr>
              <p:cNvPr id="98" name="Rectangle 49"/>
              <p:cNvSpPr>
                <a:spLocks noChangeArrowheads="1"/>
              </p:cNvSpPr>
              <p:nvPr/>
            </p:nvSpPr>
            <p:spPr bwMode="auto">
              <a:xfrm>
                <a:off x="2329" y="2674"/>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w</a:t>
                </a:r>
              </a:p>
            </p:txBody>
          </p:sp>
          <p:sp>
            <p:nvSpPr>
              <p:cNvPr id="99" name="Rectangle 50"/>
              <p:cNvSpPr>
                <a:spLocks noChangeArrowheads="1"/>
              </p:cNvSpPr>
              <p:nvPr/>
            </p:nvSpPr>
            <p:spPr bwMode="auto">
              <a:xfrm>
                <a:off x="2377" y="3250"/>
                <a:ext cx="2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x</a:t>
                </a:r>
              </a:p>
            </p:txBody>
          </p:sp>
          <p:sp>
            <p:nvSpPr>
              <p:cNvPr id="100" name="Rectangle 51"/>
              <p:cNvSpPr>
                <a:spLocks noChangeArrowheads="1"/>
              </p:cNvSpPr>
              <p:nvPr/>
            </p:nvSpPr>
            <p:spPr bwMode="auto">
              <a:xfrm>
                <a:off x="2281" y="358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y</a:t>
                </a:r>
              </a:p>
            </p:txBody>
          </p:sp>
          <p:sp>
            <p:nvSpPr>
              <p:cNvPr id="101" name="Rectangle 52"/>
              <p:cNvSpPr>
                <a:spLocks noChangeArrowheads="1"/>
              </p:cNvSpPr>
              <p:nvPr/>
            </p:nvSpPr>
            <p:spPr bwMode="auto">
              <a:xfrm>
                <a:off x="985" y="3442"/>
                <a:ext cx="1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z</a:t>
                </a:r>
              </a:p>
            </p:txBody>
          </p:sp>
        </p:grpSp>
        <p:sp>
          <p:nvSpPr>
            <p:cNvPr id="60" name="Rectangle 54"/>
            <p:cNvSpPr>
              <a:spLocks noChangeArrowheads="1"/>
            </p:cNvSpPr>
            <p:nvPr/>
          </p:nvSpPr>
          <p:spPr bwMode="auto">
            <a:xfrm>
              <a:off x="3759" y="2361"/>
              <a:ext cx="1653"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sng"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destination</a:t>
              </a: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a:t>
              </a:r>
              <a:r>
                <a:rPr kumimoji="0" lang="en-US" altLang="zh-CN" sz="1800" b="1" i="0" u="sng"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hops</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u                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v                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w               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x                3</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y                3</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z                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rPr>
                <a:t>  </a:t>
              </a:r>
            </a:p>
          </p:txBody>
        </p:sp>
      </p:grpSp>
      <p:sp>
        <p:nvSpPr>
          <p:cNvPr id="110" name="Rectangle 54"/>
          <p:cNvSpPr>
            <a:spLocks noChangeArrowheads="1"/>
          </p:cNvSpPr>
          <p:nvPr/>
        </p:nvSpPr>
        <p:spPr bwMode="auto">
          <a:xfrm>
            <a:off x="7012133" y="3945664"/>
            <a:ext cx="2396490" cy="255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u="sng" dirty="0">
                <a:latin typeface="+mn-ea"/>
                <a:ea typeface="+mn-ea"/>
              </a:rPr>
              <a:t>destination</a:t>
            </a:r>
            <a:r>
              <a:rPr lang="en-US" altLang="zh-CN" sz="2000" dirty="0">
                <a:latin typeface="+mn-ea"/>
                <a:ea typeface="+mn-ea"/>
              </a:rPr>
              <a:t>   </a:t>
            </a:r>
            <a:r>
              <a:rPr lang="en-US" altLang="zh-CN" sz="2000" u="sng" dirty="0">
                <a:latin typeface="+mn-ea"/>
                <a:ea typeface="+mn-ea"/>
              </a:rPr>
              <a:t>hops</a:t>
            </a:r>
          </a:p>
          <a:p>
            <a:pPr eaLnBrk="1" hangingPunct="1">
              <a:spcBef>
                <a:spcPct val="0"/>
              </a:spcBef>
              <a:buClrTx/>
              <a:buFontTx/>
              <a:buNone/>
            </a:pPr>
            <a:r>
              <a:rPr lang="en-US" altLang="zh-CN" sz="2000" dirty="0">
                <a:latin typeface="+mn-ea"/>
                <a:ea typeface="+mn-ea"/>
              </a:rPr>
              <a:t>      u                1</a:t>
            </a:r>
          </a:p>
          <a:p>
            <a:pPr eaLnBrk="1" hangingPunct="1">
              <a:spcBef>
                <a:spcPct val="0"/>
              </a:spcBef>
              <a:buClrTx/>
              <a:buFontTx/>
              <a:buNone/>
            </a:pPr>
            <a:r>
              <a:rPr lang="en-US" altLang="zh-CN" sz="2000" dirty="0">
                <a:latin typeface="+mn-ea"/>
                <a:ea typeface="+mn-ea"/>
              </a:rPr>
              <a:t>      v                2</a:t>
            </a:r>
          </a:p>
          <a:p>
            <a:pPr eaLnBrk="1" hangingPunct="1">
              <a:spcBef>
                <a:spcPct val="0"/>
              </a:spcBef>
              <a:buClrTx/>
              <a:buFontTx/>
              <a:buNone/>
            </a:pPr>
            <a:r>
              <a:rPr lang="en-US" altLang="zh-CN" sz="2000" dirty="0">
                <a:latin typeface="+mn-ea"/>
                <a:ea typeface="+mn-ea"/>
              </a:rPr>
              <a:t>      w               2</a:t>
            </a:r>
          </a:p>
          <a:p>
            <a:pPr eaLnBrk="1" hangingPunct="1">
              <a:spcBef>
                <a:spcPct val="0"/>
              </a:spcBef>
              <a:buClrTx/>
              <a:buFontTx/>
              <a:buNone/>
            </a:pPr>
            <a:r>
              <a:rPr lang="en-US" altLang="zh-CN" sz="2000" dirty="0">
                <a:latin typeface="+mn-ea"/>
                <a:ea typeface="+mn-ea"/>
              </a:rPr>
              <a:t>      x                3</a:t>
            </a:r>
          </a:p>
          <a:p>
            <a:pPr eaLnBrk="1" hangingPunct="1">
              <a:spcBef>
                <a:spcPct val="0"/>
              </a:spcBef>
              <a:buClrTx/>
              <a:buFontTx/>
              <a:buNone/>
            </a:pPr>
            <a:r>
              <a:rPr lang="en-US" altLang="zh-CN" sz="2000" dirty="0">
                <a:latin typeface="+mn-ea"/>
                <a:ea typeface="+mn-ea"/>
              </a:rPr>
              <a:t>      y                3</a:t>
            </a:r>
          </a:p>
          <a:p>
            <a:pPr eaLnBrk="1" hangingPunct="1">
              <a:spcBef>
                <a:spcPct val="0"/>
              </a:spcBef>
              <a:buClrTx/>
              <a:buFontTx/>
              <a:buNone/>
            </a:pPr>
            <a:r>
              <a:rPr lang="en-US" altLang="zh-CN" sz="2000" dirty="0">
                <a:latin typeface="+mn-ea"/>
                <a:ea typeface="+mn-ea"/>
              </a:rPr>
              <a:t>      z                2</a:t>
            </a:r>
          </a:p>
          <a:p>
            <a:pPr eaLnBrk="1" hangingPunct="1">
              <a:spcBef>
                <a:spcPct val="0"/>
              </a:spcBef>
              <a:buClrTx/>
              <a:buFontTx/>
              <a:buNone/>
            </a:pPr>
            <a:r>
              <a:rPr lang="en-US" altLang="zh-CN" sz="2000" dirty="0">
                <a:latin typeface="+mn-ea"/>
                <a:ea typeface="+mn-ea"/>
              </a:rPr>
              <a:t>  </a:t>
            </a:r>
          </a:p>
        </p:txBody>
      </p:sp>
    </p:spTree>
    <p:extLst>
      <p:ext uri="{BB962C8B-B14F-4D97-AF65-F5344CB8AC3E}">
        <p14:creationId xmlns:p14="http://schemas.microsoft.com/office/powerpoint/2010/main" val="30750843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0" name="Rectangle 3"/>
          <p:cNvSpPr>
            <a:spLocks noGrp="1" noChangeArrowheads="1"/>
          </p:cNvSpPr>
          <p:nvPr>
            <p:ph type="body" idx="4294967295"/>
          </p:nvPr>
        </p:nvSpPr>
        <p:spPr>
          <a:xfrm>
            <a:off x="937780" y="1728932"/>
            <a:ext cx="8562975" cy="4425950"/>
          </a:xfrm>
          <a:prstGeom prst="rect">
            <a:avLst/>
          </a:prstGeom>
          <a:noFill/>
        </p:spPr>
        <p:txBody>
          <a:bodyPr/>
          <a:lstStyle/>
          <a:p>
            <a:pPr>
              <a:lnSpc>
                <a:spcPct val="150000"/>
              </a:lnSpc>
              <a:buFont typeface="Wingdings" panose="05000000000000000000" pitchFamily="2" charset="2"/>
              <a:buChar char="l"/>
            </a:pPr>
            <a:r>
              <a:rPr lang="en-US" altLang="zh-CN" dirty="0"/>
              <a:t>RIP </a:t>
            </a:r>
            <a:r>
              <a:rPr lang="zh-CN" altLang="en-US" dirty="0"/>
              <a:t>通告</a:t>
            </a:r>
            <a:endParaRPr lang="en-US" altLang="zh-CN" dirty="0"/>
          </a:p>
          <a:p>
            <a:pPr>
              <a:lnSpc>
                <a:spcPct val="150000"/>
              </a:lnSpc>
            </a:pPr>
            <a:r>
              <a:rPr lang="zh-CN" altLang="en-US" dirty="0"/>
              <a:t>每隔</a:t>
            </a:r>
            <a:r>
              <a:rPr lang="en-US" altLang="zh-CN" dirty="0"/>
              <a:t>30</a:t>
            </a:r>
            <a:r>
              <a:rPr lang="zh-CN" altLang="en-US" dirty="0"/>
              <a:t>秒</a:t>
            </a:r>
            <a:r>
              <a:rPr lang="en-US" altLang="zh-CN" dirty="0"/>
              <a:t>,</a:t>
            </a:r>
            <a:r>
              <a:rPr lang="zh-CN" altLang="en-US" dirty="0"/>
              <a:t>通过响应报文在邻居间交换距离向量</a:t>
            </a:r>
            <a:r>
              <a:rPr lang="en-US" altLang="zh-CN" dirty="0"/>
              <a:t> (</a:t>
            </a:r>
            <a:r>
              <a:rPr lang="zh-CN" altLang="en-US" dirty="0"/>
              <a:t>也被称为</a:t>
            </a:r>
            <a:r>
              <a:rPr lang="en-US" altLang="zh-CN" dirty="0"/>
              <a:t>RIP</a:t>
            </a:r>
            <a:r>
              <a:rPr lang="zh-CN" altLang="en-US" dirty="0"/>
              <a:t>通告</a:t>
            </a:r>
            <a:r>
              <a:rPr lang="en-US" altLang="zh-CN" dirty="0"/>
              <a:t>, </a:t>
            </a:r>
            <a:r>
              <a:rPr lang="en-US" altLang="zh-CN" dirty="0">
                <a:solidFill>
                  <a:schemeClr val="tx2"/>
                </a:solidFill>
              </a:rPr>
              <a:t>advertisement</a:t>
            </a:r>
            <a:r>
              <a:rPr lang="en-US" altLang="zh-CN" dirty="0"/>
              <a:t>)</a:t>
            </a:r>
          </a:p>
          <a:p>
            <a:pPr eaLnBrk="1" hangingPunct="1">
              <a:lnSpc>
                <a:spcPct val="150000"/>
              </a:lnSpc>
            </a:pPr>
            <a:r>
              <a:rPr lang="zh-CN" altLang="en-US" dirty="0"/>
              <a:t>每个通告包含了多达</a:t>
            </a:r>
            <a:r>
              <a:rPr lang="en-US" altLang="zh-CN" dirty="0"/>
              <a:t>25</a:t>
            </a:r>
            <a:r>
              <a:rPr lang="zh-CN" altLang="en-US" dirty="0"/>
              <a:t>个</a:t>
            </a:r>
            <a:r>
              <a:rPr lang="en-US" altLang="zh-CN" dirty="0"/>
              <a:t>AS</a:t>
            </a:r>
            <a:r>
              <a:rPr lang="zh-CN" altLang="en-US" dirty="0"/>
              <a:t>内的目的子网的列表</a:t>
            </a:r>
          </a:p>
        </p:txBody>
      </p:sp>
      <p:sp>
        <p:nvSpPr>
          <p:cNvPr id="5" name="Rectangle 2"/>
          <p:cNvSpPr txBox="1">
            <a:spLocks noChangeArrowheads="1"/>
          </p:cNvSpPr>
          <p:nvPr/>
        </p:nvSpPr>
        <p:spPr>
          <a:xfrm>
            <a:off x="2140527" y="600075"/>
            <a:ext cx="8170863" cy="61277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mn-ea"/>
                <a:ea typeface="+mn-ea"/>
              </a:rPr>
              <a:t>RIP ( Routing Information Protocol)</a:t>
            </a:r>
            <a:r>
              <a:rPr lang="zh-CN" altLang="en-US" sz="3600" dirty="0">
                <a:latin typeface="+mn-ea"/>
                <a:ea typeface="+mn-ea"/>
              </a:rPr>
              <a:t>*</a:t>
            </a:r>
            <a:endParaRPr lang="en-US" altLang="zh-CN" sz="3600" dirty="0">
              <a:latin typeface="+mn-ea"/>
              <a:ea typeface="+mn-ea"/>
            </a:endParaRPr>
          </a:p>
        </p:txBody>
      </p:sp>
    </p:spTree>
    <p:extLst>
      <p:ext uri="{BB962C8B-B14F-4D97-AF65-F5344CB8AC3E}">
        <p14:creationId xmlns:p14="http://schemas.microsoft.com/office/powerpoint/2010/main" val="337401003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title" idx="4294967295"/>
          </p:nvPr>
        </p:nvSpPr>
        <p:spPr>
          <a:xfrm>
            <a:off x="278607" y="1303338"/>
            <a:ext cx="7772400" cy="1143000"/>
          </a:xfrm>
          <a:prstGeom prst="rect">
            <a:avLst/>
          </a:prstGeom>
          <a:noFill/>
        </p:spPr>
        <p:txBody>
          <a:bodyPr/>
          <a:lstStyle/>
          <a:p>
            <a:r>
              <a:rPr lang="zh-CN" altLang="en-US" sz="3200" dirty="0">
                <a:latin typeface="+mn-ea"/>
                <a:ea typeface="+mn-ea"/>
              </a:rPr>
              <a:t>例子：</a:t>
            </a:r>
            <a:endParaRPr lang="en-US" altLang="zh-CN" sz="3200" dirty="0">
              <a:latin typeface="+mn-ea"/>
              <a:ea typeface="+mn-ea"/>
            </a:endParaRPr>
          </a:p>
        </p:txBody>
      </p:sp>
      <p:sp>
        <p:nvSpPr>
          <p:cNvPr id="267268" name="Rectangle 4"/>
          <p:cNvSpPr>
            <a:spLocks noChangeArrowheads="1"/>
          </p:cNvSpPr>
          <p:nvPr/>
        </p:nvSpPr>
        <p:spPr bwMode="auto">
          <a:xfrm>
            <a:off x="2132014" y="3648075"/>
            <a:ext cx="8232775" cy="2462213"/>
          </a:xfrm>
          <a:prstGeom prst="rect">
            <a:avLst/>
          </a:prstGeom>
          <a:noFill/>
          <a:ln w="254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dirty="0">
                <a:solidFill>
                  <a:schemeClr val="accent2"/>
                </a:solidFill>
                <a:latin typeface="+mn-ea"/>
                <a:ea typeface="+mn-ea"/>
              </a:rPr>
              <a:t>  </a:t>
            </a:r>
            <a:r>
              <a:rPr lang="zh-CN" altLang="en-US" sz="2400" dirty="0">
                <a:latin typeface="+mn-ea"/>
                <a:ea typeface="+mn-ea"/>
              </a:rPr>
              <a:t>目的子网        	 下一跳路由器            到目的地的跳数	</a:t>
            </a:r>
            <a:r>
              <a:rPr lang="en-US" altLang="zh-CN" sz="2800" dirty="0">
                <a:latin typeface="+mn-ea"/>
                <a:ea typeface="+mn-ea"/>
              </a:rPr>
              <a:t>w			A			2</a:t>
            </a:r>
          </a:p>
          <a:p>
            <a:pPr>
              <a:spcBef>
                <a:spcPct val="0"/>
              </a:spcBef>
              <a:buClrTx/>
              <a:buFontTx/>
              <a:buNone/>
            </a:pPr>
            <a:r>
              <a:rPr lang="en-US" altLang="zh-CN" sz="2800" dirty="0">
                <a:latin typeface="+mn-ea"/>
                <a:ea typeface="+mn-ea"/>
              </a:rPr>
              <a:t>	y			B			2</a:t>
            </a:r>
          </a:p>
          <a:p>
            <a:pPr>
              <a:spcBef>
                <a:spcPct val="0"/>
              </a:spcBef>
              <a:buClrTx/>
              <a:buFontTx/>
              <a:buNone/>
            </a:pPr>
            <a:r>
              <a:rPr lang="en-US" altLang="zh-CN" sz="2800" dirty="0">
                <a:latin typeface="+mn-ea"/>
                <a:ea typeface="+mn-ea"/>
              </a:rPr>
              <a:t> 	</a:t>
            </a:r>
            <a:r>
              <a:rPr lang="en-US" altLang="zh-CN" sz="2800" dirty="0">
                <a:solidFill>
                  <a:schemeClr val="tx2"/>
                </a:solidFill>
                <a:latin typeface="+mn-ea"/>
                <a:ea typeface="+mn-ea"/>
              </a:rPr>
              <a:t>z</a:t>
            </a:r>
            <a:r>
              <a:rPr lang="en-US" altLang="zh-CN" sz="2800" dirty="0">
                <a:solidFill>
                  <a:srgbClr val="FF0000"/>
                </a:solidFill>
                <a:latin typeface="+mn-ea"/>
                <a:ea typeface="+mn-ea"/>
              </a:rPr>
              <a:t>			</a:t>
            </a:r>
            <a:r>
              <a:rPr lang="en-US" altLang="zh-CN" sz="2800" dirty="0">
                <a:solidFill>
                  <a:schemeClr val="tx2"/>
                </a:solidFill>
                <a:latin typeface="+mn-ea"/>
                <a:ea typeface="+mn-ea"/>
              </a:rPr>
              <a:t>B</a:t>
            </a:r>
            <a:r>
              <a:rPr lang="en-US" altLang="zh-CN" sz="2800" dirty="0">
                <a:solidFill>
                  <a:srgbClr val="FF0000"/>
                </a:solidFill>
                <a:latin typeface="+mn-ea"/>
                <a:ea typeface="+mn-ea"/>
              </a:rPr>
              <a:t>			</a:t>
            </a:r>
            <a:r>
              <a:rPr lang="en-US" altLang="zh-CN" sz="2800" dirty="0">
                <a:solidFill>
                  <a:schemeClr val="tx2"/>
                </a:solidFill>
                <a:latin typeface="+mn-ea"/>
                <a:ea typeface="+mn-ea"/>
              </a:rPr>
              <a:t>7</a:t>
            </a:r>
          </a:p>
          <a:p>
            <a:pPr>
              <a:spcBef>
                <a:spcPct val="0"/>
              </a:spcBef>
              <a:buClrTx/>
              <a:buFontTx/>
              <a:buNone/>
            </a:pPr>
            <a:r>
              <a:rPr lang="en-US" altLang="zh-CN" sz="2800" dirty="0">
                <a:latin typeface="+mn-ea"/>
                <a:ea typeface="+mn-ea"/>
              </a:rPr>
              <a:t>	x			--			1</a:t>
            </a:r>
          </a:p>
          <a:p>
            <a:pPr>
              <a:spcBef>
                <a:spcPct val="0"/>
              </a:spcBef>
              <a:buClrTx/>
              <a:buFontTx/>
              <a:buNone/>
            </a:pPr>
            <a:r>
              <a:rPr lang="en-US" altLang="zh-CN" sz="2400" dirty="0">
                <a:latin typeface="+mn-ea"/>
                <a:ea typeface="+mn-ea"/>
              </a:rPr>
              <a:t>	….			….			....</a:t>
            </a:r>
          </a:p>
        </p:txBody>
      </p:sp>
      <p:sp>
        <p:nvSpPr>
          <p:cNvPr id="267269" name="Rectangle 98"/>
          <p:cNvSpPr>
            <a:spLocks noChangeArrowheads="1"/>
          </p:cNvSpPr>
          <p:nvPr/>
        </p:nvSpPr>
        <p:spPr bwMode="auto">
          <a:xfrm>
            <a:off x="4972342" y="6276631"/>
            <a:ext cx="166071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dirty="0">
                <a:latin typeface="+mn-ea"/>
                <a:ea typeface="+mn-ea"/>
              </a:rPr>
              <a:t>D</a:t>
            </a:r>
            <a:r>
              <a:rPr lang="zh-CN" altLang="en-US" sz="2400" dirty="0">
                <a:latin typeface="+mn-ea"/>
                <a:ea typeface="+mn-ea"/>
              </a:rPr>
              <a:t>的转发表</a:t>
            </a:r>
          </a:p>
        </p:txBody>
      </p:sp>
      <p:grpSp>
        <p:nvGrpSpPr>
          <p:cNvPr id="267270" name="组合 101"/>
          <p:cNvGrpSpPr>
            <a:grpSpLocks/>
          </p:cNvGrpSpPr>
          <p:nvPr/>
        </p:nvGrpSpPr>
        <p:grpSpPr bwMode="auto">
          <a:xfrm>
            <a:off x="1878014" y="1228725"/>
            <a:ext cx="8677275" cy="2332382"/>
            <a:chOff x="354013" y="1228725"/>
            <a:chExt cx="8677275" cy="2332382"/>
          </a:xfrm>
        </p:grpSpPr>
        <p:sp>
          <p:nvSpPr>
            <p:cNvPr id="267271" name="Freeform 2"/>
            <p:cNvSpPr>
              <a:spLocks/>
            </p:cNvSpPr>
            <p:nvPr/>
          </p:nvSpPr>
          <p:spPr bwMode="auto">
            <a:xfrm>
              <a:off x="2305050" y="22113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67272" name="Freeform 5"/>
            <p:cNvSpPr>
              <a:spLocks/>
            </p:cNvSpPr>
            <p:nvPr/>
          </p:nvSpPr>
          <p:spPr bwMode="auto">
            <a:xfrm>
              <a:off x="2489201" y="2008188"/>
              <a:ext cx="874712"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4"/>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3"/>
                  </a:lnTo>
                  <a:lnTo>
                    <a:pt x="6" y="159"/>
                  </a:lnTo>
                  <a:lnTo>
                    <a:pt x="13" y="174"/>
                  </a:lnTo>
                  <a:lnTo>
                    <a:pt x="21" y="187"/>
                  </a:lnTo>
                  <a:lnTo>
                    <a:pt x="31" y="199"/>
                  </a:lnTo>
                  <a:lnTo>
                    <a:pt x="44" y="209"/>
                  </a:lnTo>
                  <a:lnTo>
                    <a:pt x="59" y="217"/>
                  </a:lnTo>
                  <a:lnTo>
                    <a:pt x="79" y="223"/>
                  </a:lnTo>
                  <a:lnTo>
                    <a:pt x="103" y="229"/>
                  </a:lnTo>
                  <a:lnTo>
                    <a:pt x="131" y="233"/>
                  </a:lnTo>
                  <a:lnTo>
                    <a:pt x="164" y="237"/>
                  </a:lnTo>
                  <a:lnTo>
                    <a:pt x="198" y="240"/>
                  </a:lnTo>
                  <a:lnTo>
                    <a:pt x="236" y="242"/>
                  </a:lnTo>
                  <a:lnTo>
                    <a:pt x="314"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grpSp>
          <p:nvGrpSpPr>
            <p:cNvPr id="267273" name="Group 19"/>
            <p:cNvGrpSpPr>
              <a:grpSpLocks/>
            </p:cNvGrpSpPr>
            <p:nvPr/>
          </p:nvGrpSpPr>
          <p:grpSpPr bwMode="auto">
            <a:xfrm>
              <a:off x="3440113" y="2028825"/>
              <a:ext cx="679450" cy="314325"/>
              <a:chOff x="2167" y="1278"/>
              <a:chExt cx="428" cy="198"/>
            </a:xfrm>
          </p:grpSpPr>
          <p:sp>
            <p:nvSpPr>
              <p:cNvPr id="267354" name="Oval 6"/>
              <p:cNvSpPr>
                <a:spLocks noChangeArrowheads="1"/>
              </p:cNvSpPr>
              <p:nvPr/>
            </p:nvSpPr>
            <p:spPr bwMode="auto">
              <a:xfrm>
                <a:off x="2171" y="1366"/>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267355" name="Line 7"/>
              <p:cNvSpPr>
                <a:spLocks noChangeShapeType="1"/>
              </p:cNvSpPr>
              <p:nvPr/>
            </p:nvSpPr>
            <p:spPr bwMode="auto">
              <a:xfrm>
                <a:off x="2171"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56" name="Line 8"/>
              <p:cNvSpPr>
                <a:spLocks noChangeShapeType="1"/>
              </p:cNvSpPr>
              <p:nvPr/>
            </p:nvSpPr>
            <p:spPr bwMode="auto">
              <a:xfrm>
                <a:off x="2595"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57" name="Rectangle 9"/>
              <p:cNvSpPr>
                <a:spLocks noChangeArrowheads="1"/>
              </p:cNvSpPr>
              <p:nvPr/>
            </p:nvSpPr>
            <p:spPr bwMode="auto">
              <a:xfrm>
                <a:off x="2171" y="1357"/>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67358" name="Oval 10"/>
              <p:cNvSpPr>
                <a:spLocks noChangeArrowheads="1"/>
              </p:cNvSpPr>
              <p:nvPr/>
            </p:nvSpPr>
            <p:spPr bwMode="auto">
              <a:xfrm>
                <a:off x="2167" y="1278"/>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67359" name="Group 14"/>
              <p:cNvGrpSpPr>
                <a:grpSpLocks/>
              </p:cNvGrpSpPr>
              <p:nvPr/>
            </p:nvGrpSpPr>
            <p:grpSpPr bwMode="auto">
              <a:xfrm>
                <a:off x="2268" y="1306"/>
                <a:ext cx="212" cy="75"/>
                <a:chOff x="2268" y="1306"/>
                <a:chExt cx="212" cy="75"/>
              </a:xfrm>
            </p:grpSpPr>
            <p:sp>
              <p:nvSpPr>
                <p:cNvPr id="267364" name="Line 11"/>
                <p:cNvSpPr>
                  <a:spLocks noChangeShapeType="1"/>
                </p:cNvSpPr>
                <p:nvPr/>
              </p:nvSpPr>
              <p:spPr bwMode="auto">
                <a:xfrm flipV="1">
                  <a:off x="2268" y="1306"/>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65" name="Line 12"/>
                <p:cNvSpPr>
                  <a:spLocks noChangeShapeType="1"/>
                </p:cNvSpPr>
                <p:nvPr/>
              </p:nvSpPr>
              <p:spPr bwMode="auto">
                <a:xfrm>
                  <a:off x="2414" y="1381"/>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66" name="Line 13"/>
                <p:cNvSpPr>
                  <a:spLocks noChangeShapeType="1"/>
                </p:cNvSpPr>
                <p:nvPr/>
              </p:nvSpPr>
              <p:spPr bwMode="auto">
                <a:xfrm>
                  <a:off x="2338" y="1308"/>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67360" name="Group 18"/>
              <p:cNvGrpSpPr>
                <a:grpSpLocks/>
              </p:cNvGrpSpPr>
              <p:nvPr/>
            </p:nvGrpSpPr>
            <p:grpSpPr bwMode="auto">
              <a:xfrm>
                <a:off x="2269" y="1304"/>
                <a:ext cx="211" cy="76"/>
                <a:chOff x="2269" y="1304"/>
                <a:chExt cx="211" cy="76"/>
              </a:xfrm>
            </p:grpSpPr>
            <p:sp>
              <p:nvSpPr>
                <p:cNvPr id="267361" name="Line 15"/>
                <p:cNvSpPr>
                  <a:spLocks noChangeShapeType="1"/>
                </p:cNvSpPr>
                <p:nvPr/>
              </p:nvSpPr>
              <p:spPr bwMode="auto">
                <a:xfrm>
                  <a:off x="2269" y="137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62" name="Line 16"/>
                <p:cNvSpPr>
                  <a:spLocks noChangeShapeType="1"/>
                </p:cNvSpPr>
                <p:nvPr/>
              </p:nvSpPr>
              <p:spPr bwMode="auto">
                <a:xfrm>
                  <a:off x="2414" y="1305"/>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63" name="Line 17"/>
                <p:cNvSpPr>
                  <a:spLocks noChangeShapeType="1"/>
                </p:cNvSpPr>
                <p:nvPr/>
              </p:nvSpPr>
              <p:spPr bwMode="auto">
                <a:xfrm flipV="1">
                  <a:off x="2337" y="1304"/>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grpSp>
          <p:nvGrpSpPr>
            <p:cNvPr id="267274" name="Group 33"/>
            <p:cNvGrpSpPr>
              <a:grpSpLocks/>
            </p:cNvGrpSpPr>
            <p:nvPr/>
          </p:nvGrpSpPr>
          <p:grpSpPr bwMode="auto">
            <a:xfrm>
              <a:off x="1611313" y="2027238"/>
              <a:ext cx="679450" cy="314325"/>
              <a:chOff x="1015" y="1277"/>
              <a:chExt cx="428" cy="198"/>
            </a:xfrm>
          </p:grpSpPr>
          <p:sp>
            <p:nvSpPr>
              <p:cNvPr id="267341" name="Oval 20"/>
              <p:cNvSpPr>
                <a:spLocks noChangeArrowheads="1"/>
              </p:cNvSpPr>
              <p:nvPr/>
            </p:nvSpPr>
            <p:spPr bwMode="auto">
              <a:xfrm>
                <a:off x="1019" y="1365"/>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267342" name="Line 21"/>
              <p:cNvSpPr>
                <a:spLocks noChangeShapeType="1"/>
              </p:cNvSpPr>
              <p:nvPr/>
            </p:nvSpPr>
            <p:spPr bwMode="auto">
              <a:xfrm>
                <a:off x="1019" y="1356"/>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43" name="Line 22"/>
              <p:cNvSpPr>
                <a:spLocks noChangeShapeType="1"/>
              </p:cNvSpPr>
              <p:nvPr/>
            </p:nvSpPr>
            <p:spPr bwMode="auto">
              <a:xfrm>
                <a:off x="1443" y="1356"/>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44" name="Rectangle 23"/>
              <p:cNvSpPr>
                <a:spLocks noChangeArrowheads="1"/>
              </p:cNvSpPr>
              <p:nvPr/>
            </p:nvSpPr>
            <p:spPr bwMode="auto">
              <a:xfrm>
                <a:off x="1019" y="1356"/>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67345" name="Oval 24"/>
              <p:cNvSpPr>
                <a:spLocks noChangeArrowheads="1"/>
              </p:cNvSpPr>
              <p:nvPr/>
            </p:nvSpPr>
            <p:spPr bwMode="auto">
              <a:xfrm>
                <a:off x="1015" y="1277"/>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67346" name="Group 28"/>
              <p:cNvGrpSpPr>
                <a:grpSpLocks/>
              </p:cNvGrpSpPr>
              <p:nvPr/>
            </p:nvGrpSpPr>
            <p:grpSpPr bwMode="auto">
              <a:xfrm>
                <a:off x="1116" y="1305"/>
                <a:ext cx="212" cy="75"/>
                <a:chOff x="1116" y="1305"/>
                <a:chExt cx="212" cy="75"/>
              </a:xfrm>
            </p:grpSpPr>
            <p:sp>
              <p:nvSpPr>
                <p:cNvPr id="267351" name="Line 25"/>
                <p:cNvSpPr>
                  <a:spLocks noChangeShapeType="1"/>
                </p:cNvSpPr>
                <p:nvPr/>
              </p:nvSpPr>
              <p:spPr bwMode="auto">
                <a:xfrm flipV="1">
                  <a:off x="1116" y="1305"/>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52" name="Line 26"/>
                <p:cNvSpPr>
                  <a:spLocks noChangeShapeType="1"/>
                </p:cNvSpPr>
                <p:nvPr/>
              </p:nvSpPr>
              <p:spPr bwMode="auto">
                <a:xfrm>
                  <a:off x="1262" y="1380"/>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53" name="Line 27"/>
                <p:cNvSpPr>
                  <a:spLocks noChangeShapeType="1"/>
                </p:cNvSpPr>
                <p:nvPr/>
              </p:nvSpPr>
              <p:spPr bwMode="auto">
                <a:xfrm>
                  <a:off x="1186" y="1307"/>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67347" name="Group 32"/>
              <p:cNvGrpSpPr>
                <a:grpSpLocks/>
              </p:cNvGrpSpPr>
              <p:nvPr/>
            </p:nvGrpSpPr>
            <p:grpSpPr bwMode="auto">
              <a:xfrm>
                <a:off x="1117" y="1303"/>
                <a:ext cx="211" cy="76"/>
                <a:chOff x="1117" y="1303"/>
                <a:chExt cx="211" cy="76"/>
              </a:xfrm>
            </p:grpSpPr>
            <p:sp>
              <p:nvSpPr>
                <p:cNvPr id="267348" name="Line 29"/>
                <p:cNvSpPr>
                  <a:spLocks noChangeShapeType="1"/>
                </p:cNvSpPr>
                <p:nvPr/>
              </p:nvSpPr>
              <p:spPr bwMode="auto">
                <a:xfrm>
                  <a:off x="1117" y="1377"/>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49" name="Line 30"/>
                <p:cNvSpPr>
                  <a:spLocks noChangeShapeType="1"/>
                </p:cNvSpPr>
                <p:nvPr/>
              </p:nvSpPr>
              <p:spPr bwMode="auto">
                <a:xfrm>
                  <a:off x="1262" y="1304"/>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50" name="Line 31"/>
                <p:cNvSpPr>
                  <a:spLocks noChangeShapeType="1"/>
                </p:cNvSpPr>
                <p:nvPr/>
              </p:nvSpPr>
              <p:spPr bwMode="auto">
                <a:xfrm flipV="1">
                  <a:off x="1185" y="1303"/>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grpSp>
          <p:nvGrpSpPr>
            <p:cNvPr id="267275" name="Group 47"/>
            <p:cNvGrpSpPr>
              <a:grpSpLocks/>
            </p:cNvGrpSpPr>
            <p:nvPr/>
          </p:nvGrpSpPr>
          <p:grpSpPr bwMode="auto">
            <a:xfrm>
              <a:off x="3427413" y="2825750"/>
              <a:ext cx="676275" cy="314325"/>
              <a:chOff x="2159" y="1780"/>
              <a:chExt cx="426" cy="198"/>
            </a:xfrm>
          </p:grpSpPr>
          <p:sp>
            <p:nvSpPr>
              <p:cNvPr id="267328" name="Oval 34"/>
              <p:cNvSpPr>
                <a:spLocks noChangeArrowheads="1"/>
              </p:cNvSpPr>
              <p:nvPr/>
            </p:nvSpPr>
            <p:spPr bwMode="auto">
              <a:xfrm>
                <a:off x="2163" y="1868"/>
                <a:ext cx="422"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267329" name="Line 35"/>
              <p:cNvSpPr>
                <a:spLocks noChangeShapeType="1"/>
              </p:cNvSpPr>
              <p:nvPr/>
            </p:nvSpPr>
            <p:spPr bwMode="auto">
              <a:xfrm>
                <a:off x="2163" y="1859"/>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30" name="Line 36"/>
              <p:cNvSpPr>
                <a:spLocks noChangeShapeType="1"/>
              </p:cNvSpPr>
              <p:nvPr/>
            </p:nvSpPr>
            <p:spPr bwMode="auto">
              <a:xfrm>
                <a:off x="2585" y="1859"/>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31" name="Rectangle 37"/>
              <p:cNvSpPr>
                <a:spLocks noChangeArrowheads="1"/>
              </p:cNvSpPr>
              <p:nvPr/>
            </p:nvSpPr>
            <p:spPr bwMode="auto">
              <a:xfrm>
                <a:off x="2163" y="1859"/>
                <a:ext cx="418"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67332" name="Oval 38"/>
              <p:cNvSpPr>
                <a:spLocks noChangeArrowheads="1"/>
              </p:cNvSpPr>
              <p:nvPr/>
            </p:nvSpPr>
            <p:spPr bwMode="auto">
              <a:xfrm>
                <a:off x="2159" y="1780"/>
                <a:ext cx="422"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67333" name="Group 42"/>
              <p:cNvGrpSpPr>
                <a:grpSpLocks/>
              </p:cNvGrpSpPr>
              <p:nvPr/>
            </p:nvGrpSpPr>
            <p:grpSpPr bwMode="auto">
              <a:xfrm>
                <a:off x="2260" y="1808"/>
                <a:ext cx="210" cy="75"/>
                <a:chOff x="2260" y="1808"/>
                <a:chExt cx="210" cy="75"/>
              </a:xfrm>
            </p:grpSpPr>
            <p:sp>
              <p:nvSpPr>
                <p:cNvPr id="267338" name="Line 39"/>
                <p:cNvSpPr>
                  <a:spLocks noChangeShapeType="1"/>
                </p:cNvSpPr>
                <p:nvPr/>
              </p:nvSpPr>
              <p:spPr bwMode="auto">
                <a:xfrm flipV="1">
                  <a:off x="2260" y="180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39" name="Line 40"/>
                <p:cNvSpPr>
                  <a:spLocks noChangeShapeType="1"/>
                </p:cNvSpPr>
                <p:nvPr/>
              </p:nvSpPr>
              <p:spPr bwMode="auto">
                <a:xfrm>
                  <a:off x="2404" y="1883"/>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40" name="Line 41"/>
                <p:cNvSpPr>
                  <a:spLocks noChangeShapeType="1"/>
                </p:cNvSpPr>
                <p:nvPr/>
              </p:nvSpPr>
              <p:spPr bwMode="auto">
                <a:xfrm>
                  <a:off x="2330" y="1810"/>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67334" name="Group 46"/>
              <p:cNvGrpSpPr>
                <a:grpSpLocks/>
              </p:cNvGrpSpPr>
              <p:nvPr/>
            </p:nvGrpSpPr>
            <p:grpSpPr bwMode="auto">
              <a:xfrm>
                <a:off x="2261" y="1806"/>
                <a:ext cx="209" cy="76"/>
                <a:chOff x="2261" y="1806"/>
                <a:chExt cx="209" cy="76"/>
              </a:xfrm>
            </p:grpSpPr>
            <p:sp>
              <p:nvSpPr>
                <p:cNvPr id="267335" name="Line 43"/>
                <p:cNvSpPr>
                  <a:spLocks noChangeShapeType="1"/>
                </p:cNvSpPr>
                <p:nvPr/>
              </p:nvSpPr>
              <p:spPr bwMode="auto">
                <a:xfrm>
                  <a:off x="2261" y="1880"/>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36" name="Line 44"/>
                <p:cNvSpPr>
                  <a:spLocks noChangeShapeType="1"/>
                </p:cNvSpPr>
                <p:nvPr/>
              </p:nvSpPr>
              <p:spPr bwMode="auto">
                <a:xfrm>
                  <a:off x="2404" y="1807"/>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37" name="Line 45"/>
                <p:cNvSpPr>
                  <a:spLocks noChangeShapeType="1"/>
                </p:cNvSpPr>
                <p:nvPr/>
              </p:nvSpPr>
              <p:spPr bwMode="auto">
                <a:xfrm flipV="1">
                  <a:off x="2329" y="1806"/>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267276" name="Freeform 48"/>
            <p:cNvSpPr>
              <a:spLocks/>
            </p:cNvSpPr>
            <p:nvPr/>
          </p:nvSpPr>
          <p:spPr bwMode="auto">
            <a:xfrm>
              <a:off x="4151313" y="22113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nvGrpSpPr>
            <p:cNvPr id="267277" name="Group 62"/>
            <p:cNvGrpSpPr>
              <a:grpSpLocks/>
            </p:cNvGrpSpPr>
            <p:nvPr/>
          </p:nvGrpSpPr>
          <p:grpSpPr bwMode="auto">
            <a:xfrm>
              <a:off x="5286375" y="2028825"/>
              <a:ext cx="679450" cy="314325"/>
              <a:chOff x="3330" y="1278"/>
              <a:chExt cx="428" cy="198"/>
            </a:xfrm>
          </p:grpSpPr>
          <p:sp>
            <p:nvSpPr>
              <p:cNvPr id="267315" name="Oval 49"/>
              <p:cNvSpPr>
                <a:spLocks noChangeArrowheads="1"/>
              </p:cNvSpPr>
              <p:nvPr/>
            </p:nvSpPr>
            <p:spPr bwMode="auto">
              <a:xfrm>
                <a:off x="3334" y="1366"/>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267316" name="Line 50"/>
              <p:cNvSpPr>
                <a:spLocks noChangeShapeType="1"/>
              </p:cNvSpPr>
              <p:nvPr/>
            </p:nvSpPr>
            <p:spPr bwMode="auto">
              <a:xfrm>
                <a:off x="3334"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7" name="Line 51"/>
              <p:cNvSpPr>
                <a:spLocks noChangeShapeType="1"/>
              </p:cNvSpPr>
              <p:nvPr/>
            </p:nvSpPr>
            <p:spPr bwMode="auto">
              <a:xfrm>
                <a:off x="3758"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8" name="Rectangle 52"/>
              <p:cNvSpPr>
                <a:spLocks noChangeArrowheads="1"/>
              </p:cNvSpPr>
              <p:nvPr/>
            </p:nvSpPr>
            <p:spPr bwMode="auto">
              <a:xfrm>
                <a:off x="3334" y="1357"/>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67319" name="Oval 53"/>
              <p:cNvSpPr>
                <a:spLocks noChangeArrowheads="1"/>
              </p:cNvSpPr>
              <p:nvPr/>
            </p:nvSpPr>
            <p:spPr bwMode="auto">
              <a:xfrm>
                <a:off x="3330" y="1278"/>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67320" name="Group 57"/>
              <p:cNvGrpSpPr>
                <a:grpSpLocks/>
              </p:cNvGrpSpPr>
              <p:nvPr/>
            </p:nvGrpSpPr>
            <p:grpSpPr bwMode="auto">
              <a:xfrm>
                <a:off x="3431" y="1306"/>
                <a:ext cx="212" cy="75"/>
                <a:chOff x="3431" y="1306"/>
                <a:chExt cx="212" cy="75"/>
              </a:xfrm>
            </p:grpSpPr>
            <p:sp>
              <p:nvSpPr>
                <p:cNvPr id="267325" name="Line 54"/>
                <p:cNvSpPr>
                  <a:spLocks noChangeShapeType="1"/>
                </p:cNvSpPr>
                <p:nvPr/>
              </p:nvSpPr>
              <p:spPr bwMode="auto">
                <a:xfrm flipV="1">
                  <a:off x="3431" y="1306"/>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26" name="Line 55"/>
                <p:cNvSpPr>
                  <a:spLocks noChangeShapeType="1"/>
                </p:cNvSpPr>
                <p:nvPr/>
              </p:nvSpPr>
              <p:spPr bwMode="auto">
                <a:xfrm>
                  <a:off x="3577" y="1381"/>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27" name="Line 56"/>
                <p:cNvSpPr>
                  <a:spLocks noChangeShapeType="1"/>
                </p:cNvSpPr>
                <p:nvPr/>
              </p:nvSpPr>
              <p:spPr bwMode="auto">
                <a:xfrm>
                  <a:off x="3501" y="1308"/>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67321" name="Group 61"/>
              <p:cNvGrpSpPr>
                <a:grpSpLocks/>
              </p:cNvGrpSpPr>
              <p:nvPr/>
            </p:nvGrpSpPr>
            <p:grpSpPr bwMode="auto">
              <a:xfrm>
                <a:off x="3432" y="1304"/>
                <a:ext cx="211" cy="76"/>
                <a:chOff x="3432" y="1304"/>
                <a:chExt cx="211" cy="76"/>
              </a:xfrm>
            </p:grpSpPr>
            <p:sp>
              <p:nvSpPr>
                <p:cNvPr id="267322" name="Line 58"/>
                <p:cNvSpPr>
                  <a:spLocks noChangeShapeType="1"/>
                </p:cNvSpPr>
                <p:nvPr/>
              </p:nvSpPr>
              <p:spPr bwMode="auto">
                <a:xfrm>
                  <a:off x="3432" y="137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23" name="Line 59"/>
                <p:cNvSpPr>
                  <a:spLocks noChangeShapeType="1"/>
                </p:cNvSpPr>
                <p:nvPr/>
              </p:nvSpPr>
              <p:spPr bwMode="auto">
                <a:xfrm>
                  <a:off x="3577" y="1305"/>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24" name="Line 60"/>
                <p:cNvSpPr>
                  <a:spLocks noChangeShapeType="1"/>
                </p:cNvSpPr>
                <p:nvPr/>
              </p:nvSpPr>
              <p:spPr bwMode="auto">
                <a:xfrm flipV="1">
                  <a:off x="3500" y="1304"/>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267278" name="Freeform 63"/>
            <p:cNvSpPr>
              <a:spLocks/>
            </p:cNvSpPr>
            <p:nvPr/>
          </p:nvSpPr>
          <p:spPr bwMode="auto">
            <a:xfrm>
              <a:off x="354013" y="22240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67279" name="Freeform 64"/>
            <p:cNvSpPr>
              <a:spLocks/>
            </p:cNvSpPr>
            <p:nvPr/>
          </p:nvSpPr>
          <p:spPr bwMode="auto">
            <a:xfrm>
              <a:off x="5973763" y="2200275"/>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nvGrpSpPr>
            <p:cNvPr id="267280" name="Group 78"/>
            <p:cNvGrpSpPr>
              <a:grpSpLocks/>
            </p:cNvGrpSpPr>
            <p:nvPr/>
          </p:nvGrpSpPr>
          <p:grpSpPr bwMode="auto">
            <a:xfrm>
              <a:off x="7683500" y="2049463"/>
              <a:ext cx="676275" cy="314325"/>
              <a:chOff x="4840" y="1291"/>
              <a:chExt cx="426" cy="198"/>
            </a:xfrm>
          </p:grpSpPr>
          <p:sp>
            <p:nvSpPr>
              <p:cNvPr id="267302" name="Oval 65"/>
              <p:cNvSpPr>
                <a:spLocks noChangeArrowheads="1"/>
              </p:cNvSpPr>
              <p:nvPr/>
            </p:nvSpPr>
            <p:spPr bwMode="auto">
              <a:xfrm>
                <a:off x="4844" y="1379"/>
                <a:ext cx="422"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267303" name="Line 66"/>
              <p:cNvSpPr>
                <a:spLocks noChangeShapeType="1"/>
              </p:cNvSpPr>
              <p:nvPr/>
            </p:nvSpPr>
            <p:spPr bwMode="auto">
              <a:xfrm>
                <a:off x="4844" y="1370"/>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04" name="Line 67"/>
              <p:cNvSpPr>
                <a:spLocks noChangeShapeType="1"/>
              </p:cNvSpPr>
              <p:nvPr/>
            </p:nvSpPr>
            <p:spPr bwMode="auto">
              <a:xfrm>
                <a:off x="5266" y="1370"/>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05" name="Rectangle 68"/>
              <p:cNvSpPr>
                <a:spLocks noChangeArrowheads="1"/>
              </p:cNvSpPr>
              <p:nvPr/>
            </p:nvSpPr>
            <p:spPr bwMode="auto">
              <a:xfrm>
                <a:off x="4844" y="1370"/>
                <a:ext cx="418"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67306" name="Oval 69"/>
              <p:cNvSpPr>
                <a:spLocks noChangeArrowheads="1"/>
              </p:cNvSpPr>
              <p:nvPr/>
            </p:nvSpPr>
            <p:spPr bwMode="auto">
              <a:xfrm>
                <a:off x="4840" y="1291"/>
                <a:ext cx="422"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67307" name="Group 73"/>
              <p:cNvGrpSpPr>
                <a:grpSpLocks/>
              </p:cNvGrpSpPr>
              <p:nvPr/>
            </p:nvGrpSpPr>
            <p:grpSpPr bwMode="auto">
              <a:xfrm>
                <a:off x="4941" y="1319"/>
                <a:ext cx="210" cy="75"/>
                <a:chOff x="4941" y="1319"/>
                <a:chExt cx="210" cy="75"/>
              </a:xfrm>
            </p:grpSpPr>
            <p:sp>
              <p:nvSpPr>
                <p:cNvPr id="267312" name="Line 70"/>
                <p:cNvSpPr>
                  <a:spLocks noChangeShapeType="1"/>
                </p:cNvSpPr>
                <p:nvPr/>
              </p:nvSpPr>
              <p:spPr bwMode="auto">
                <a:xfrm flipV="1">
                  <a:off x="4941" y="1319"/>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3" name="Line 71"/>
                <p:cNvSpPr>
                  <a:spLocks noChangeShapeType="1"/>
                </p:cNvSpPr>
                <p:nvPr/>
              </p:nvSpPr>
              <p:spPr bwMode="auto">
                <a:xfrm>
                  <a:off x="5085" y="1394"/>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4" name="Line 72"/>
                <p:cNvSpPr>
                  <a:spLocks noChangeShapeType="1"/>
                </p:cNvSpPr>
                <p:nvPr/>
              </p:nvSpPr>
              <p:spPr bwMode="auto">
                <a:xfrm>
                  <a:off x="5011" y="1321"/>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67308" name="Group 77"/>
              <p:cNvGrpSpPr>
                <a:grpSpLocks/>
              </p:cNvGrpSpPr>
              <p:nvPr/>
            </p:nvGrpSpPr>
            <p:grpSpPr bwMode="auto">
              <a:xfrm>
                <a:off x="4942" y="1317"/>
                <a:ext cx="209" cy="76"/>
                <a:chOff x="4942" y="1317"/>
                <a:chExt cx="209" cy="76"/>
              </a:xfrm>
            </p:grpSpPr>
            <p:sp>
              <p:nvSpPr>
                <p:cNvPr id="267309" name="Line 74"/>
                <p:cNvSpPr>
                  <a:spLocks noChangeShapeType="1"/>
                </p:cNvSpPr>
                <p:nvPr/>
              </p:nvSpPr>
              <p:spPr bwMode="auto">
                <a:xfrm>
                  <a:off x="4942" y="1391"/>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0" name="Line 75"/>
                <p:cNvSpPr>
                  <a:spLocks noChangeShapeType="1"/>
                </p:cNvSpPr>
                <p:nvPr/>
              </p:nvSpPr>
              <p:spPr bwMode="auto">
                <a:xfrm>
                  <a:off x="5085" y="1318"/>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1" name="Line 76"/>
                <p:cNvSpPr>
                  <a:spLocks noChangeShapeType="1"/>
                </p:cNvSpPr>
                <p:nvPr/>
              </p:nvSpPr>
              <p:spPr bwMode="auto">
                <a:xfrm flipV="1">
                  <a:off x="5010" y="1317"/>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267281" name="Line 79"/>
            <p:cNvSpPr>
              <a:spLocks noChangeShapeType="1"/>
            </p:cNvSpPr>
            <p:nvPr/>
          </p:nvSpPr>
          <p:spPr bwMode="auto">
            <a:xfrm flipV="1">
              <a:off x="2128838" y="161131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2" name="Line 80"/>
            <p:cNvSpPr>
              <a:spLocks noChangeShapeType="1"/>
            </p:cNvSpPr>
            <p:nvPr/>
          </p:nvSpPr>
          <p:spPr bwMode="auto">
            <a:xfrm flipV="1">
              <a:off x="3963988" y="1646238"/>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3" name="Line 81"/>
            <p:cNvSpPr>
              <a:spLocks noChangeShapeType="1"/>
            </p:cNvSpPr>
            <p:nvPr/>
          </p:nvSpPr>
          <p:spPr bwMode="auto">
            <a:xfrm flipV="1">
              <a:off x="5799138" y="168116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4" name="Line 82"/>
            <p:cNvSpPr>
              <a:spLocks noChangeShapeType="1"/>
            </p:cNvSpPr>
            <p:nvPr/>
          </p:nvSpPr>
          <p:spPr bwMode="auto">
            <a:xfrm flipV="1">
              <a:off x="8164513" y="1635125"/>
              <a:ext cx="622300" cy="4000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5" name="Line 83"/>
            <p:cNvSpPr>
              <a:spLocks noChangeShapeType="1"/>
            </p:cNvSpPr>
            <p:nvPr/>
          </p:nvSpPr>
          <p:spPr bwMode="auto">
            <a:xfrm>
              <a:off x="8174038" y="238601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6" name="Line 84"/>
            <p:cNvSpPr>
              <a:spLocks noChangeShapeType="1"/>
            </p:cNvSpPr>
            <p:nvPr/>
          </p:nvSpPr>
          <p:spPr bwMode="auto">
            <a:xfrm>
              <a:off x="2139950" y="2352675"/>
              <a:ext cx="1292225" cy="657225"/>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7" name="Freeform 85"/>
            <p:cNvSpPr>
              <a:spLocks/>
            </p:cNvSpPr>
            <p:nvPr/>
          </p:nvSpPr>
          <p:spPr bwMode="auto">
            <a:xfrm>
              <a:off x="2333625" y="2414588"/>
              <a:ext cx="968375" cy="604837"/>
            </a:xfrm>
            <a:custGeom>
              <a:avLst/>
              <a:gdLst>
                <a:gd name="T0" fmla="*/ 2147483646 w 610"/>
                <a:gd name="T1" fmla="*/ 2147483646 h 381"/>
                <a:gd name="T2" fmla="*/ 2147483646 w 610"/>
                <a:gd name="T3" fmla="*/ 2147483646 h 381"/>
                <a:gd name="T4" fmla="*/ 2147483646 w 610"/>
                <a:gd name="T5" fmla="*/ 2147483646 h 381"/>
                <a:gd name="T6" fmla="*/ 2147483646 w 610"/>
                <a:gd name="T7" fmla="*/ 2147483646 h 381"/>
                <a:gd name="T8" fmla="*/ 2147483646 w 610"/>
                <a:gd name="T9" fmla="*/ 2147483646 h 381"/>
                <a:gd name="T10" fmla="*/ 2147483646 w 610"/>
                <a:gd name="T11" fmla="*/ 0 h 381"/>
                <a:gd name="T12" fmla="*/ 2147483646 w 610"/>
                <a:gd name="T13" fmla="*/ 2147483646 h 381"/>
                <a:gd name="T14" fmla="*/ 2147483646 w 610"/>
                <a:gd name="T15" fmla="*/ 2147483646 h 381"/>
                <a:gd name="T16" fmla="*/ 2147483646 w 610"/>
                <a:gd name="T17" fmla="*/ 2147483646 h 381"/>
                <a:gd name="T18" fmla="*/ 2147483646 w 610"/>
                <a:gd name="T19" fmla="*/ 2147483646 h 381"/>
                <a:gd name="T20" fmla="*/ 2147483646 w 610"/>
                <a:gd name="T21" fmla="*/ 2147483646 h 381"/>
                <a:gd name="T22" fmla="*/ 2147483646 w 610"/>
                <a:gd name="T23" fmla="*/ 2147483646 h 381"/>
                <a:gd name="T24" fmla="*/ 2147483646 w 610"/>
                <a:gd name="T25" fmla="*/ 2147483646 h 381"/>
                <a:gd name="T26" fmla="*/ 2147483646 w 610"/>
                <a:gd name="T27" fmla="*/ 2147483646 h 381"/>
                <a:gd name="T28" fmla="*/ 2147483646 w 610"/>
                <a:gd name="T29" fmla="*/ 2147483646 h 381"/>
                <a:gd name="T30" fmla="*/ 2147483646 w 610"/>
                <a:gd name="T31" fmla="*/ 2147483646 h 381"/>
                <a:gd name="T32" fmla="*/ 2147483646 w 610"/>
                <a:gd name="T33" fmla="*/ 2147483646 h 381"/>
                <a:gd name="T34" fmla="*/ 2147483646 w 610"/>
                <a:gd name="T35" fmla="*/ 2147483646 h 381"/>
                <a:gd name="T36" fmla="*/ 2147483646 w 610"/>
                <a:gd name="T37" fmla="*/ 2147483646 h 381"/>
                <a:gd name="T38" fmla="*/ 2147483646 w 610"/>
                <a:gd name="T39" fmla="*/ 2147483646 h 381"/>
                <a:gd name="T40" fmla="*/ 2147483646 w 610"/>
                <a:gd name="T41" fmla="*/ 2147483646 h 381"/>
                <a:gd name="T42" fmla="*/ 2147483646 w 610"/>
                <a:gd name="T43" fmla="*/ 2147483646 h 381"/>
                <a:gd name="T44" fmla="*/ 2147483646 w 610"/>
                <a:gd name="T45" fmla="*/ 2147483646 h 381"/>
                <a:gd name="T46" fmla="*/ 2147483646 w 610"/>
                <a:gd name="T47" fmla="*/ 2147483646 h 381"/>
                <a:gd name="T48" fmla="*/ 2147483646 w 610"/>
                <a:gd name="T49" fmla="*/ 2147483646 h 381"/>
                <a:gd name="T50" fmla="*/ 2147483646 w 610"/>
                <a:gd name="T51" fmla="*/ 2147483646 h 381"/>
                <a:gd name="T52" fmla="*/ 2147483646 w 610"/>
                <a:gd name="T53" fmla="*/ 2147483646 h 381"/>
                <a:gd name="T54" fmla="*/ 2147483646 w 610"/>
                <a:gd name="T55" fmla="*/ 2147483646 h 381"/>
                <a:gd name="T56" fmla="*/ 2147483646 w 610"/>
                <a:gd name="T57" fmla="*/ 2147483646 h 381"/>
                <a:gd name="T58" fmla="*/ 2147483646 w 610"/>
                <a:gd name="T59" fmla="*/ 2147483646 h 381"/>
                <a:gd name="T60" fmla="*/ 2147483646 w 610"/>
                <a:gd name="T61" fmla="*/ 2147483646 h 381"/>
                <a:gd name="T62" fmla="*/ 2147483646 w 610"/>
                <a:gd name="T63" fmla="*/ 2147483646 h 3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10"/>
                <a:gd name="T97" fmla="*/ 0 h 381"/>
                <a:gd name="T98" fmla="*/ 610 w 610"/>
                <a:gd name="T99" fmla="*/ 381 h 3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10" h="381">
                  <a:moveTo>
                    <a:pt x="375" y="136"/>
                  </a:moveTo>
                  <a:lnTo>
                    <a:pt x="359" y="128"/>
                  </a:lnTo>
                  <a:lnTo>
                    <a:pt x="341" y="119"/>
                  </a:lnTo>
                  <a:lnTo>
                    <a:pt x="302" y="97"/>
                  </a:lnTo>
                  <a:lnTo>
                    <a:pt x="261" y="73"/>
                  </a:lnTo>
                  <a:lnTo>
                    <a:pt x="220" y="49"/>
                  </a:lnTo>
                  <a:lnTo>
                    <a:pt x="180" y="28"/>
                  </a:lnTo>
                  <a:lnTo>
                    <a:pt x="161" y="19"/>
                  </a:lnTo>
                  <a:lnTo>
                    <a:pt x="143" y="12"/>
                  </a:lnTo>
                  <a:lnTo>
                    <a:pt x="127" y="5"/>
                  </a:lnTo>
                  <a:lnTo>
                    <a:pt x="111" y="1"/>
                  </a:lnTo>
                  <a:lnTo>
                    <a:pt x="98" y="0"/>
                  </a:lnTo>
                  <a:lnTo>
                    <a:pt x="86" y="1"/>
                  </a:lnTo>
                  <a:lnTo>
                    <a:pt x="75" y="4"/>
                  </a:lnTo>
                  <a:lnTo>
                    <a:pt x="64" y="10"/>
                  </a:lnTo>
                  <a:lnTo>
                    <a:pt x="54" y="18"/>
                  </a:lnTo>
                  <a:lnTo>
                    <a:pt x="43" y="28"/>
                  </a:lnTo>
                  <a:lnTo>
                    <a:pt x="34" y="39"/>
                  </a:lnTo>
                  <a:lnTo>
                    <a:pt x="25" y="52"/>
                  </a:lnTo>
                  <a:lnTo>
                    <a:pt x="10" y="81"/>
                  </a:lnTo>
                  <a:lnTo>
                    <a:pt x="5" y="97"/>
                  </a:lnTo>
                  <a:lnTo>
                    <a:pt x="2" y="113"/>
                  </a:lnTo>
                  <a:lnTo>
                    <a:pt x="0" y="129"/>
                  </a:lnTo>
                  <a:lnTo>
                    <a:pt x="1" y="145"/>
                  </a:lnTo>
                  <a:lnTo>
                    <a:pt x="4" y="160"/>
                  </a:lnTo>
                  <a:lnTo>
                    <a:pt x="10" y="175"/>
                  </a:lnTo>
                  <a:lnTo>
                    <a:pt x="18" y="189"/>
                  </a:lnTo>
                  <a:lnTo>
                    <a:pt x="30" y="201"/>
                  </a:lnTo>
                  <a:lnTo>
                    <a:pt x="46" y="214"/>
                  </a:lnTo>
                  <a:lnTo>
                    <a:pt x="67" y="227"/>
                  </a:lnTo>
                  <a:lnTo>
                    <a:pt x="92" y="241"/>
                  </a:lnTo>
                  <a:lnTo>
                    <a:pt x="122" y="255"/>
                  </a:lnTo>
                  <a:lnTo>
                    <a:pt x="153" y="270"/>
                  </a:lnTo>
                  <a:lnTo>
                    <a:pt x="188" y="285"/>
                  </a:lnTo>
                  <a:lnTo>
                    <a:pt x="223" y="299"/>
                  </a:lnTo>
                  <a:lnTo>
                    <a:pt x="260" y="313"/>
                  </a:lnTo>
                  <a:lnTo>
                    <a:pt x="334" y="338"/>
                  </a:lnTo>
                  <a:lnTo>
                    <a:pt x="370" y="349"/>
                  </a:lnTo>
                  <a:lnTo>
                    <a:pt x="404" y="359"/>
                  </a:lnTo>
                  <a:lnTo>
                    <a:pt x="435" y="367"/>
                  </a:lnTo>
                  <a:lnTo>
                    <a:pt x="464" y="374"/>
                  </a:lnTo>
                  <a:lnTo>
                    <a:pt x="489" y="378"/>
                  </a:lnTo>
                  <a:lnTo>
                    <a:pt x="509" y="380"/>
                  </a:lnTo>
                  <a:lnTo>
                    <a:pt x="526" y="380"/>
                  </a:lnTo>
                  <a:lnTo>
                    <a:pt x="541" y="377"/>
                  </a:lnTo>
                  <a:lnTo>
                    <a:pt x="554" y="372"/>
                  </a:lnTo>
                  <a:lnTo>
                    <a:pt x="566" y="365"/>
                  </a:lnTo>
                  <a:lnTo>
                    <a:pt x="577" y="357"/>
                  </a:lnTo>
                  <a:lnTo>
                    <a:pt x="586" y="347"/>
                  </a:lnTo>
                  <a:lnTo>
                    <a:pt x="599" y="324"/>
                  </a:lnTo>
                  <a:lnTo>
                    <a:pt x="607" y="299"/>
                  </a:lnTo>
                  <a:lnTo>
                    <a:pt x="609" y="274"/>
                  </a:lnTo>
                  <a:lnTo>
                    <a:pt x="607" y="251"/>
                  </a:lnTo>
                  <a:lnTo>
                    <a:pt x="605" y="242"/>
                  </a:lnTo>
                  <a:lnTo>
                    <a:pt x="601" y="233"/>
                  </a:lnTo>
                  <a:lnTo>
                    <a:pt x="596" y="226"/>
                  </a:lnTo>
                  <a:lnTo>
                    <a:pt x="588" y="219"/>
                  </a:lnTo>
                  <a:lnTo>
                    <a:pt x="579" y="212"/>
                  </a:lnTo>
                  <a:lnTo>
                    <a:pt x="568" y="206"/>
                  </a:lnTo>
                  <a:lnTo>
                    <a:pt x="542" y="195"/>
                  </a:lnTo>
                  <a:lnTo>
                    <a:pt x="512" y="184"/>
                  </a:lnTo>
                  <a:lnTo>
                    <a:pt x="478" y="173"/>
                  </a:lnTo>
                  <a:lnTo>
                    <a:pt x="444" y="162"/>
                  </a:lnTo>
                  <a:lnTo>
                    <a:pt x="409" y="150"/>
                  </a:lnTo>
                  <a:lnTo>
                    <a:pt x="375" y="136"/>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267288" name="Freeform 86"/>
            <p:cNvSpPr>
              <a:spLocks/>
            </p:cNvSpPr>
            <p:nvPr/>
          </p:nvSpPr>
          <p:spPr bwMode="auto">
            <a:xfrm>
              <a:off x="401638" y="2020888"/>
              <a:ext cx="1011237"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4"/>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3"/>
                  </a:lnTo>
                  <a:lnTo>
                    <a:pt x="6" y="159"/>
                  </a:lnTo>
                  <a:lnTo>
                    <a:pt x="13" y="174"/>
                  </a:lnTo>
                  <a:lnTo>
                    <a:pt x="21" y="187"/>
                  </a:lnTo>
                  <a:lnTo>
                    <a:pt x="31" y="199"/>
                  </a:lnTo>
                  <a:lnTo>
                    <a:pt x="44" y="209"/>
                  </a:lnTo>
                  <a:lnTo>
                    <a:pt x="59" y="217"/>
                  </a:lnTo>
                  <a:lnTo>
                    <a:pt x="78" y="223"/>
                  </a:lnTo>
                  <a:lnTo>
                    <a:pt x="103" y="229"/>
                  </a:lnTo>
                  <a:lnTo>
                    <a:pt x="131" y="233"/>
                  </a:lnTo>
                  <a:lnTo>
                    <a:pt x="163" y="237"/>
                  </a:lnTo>
                  <a:lnTo>
                    <a:pt x="198" y="240"/>
                  </a:lnTo>
                  <a:lnTo>
                    <a:pt x="236" y="242"/>
                  </a:lnTo>
                  <a:lnTo>
                    <a:pt x="314"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267289" name="Freeform 87"/>
            <p:cNvSpPr>
              <a:spLocks/>
            </p:cNvSpPr>
            <p:nvPr/>
          </p:nvSpPr>
          <p:spPr bwMode="auto">
            <a:xfrm>
              <a:off x="4330700" y="2008188"/>
              <a:ext cx="879475"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3" y="34"/>
                  </a:lnTo>
                  <a:lnTo>
                    <a:pt x="280" y="27"/>
                  </a:lnTo>
                  <a:lnTo>
                    <a:pt x="233" y="18"/>
                  </a:lnTo>
                  <a:lnTo>
                    <a:pt x="186" y="10"/>
                  </a:lnTo>
                  <a:lnTo>
                    <a:pt x="142" y="3"/>
                  </a:lnTo>
                  <a:lnTo>
                    <a:pt x="121" y="1"/>
                  </a:lnTo>
                  <a:lnTo>
                    <a:pt x="102" y="0"/>
                  </a:lnTo>
                  <a:lnTo>
                    <a:pt x="84" y="0"/>
                  </a:lnTo>
                  <a:lnTo>
                    <a:pt x="68" y="1"/>
                  </a:lnTo>
                  <a:lnTo>
                    <a:pt x="55" y="4"/>
                  </a:lnTo>
                  <a:lnTo>
                    <a:pt x="44" y="9"/>
                  </a:lnTo>
                  <a:lnTo>
                    <a:pt x="35" y="16"/>
                  </a:lnTo>
                  <a:lnTo>
                    <a:pt x="27" y="25"/>
                  </a:lnTo>
                  <a:lnTo>
                    <a:pt x="20" y="36"/>
                  </a:lnTo>
                  <a:lnTo>
                    <a:pt x="13" y="49"/>
                  </a:lnTo>
                  <a:lnTo>
                    <a:pt x="4" y="79"/>
                  </a:lnTo>
                  <a:lnTo>
                    <a:pt x="0" y="111"/>
                  </a:lnTo>
                  <a:lnTo>
                    <a:pt x="0" y="127"/>
                  </a:lnTo>
                  <a:lnTo>
                    <a:pt x="3" y="143"/>
                  </a:lnTo>
                  <a:lnTo>
                    <a:pt x="7" y="159"/>
                  </a:lnTo>
                  <a:lnTo>
                    <a:pt x="13" y="174"/>
                  </a:lnTo>
                  <a:lnTo>
                    <a:pt x="21" y="187"/>
                  </a:lnTo>
                  <a:lnTo>
                    <a:pt x="31" y="199"/>
                  </a:lnTo>
                  <a:lnTo>
                    <a:pt x="44" y="209"/>
                  </a:lnTo>
                  <a:lnTo>
                    <a:pt x="59" y="217"/>
                  </a:lnTo>
                  <a:lnTo>
                    <a:pt x="79" y="223"/>
                  </a:lnTo>
                  <a:lnTo>
                    <a:pt x="103" y="229"/>
                  </a:lnTo>
                  <a:lnTo>
                    <a:pt x="131" y="233"/>
                  </a:lnTo>
                  <a:lnTo>
                    <a:pt x="163" y="237"/>
                  </a:lnTo>
                  <a:lnTo>
                    <a:pt x="198" y="240"/>
                  </a:lnTo>
                  <a:lnTo>
                    <a:pt x="235" y="242"/>
                  </a:lnTo>
                  <a:lnTo>
                    <a:pt x="313"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267290" name="Freeform 88"/>
            <p:cNvSpPr>
              <a:spLocks/>
            </p:cNvSpPr>
            <p:nvPr/>
          </p:nvSpPr>
          <p:spPr bwMode="auto">
            <a:xfrm>
              <a:off x="6021388" y="1997075"/>
              <a:ext cx="1011237" cy="388938"/>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5"/>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4"/>
                  </a:lnTo>
                  <a:lnTo>
                    <a:pt x="6" y="159"/>
                  </a:lnTo>
                  <a:lnTo>
                    <a:pt x="12" y="174"/>
                  </a:lnTo>
                  <a:lnTo>
                    <a:pt x="21" y="187"/>
                  </a:lnTo>
                  <a:lnTo>
                    <a:pt x="31" y="199"/>
                  </a:lnTo>
                  <a:lnTo>
                    <a:pt x="44" y="209"/>
                  </a:lnTo>
                  <a:lnTo>
                    <a:pt x="59" y="217"/>
                  </a:lnTo>
                  <a:lnTo>
                    <a:pt x="78" y="224"/>
                  </a:lnTo>
                  <a:lnTo>
                    <a:pt x="103" y="229"/>
                  </a:lnTo>
                  <a:lnTo>
                    <a:pt x="131" y="234"/>
                  </a:lnTo>
                  <a:lnTo>
                    <a:pt x="163" y="237"/>
                  </a:lnTo>
                  <a:lnTo>
                    <a:pt x="198" y="240"/>
                  </a:lnTo>
                  <a:lnTo>
                    <a:pt x="235" y="242"/>
                  </a:lnTo>
                  <a:lnTo>
                    <a:pt x="314" y="244"/>
                  </a:lnTo>
                  <a:lnTo>
                    <a:pt x="392" y="243"/>
                  </a:lnTo>
                  <a:lnTo>
                    <a:pt x="429" y="242"/>
                  </a:lnTo>
                  <a:lnTo>
                    <a:pt x="464" y="240"/>
                  </a:lnTo>
                  <a:lnTo>
                    <a:pt x="497" y="237"/>
                  </a:lnTo>
                  <a:lnTo>
                    <a:pt x="526" y="233"/>
                  </a:lnTo>
                  <a:lnTo>
                    <a:pt x="550" y="229"/>
                  </a:lnTo>
                  <a:lnTo>
                    <a:pt x="570" y="224"/>
                  </a:lnTo>
                  <a:lnTo>
                    <a:pt x="586" y="218"/>
                  </a:lnTo>
                  <a:lnTo>
                    <a:pt x="599" y="210"/>
                  </a:lnTo>
                  <a:lnTo>
                    <a:pt x="610" y="201"/>
                  </a:lnTo>
                  <a:lnTo>
                    <a:pt x="619" y="190"/>
                  </a:lnTo>
                  <a:lnTo>
                    <a:pt x="626" y="179"/>
                  </a:lnTo>
                  <a:lnTo>
                    <a:pt x="631" y="167"/>
                  </a:lnTo>
                  <a:lnTo>
                    <a:pt x="634" y="154"/>
                  </a:lnTo>
                  <a:lnTo>
                    <a:pt x="636" y="140"/>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1"/>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267291" name="Freeform 89"/>
            <p:cNvSpPr>
              <a:spLocks/>
            </p:cNvSpPr>
            <p:nvPr/>
          </p:nvSpPr>
          <p:spPr bwMode="auto">
            <a:xfrm>
              <a:off x="8162925" y="1228725"/>
              <a:ext cx="868363" cy="795338"/>
            </a:xfrm>
            <a:custGeom>
              <a:avLst/>
              <a:gdLst>
                <a:gd name="T0" fmla="*/ 2147483646 w 547"/>
                <a:gd name="T1" fmla="*/ 2147483646 h 501"/>
                <a:gd name="T2" fmla="*/ 2147483646 w 547"/>
                <a:gd name="T3" fmla="*/ 2147483646 h 501"/>
                <a:gd name="T4" fmla="*/ 2147483646 w 547"/>
                <a:gd name="T5" fmla="*/ 2147483646 h 501"/>
                <a:gd name="T6" fmla="*/ 2147483646 w 547"/>
                <a:gd name="T7" fmla="*/ 2147483646 h 501"/>
                <a:gd name="T8" fmla="*/ 2147483646 w 547"/>
                <a:gd name="T9" fmla="*/ 2147483646 h 501"/>
                <a:gd name="T10" fmla="*/ 2147483646 w 547"/>
                <a:gd name="T11" fmla="*/ 2147483646 h 501"/>
                <a:gd name="T12" fmla="*/ 0 w 547"/>
                <a:gd name="T13" fmla="*/ 2147483646 h 501"/>
                <a:gd name="T14" fmla="*/ 2147483646 w 547"/>
                <a:gd name="T15" fmla="*/ 2147483646 h 501"/>
                <a:gd name="T16" fmla="*/ 2147483646 w 547"/>
                <a:gd name="T17" fmla="*/ 2147483646 h 501"/>
                <a:gd name="T18" fmla="*/ 2147483646 w 547"/>
                <a:gd name="T19" fmla="*/ 2147483646 h 501"/>
                <a:gd name="T20" fmla="*/ 2147483646 w 547"/>
                <a:gd name="T21" fmla="*/ 2147483646 h 501"/>
                <a:gd name="T22" fmla="*/ 2147483646 w 547"/>
                <a:gd name="T23" fmla="*/ 2147483646 h 501"/>
                <a:gd name="T24" fmla="*/ 2147483646 w 547"/>
                <a:gd name="T25" fmla="*/ 2147483646 h 501"/>
                <a:gd name="T26" fmla="*/ 2147483646 w 547"/>
                <a:gd name="T27" fmla="*/ 2147483646 h 501"/>
                <a:gd name="T28" fmla="*/ 2147483646 w 547"/>
                <a:gd name="T29" fmla="*/ 2147483646 h 501"/>
                <a:gd name="T30" fmla="*/ 2147483646 w 547"/>
                <a:gd name="T31" fmla="*/ 2147483646 h 501"/>
                <a:gd name="T32" fmla="*/ 2147483646 w 547"/>
                <a:gd name="T33" fmla="*/ 2147483646 h 501"/>
                <a:gd name="T34" fmla="*/ 2147483646 w 547"/>
                <a:gd name="T35" fmla="*/ 2147483646 h 501"/>
                <a:gd name="T36" fmla="*/ 2147483646 w 547"/>
                <a:gd name="T37" fmla="*/ 2147483646 h 501"/>
                <a:gd name="T38" fmla="*/ 2147483646 w 547"/>
                <a:gd name="T39" fmla="*/ 2147483646 h 501"/>
                <a:gd name="T40" fmla="*/ 2147483646 w 547"/>
                <a:gd name="T41" fmla="*/ 2147483646 h 501"/>
                <a:gd name="T42" fmla="*/ 2147483646 w 547"/>
                <a:gd name="T43" fmla="*/ 2147483646 h 501"/>
                <a:gd name="T44" fmla="*/ 2147483646 w 547"/>
                <a:gd name="T45" fmla="*/ 2147483646 h 501"/>
                <a:gd name="T46" fmla="*/ 2147483646 w 547"/>
                <a:gd name="T47" fmla="*/ 2147483646 h 501"/>
                <a:gd name="T48" fmla="*/ 2147483646 w 547"/>
                <a:gd name="T49" fmla="*/ 2147483646 h 501"/>
                <a:gd name="T50" fmla="*/ 2147483646 w 547"/>
                <a:gd name="T51" fmla="*/ 2147483646 h 501"/>
                <a:gd name="T52" fmla="*/ 2147483646 w 547"/>
                <a:gd name="T53" fmla="*/ 2147483646 h 501"/>
                <a:gd name="T54" fmla="*/ 2147483646 w 547"/>
                <a:gd name="T55" fmla="*/ 0 h 501"/>
                <a:gd name="T56" fmla="*/ 2147483646 w 547"/>
                <a:gd name="T57" fmla="*/ 2147483646 h 501"/>
                <a:gd name="T58" fmla="*/ 2147483646 w 547"/>
                <a:gd name="T59" fmla="*/ 2147483646 h 501"/>
                <a:gd name="T60" fmla="*/ 2147483646 w 547"/>
                <a:gd name="T61" fmla="*/ 2147483646 h 501"/>
                <a:gd name="T62" fmla="*/ 2147483646 w 547"/>
                <a:gd name="T63" fmla="*/ 2147483646 h 501"/>
                <a:gd name="T64" fmla="*/ 2147483646 w 547"/>
                <a:gd name="T65" fmla="*/ 2147483646 h 5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7"/>
                <a:gd name="T100" fmla="*/ 0 h 501"/>
                <a:gd name="T101" fmla="*/ 547 w 547"/>
                <a:gd name="T102" fmla="*/ 501 h 5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7" h="501">
                  <a:moveTo>
                    <a:pt x="254" y="157"/>
                  </a:moveTo>
                  <a:lnTo>
                    <a:pt x="239" y="168"/>
                  </a:lnTo>
                  <a:lnTo>
                    <a:pt x="223" y="180"/>
                  </a:lnTo>
                  <a:lnTo>
                    <a:pt x="186" y="204"/>
                  </a:lnTo>
                  <a:lnTo>
                    <a:pt x="146" y="229"/>
                  </a:lnTo>
                  <a:lnTo>
                    <a:pt x="106" y="255"/>
                  </a:lnTo>
                  <a:lnTo>
                    <a:pt x="69" y="281"/>
                  </a:lnTo>
                  <a:lnTo>
                    <a:pt x="52" y="294"/>
                  </a:lnTo>
                  <a:lnTo>
                    <a:pt x="37" y="306"/>
                  </a:lnTo>
                  <a:lnTo>
                    <a:pt x="25" y="318"/>
                  </a:lnTo>
                  <a:lnTo>
                    <a:pt x="14" y="330"/>
                  </a:lnTo>
                  <a:lnTo>
                    <a:pt x="6" y="341"/>
                  </a:lnTo>
                  <a:lnTo>
                    <a:pt x="2" y="352"/>
                  </a:lnTo>
                  <a:lnTo>
                    <a:pt x="0" y="363"/>
                  </a:lnTo>
                  <a:lnTo>
                    <a:pt x="0" y="376"/>
                  </a:lnTo>
                  <a:lnTo>
                    <a:pt x="2" y="389"/>
                  </a:lnTo>
                  <a:lnTo>
                    <a:pt x="6" y="403"/>
                  </a:lnTo>
                  <a:lnTo>
                    <a:pt x="12" y="417"/>
                  </a:lnTo>
                  <a:lnTo>
                    <a:pt x="20" y="431"/>
                  </a:lnTo>
                  <a:lnTo>
                    <a:pt x="39" y="457"/>
                  </a:lnTo>
                  <a:lnTo>
                    <a:pt x="51" y="468"/>
                  </a:lnTo>
                  <a:lnTo>
                    <a:pt x="63" y="479"/>
                  </a:lnTo>
                  <a:lnTo>
                    <a:pt x="77" y="487"/>
                  </a:lnTo>
                  <a:lnTo>
                    <a:pt x="91" y="494"/>
                  </a:lnTo>
                  <a:lnTo>
                    <a:pt x="106" y="498"/>
                  </a:lnTo>
                  <a:lnTo>
                    <a:pt x="122" y="500"/>
                  </a:lnTo>
                  <a:lnTo>
                    <a:pt x="138" y="498"/>
                  </a:lnTo>
                  <a:lnTo>
                    <a:pt x="155" y="494"/>
                  </a:lnTo>
                  <a:lnTo>
                    <a:pt x="173" y="485"/>
                  </a:lnTo>
                  <a:lnTo>
                    <a:pt x="195" y="472"/>
                  </a:lnTo>
                  <a:lnTo>
                    <a:pt x="219" y="456"/>
                  </a:lnTo>
                  <a:lnTo>
                    <a:pt x="245" y="437"/>
                  </a:lnTo>
                  <a:lnTo>
                    <a:pt x="272" y="415"/>
                  </a:lnTo>
                  <a:lnTo>
                    <a:pt x="301" y="391"/>
                  </a:lnTo>
                  <a:lnTo>
                    <a:pt x="330" y="366"/>
                  </a:lnTo>
                  <a:lnTo>
                    <a:pt x="359" y="340"/>
                  </a:lnTo>
                  <a:lnTo>
                    <a:pt x="415" y="285"/>
                  </a:lnTo>
                  <a:lnTo>
                    <a:pt x="441" y="259"/>
                  </a:lnTo>
                  <a:lnTo>
                    <a:pt x="466" y="233"/>
                  </a:lnTo>
                  <a:lnTo>
                    <a:pt x="487" y="209"/>
                  </a:lnTo>
                  <a:lnTo>
                    <a:pt x="506" y="186"/>
                  </a:lnTo>
                  <a:lnTo>
                    <a:pt x="521" y="166"/>
                  </a:lnTo>
                  <a:lnTo>
                    <a:pt x="532" y="149"/>
                  </a:lnTo>
                  <a:lnTo>
                    <a:pt x="540" y="134"/>
                  </a:lnTo>
                  <a:lnTo>
                    <a:pt x="544" y="119"/>
                  </a:lnTo>
                  <a:lnTo>
                    <a:pt x="546" y="105"/>
                  </a:lnTo>
                  <a:lnTo>
                    <a:pt x="545" y="91"/>
                  </a:lnTo>
                  <a:lnTo>
                    <a:pt x="542" y="78"/>
                  </a:lnTo>
                  <a:lnTo>
                    <a:pt x="538" y="66"/>
                  </a:lnTo>
                  <a:lnTo>
                    <a:pt x="531" y="54"/>
                  </a:lnTo>
                  <a:lnTo>
                    <a:pt x="523" y="43"/>
                  </a:lnTo>
                  <a:lnTo>
                    <a:pt x="505" y="25"/>
                  </a:lnTo>
                  <a:lnTo>
                    <a:pt x="484" y="11"/>
                  </a:lnTo>
                  <a:lnTo>
                    <a:pt x="462" y="3"/>
                  </a:lnTo>
                  <a:lnTo>
                    <a:pt x="452" y="0"/>
                  </a:lnTo>
                  <a:lnTo>
                    <a:pt x="443" y="0"/>
                  </a:lnTo>
                  <a:lnTo>
                    <a:pt x="434" y="1"/>
                  </a:lnTo>
                  <a:lnTo>
                    <a:pt x="425" y="5"/>
                  </a:lnTo>
                  <a:lnTo>
                    <a:pt x="415" y="10"/>
                  </a:lnTo>
                  <a:lnTo>
                    <a:pt x="404" y="17"/>
                  </a:lnTo>
                  <a:lnTo>
                    <a:pt x="382" y="35"/>
                  </a:lnTo>
                  <a:lnTo>
                    <a:pt x="359" y="57"/>
                  </a:lnTo>
                  <a:lnTo>
                    <a:pt x="334" y="82"/>
                  </a:lnTo>
                  <a:lnTo>
                    <a:pt x="308" y="108"/>
                  </a:lnTo>
                  <a:lnTo>
                    <a:pt x="282" y="133"/>
                  </a:lnTo>
                  <a:lnTo>
                    <a:pt x="254" y="157"/>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267292" name="Rectangle 90"/>
            <p:cNvSpPr>
              <a:spLocks noChangeArrowheads="1"/>
            </p:cNvSpPr>
            <p:nvPr/>
          </p:nvSpPr>
          <p:spPr bwMode="auto">
            <a:xfrm>
              <a:off x="649288" y="1935163"/>
              <a:ext cx="42960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dirty="0">
                  <a:solidFill>
                    <a:srgbClr val="FF0000"/>
                  </a:solidFill>
                  <a:latin typeface="+mn-ea"/>
                  <a:ea typeface="+mn-ea"/>
                </a:rPr>
                <a:t>w</a:t>
              </a:r>
            </a:p>
          </p:txBody>
        </p:sp>
        <p:sp>
          <p:nvSpPr>
            <p:cNvPr id="267293" name="Rectangle 91"/>
            <p:cNvSpPr>
              <a:spLocks noChangeArrowheads="1"/>
            </p:cNvSpPr>
            <p:nvPr/>
          </p:nvSpPr>
          <p:spPr bwMode="auto">
            <a:xfrm>
              <a:off x="2659063" y="1982788"/>
              <a:ext cx="34144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x</a:t>
              </a:r>
            </a:p>
          </p:txBody>
        </p:sp>
        <p:sp>
          <p:nvSpPr>
            <p:cNvPr id="267294" name="Rectangle 92"/>
            <p:cNvSpPr>
              <a:spLocks noChangeArrowheads="1"/>
            </p:cNvSpPr>
            <p:nvPr/>
          </p:nvSpPr>
          <p:spPr bwMode="auto">
            <a:xfrm>
              <a:off x="6267450" y="1982788"/>
              <a:ext cx="34624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y</a:t>
              </a:r>
            </a:p>
          </p:txBody>
        </p:sp>
        <p:sp>
          <p:nvSpPr>
            <p:cNvPr id="267295" name="Rectangle 93"/>
            <p:cNvSpPr>
              <a:spLocks noChangeArrowheads="1"/>
            </p:cNvSpPr>
            <p:nvPr/>
          </p:nvSpPr>
          <p:spPr bwMode="auto">
            <a:xfrm>
              <a:off x="8429625" y="1441450"/>
              <a:ext cx="33663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z</a:t>
              </a:r>
            </a:p>
          </p:txBody>
        </p:sp>
        <p:sp>
          <p:nvSpPr>
            <p:cNvPr id="267296" name="Rectangle 94"/>
            <p:cNvSpPr>
              <a:spLocks noChangeArrowheads="1"/>
            </p:cNvSpPr>
            <p:nvPr/>
          </p:nvSpPr>
          <p:spPr bwMode="auto">
            <a:xfrm>
              <a:off x="1708150" y="2298700"/>
              <a:ext cx="41036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A</a:t>
              </a:r>
            </a:p>
          </p:txBody>
        </p:sp>
        <p:sp>
          <p:nvSpPr>
            <p:cNvPr id="267297" name="Rectangle 95"/>
            <p:cNvSpPr>
              <a:spLocks noChangeArrowheads="1"/>
            </p:cNvSpPr>
            <p:nvPr/>
          </p:nvSpPr>
          <p:spPr bwMode="auto">
            <a:xfrm>
              <a:off x="3565525" y="3098800"/>
              <a:ext cx="391133"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C</a:t>
              </a:r>
            </a:p>
          </p:txBody>
        </p:sp>
        <p:sp>
          <p:nvSpPr>
            <p:cNvPr id="267298" name="Rectangle 96"/>
            <p:cNvSpPr>
              <a:spLocks noChangeArrowheads="1"/>
            </p:cNvSpPr>
            <p:nvPr/>
          </p:nvSpPr>
          <p:spPr bwMode="auto">
            <a:xfrm>
              <a:off x="3563938" y="2322513"/>
              <a:ext cx="41998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D</a:t>
              </a:r>
            </a:p>
          </p:txBody>
        </p:sp>
        <p:sp>
          <p:nvSpPr>
            <p:cNvPr id="267299" name="Rectangle 97"/>
            <p:cNvSpPr>
              <a:spLocks noChangeArrowheads="1"/>
            </p:cNvSpPr>
            <p:nvPr/>
          </p:nvSpPr>
          <p:spPr bwMode="auto">
            <a:xfrm>
              <a:off x="5399088" y="2357438"/>
              <a:ext cx="379912"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B</a:t>
              </a:r>
            </a:p>
          </p:txBody>
        </p:sp>
        <p:sp>
          <p:nvSpPr>
            <p:cNvPr id="267300" name="Line 99"/>
            <p:cNvSpPr>
              <a:spLocks noChangeShapeType="1"/>
            </p:cNvSpPr>
            <p:nvPr/>
          </p:nvSpPr>
          <p:spPr bwMode="auto">
            <a:xfrm>
              <a:off x="4114800" y="3052763"/>
              <a:ext cx="757238" cy="1714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01" name="Rectangle 100"/>
            <p:cNvSpPr>
              <a:spLocks noChangeArrowheads="1"/>
            </p:cNvSpPr>
            <p:nvPr/>
          </p:nvSpPr>
          <p:spPr bwMode="auto">
            <a:xfrm>
              <a:off x="7243763" y="1946275"/>
              <a:ext cx="509587"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1800">
                  <a:latin typeface="+mn-ea"/>
                  <a:ea typeface="+mn-ea"/>
                </a:rPr>
                <a:t>……</a:t>
              </a:r>
            </a:p>
          </p:txBody>
        </p:sp>
      </p:grpSp>
      <p:sp>
        <p:nvSpPr>
          <p:cNvPr id="103" name="Rectangle 2"/>
          <p:cNvSpPr txBox="1">
            <a:spLocks noChangeArrowheads="1"/>
          </p:cNvSpPr>
          <p:nvPr/>
        </p:nvSpPr>
        <p:spPr>
          <a:xfrm>
            <a:off x="2140527" y="600075"/>
            <a:ext cx="8170863" cy="61277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mn-ea"/>
                <a:ea typeface="+mn-ea"/>
              </a:rPr>
              <a:t>RIP ( Routing Information Protocol)</a:t>
            </a:r>
            <a:r>
              <a:rPr lang="zh-CN" altLang="en-US" sz="3600" dirty="0">
                <a:latin typeface="+mn-ea"/>
                <a:ea typeface="+mn-ea"/>
              </a:rPr>
              <a:t>*</a:t>
            </a:r>
            <a:endParaRPr lang="en-US" altLang="zh-CN" sz="3600" dirty="0">
              <a:latin typeface="+mn-ea"/>
              <a:ea typeface="+mn-ea"/>
            </a:endParaRPr>
          </a:p>
        </p:txBody>
      </p:sp>
    </p:spTree>
    <p:extLst>
      <p:ext uri="{BB962C8B-B14F-4D97-AF65-F5344CB8AC3E}">
        <p14:creationId xmlns:p14="http://schemas.microsoft.com/office/powerpoint/2010/main" val="37170097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6" name="Rectangle 3"/>
          <p:cNvSpPr>
            <a:spLocks noChangeArrowheads="1"/>
          </p:cNvSpPr>
          <p:nvPr/>
        </p:nvSpPr>
        <p:spPr bwMode="auto">
          <a:xfrm>
            <a:off x="1986252" y="4275139"/>
            <a:ext cx="8232775" cy="2095500"/>
          </a:xfrm>
          <a:prstGeom prst="rect">
            <a:avLst/>
          </a:prstGeom>
          <a:noFill/>
          <a:ln w="254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000">
                <a:latin typeface="+mn-ea"/>
                <a:ea typeface="+mn-ea"/>
              </a:rPr>
              <a:t>目的子网	           下一跳路由器             到目的地的跳数</a:t>
            </a:r>
          </a:p>
          <a:p>
            <a:pPr>
              <a:spcBef>
                <a:spcPct val="0"/>
              </a:spcBef>
              <a:buClrTx/>
              <a:buFontTx/>
              <a:buNone/>
            </a:pPr>
            <a:r>
              <a:rPr lang="zh-CN" altLang="en-US" sz="2000">
                <a:latin typeface="+mn-ea"/>
                <a:ea typeface="+mn-ea"/>
              </a:rPr>
              <a:t> 	</a:t>
            </a:r>
            <a:r>
              <a:rPr lang="en-US" altLang="zh-CN" sz="2400">
                <a:latin typeface="+mn-ea"/>
                <a:ea typeface="+mn-ea"/>
              </a:rPr>
              <a:t>w			A			2</a:t>
            </a:r>
          </a:p>
          <a:p>
            <a:pPr>
              <a:spcBef>
                <a:spcPct val="0"/>
              </a:spcBef>
              <a:buClrTx/>
              <a:buFontTx/>
              <a:buNone/>
            </a:pPr>
            <a:r>
              <a:rPr lang="en-US" altLang="zh-CN" sz="2400">
                <a:latin typeface="+mn-ea"/>
                <a:ea typeface="+mn-ea"/>
              </a:rPr>
              <a:t>	y			B			2</a:t>
            </a:r>
          </a:p>
          <a:p>
            <a:pPr>
              <a:spcBef>
                <a:spcPct val="0"/>
              </a:spcBef>
              <a:buClrTx/>
              <a:buFontTx/>
              <a:buNone/>
            </a:pPr>
            <a:r>
              <a:rPr lang="en-US" altLang="zh-CN" sz="2400">
                <a:latin typeface="+mn-ea"/>
                <a:ea typeface="+mn-ea"/>
              </a:rPr>
              <a:t> 	</a:t>
            </a:r>
            <a:r>
              <a:rPr lang="en-US" altLang="zh-CN" sz="2400">
                <a:solidFill>
                  <a:schemeClr val="tx2"/>
                </a:solidFill>
                <a:latin typeface="+mn-ea"/>
                <a:ea typeface="+mn-ea"/>
              </a:rPr>
              <a:t>z			B A			7 5</a:t>
            </a:r>
          </a:p>
          <a:p>
            <a:pPr>
              <a:spcBef>
                <a:spcPct val="0"/>
              </a:spcBef>
              <a:buClrTx/>
              <a:buFontTx/>
              <a:buNone/>
            </a:pPr>
            <a:r>
              <a:rPr lang="en-US" altLang="zh-CN" sz="2400">
                <a:latin typeface="+mn-ea"/>
                <a:ea typeface="+mn-ea"/>
              </a:rPr>
              <a:t>	x			--			1</a:t>
            </a:r>
          </a:p>
          <a:p>
            <a:pPr>
              <a:spcBef>
                <a:spcPct val="0"/>
              </a:spcBef>
              <a:buClrTx/>
              <a:buFontTx/>
              <a:buNone/>
            </a:pPr>
            <a:r>
              <a:rPr lang="en-US" altLang="zh-CN" sz="2000">
                <a:latin typeface="+mn-ea"/>
                <a:ea typeface="+mn-ea"/>
              </a:rPr>
              <a:t>	….			….			....</a:t>
            </a:r>
          </a:p>
        </p:txBody>
      </p:sp>
      <p:sp>
        <p:nvSpPr>
          <p:cNvPr id="269317" name="Rectangle 4"/>
          <p:cNvSpPr>
            <a:spLocks noChangeArrowheads="1"/>
          </p:cNvSpPr>
          <p:nvPr/>
        </p:nvSpPr>
        <p:spPr bwMode="auto">
          <a:xfrm>
            <a:off x="4802476" y="6418264"/>
            <a:ext cx="3209212"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000">
                <a:latin typeface="+mn-ea"/>
                <a:ea typeface="+mn-ea"/>
              </a:rPr>
              <a:t>D</a:t>
            </a:r>
            <a:r>
              <a:rPr lang="zh-CN" altLang="en-US" sz="2000">
                <a:latin typeface="+mn-ea"/>
                <a:ea typeface="+mn-ea"/>
              </a:rPr>
              <a:t>收到上述通告后的转发表</a:t>
            </a:r>
          </a:p>
        </p:txBody>
      </p:sp>
      <p:sp>
        <p:nvSpPr>
          <p:cNvPr id="269318" name="Rectangle 101"/>
          <p:cNvSpPr>
            <a:spLocks noChangeArrowheads="1"/>
          </p:cNvSpPr>
          <p:nvPr/>
        </p:nvSpPr>
        <p:spPr bwMode="auto">
          <a:xfrm>
            <a:off x="1820864" y="838200"/>
            <a:ext cx="3055937" cy="1538288"/>
          </a:xfrm>
          <a:prstGeom prst="rect">
            <a:avLst/>
          </a:prstGeom>
          <a:noFill/>
          <a:ln w="254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a:solidFill>
                  <a:schemeClr val="accent2"/>
                </a:solidFill>
                <a:latin typeface="+mn-ea"/>
                <a:ea typeface="+mn-ea"/>
              </a:rPr>
              <a:t> </a:t>
            </a:r>
            <a:r>
              <a:rPr lang="zh-CN" altLang="en-US" sz="2000">
                <a:latin typeface="+mn-ea"/>
                <a:ea typeface="+mn-ea"/>
              </a:rPr>
              <a:t>目的 下一跳路由器  跳数</a:t>
            </a:r>
          </a:p>
          <a:p>
            <a:pPr>
              <a:spcBef>
                <a:spcPct val="0"/>
              </a:spcBef>
              <a:buClrTx/>
              <a:buFontTx/>
              <a:buNone/>
            </a:pPr>
            <a:r>
              <a:rPr lang="zh-CN" altLang="en-US" sz="2000">
                <a:latin typeface="+mn-ea"/>
                <a:ea typeface="+mn-ea"/>
              </a:rPr>
              <a:t>   </a:t>
            </a:r>
            <a:r>
              <a:rPr lang="en-US" altLang="zh-CN" sz="2000">
                <a:latin typeface="+mn-ea"/>
                <a:ea typeface="+mn-ea"/>
              </a:rPr>
              <a:t>w	  -          -</a:t>
            </a:r>
          </a:p>
          <a:p>
            <a:pPr>
              <a:spcBef>
                <a:spcPct val="0"/>
              </a:spcBef>
              <a:buClrTx/>
              <a:buFontTx/>
              <a:buNone/>
            </a:pPr>
            <a:r>
              <a:rPr lang="en-US" altLang="zh-CN" sz="2000">
                <a:latin typeface="+mn-ea"/>
                <a:ea typeface="+mn-ea"/>
              </a:rPr>
              <a:t>   x	  -          -</a:t>
            </a:r>
          </a:p>
          <a:p>
            <a:pPr>
              <a:spcBef>
                <a:spcPct val="0"/>
              </a:spcBef>
              <a:buClrTx/>
              <a:buFontTx/>
              <a:buNone/>
            </a:pPr>
            <a:r>
              <a:rPr lang="en-US" altLang="zh-CN" sz="2000">
                <a:latin typeface="+mn-ea"/>
                <a:ea typeface="+mn-ea"/>
              </a:rPr>
              <a:t>   </a:t>
            </a:r>
            <a:r>
              <a:rPr lang="en-US" altLang="zh-CN" sz="2000">
                <a:solidFill>
                  <a:schemeClr val="tx2"/>
                </a:solidFill>
                <a:latin typeface="+mn-ea"/>
                <a:ea typeface="+mn-ea"/>
              </a:rPr>
              <a:t>z	  C          4</a:t>
            </a:r>
          </a:p>
          <a:p>
            <a:pPr>
              <a:spcBef>
                <a:spcPct val="0"/>
              </a:spcBef>
              <a:buClrTx/>
              <a:buFontTx/>
              <a:buNone/>
            </a:pPr>
            <a:r>
              <a:rPr lang="en-US" altLang="zh-CN" sz="2000">
                <a:latin typeface="+mn-ea"/>
                <a:ea typeface="+mn-ea"/>
              </a:rPr>
              <a:t>   ….	  …         ...</a:t>
            </a:r>
          </a:p>
        </p:txBody>
      </p:sp>
      <p:sp>
        <p:nvSpPr>
          <p:cNvPr id="269319" name="Rectangle 102"/>
          <p:cNvSpPr>
            <a:spLocks noChangeArrowheads="1"/>
          </p:cNvSpPr>
          <p:nvPr/>
        </p:nvSpPr>
        <p:spPr bwMode="auto">
          <a:xfrm>
            <a:off x="5245101" y="1055689"/>
            <a:ext cx="2798843"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latin typeface="+mn-ea"/>
                <a:ea typeface="+mn-ea"/>
              </a:rPr>
              <a:t>从</a:t>
            </a:r>
            <a:r>
              <a:rPr lang="en-US" altLang="zh-CN" sz="2400">
                <a:latin typeface="+mn-ea"/>
                <a:ea typeface="+mn-ea"/>
              </a:rPr>
              <a:t>A</a:t>
            </a:r>
            <a:r>
              <a:rPr lang="zh-CN" altLang="en-US" sz="2400">
                <a:latin typeface="+mn-ea"/>
                <a:ea typeface="+mn-ea"/>
              </a:rPr>
              <a:t>到</a:t>
            </a:r>
            <a:r>
              <a:rPr lang="en-US" altLang="zh-CN" sz="2400">
                <a:latin typeface="+mn-ea"/>
                <a:ea typeface="+mn-ea"/>
              </a:rPr>
              <a:t>D</a:t>
            </a:r>
            <a:r>
              <a:rPr lang="zh-CN" altLang="en-US" sz="2400">
                <a:latin typeface="+mn-ea"/>
                <a:ea typeface="+mn-ea"/>
              </a:rPr>
              <a:t>的一个通告</a:t>
            </a:r>
          </a:p>
        </p:txBody>
      </p:sp>
      <p:sp>
        <p:nvSpPr>
          <p:cNvPr id="269320" name="Line 103"/>
          <p:cNvSpPr>
            <a:spLocks noChangeShapeType="1"/>
          </p:cNvSpPr>
          <p:nvPr/>
        </p:nvSpPr>
        <p:spPr bwMode="auto">
          <a:xfrm flipH="1">
            <a:off x="4610100" y="1338264"/>
            <a:ext cx="630238" cy="477837"/>
          </a:xfrm>
          <a:prstGeom prst="line">
            <a:avLst/>
          </a:prstGeom>
          <a:noFill/>
          <a:ln w="381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9321" name="Line 104"/>
          <p:cNvSpPr>
            <a:spLocks noChangeShapeType="1"/>
          </p:cNvSpPr>
          <p:nvPr/>
        </p:nvSpPr>
        <p:spPr bwMode="auto">
          <a:xfrm>
            <a:off x="5591464" y="5364165"/>
            <a:ext cx="354013" cy="244475"/>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9322" name="Line 105"/>
          <p:cNvSpPr>
            <a:spLocks noChangeShapeType="1"/>
          </p:cNvSpPr>
          <p:nvPr/>
        </p:nvSpPr>
        <p:spPr bwMode="auto">
          <a:xfrm flipV="1">
            <a:off x="5577176" y="5351465"/>
            <a:ext cx="354012" cy="280987"/>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9323" name="Line 106"/>
          <p:cNvSpPr>
            <a:spLocks noChangeShapeType="1"/>
          </p:cNvSpPr>
          <p:nvPr/>
        </p:nvSpPr>
        <p:spPr bwMode="auto">
          <a:xfrm>
            <a:off x="8331489" y="5381627"/>
            <a:ext cx="354013" cy="244475"/>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9324" name="Line 107"/>
          <p:cNvSpPr>
            <a:spLocks noChangeShapeType="1"/>
          </p:cNvSpPr>
          <p:nvPr/>
        </p:nvSpPr>
        <p:spPr bwMode="auto">
          <a:xfrm flipV="1">
            <a:off x="8329901" y="5332415"/>
            <a:ext cx="354012" cy="280987"/>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1" name="Rectangle 2"/>
          <p:cNvSpPr txBox="1">
            <a:spLocks noChangeArrowheads="1"/>
          </p:cNvSpPr>
          <p:nvPr/>
        </p:nvSpPr>
        <p:spPr>
          <a:xfrm>
            <a:off x="2140527" y="122089"/>
            <a:ext cx="8170863" cy="61277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mn-ea"/>
                <a:ea typeface="+mn-ea"/>
              </a:rPr>
              <a:t>RIP ( Routing Information Protocol)</a:t>
            </a:r>
            <a:r>
              <a:rPr lang="zh-CN" altLang="en-US" sz="3600" dirty="0">
                <a:latin typeface="+mn-ea"/>
                <a:ea typeface="+mn-ea"/>
              </a:rPr>
              <a:t>*</a:t>
            </a:r>
            <a:endParaRPr lang="en-US" altLang="zh-CN" sz="3600" dirty="0">
              <a:latin typeface="+mn-ea"/>
              <a:ea typeface="+mn-ea"/>
            </a:endParaRPr>
          </a:p>
        </p:txBody>
      </p:sp>
      <p:grpSp>
        <p:nvGrpSpPr>
          <p:cNvPr id="112" name="组合 101"/>
          <p:cNvGrpSpPr>
            <a:grpSpLocks/>
          </p:cNvGrpSpPr>
          <p:nvPr/>
        </p:nvGrpSpPr>
        <p:grpSpPr bwMode="auto">
          <a:xfrm>
            <a:off x="1161039" y="1966482"/>
            <a:ext cx="8677275" cy="2332382"/>
            <a:chOff x="354013" y="1228725"/>
            <a:chExt cx="8677275" cy="2332382"/>
          </a:xfrm>
        </p:grpSpPr>
        <p:sp>
          <p:nvSpPr>
            <p:cNvPr id="113" name="Freeform 2"/>
            <p:cNvSpPr>
              <a:spLocks/>
            </p:cNvSpPr>
            <p:nvPr/>
          </p:nvSpPr>
          <p:spPr bwMode="auto">
            <a:xfrm>
              <a:off x="2305050" y="22113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14" name="Freeform 5"/>
            <p:cNvSpPr>
              <a:spLocks/>
            </p:cNvSpPr>
            <p:nvPr/>
          </p:nvSpPr>
          <p:spPr bwMode="auto">
            <a:xfrm>
              <a:off x="2489201" y="2008188"/>
              <a:ext cx="874712"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4"/>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3"/>
                  </a:lnTo>
                  <a:lnTo>
                    <a:pt x="6" y="159"/>
                  </a:lnTo>
                  <a:lnTo>
                    <a:pt x="13" y="174"/>
                  </a:lnTo>
                  <a:lnTo>
                    <a:pt x="21" y="187"/>
                  </a:lnTo>
                  <a:lnTo>
                    <a:pt x="31" y="199"/>
                  </a:lnTo>
                  <a:lnTo>
                    <a:pt x="44" y="209"/>
                  </a:lnTo>
                  <a:lnTo>
                    <a:pt x="59" y="217"/>
                  </a:lnTo>
                  <a:lnTo>
                    <a:pt x="79" y="223"/>
                  </a:lnTo>
                  <a:lnTo>
                    <a:pt x="103" y="229"/>
                  </a:lnTo>
                  <a:lnTo>
                    <a:pt x="131" y="233"/>
                  </a:lnTo>
                  <a:lnTo>
                    <a:pt x="164" y="237"/>
                  </a:lnTo>
                  <a:lnTo>
                    <a:pt x="198" y="240"/>
                  </a:lnTo>
                  <a:lnTo>
                    <a:pt x="236" y="242"/>
                  </a:lnTo>
                  <a:lnTo>
                    <a:pt x="314"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grpSp>
          <p:nvGrpSpPr>
            <p:cNvPr id="115" name="Group 19"/>
            <p:cNvGrpSpPr>
              <a:grpSpLocks/>
            </p:cNvGrpSpPr>
            <p:nvPr/>
          </p:nvGrpSpPr>
          <p:grpSpPr bwMode="auto">
            <a:xfrm>
              <a:off x="3440113" y="2028825"/>
              <a:ext cx="679450" cy="314325"/>
              <a:chOff x="2167" y="1278"/>
              <a:chExt cx="428" cy="198"/>
            </a:xfrm>
          </p:grpSpPr>
          <p:sp>
            <p:nvSpPr>
              <p:cNvPr id="196" name="Oval 6"/>
              <p:cNvSpPr>
                <a:spLocks noChangeArrowheads="1"/>
              </p:cNvSpPr>
              <p:nvPr/>
            </p:nvSpPr>
            <p:spPr bwMode="auto">
              <a:xfrm>
                <a:off x="2171" y="1366"/>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97" name="Line 7"/>
              <p:cNvSpPr>
                <a:spLocks noChangeShapeType="1"/>
              </p:cNvSpPr>
              <p:nvPr/>
            </p:nvSpPr>
            <p:spPr bwMode="auto">
              <a:xfrm>
                <a:off x="2171"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8" name="Line 8"/>
              <p:cNvSpPr>
                <a:spLocks noChangeShapeType="1"/>
              </p:cNvSpPr>
              <p:nvPr/>
            </p:nvSpPr>
            <p:spPr bwMode="auto">
              <a:xfrm>
                <a:off x="2595"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9" name="Rectangle 9"/>
              <p:cNvSpPr>
                <a:spLocks noChangeArrowheads="1"/>
              </p:cNvSpPr>
              <p:nvPr/>
            </p:nvSpPr>
            <p:spPr bwMode="auto">
              <a:xfrm>
                <a:off x="2171" y="1357"/>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00" name="Oval 10"/>
              <p:cNvSpPr>
                <a:spLocks noChangeArrowheads="1"/>
              </p:cNvSpPr>
              <p:nvPr/>
            </p:nvSpPr>
            <p:spPr bwMode="auto">
              <a:xfrm>
                <a:off x="2167" y="1278"/>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01" name="Group 14"/>
              <p:cNvGrpSpPr>
                <a:grpSpLocks/>
              </p:cNvGrpSpPr>
              <p:nvPr/>
            </p:nvGrpSpPr>
            <p:grpSpPr bwMode="auto">
              <a:xfrm>
                <a:off x="2268" y="1306"/>
                <a:ext cx="212" cy="75"/>
                <a:chOff x="2268" y="1306"/>
                <a:chExt cx="212" cy="75"/>
              </a:xfrm>
            </p:grpSpPr>
            <p:sp>
              <p:nvSpPr>
                <p:cNvPr id="206" name="Line 11"/>
                <p:cNvSpPr>
                  <a:spLocks noChangeShapeType="1"/>
                </p:cNvSpPr>
                <p:nvPr/>
              </p:nvSpPr>
              <p:spPr bwMode="auto">
                <a:xfrm flipV="1">
                  <a:off x="2268" y="1306"/>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7" name="Line 12"/>
                <p:cNvSpPr>
                  <a:spLocks noChangeShapeType="1"/>
                </p:cNvSpPr>
                <p:nvPr/>
              </p:nvSpPr>
              <p:spPr bwMode="auto">
                <a:xfrm>
                  <a:off x="2414" y="1381"/>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8" name="Line 13"/>
                <p:cNvSpPr>
                  <a:spLocks noChangeShapeType="1"/>
                </p:cNvSpPr>
                <p:nvPr/>
              </p:nvSpPr>
              <p:spPr bwMode="auto">
                <a:xfrm>
                  <a:off x="2338" y="1308"/>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02" name="Group 18"/>
              <p:cNvGrpSpPr>
                <a:grpSpLocks/>
              </p:cNvGrpSpPr>
              <p:nvPr/>
            </p:nvGrpSpPr>
            <p:grpSpPr bwMode="auto">
              <a:xfrm>
                <a:off x="2269" y="1304"/>
                <a:ext cx="211" cy="76"/>
                <a:chOff x="2269" y="1304"/>
                <a:chExt cx="211" cy="76"/>
              </a:xfrm>
            </p:grpSpPr>
            <p:sp>
              <p:nvSpPr>
                <p:cNvPr id="203" name="Line 15"/>
                <p:cNvSpPr>
                  <a:spLocks noChangeShapeType="1"/>
                </p:cNvSpPr>
                <p:nvPr/>
              </p:nvSpPr>
              <p:spPr bwMode="auto">
                <a:xfrm>
                  <a:off x="2269" y="137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4" name="Line 16"/>
                <p:cNvSpPr>
                  <a:spLocks noChangeShapeType="1"/>
                </p:cNvSpPr>
                <p:nvPr/>
              </p:nvSpPr>
              <p:spPr bwMode="auto">
                <a:xfrm>
                  <a:off x="2414" y="1305"/>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5" name="Line 17"/>
                <p:cNvSpPr>
                  <a:spLocks noChangeShapeType="1"/>
                </p:cNvSpPr>
                <p:nvPr/>
              </p:nvSpPr>
              <p:spPr bwMode="auto">
                <a:xfrm flipV="1">
                  <a:off x="2337" y="1304"/>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grpSp>
          <p:nvGrpSpPr>
            <p:cNvPr id="116" name="Group 33"/>
            <p:cNvGrpSpPr>
              <a:grpSpLocks/>
            </p:cNvGrpSpPr>
            <p:nvPr/>
          </p:nvGrpSpPr>
          <p:grpSpPr bwMode="auto">
            <a:xfrm>
              <a:off x="1611313" y="2027238"/>
              <a:ext cx="679450" cy="314325"/>
              <a:chOff x="1015" y="1277"/>
              <a:chExt cx="428" cy="198"/>
            </a:xfrm>
          </p:grpSpPr>
          <p:sp>
            <p:nvSpPr>
              <p:cNvPr id="183" name="Oval 20"/>
              <p:cNvSpPr>
                <a:spLocks noChangeArrowheads="1"/>
              </p:cNvSpPr>
              <p:nvPr/>
            </p:nvSpPr>
            <p:spPr bwMode="auto">
              <a:xfrm>
                <a:off x="1019" y="1365"/>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4" name="Line 21"/>
              <p:cNvSpPr>
                <a:spLocks noChangeShapeType="1"/>
              </p:cNvSpPr>
              <p:nvPr/>
            </p:nvSpPr>
            <p:spPr bwMode="auto">
              <a:xfrm>
                <a:off x="1019" y="1356"/>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5" name="Line 22"/>
              <p:cNvSpPr>
                <a:spLocks noChangeShapeType="1"/>
              </p:cNvSpPr>
              <p:nvPr/>
            </p:nvSpPr>
            <p:spPr bwMode="auto">
              <a:xfrm>
                <a:off x="1443" y="1356"/>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6" name="Rectangle 23"/>
              <p:cNvSpPr>
                <a:spLocks noChangeArrowheads="1"/>
              </p:cNvSpPr>
              <p:nvPr/>
            </p:nvSpPr>
            <p:spPr bwMode="auto">
              <a:xfrm>
                <a:off x="1019" y="1356"/>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7" name="Oval 24"/>
              <p:cNvSpPr>
                <a:spLocks noChangeArrowheads="1"/>
              </p:cNvSpPr>
              <p:nvPr/>
            </p:nvSpPr>
            <p:spPr bwMode="auto">
              <a:xfrm>
                <a:off x="1015" y="1277"/>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8" name="Group 28"/>
              <p:cNvGrpSpPr>
                <a:grpSpLocks/>
              </p:cNvGrpSpPr>
              <p:nvPr/>
            </p:nvGrpSpPr>
            <p:grpSpPr bwMode="auto">
              <a:xfrm>
                <a:off x="1116" y="1305"/>
                <a:ext cx="212" cy="75"/>
                <a:chOff x="1116" y="1305"/>
                <a:chExt cx="212" cy="75"/>
              </a:xfrm>
            </p:grpSpPr>
            <p:sp>
              <p:nvSpPr>
                <p:cNvPr id="193" name="Line 25"/>
                <p:cNvSpPr>
                  <a:spLocks noChangeShapeType="1"/>
                </p:cNvSpPr>
                <p:nvPr/>
              </p:nvSpPr>
              <p:spPr bwMode="auto">
                <a:xfrm flipV="1">
                  <a:off x="1116" y="1305"/>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4" name="Line 26"/>
                <p:cNvSpPr>
                  <a:spLocks noChangeShapeType="1"/>
                </p:cNvSpPr>
                <p:nvPr/>
              </p:nvSpPr>
              <p:spPr bwMode="auto">
                <a:xfrm>
                  <a:off x="1262" y="1380"/>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5" name="Line 27"/>
                <p:cNvSpPr>
                  <a:spLocks noChangeShapeType="1"/>
                </p:cNvSpPr>
                <p:nvPr/>
              </p:nvSpPr>
              <p:spPr bwMode="auto">
                <a:xfrm>
                  <a:off x="1186" y="1307"/>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9" name="Group 32"/>
              <p:cNvGrpSpPr>
                <a:grpSpLocks/>
              </p:cNvGrpSpPr>
              <p:nvPr/>
            </p:nvGrpSpPr>
            <p:grpSpPr bwMode="auto">
              <a:xfrm>
                <a:off x="1117" y="1303"/>
                <a:ext cx="211" cy="76"/>
                <a:chOff x="1117" y="1303"/>
                <a:chExt cx="211" cy="76"/>
              </a:xfrm>
            </p:grpSpPr>
            <p:sp>
              <p:nvSpPr>
                <p:cNvPr id="190" name="Line 29"/>
                <p:cNvSpPr>
                  <a:spLocks noChangeShapeType="1"/>
                </p:cNvSpPr>
                <p:nvPr/>
              </p:nvSpPr>
              <p:spPr bwMode="auto">
                <a:xfrm>
                  <a:off x="1117" y="1377"/>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1" name="Line 30"/>
                <p:cNvSpPr>
                  <a:spLocks noChangeShapeType="1"/>
                </p:cNvSpPr>
                <p:nvPr/>
              </p:nvSpPr>
              <p:spPr bwMode="auto">
                <a:xfrm>
                  <a:off x="1262" y="1304"/>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2" name="Line 31"/>
                <p:cNvSpPr>
                  <a:spLocks noChangeShapeType="1"/>
                </p:cNvSpPr>
                <p:nvPr/>
              </p:nvSpPr>
              <p:spPr bwMode="auto">
                <a:xfrm flipV="1">
                  <a:off x="1185" y="1303"/>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grpSp>
          <p:nvGrpSpPr>
            <p:cNvPr id="117" name="Group 47"/>
            <p:cNvGrpSpPr>
              <a:grpSpLocks/>
            </p:cNvGrpSpPr>
            <p:nvPr/>
          </p:nvGrpSpPr>
          <p:grpSpPr bwMode="auto">
            <a:xfrm>
              <a:off x="3427413" y="2825750"/>
              <a:ext cx="676275" cy="314325"/>
              <a:chOff x="2159" y="1780"/>
              <a:chExt cx="426" cy="198"/>
            </a:xfrm>
          </p:grpSpPr>
          <p:sp>
            <p:nvSpPr>
              <p:cNvPr id="170" name="Oval 34"/>
              <p:cNvSpPr>
                <a:spLocks noChangeArrowheads="1"/>
              </p:cNvSpPr>
              <p:nvPr/>
            </p:nvSpPr>
            <p:spPr bwMode="auto">
              <a:xfrm>
                <a:off x="2163" y="1868"/>
                <a:ext cx="422"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71" name="Line 35"/>
              <p:cNvSpPr>
                <a:spLocks noChangeShapeType="1"/>
              </p:cNvSpPr>
              <p:nvPr/>
            </p:nvSpPr>
            <p:spPr bwMode="auto">
              <a:xfrm>
                <a:off x="2163" y="1859"/>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2" name="Line 36"/>
              <p:cNvSpPr>
                <a:spLocks noChangeShapeType="1"/>
              </p:cNvSpPr>
              <p:nvPr/>
            </p:nvSpPr>
            <p:spPr bwMode="auto">
              <a:xfrm>
                <a:off x="2585" y="1859"/>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3" name="Rectangle 37"/>
              <p:cNvSpPr>
                <a:spLocks noChangeArrowheads="1"/>
              </p:cNvSpPr>
              <p:nvPr/>
            </p:nvSpPr>
            <p:spPr bwMode="auto">
              <a:xfrm>
                <a:off x="2163" y="1859"/>
                <a:ext cx="418"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74" name="Oval 38"/>
              <p:cNvSpPr>
                <a:spLocks noChangeArrowheads="1"/>
              </p:cNvSpPr>
              <p:nvPr/>
            </p:nvSpPr>
            <p:spPr bwMode="auto">
              <a:xfrm>
                <a:off x="2159" y="1780"/>
                <a:ext cx="422"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75" name="Group 42"/>
              <p:cNvGrpSpPr>
                <a:grpSpLocks/>
              </p:cNvGrpSpPr>
              <p:nvPr/>
            </p:nvGrpSpPr>
            <p:grpSpPr bwMode="auto">
              <a:xfrm>
                <a:off x="2260" y="1808"/>
                <a:ext cx="210" cy="75"/>
                <a:chOff x="2260" y="1808"/>
                <a:chExt cx="210" cy="75"/>
              </a:xfrm>
            </p:grpSpPr>
            <p:sp>
              <p:nvSpPr>
                <p:cNvPr id="180" name="Line 39"/>
                <p:cNvSpPr>
                  <a:spLocks noChangeShapeType="1"/>
                </p:cNvSpPr>
                <p:nvPr/>
              </p:nvSpPr>
              <p:spPr bwMode="auto">
                <a:xfrm flipV="1">
                  <a:off x="2260" y="180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 name="Line 40"/>
                <p:cNvSpPr>
                  <a:spLocks noChangeShapeType="1"/>
                </p:cNvSpPr>
                <p:nvPr/>
              </p:nvSpPr>
              <p:spPr bwMode="auto">
                <a:xfrm>
                  <a:off x="2404" y="1883"/>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 name="Line 41"/>
                <p:cNvSpPr>
                  <a:spLocks noChangeShapeType="1"/>
                </p:cNvSpPr>
                <p:nvPr/>
              </p:nvSpPr>
              <p:spPr bwMode="auto">
                <a:xfrm>
                  <a:off x="2330" y="1810"/>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76" name="Group 46"/>
              <p:cNvGrpSpPr>
                <a:grpSpLocks/>
              </p:cNvGrpSpPr>
              <p:nvPr/>
            </p:nvGrpSpPr>
            <p:grpSpPr bwMode="auto">
              <a:xfrm>
                <a:off x="2261" y="1806"/>
                <a:ext cx="209" cy="76"/>
                <a:chOff x="2261" y="1806"/>
                <a:chExt cx="209" cy="76"/>
              </a:xfrm>
            </p:grpSpPr>
            <p:sp>
              <p:nvSpPr>
                <p:cNvPr id="177" name="Line 43"/>
                <p:cNvSpPr>
                  <a:spLocks noChangeShapeType="1"/>
                </p:cNvSpPr>
                <p:nvPr/>
              </p:nvSpPr>
              <p:spPr bwMode="auto">
                <a:xfrm>
                  <a:off x="2261" y="1880"/>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8" name="Line 44"/>
                <p:cNvSpPr>
                  <a:spLocks noChangeShapeType="1"/>
                </p:cNvSpPr>
                <p:nvPr/>
              </p:nvSpPr>
              <p:spPr bwMode="auto">
                <a:xfrm>
                  <a:off x="2404" y="1807"/>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9" name="Line 45"/>
                <p:cNvSpPr>
                  <a:spLocks noChangeShapeType="1"/>
                </p:cNvSpPr>
                <p:nvPr/>
              </p:nvSpPr>
              <p:spPr bwMode="auto">
                <a:xfrm flipV="1">
                  <a:off x="2329" y="1806"/>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18" name="Freeform 48"/>
            <p:cNvSpPr>
              <a:spLocks/>
            </p:cNvSpPr>
            <p:nvPr/>
          </p:nvSpPr>
          <p:spPr bwMode="auto">
            <a:xfrm>
              <a:off x="4151313" y="22113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nvGrpSpPr>
            <p:cNvPr id="119" name="Group 62"/>
            <p:cNvGrpSpPr>
              <a:grpSpLocks/>
            </p:cNvGrpSpPr>
            <p:nvPr/>
          </p:nvGrpSpPr>
          <p:grpSpPr bwMode="auto">
            <a:xfrm>
              <a:off x="5286375" y="2028825"/>
              <a:ext cx="679450" cy="314325"/>
              <a:chOff x="3330" y="1278"/>
              <a:chExt cx="428" cy="198"/>
            </a:xfrm>
          </p:grpSpPr>
          <p:sp>
            <p:nvSpPr>
              <p:cNvPr id="157" name="Oval 49"/>
              <p:cNvSpPr>
                <a:spLocks noChangeArrowheads="1"/>
              </p:cNvSpPr>
              <p:nvPr/>
            </p:nvSpPr>
            <p:spPr bwMode="auto">
              <a:xfrm>
                <a:off x="3334" y="1366"/>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58" name="Line 50"/>
              <p:cNvSpPr>
                <a:spLocks noChangeShapeType="1"/>
              </p:cNvSpPr>
              <p:nvPr/>
            </p:nvSpPr>
            <p:spPr bwMode="auto">
              <a:xfrm>
                <a:off x="3334"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9" name="Line 51"/>
              <p:cNvSpPr>
                <a:spLocks noChangeShapeType="1"/>
              </p:cNvSpPr>
              <p:nvPr/>
            </p:nvSpPr>
            <p:spPr bwMode="auto">
              <a:xfrm>
                <a:off x="3758"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0" name="Rectangle 52"/>
              <p:cNvSpPr>
                <a:spLocks noChangeArrowheads="1"/>
              </p:cNvSpPr>
              <p:nvPr/>
            </p:nvSpPr>
            <p:spPr bwMode="auto">
              <a:xfrm>
                <a:off x="3334" y="1357"/>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61" name="Oval 53"/>
              <p:cNvSpPr>
                <a:spLocks noChangeArrowheads="1"/>
              </p:cNvSpPr>
              <p:nvPr/>
            </p:nvSpPr>
            <p:spPr bwMode="auto">
              <a:xfrm>
                <a:off x="3330" y="1278"/>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62" name="Group 57"/>
              <p:cNvGrpSpPr>
                <a:grpSpLocks/>
              </p:cNvGrpSpPr>
              <p:nvPr/>
            </p:nvGrpSpPr>
            <p:grpSpPr bwMode="auto">
              <a:xfrm>
                <a:off x="3431" y="1306"/>
                <a:ext cx="212" cy="75"/>
                <a:chOff x="3431" y="1306"/>
                <a:chExt cx="212" cy="75"/>
              </a:xfrm>
            </p:grpSpPr>
            <p:sp>
              <p:nvSpPr>
                <p:cNvPr id="167" name="Line 54"/>
                <p:cNvSpPr>
                  <a:spLocks noChangeShapeType="1"/>
                </p:cNvSpPr>
                <p:nvPr/>
              </p:nvSpPr>
              <p:spPr bwMode="auto">
                <a:xfrm flipV="1">
                  <a:off x="3431" y="1306"/>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8" name="Line 55"/>
                <p:cNvSpPr>
                  <a:spLocks noChangeShapeType="1"/>
                </p:cNvSpPr>
                <p:nvPr/>
              </p:nvSpPr>
              <p:spPr bwMode="auto">
                <a:xfrm>
                  <a:off x="3577" y="1381"/>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9" name="Line 56"/>
                <p:cNvSpPr>
                  <a:spLocks noChangeShapeType="1"/>
                </p:cNvSpPr>
                <p:nvPr/>
              </p:nvSpPr>
              <p:spPr bwMode="auto">
                <a:xfrm>
                  <a:off x="3501" y="1308"/>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63" name="Group 61"/>
              <p:cNvGrpSpPr>
                <a:grpSpLocks/>
              </p:cNvGrpSpPr>
              <p:nvPr/>
            </p:nvGrpSpPr>
            <p:grpSpPr bwMode="auto">
              <a:xfrm>
                <a:off x="3432" y="1304"/>
                <a:ext cx="211" cy="76"/>
                <a:chOff x="3432" y="1304"/>
                <a:chExt cx="211" cy="76"/>
              </a:xfrm>
            </p:grpSpPr>
            <p:sp>
              <p:nvSpPr>
                <p:cNvPr id="164" name="Line 58"/>
                <p:cNvSpPr>
                  <a:spLocks noChangeShapeType="1"/>
                </p:cNvSpPr>
                <p:nvPr/>
              </p:nvSpPr>
              <p:spPr bwMode="auto">
                <a:xfrm>
                  <a:off x="3432" y="137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5" name="Line 59"/>
                <p:cNvSpPr>
                  <a:spLocks noChangeShapeType="1"/>
                </p:cNvSpPr>
                <p:nvPr/>
              </p:nvSpPr>
              <p:spPr bwMode="auto">
                <a:xfrm>
                  <a:off x="3577" y="1305"/>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6" name="Line 60"/>
                <p:cNvSpPr>
                  <a:spLocks noChangeShapeType="1"/>
                </p:cNvSpPr>
                <p:nvPr/>
              </p:nvSpPr>
              <p:spPr bwMode="auto">
                <a:xfrm flipV="1">
                  <a:off x="3500" y="1304"/>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20" name="Freeform 63"/>
            <p:cNvSpPr>
              <a:spLocks/>
            </p:cNvSpPr>
            <p:nvPr/>
          </p:nvSpPr>
          <p:spPr bwMode="auto">
            <a:xfrm>
              <a:off x="354013" y="22240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21" name="Freeform 64"/>
            <p:cNvSpPr>
              <a:spLocks/>
            </p:cNvSpPr>
            <p:nvPr/>
          </p:nvSpPr>
          <p:spPr bwMode="auto">
            <a:xfrm>
              <a:off x="5973763" y="2200275"/>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nvGrpSpPr>
            <p:cNvPr id="122" name="Group 78"/>
            <p:cNvGrpSpPr>
              <a:grpSpLocks/>
            </p:cNvGrpSpPr>
            <p:nvPr/>
          </p:nvGrpSpPr>
          <p:grpSpPr bwMode="auto">
            <a:xfrm>
              <a:off x="7683500" y="2049463"/>
              <a:ext cx="676275" cy="314325"/>
              <a:chOff x="4840" y="1291"/>
              <a:chExt cx="426" cy="198"/>
            </a:xfrm>
          </p:grpSpPr>
          <p:sp>
            <p:nvSpPr>
              <p:cNvPr id="144" name="Oval 65"/>
              <p:cNvSpPr>
                <a:spLocks noChangeArrowheads="1"/>
              </p:cNvSpPr>
              <p:nvPr/>
            </p:nvSpPr>
            <p:spPr bwMode="auto">
              <a:xfrm>
                <a:off x="4844" y="1379"/>
                <a:ext cx="422"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45" name="Line 66"/>
              <p:cNvSpPr>
                <a:spLocks noChangeShapeType="1"/>
              </p:cNvSpPr>
              <p:nvPr/>
            </p:nvSpPr>
            <p:spPr bwMode="auto">
              <a:xfrm>
                <a:off x="4844" y="1370"/>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6" name="Line 67"/>
              <p:cNvSpPr>
                <a:spLocks noChangeShapeType="1"/>
              </p:cNvSpPr>
              <p:nvPr/>
            </p:nvSpPr>
            <p:spPr bwMode="auto">
              <a:xfrm>
                <a:off x="5266" y="1370"/>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7" name="Rectangle 68"/>
              <p:cNvSpPr>
                <a:spLocks noChangeArrowheads="1"/>
              </p:cNvSpPr>
              <p:nvPr/>
            </p:nvSpPr>
            <p:spPr bwMode="auto">
              <a:xfrm>
                <a:off x="4844" y="1370"/>
                <a:ext cx="418"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48" name="Oval 69"/>
              <p:cNvSpPr>
                <a:spLocks noChangeArrowheads="1"/>
              </p:cNvSpPr>
              <p:nvPr/>
            </p:nvSpPr>
            <p:spPr bwMode="auto">
              <a:xfrm>
                <a:off x="4840" y="1291"/>
                <a:ext cx="422"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49" name="Group 73"/>
              <p:cNvGrpSpPr>
                <a:grpSpLocks/>
              </p:cNvGrpSpPr>
              <p:nvPr/>
            </p:nvGrpSpPr>
            <p:grpSpPr bwMode="auto">
              <a:xfrm>
                <a:off x="4941" y="1319"/>
                <a:ext cx="210" cy="75"/>
                <a:chOff x="4941" y="1319"/>
                <a:chExt cx="210" cy="75"/>
              </a:xfrm>
            </p:grpSpPr>
            <p:sp>
              <p:nvSpPr>
                <p:cNvPr id="154" name="Line 70"/>
                <p:cNvSpPr>
                  <a:spLocks noChangeShapeType="1"/>
                </p:cNvSpPr>
                <p:nvPr/>
              </p:nvSpPr>
              <p:spPr bwMode="auto">
                <a:xfrm flipV="1">
                  <a:off x="4941" y="1319"/>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5" name="Line 71"/>
                <p:cNvSpPr>
                  <a:spLocks noChangeShapeType="1"/>
                </p:cNvSpPr>
                <p:nvPr/>
              </p:nvSpPr>
              <p:spPr bwMode="auto">
                <a:xfrm>
                  <a:off x="5085" y="1394"/>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6" name="Line 72"/>
                <p:cNvSpPr>
                  <a:spLocks noChangeShapeType="1"/>
                </p:cNvSpPr>
                <p:nvPr/>
              </p:nvSpPr>
              <p:spPr bwMode="auto">
                <a:xfrm>
                  <a:off x="5011" y="1321"/>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0" name="Group 77"/>
              <p:cNvGrpSpPr>
                <a:grpSpLocks/>
              </p:cNvGrpSpPr>
              <p:nvPr/>
            </p:nvGrpSpPr>
            <p:grpSpPr bwMode="auto">
              <a:xfrm>
                <a:off x="4942" y="1317"/>
                <a:ext cx="209" cy="76"/>
                <a:chOff x="4942" y="1317"/>
                <a:chExt cx="209" cy="76"/>
              </a:xfrm>
            </p:grpSpPr>
            <p:sp>
              <p:nvSpPr>
                <p:cNvPr id="151" name="Line 74"/>
                <p:cNvSpPr>
                  <a:spLocks noChangeShapeType="1"/>
                </p:cNvSpPr>
                <p:nvPr/>
              </p:nvSpPr>
              <p:spPr bwMode="auto">
                <a:xfrm>
                  <a:off x="4942" y="1391"/>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2" name="Line 75"/>
                <p:cNvSpPr>
                  <a:spLocks noChangeShapeType="1"/>
                </p:cNvSpPr>
                <p:nvPr/>
              </p:nvSpPr>
              <p:spPr bwMode="auto">
                <a:xfrm>
                  <a:off x="5085" y="1318"/>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 name="Line 76"/>
                <p:cNvSpPr>
                  <a:spLocks noChangeShapeType="1"/>
                </p:cNvSpPr>
                <p:nvPr/>
              </p:nvSpPr>
              <p:spPr bwMode="auto">
                <a:xfrm flipV="1">
                  <a:off x="5010" y="1317"/>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23" name="Line 79"/>
            <p:cNvSpPr>
              <a:spLocks noChangeShapeType="1"/>
            </p:cNvSpPr>
            <p:nvPr/>
          </p:nvSpPr>
          <p:spPr bwMode="auto">
            <a:xfrm flipV="1">
              <a:off x="2128838" y="161131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 name="Line 80"/>
            <p:cNvSpPr>
              <a:spLocks noChangeShapeType="1"/>
            </p:cNvSpPr>
            <p:nvPr/>
          </p:nvSpPr>
          <p:spPr bwMode="auto">
            <a:xfrm flipV="1">
              <a:off x="3963988" y="1646238"/>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 name="Line 81"/>
            <p:cNvSpPr>
              <a:spLocks noChangeShapeType="1"/>
            </p:cNvSpPr>
            <p:nvPr/>
          </p:nvSpPr>
          <p:spPr bwMode="auto">
            <a:xfrm flipV="1">
              <a:off x="5799138" y="168116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6" name="Line 82"/>
            <p:cNvSpPr>
              <a:spLocks noChangeShapeType="1"/>
            </p:cNvSpPr>
            <p:nvPr/>
          </p:nvSpPr>
          <p:spPr bwMode="auto">
            <a:xfrm flipV="1">
              <a:off x="8164513" y="1635125"/>
              <a:ext cx="622300" cy="4000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7" name="Line 83"/>
            <p:cNvSpPr>
              <a:spLocks noChangeShapeType="1"/>
            </p:cNvSpPr>
            <p:nvPr/>
          </p:nvSpPr>
          <p:spPr bwMode="auto">
            <a:xfrm>
              <a:off x="8174038" y="238601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8" name="Line 84"/>
            <p:cNvSpPr>
              <a:spLocks noChangeShapeType="1"/>
            </p:cNvSpPr>
            <p:nvPr/>
          </p:nvSpPr>
          <p:spPr bwMode="auto">
            <a:xfrm>
              <a:off x="2139950" y="2352675"/>
              <a:ext cx="1292225" cy="657225"/>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9" name="Freeform 85"/>
            <p:cNvSpPr>
              <a:spLocks/>
            </p:cNvSpPr>
            <p:nvPr/>
          </p:nvSpPr>
          <p:spPr bwMode="auto">
            <a:xfrm>
              <a:off x="2333625" y="2414588"/>
              <a:ext cx="968375" cy="604837"/>
            </a:xfrm>
            <a:custGeom>
              <a:avLst/>
              <a:gdLst>
                <a:gd name="T0" fmla="*/ 2147483646 w 610"/>
                <a:gd name="T1" fmla="*/ 2147483646 h 381"/>
                <a:gd name="T2" fmla="*/ 2147483646 w 610"/>
                <a:gd name="T3" fmla="*/ 2147483646 h 381"/>
                <a:gd name="T4" fmla="*/ 2147483646 w 610"/>
                <a:gd name="T5" fmla="*/ 2147483646 h 381"/>
                <a:gd name="T6" fmla="*/ 2147483646 w 610"/>
                <a:gd name="T7" fmla="*/ 2147483646 h 381"/>
                <a:gd name="T8" fmla="*/ 2147483646 w 610"/>
                <a:gd name="T9" fmla="*/ 2147483646 h 381"/>
                <a:gd name="T10" fmla="*/ 2147483646 w 610"/>
                <a:gd name="T11" fmla="*/ 0 h 381"/>
                <a:gd name="T12" fmla="*/ 2147483646 w 610"/>
                <a:gd name="T13" fmla="*/ 2147483646 h 381"/>
                <a:gd name="T14" fmla="*/ 2147483646 w 610"/>
                <a:gd name="T15" fmla="*/ 2147483646 h 381"/>
                <a:gd name="T16" fmla="*/ 2147483646 w 610"/>
                <a:gd name="T17" fmla="*/ 2147483646 h 381"/>
                <a:gd name="T18" fmla="*/ 2147483646 w 610"/>
                <a:gd name="T19" fmla="*/ 2147483646 h 381"/>
                <a:gd name="T20" fmla="*/ 2147483646 w 610"/>
                <a:gd name="T21" fmla="*/ 2147483646 h 381"/>
                <a:gd name="T22" fmla="*/ 2147483646 w 610"/>
                <a:gd name="T23" fmla="*/ 2147483646 h 381"/>
                <a:gd name="T24" fmla="*/ 2147483646 w 610"/>
                <a:gd name="T25" fmla="*/ 2147483646 h 381"/>
                <a:gd name="T26" fmla="*/ 2147483646 w 610"/>
                <a:gd name="T27" fmla="*/ 2147483646 h 381"/>
                <a:gd name="T28" fmla="*/ 2147483646 w 610"/>
                <a:gd name="T29" fmla="*/ 2147483646 h 381"/>
                <a:gd name="T30" fmla="*/ 2147483646 w 610"/>
                <a:gd name="T31" fmla="*/ 2147483646 h 381"/>
                <a:gd name="T32" fmla="*/ 2147483646 w 610"/>
                <a:gd name="T33" fmla="*/ 2147483646 h 381"/>
                <a:gd name="T34" fmla="*/ 2147483646 w 610"/>
                <a:gd name="T35" fmla="*/ 2147483646 h 381"/>
                <a:gd name="T36" fmla="*/ 2147483646 w 610"/>
                <a:gd name="T37" fmla="*/ 2147483646 h 381"/>
                <a:gd name="T38" fmla="*/ 2147483646 w 610"/>
                <a:gd name="T39" fmla="*/ 2147483646 h 381"/>
                <a:gd name="T40" fmla="*/ 2147483646 w 610"/>
                <a:gd name="T41" fmla="*/ 2147483646 h 381"/>
                <a:gd name="T42" fmla="*/ 2147483646 w 610"/>
                <a:gd name="T43" fmla="*/ 2147483646 h 381"/>
                <a:gd name="T44" fmla="*/ 2147483646 w 610"/>
                <a:gd name="T45" fmla="*/ 2147483646 h 381"/>
                <a:gd name="T46" fmla="*/ 2147483646 w 610"/>
                <a:gd name="T47" fmla="*/ 2147483646 h 381"/>
                <a:gd name="T48" fmla="*/ 2147483646 w 610"/>
                <a:gd name="T49" fmla="*/ 2147483646 h 381"/>
                <a:gd name="T50" fmla="*/ 2147483646 w 610"/>
                <a:gd name="T51" fmla="*/ 2147483646 h 381"/>
                <a:gd name="T52" fmla="*/ 2147483646 w 610"/>
                <a:gd name="T53" fmla="*/ 2147483646 h 381"/>
                <a:gd name="T54" fmla="*/ 2147483646 w 610"/>
                <a:gd name="T55" fmla="*/ 2147483646 h 381"/>
                <a:gd name="T56" fmla="*/ 2147483646 w 610"/>
                <a:gd name="T57" fmla="*/ 2147483646 h 381"/>
                <a:gd name="T58" fmla="*/ 2147483646 w 610"/>
                <a:gd name="T59" fmla="*/ 2147483646 h 381"/>
                <a:gd name="T60" fmla="*/ 2147483646 w 610"/>
                <a:gd name="T61" fmla="*/ 2147483646 h 381"/>
                <a:gd name="T62" fmla="*/ 2147483646 w 610"/>
                <a:gd name="T63" fmla="*/ 2147483646 h 3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10"/>
                <a:gd name="T97" fmla="*/ 0 h 381"/>
                <a:gd name="T98" fmla="*/ 610 w 610"/>
                <a:gd name="T99" fmla="*/ 381 h 3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10" h="381">
                  <a:moveTo>
                    <a:pt x="375" y="136"/>
                  </a:moveTo>
                  <a:lnTo>
                    <a:pt x="359" y="128"/>
                  </a:lnTo>
                  <a:lnTo>
                    <a:pt x="341" y="119"/>
                  </a:lnTo>
                  <a:lnTo>
                    <a:pt x="302" y="97"/>
                  </a:lnTo>
                  <a:lnTo>
                    <a:pt x="261" y="73"/>
                  </a:lnTo>
                  <a:lnTo>
                    <a:pt x="220" y="49"/>
                  </a:lnTo>
                  <a:lnTo>
                    <a:pt x="180" y="28"/>
                  </a:lnTo>
                  <a:lnTo>
                    <a:pt x="161" y="19"/>
                  </a:lnTo>
                  <a:lnTo>
                    <a:pt x="143" y="12"/>
                  </a:lnTo>
                  <a:lnTo>
                    <a:pt x="127" y="5"/>
                  </a:lnTo>
                  <a:lnTo>
                    <a:pt x="111" y="1"/>
                  </a:lnTo>
                  <a:lnTo>
                    <a:pt x="98" y="0"/>
                  </a:lnTo>
                  <a:lnTo>
                    <a:pt x="86" y="1"/>
                  </a:lnTo>
                  <a:lnTo>
                    <a:pt x="75" y="4"/>
                  </a:lnTo>
                  <a:lnTo>
                    <a:pt x="64" y="10"/>
                  </a:lnTo>
                  <a:lnTo>
                    <a:pt x="54" y="18"/>
                  </a:lnTo>
                  <a:lnTo>
                    <a:pt x="43" y="28"/>
                  </a:lnTo>
                  <a:lnTo>
                    <a:pt x="34" y="39"/>
                  </a:lnTo>
                  <a:lnTo>
                    <a:pt x="25" y="52"/>
                  </a:lnTo>
                  <a:lnTo>
                    <a:pt x="10" y="81"/>
                  </a:lnTo>
                  <a:lnTo>
                    <a:pt x="5" y="97"/>
                  </a:lnTo>
                  <a:lnTo>
                    <a:pt x="2" y="113"/>
                  </a:lnTo>
                  <a:lnTo>
                    <a:pt x="0" y="129"/>
                  </a:lnTo>
                  <a:lnTo>
                    <a:pt x="1" y="145"/>
                  </a:lnTo>
                  <a:lnTo>
                    <a:pt x="4" y="160"/>
                  </a:lnTo>
                  <a:lnTo>
                    <a:pt x="10" y="175"/>
                  </a:lnTo>
                  <a:lnTo>
                    <a:pt x="18" y="189"/>
                  </a:lnTo>
                  <a:lnTo>
                    <a:pt x="30" y="201"/>
                  </a:lnTo>
                  <a:lnTo>
                    <a:pt x="46" y="214"/>
                  </a:lnTo>
                  <a:lnTo>
                    <a:pt x="67" y="227"/>
                  </a:lnTo>
                  <a:lnTo>
                    <a:pt x="92" y="241"/>
                  </a:lnTo>
                  <a:lnTo>
                    <a:pt x="122" y="255"/>
                  </a:lnTo>
                  <a:lnTo>
                    <a:pt x="153" y="270"/>
                  </a:lnTo>
                  <a:lnTo>
                    <a:pt x="188" y="285"/>
                  </a:lnTo>
                  <a:lnTo>
                    <a:pt x="223" y="299"/>
                  </a:lnTo>
                  <a:lnTo>
                    <a:pt x="260" y="313"/>
                  </a:lnTo>
                  <a:lnTo>
                    <a:pt x="334" y="338"/>
                  </a:lnTo>
                  <a:lnTo>
                    <a:pt x="370" y="349"/>
                  </a:lnTo>
                  <a:lnTo>
                    <a:pt x="404" y="359"/>
                  </a:lnTo>
                  <a:lnTo>
                    <a:pt x="435" y="367"/>
                  </a:lnTo>
                  <a:lnTo>
                    <a:pt x="464" y="374"/>
                  </a:lnTo>
                  <a:lnTo>
                    <a:pt x="489" y="378"/>
                  </a:lnTo>
                  <a:lnTo>
                    <a:pt x="509" y="380"/>
                  </a:lnTo>
                  <a:lnTo>
                    <a:pt x="526" y="380"/>
                  </a:lnTo>
                  <a:lnTo>
                    <a:pt x="541" y="377"/>
                  </a:lnTo>
                  <a:lnTo>
                    <a:pt x="554" y="372"/>
                  </a:lnTo>
                  <a:lnTo>
                    <a:pt x="566" y="365"/>
                  </a:lnTo>
                  <a:lnTo>
                    <a:pt x="577" y="357"/>
                  </a:lnTo>
                  <a:lnTo>
                    <a:pt x="586" y="347"/>
                  </a:lnTo>
                  <a:lnTo>
                    <a:pt x="599" y="324"/>
                  </a:lnTo>
                  <a:lnTo>
                    <a:pt x="607" y="299"/>
                  </a:lnTo>
                  <a:lnTo>
                    <a:pt x="609" y="274"/>
                  </a:lnTo>
                  <a:lnTo>
                    <a:pt x="607" y="251"/>
                  </a:lnTo>
                  <a:lnTo>
                    <a:pt x="605" y="242"/>
                  </a:lnTo>
                  <a:lnTo>
                    <a:pt x="601" y="233"/>
                  </a:lnTo>
                  <a:lnTo>
                    <a:pt x="596" y="226"/>
                  </a:lnTo>
                  <a:lnTo>
                    <a:pt x="588" y="219"/>
                  </a:lnTo>
                  <a:lnTo>
                    <a:pt x="579" y="212"/>
                  </a:lnTo>
                  <a:lnTo>
                    <a:pt x="568" y="206"/>
                  </a:lnTo>
                  <a:lnTo>
                    <a:pt x="542" y="195"/>
                  </a:lnTo>
                  <a:lnTo>
                    <a:pt x="512" y="184"/>
                  </a:lnTo>
                  <a:lnTo>
                    <a:pt x="478" y="173"/>
                  </a:lnTo>
                  <a:lnTo>
                    <a:pt x="444" y="162"/>
                  </a:lnTo>
                  <a:lnTo>
                    <a:pt x="409" y="150"/>
                  </a:lnTo>
                  <a:lnTo>
                    <a:pt x="375" y="136"/>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130" name="Freeform 86"/>
            <p:cNvSpPr>
              <a:spLocks/>
            </p:cNvSpPr>
            <p:nvPr/>
          </p:nvSpPr>
          <p:spPr bwMode="auto">
            <a:xfrm>
              <a:off x="401638" y="2020888"/>
              <a:ext cx="1011237"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4"/>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3"/>
                  </a:lnTo>
                  <a:lnTo>
                    <a:pt x="6" y="159"/>
                  </a:lnTo>
                  <a:lnTo>
                    <a:pt x="13" y="174"/>
                  </a:lnTo>
                  <a:lnTo>
                    <a:pt x="21" y="187"/>
                  </a:lnTo>
                  <a:lnTo>
                    <a:pt x="31" y="199"/>
                  </a:lnTo>
                  <a:lnTo>
                    <a:pt x="44" y="209"/>
                  </a:lnTo>
                  <a:lnTo>
                    <a:pt x="59" y="217"/>
                  </a:lnTo>
                  <a:lnTo>
                    <a:pt x="78" y="223"/>
                  </a:lnTo>
                  <a:lnTo>
                    <a:pt x="103" y="229"/>
                  </a:lnTo>
                  <a:lnTo>
                    <a:pt x="131" y="233"/>
                  </a:lnTo>
                  <a:lnTo>
                    <a:pt x="163" y="237"/>
                  </a:lnTo>
                  <a:lnTo>
                    <a:pt x="198" y="240"/>
                  </a:lnTo>
                  <a:lnTo>
                    <a:pt x="236" y="242"/>
                  </a:lnTo>
                  <a:lnTo>
                    <a:pt x="314"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131" name="Freeform 87"/>
            <p:cNvSpPr>
              <a:spLocks/>
            </p:cNvSpPr>
            <p:nvPr/>
          </p:nvSpPr>
          <p:spPr bwMode="auto">
            <a:xfrm>
              <a:off x="4330700" y="2008188"/>
              <a:ext cx="879475"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3" y="34"/>
                  </a:lnTo>
                  <a:lnTo>
                    <a:pt x="280" y="27"/>
                  </a:lnTo>
                  <a:lnTo>
                    <a:pt x="233" y="18"/>
                  </a:lnTo>
                  <a:lnTo>
                    <a:pt x="186" y="10"/>
                  </a:lnTo>
                  <a:lnTo>
                    <a:pt x="142" y="3"/>
                  </a:lnTo>
                  <a:lnTo>
                    <a:pt x="121" y="1"/>
                  </a:lnTo>
                  <a:lnTo>
                    <a:pt x="102" y="0"/>
                  </a:lnTo>
                  <a:lnTo>
                    <a:pt x="84" y="0"/>
                  </a:lnTo>
                  <a:lnTo>
                    <a:pt x="68" y="1"/>
                  </a:lnTo>
                  <a:lnTo>
                    <a:pt x="55" y="4"/>
                  </a:lnTo>
                  <a:lnTo>
                    <a:pt x="44" y="9"/>
                  </a:lnTo>
                  <a:lnTo>
                    <a:pt x="35" y="16"/>
                  </a:lnTo>
                  <a:lnTo>
                    <a:pt x="27" y="25"/>
                  </a:lnTo>
                  <a:lnTo>
                    <a:pt x="20" y="36"/>
                  </a:lnTo>
                  <a:lnTo>
                    <a:pt x="13" y="49"/>
                  </a:lnTo>
                  <a:lnTo>
                    <a:pt x="4" y="79"/>
                  </a:lnTo>
                  <a:lnTo>
                    <a:pt x="0" y="111"/>
                  </a:lnTo>
                  <a:lnTo>
                    <a:pt x="0" y="127"/>
                  </a:lnTo>
                  <a:lnTo>
                    <a:pt x="3" y="143"/>
                  </a:lnTo>
                  <a:lnTo>
                    <a:pt x="7" y="159"/>
                  </a:lnTo>
                  <a:lnTo>
                    <a:pt x="13" y="174"/>
                  </a:lnTo>
                  <a:lnTo>
                    <a:pt x="21" y="187"/>
                  </a:lnTo>
                  <a:lnTo>
                    <a:pt x="31" y="199"/>
                  </a:lnTo>
                  <a:lnTo>
                    <a:pt x="44" y="209"/>
                  </a:lnTo>
                  <a:lnTo>
                    <a:pt x="59" y="217"/>
                  </a:lnTo>
                  <a:lnTo>
                    <a:pt x="79" y="223"/>
                  </a:lnTo>
                  <a:lnTo>
                    <a:pt x="103" y="229"/>
                  </a:lnTo>
                  <a:lnTo>
                    <a:pt x="131" y="233"/>
                  </a:lnTo>
                  <a:lnTo>
                    <a:pt x="163" y="237"/>
                  </a:lnTo>
                  <a:lnTo>
                    <a:pt x="198" y="240"/>
                  </a:lnTo>
                  <a:lnTo>
                    <a:pt x="235" y="242"/>
                  </a:lnTo>
                  <a:lnTo>
                    <a:pt x="313"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132" name="Freeform 88"/>
            <p:cNvSpPr>
              <a:spLocks/>
            </p:cNvSpPr>
            <p:nvPr/>
          </p:nvSpPr>
          <p:spPr bwMode="auto">
            <a:xfrm>
              <a:off x="6021388" y="1997075"/>
              <a:ext cx="1011237" cy="388938"/>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5"/>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4"/>
                  </a:lnTo>
                  <a:lnTo>
                    <a:pt x="6" y="159"/>
                  </a:lnTo>
                  <a:lnTo>
                    <a:pt x="12" y="174"/>
                  </a:lnTo>
                  <a:lnTo>
                    <a:pt x="21" y="187"/>
                  </a:lnTo>
                  <a:lnTo>
                    <a:pt x="31" y="199"/>
                  </a:lnTo>
                  <a:lnTo>
                    <a:pt x="44" y="209"/>
                  </a:lnTo>
                  <a:lnTo>
                    <a:pt x="59" y="217"/>
                  </a:lnTo>
                  <a:lnTo>
                    <a:pt x="78" y="224"/>
                  </a:lnTo>
                  <a:lnTo>
                    <a:pt x="103" y="229"/>
                  </a:lnTo>
                  <a:lnTo>
                    <a:pt x="131" y="234"/>
                  </a:lnTo>
                  <a:lnTo>
                    <a:pt x="163" y="237"/>
                  </a:lnTo>
                  <a:lnTo>
                    <a:pt x="198" y="240"/>
                  </a:lnTo>
                  <a:lnTo>
                    <a:pt x="235" y="242"/>
                  </a:lnTo>
                  <a:lnTo>
                    <a:pt x="314" y="244"/>
                  </a:lnTo>
                  <a:lnTo>
                    <a:pt x="392" y="243"/>
                  </a:lnTo>
                  <a:lnTo>
                    <a:pt x="429" y="242"/>
                  </a:lnTo>
                  <a:lnTo>
                    <a:pt x="464" y="240"/>
                  </a:lnTo>
                  <a:lnTo>
                    <a:pt x="497" y="237"/>
                  </a:lnTo>
                  <a:lnTo>
                    <a:pt x="526" y="233"/>
                  </a:lnTo>
                  <a:lnTo>
                    <a:pt x="550" y="229"/>
                  </a:lnTo>
                  <a:lnTo>
                    <a:pt x="570" y="224"/>
                  </a:lnTo>
                  <a:lnTo>
                    <a:pt x="586" y="218"/>
                  </a:lnTo>
                  <a:lnTo>
                    <a:pt x="599" y="210"/>
                  </a:lnTo>
                  <a:lnTo>
                    <a:pt x="610" y="201"/>
                  </a:lnTo>
                  <a:lnTo>
                    <a:pt x="619" y="190"/>
                  </a:lnTo>
                  <a:lnTo>
                    <a:pt x="626" y="179"/>
                  </a:lnTo>
                  <a:lnTo>
                    <a:pt x="631" y="167"/>
                  </a:lnTo>
                  <a:lnTo>
                    <a:pt x="634" y="154"/>
                  </a:lnTo>
                  <a:lnTo>
                    <a:pt x="636" y="140"/>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1"/>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133" name="Freeform 89"/>
            <p:cNvSpPr>
              <a:spLocks/>
            </p:cNvSpPr>
            <p:nvPr/>
          </p:nvSpPr>
          <p:spPr bwMode="auto">
            <a:xfrm>
              <a:off x="8162925" y="1228725"/>
              <a:ext cx="868363" cy="795338"/>
            </a:xfrm>
            <a:custGeom>
              <a:avLst/>
              <a:gdLst>
                <a:gd name="T0" fmla="*/ 2147483646 w 547"/>
                <a:gd name="T1" fmla="*/ 2147483646 h 501"/>
                <a:gd name="T2" fmla="*/ 2147483646 w 547"/>
                <a:gd name="T3" fmla="*/ 2147483646 h 501"/>
                <a:gd name="T4" fmla="*/ 2147483646 w 547"/>
                <a:gd name="T5" fmla="*/ 2147483646 h 501"/>
                <a:gd name="T6" fmla="*/ 2147483646 w 547"/>
                <a:gd name="T7" fmla="*/ 2147483646 h 501"/>
                <a:gd name="T8" fmla="*/ 2147483646 w 547"/>
                <a:gd name="T9" fmla="*/ 2147483646 h 501"/>
                <a:gd name="T10" fmla="*/ 2147483646 w 547"/>
                <a:gd name="T11" fmla="*/ 2147483646 h 501"/>
                <a:gd name="T12" fmla="*/ 0 w 547"/>
                <a:gd name="T13" fmla="*/ 2147483646 h 501"/>
                <a:gd name="T14" fmla="*/ 2147483646 w 547"/>
                <a:gd name="T15" fmla="*/ 2147483646 h 501"/>
                <a:gd name="T16" fmla="*/ 2147483646 w 547"/>
                <a:gd name="T17" fmla="*/ 2147483646 h 501"/>
                <a:gd name="T18" fmla="*/ 2147483646 w 547"/>
                <a:gd name="T19" fmla="*/ 2147483646 h 501"/>
                <a:gd name="T20" fmla="*/ 2147483646 w 547"/>
                <a:gd name="T21" fmla="*/ 2147483646 h 501"/>
                <a:gd name="T22" fmla="*/ 2147483646 w 547"/>
                <a:gd name="T23" fmla="*/ 2147483646 h 501"/>
                <a:gd name="T24" fmla="*/ 2147483646 w 547"/>
                <a:gd name="T25" fmla="*/ 2147483646 h 501"/>
                <a:gd name="T26" fmla="*/ 2147483646 w 547"/>
                <a:gd name="T27" fmla="*/ 2147483646 h 501"/>
                <a:gd name="T28" fmla="*/ 2147483646 w 547"/>
                <a:gd name="T29" fmla="*/ 2147483646 h 501"/>
                <a:gd name="T30" fmla="*/ 2147483646 w 547"/>
                <a:gd name="T31" fmla="*/ 2147483646 h 501"/>
                <a:gd name="T32" fmla="*/ 2147483646 w 547"/>
                <a:gd name="T33" fmla="*/ 2147483646 h 501"/>
                <a:gd name="T34" fmla="*/ 2147483646 w 547"/>
                <a:gd name="T35" fmla="*/ 2147483646 h 501"/>
                <a:gd name="T36" fmla="*/ 2147483646 w 547"/>
                <a:gd name="T37" fmla="*/ 2147483646 h 501"/>
                <a:gd name="T38" fmla="*/ 2147483646 w 547"/>
                <a:gd name="T39" fmla="*/ 2147483646 h 501"/>
                <a:gd name="T40" fmla="*/ 2147483646 w 547"/>
                <a:gd name="T41" fmla="*/ 2147483646 h 501"/>
                <a:gd name="T42" fmla="*/ 2147483646 w 547"/>
                <a:gd name="T43" fmla="*/ 2147483646 h 501"/>
                <a:gd name="T44" fmla="*/ 2147483646 w 547"/>
                <a:gd name="T45" fmla="*/ 2147483646 h 501"/>
                <a:gd name="T46" fmla="*/ 2147483646 w 547"/>
                <a:gd name="T47" fmla="*/ 2147483646 h 501"/>
                <a:gd name="T48" fmla="*/ 2147483646 w 547"/>
                <a:gd name="T49" fmla="*/ 2147483646 h 501"/>
                <a:gd name="T50" fmla="*/ 2147483646 w 547"/>
                <a:gd name="T51" fmla="*/ 2147483646 h 501"/>
                <a:gd name="T52" fmla="*/ 2147483646 w 547"/>
                <a:gd name="T53" fmla="*/ 2147483646 h 501"/>
                <a:gd name="T54" fmla="*/ 2147483646 w 547"/>
                <a:gd name="T55" fmla="*/ 0 h 501"/>
                <a:gd name="T56" fmla="*/ 2147483646 w 547"/>
                <a:gd name="T57" fmla="*/ 2147483646 h 501"/>
                <a:gd name="T58" fmla="*/ 2147483646 w 547"/>
                <a:gd name="T59" fmla="*/ 2147483646 h 501"/>
                <a:gd name="T60" fmla="*/ 2147483646 w 547"/>
                <a:gd name="T61" fmla="*/ 2147483646 h 501"/>
                <a:gd name="T62" fmla="*/ 2147483646 w 547"/>
                <a:gd name="T63" fmla="*/ 2147483646 h 501"/>
                <a:gd name="T64" fmla="*/ 2147483646 w 547"/>
                <a:gd name="T65" fmla="*/ 2147483646 h 5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7"/>
                <a:gd name="T100" fmla="*/ 0 h 501"/>
                <a:gd name="T101" fmla="*/ 547 w 547"/>
                <a:gd name="T102" fmla="*/ 501 h 5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7" h="501">
                  <a:moveTo>
                    <a:pt x="254" y="157"/>
                  </a:moveTo>
                  <a:lnTo>
                    <a:pt x="239" y="168"/>
                  </a:lnTo>
                  <a:lnTo>
                    <a:pt x="223" y="180"/>
                  </a:lnTo>
                  <a:lnTo>
                    <a:pt x="186" y="204"/>
                  </a:lnTo>
                  <a:lnTo>
                    <a:pt x="146" y="229"/>
                  </a:lnTo>
                  <a:lnTo>
                    <a:pt x="106" y="255"/>
                  </a:lnTo>
                  <a:lnTo>
                    <a:pt x="69" y="281"/>
                  </a:lnTo>
                  <a:lnTo>
                    <a:pt x="52" y="294"/>
                  </a:lnTo>
                  <a:lnTo>
                    <a:pt x="37" y="306"/>
                  </a:lnTo>
                  <a:lnTo>
                    <a:pt x="25" y="318"/>
                  </a:lnTo>
                  <a:lnTo>
                    <a:pt x="14" y="330"/>
                  </a:lnTo>
                  <a:lnTo>
                    <a:pt x="6" y="341"/>
                  </a:lnTo>
                  <a:lnTo>
                    <a:pt x="2" y="352"/>
                  </a:lnTo>
                  <a:lnTo>
                    <a:pt x="0" y="363"/>
                  </a:lnTo>
                  <a:lnTo>
                    <a:pt x="0" y="376"/>
                  </a:lnTo>
                  <a:lnTo>
                    <a:pt x="2" y="389"/>
                  </a:lnTo>
                  <a:lnTo>
                    <a:pt x="6" y="403"/>
                  </a:lnTo>
                  <a:lnTo>
                    <a:pt x="12" y="417"/>
                  </a:lnTo>
                  <a:lnTo>
                    <a:pt x="20" y="431"/>
                  </a:lnTo>
                  <a:lnTo>
                    <a:pt x="39" y="457"/>
                  </a:lnTo>
                  <a:lnTo>
                    <a:pt x="51" y="468"/>
                  </a:lnTo>
                  <a:lnTo>
                    <a:pt x="63" y="479"/>
                  </a:lnTo>
                  <a:lnTo>
                    <a:pt x="77" y="487"/>
                  </a:lnTo>
                  <a:lnTo>
                    <a:pt x="91" y="494"/>
                  </a:lnTo>
                  <a:lnTo>
                    <a:pt x="106" y="498"/>
                  </a:lnTo>
                  <a:lnTo>
                    <a:pt x="122" y="500"/>
                  </a:lnTo>
                  <a:lnTo>
                    <a:pt x="138" y="498"/>
                  </a:lnTo>
                  <a:lnTo>
                    <a:pt x="155" y="494"/>
                  </a:lnTo>
                  <a:lnTo>
                    <a:pt x="173" y="485"/>
                  </a:lnTo>
                  <a:lnTo>
                    <a:pt x="195" y="472"/>
                  </a:lnTo>
                  <a:lnTo>
                    <a:pt x="219" y="456"/>
                  </a:lnTo>
                  <a:lnTo>
                    <a:pt x="245" y="437"/>
                  </a:lnTo>
                  <a:lnTo>
                    <a:pt x="272" y="415"/>
                  </a:lnTo>
                  <a:lnTo>
                    <a:pt x="301" y="391"/>
                  </a:lnTo>
                  <a:lnTo>
                    <a:pt x="330" y="366"/>
                  </a:lnTo>
                  <a:lnTo>
                    <a:pt x="359" y="340"/>
                  </a:lnTo>
                  <a:lnTo>
                    <a:pt x="415" y="285"/>
                  </a:lnTo>
                  <a:lnTo>
                    <a:pt x="441" y="259"/>
                  </a:lnTo>
                  <a:lnTo>
                    <a:pt x="466" y="233"/>
                  </a:lnTo>
                  <a:lnTo>
                    <a:pt x="487" y="209"/>
                  </a:lnTo>
                  <a:lnTo>
                    <a:pt x="506" y="186"/>
                  </a:lnTo>
                  <a:lnTo>
                    <a:pt x="521" y="166"/>
                  </a:lnTo>
                  <a:lnTo>
                    <a:pt x="532" y="149"/>
                  </a:lnTo>
                  <a:lnTo>
                    <a:pt x="540" y="134"/>
                  </a:lnTo>
                  <a:lnTo>
                    <a:pt x="544" y="119"/>
                  </a:lnTo>
                  <a:lnTo>
                    <a:pt x="546" y="105"/>
                  </a:lnTo>
                  <a:lnTo>
                    <a:pt x="545" y="91"/>
                  </a:lnTo>
                  <a:lnTo>
                    <a:pt x="542" y="78"/>
                  </a:lnTo>
                  <a:lnTo>
                    <a:pt x="538" y="66"/>
                  </a:lnTo>
                  <a:lnTo>
                    <a:pt x="531" y="54"/>
                  </a:lnTo>
                  <a:lnTo>
                    <a:pt x="523" y="43"/>
                  </a:lnTo>
                  <a:lnTo>
                    <a:pt x="505" y="25"/>
                  </a:lnTo>
                  <a:lnTo>
                    <a:pt x="484" y="11"/>
                  </a:lnTo>
                  <a:lnTo>
                    <a:pt x="462" y="3"/>
                  </a:lnTo>
                  <a:lnTo>
                    <a:pt x="452" y="0"/>
                  </a:lnTo>
                  <a:lnTo>
                    <a:pt x="443" y="0"/>
                  </a:lnTo>
                  <a:lnTo>
                    <a:pt x="434" y="1"/>
                  </a:lnTo>
                  <a:lnTo>
                    <a:pt x="425" y="5"/>
                  </a:lnTo>
                  <a:lnTo>
                    <a:pt x="415" y="10"/>
                  </a:lnTo>
                  <a:lnTo>
                    <a:pt x="404" y="17"/>
                  </a:lnTo>
                  <a:lnTo>
                    <a:pt x="382" y="35"/>
                  </a:lnTo>
                  <a:lnTo>
                    <a:pt x="359" y="57"/>
                  </a:lnTo>
                  <a:lnTo>
                    <a:pt x="334" y="82"/>
                  </a:lnTo>
                  <a:lnTo>
                    <a:pt x="308" y="108"/>
                  </a:lnTo>
                  <a:lnTo>
                    <a:pt x="282" y="133"/>
                  </a:lnTo>
                  <a:lnTo>
                    <a:pt x="254" y="157"/>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134" name="Rectangle 90"/>
            <p:cNvSpPr>
              <a:spLocks noChangeArrowheads="1"/>
            </p:cNvSpPr>
            <p:nvPr/>
          </p:nvSpPr>
          <p:spPr bwMode="auto">
            <a:xfrm>
              <a:off x="649288" y="1935163"/>
              <a:ext cx="42960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dirty="0">
                  <a:solidFill>
                    <a:srgbClr val="FF0000"/>
                  </a:solidFill>
                  <a:latin typeface="+mn-ea"/>
                  <a:ea typeface="+mn-ea"/>
                </a:rPr>
                <a:t>w</a:t>
              </a:r>
            </a:p>
          </p:txBody>
        </p:sp>
        <p:sp>
          <p:nvSpPr>
            <p:cNvPr id="135" name="Rectangle 91"/>
            <p:cNvSpPr>
              <a:spLocks noChangeArrowheads="1"/>
            </p:cNvSpPr>
            <p:nvPr/>
          </p:nvSpPr>
          <p:spPr bwMode="auto">
            <a:xfrm>
              <a:off x="2659063" y="1982788"/>
              <a:ext cx="34144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x</a:t>
              </a:r>
            </a:p>
          </p:txBody>
        </p:sp>
        <p:sp>
          <p:nvSpPr>
            <p:cNvPr id="136" name="Rectangle 92"/>
            <p:cNvSpPr>
              <a:spLocks noChangeArrowheads="1"/>
            </p:cNvSpPr>
            <p:nvPr/>
          </p:nvSpPr>
          <p:spPr bwMode="auto">
            <a:xfrm>
              <a:off x="6267450" y="1982788"/>
              <a:ext cx="36227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y</a:t>
              </a:r>
            </a:p>
          </p:txBody>
        </p:sp>
        <p:sp>
          <p:nvSpPr>
            <p:cNvPr id="137" name="Rectangle 93"/>
            <p:cNvSpPr>
              <a:spLocks noChangeArrowheads="1"/>
            </p:cNvSpPr>
            <p:nvPr/>
          </p:nvSpPr>
          <p:spPr bwMode="auto">
            <a:xfrm>
              <a:off x="8429625" y="1441450"/>
              <a:ext cx="34464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z</a:t>
              </a:r>
            </a:p>
          </p:txBody>
        </p:sp>
        <p:sp>
          <p:nvSpPr>
            <p:cNvPr id="138" name="Rectangle 94"/>
            <p:cNvSpPr>
              <a:spLocks noChangeArrowheads="1"/>
            </p:cNvSpPr>
            <p:nvPr/>
          </p:nvSpPr>
          <p:spPr bwMode="auto">
            <a:xfrm>
              <a:off x="1708150" y="2298700"/>
              <a:ext cx="41678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A</a:t>
              </a:r>
            </a:p>
          </p:txBody>
        </p:sp>
        <p:sp>
          <p:nvSpPr>
            <p:cNvPr id="139" name="Rectangle 95"/>
            <p:cNvSpPr>
              <a:spLocks noChangeArrowheads="1"/>
            </p:cNvSpPr>
            <p:nvPr/>
          </p:nvSpPr>
          <p:spPr bwMode="auto">
            <a:xfrm>
              <a:off x="3565525" y="3098800"/>
              <a:ext cx="391133"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C</a:t>
              </a:r>
            </a:p>
          </p:txBody>
        </p:sp>
        <p:sp>
          <p:nvSpPr>
            <p:cNvPr id="140" name="Rectangle 96"/>
            <p:cNvSpPr>
              <a:spLocks noChangeArrowheads="1"/>
            </p:cNvSpPr>
            <p:nvPr/>
          </p:nvSpPr>
          <p:spPr bwMode="auto">
            <a:xfrm>
              <a:off x="3563938" y="2322513"/>
              <a:ext cx="42960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D</a:t>
              </a:r>
            </a:p>
          </p:txBody>
        </p:sp>
        <p:sp>
          <p:nvSpPr>
            <p:cNvPr id="141" name="Rectangle 97"/>
            <p:cNvSpPr>
              <a:spLocks noChangeArrowheads="1"/>
            </p:cNvSpPr>
            <p:nvPr/>
          </p:nvSpPr>
          <p:spPr bwMode="auto">
            <a:xfrm>
              <a:off x="5399088" y="2357438"/>
              <a:ext cx="37830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B</a:t>
              </a:r>
            </a:p>
          </p:txBody>
        </p:sp>
        <p:sp>
          <p:nvSpPr>
            <p:cNvPr id="142" name="Line 99"/>
            <p:cNvSpPr>
              <a:spLocks noChangeShapeType="1"/>
            </p:cNvSpPr>
            <p:nvPr/>
          </p:nvSpPr>
          <p:spPr bwMode="auto">
            <a:xfrm>
              <a:off x="4114800" y="3052763"/>
              <a:ext cx="757238" cy="1714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 name="Rectangle 100"/>
            <p:cNvSpPr>
              <a:spLocks noChangeArrowheads="1"/>
            </p:cNvSpPr>
            <p:nvPr/>
          </p:nvSpPr>
          <p:spPr bwMode="auto">
            <a:xfrm>
              <a:off x="7243763" y="1946275"/>
              <a:ext cx="509587"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1800">
                  <a:latin typeface="+mn-ea"/>
                  <a:ea typeface="+mn-ea"/>
                </a:rPr>
                <a:t>……</a:t>
              </a:r>
            </a:p>
          </p:txBody>
        </p:sp>
      </p:grpSp>
    </p:spTree>
    <p:extLst>
      <p:ext uri="{BB962C8B-B14F-4D97-AF65-F5344CB8AC3E}">
        <p14:creationId xmlns:p14="http://schemas.microsoft.com/office/powerpoint/2010/main" val="13286354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4" name="Rectangle 3"/>
          <p:cNvSpPr>
            <a:spLocks noGrp="1" noChangeArrowheads="1"/>
          </p:cNvSpPr>
          <p:nvPr>
            <p:ph type="body" idx="4294967295"/>
          </p:nvPr>
        </p:nvSpPr>
        <p:spPr>
          <a:xfrm>
            <a:off x="1323109" y="1413165"/>
            <a:ext cx="8229600" cy="5181600"/>
          </a:xfrm>
          <a:prstGeom prst="rect">
            <a:avLst/>
          </a:prstGeom>
          <a:noFill/>
        </p:spPr>
        <p:txBody>
          <a:bodyPr/>
          <a:lstStyle/>
          <a:p>
            <a:pPr>
              <a:lnSpc>
                <a:spcPct val="130000"/>
              </a:lnSpc>
              <a:spcBef>
                <a:spcPts val="0"/>
              </a:spcBef>
              <a:buFont typeface="Wingdings" panose="05000000000000000000" pitchFamily="2" charset="2"/>
              <a:buChar char="l"/>
            </a:pPr>
            <a:r>
              <a:rPr lang="en-US" altLang="zh-CN" dirty="0"/>
              <a:t> RIP</a:t>
            </a:r>
            <a:r>
              <a:rPr lang="zh-CN" altLang="en-US" dirty="0"/>
              <a:t>链路失败及恢复 </a:t>
            </a:r>
            <a:endParaRPr lang="en-US" altLang="zh-CN" dirty="0"/>
          </a:p>
          <a:p>
            <a:pPr eaLnBrk="1" hangingPunct="1">
              <a:lnSpc>
                <a:spcPct val="130000"/>
              </a:lnSpc>
              <a:spcBef>
                <a:spcPts val="0"/>
              </a:spcBef>
              <a:buFontTx/>
              <a:buNone/>
            </a:pPr>
            <a:r>
              <a:rPr lang="zh-CN" altLang="en-US" dirty="0"/>
              <a:t>  若</a:t>
            </a:r>
            <a:r>
              <a:rPr lang="en-US" altLang="zh-CN" dirty="0"/>
              <a:t>180</a:t>
            </a:r>
            <a:r>
              <a:rPr lang="zh-CN" altLang="en-US" dirty="0"/>
              <a:t>秒后没有收到通告，则认为邻居死机或链路中断：</a:t>
            </a:r>
          </a:p>
          <a:p>
            <a:pPr lvl="1" eaLnBrk="1" hangingPunct="1">
              <a:lnSpc>
                <a:spcPct val="130000"/>
              </a:lnSpc>
              <a:spcBef>
                <a:spcPts val="0"/>
              </a:spcBef>
            </a:pPr>
            <a:r>
              <a:rPr lang="zh-CN" altLang="en-US" sz="2800" dirty="0"/>
              <a:t>通过故障邻居的路由失败</a:t>
            </a:r>
          </a:p>
          <a:p>
            <a:pPr lvl="1" eaLnBrk="1" hangingPunct="1">
              <a:lnSpc>
                <a:spcPct val="130000"/>
              </a:lnSpc>
              <a:spcBef>
                <a:spcPts val="0"/>
              </a:spcBef>
            </a:pPr>
            <a:r>
              <a:rPr lang="zh-CN" altLang="en-US" sz="2800" dirty="0"/>
              <a:t>新的公告发送给其他邻居</a:t>
            </a:r>
          </a:p>
          <a:p>
            <a:pPr lvl="1" eaLnBrk="1" hangingPunct="1">
              <a:lnSpc>
                <a:spcPct val="130000"/>
              </a:lnSpc>
              <a:spcBef>
                <a:spcPts val="0"/>
              </a:spcBef>
            </a:pPr>
            <a:r>
              <a:rPr lang="zh-CN" altLang="en-US" sz="2800" dirty="0"/>
              <a:t>邻居然后再发送新的公告 </a:t>
            </a:r>
            <a:r>
              <a:rPr lang="en-US" altLang="zh-CN" sz="2800" dirty="0"/>
              <a:t>(</a:t>
            </a:r>
            <a:r>
              <a:rPr lang="zh-CN" altLang="en-US" sz="2800" dirty="0"/>
              <a:t>如果转发表发生变化</a:t>
            </a:r>
            <a:r>
              <a:rPr lang="en-US" altLang="zh-CN" sz="2800" dirty="0"/>
              <a:t>)</a:t>
            </a:r>
          </a:p>
          <a:p>
            <a:pPr lvl="1" eaLnBrk="1" hangingPunct="1">
              <a:lnSpc>
                <a:spcPct val="130000"/>
              </a:lnSpc>
              <a:spcBef>
                <a:spcPts val="0"/>
              </a:spcBef>
            </a:pPr>
            <a:r>
              <a:rPr lang="zh-CN" altLang="en-US" sz="2800" dirty="0"/>
              <a:t>链路故障信息快速传播到整个网络</a:t>
            </a:r>
          </a:p>
          <a:p>
            <a:pPr lvl="1" eaLnBrk="1" hangingPunct="1">
              <a:lnSpc>
                <a:spcPct val="130000"/>
              </a:lnSpc>
              <a:spcBef>
                <a:spcPts val="0"/>
              </a:spcBef>
            </a:pPr>
            <a:r>
              <a:rPr lang="zh-CN" altLang="en-US" sz="2800" dirty="0"/>
              <a:t>毒性逆转用于防止</a:t>
            </a:r>
            <a:r>
              <a:rPr lang="zh-CN" altLang="en-US" sz="2800" dirty="0">
                <a:solidFill>
                  <a:srgbClr val="7030A0"/>
                </a:solidFill>
              </a:rPr>
              <a:t>乒乓循环 </a:t>
            </a:r>
            <a:r>
              <a:rPr lang="en-US" altLang="zh-CN" sz="2800" dirty="0"/>
              <a:t>(</a:t>
            </a:r>
            <a:r>
              <a:rPr lang="zh-CN" altLang="en-US" sz="2800" dirty="0"/>
              <a:t>无限距离 </a:t>
            </a:r>
            <a:r>
              <a:rPr lang="en-US" altLang="zh-CN" sz="2800" dirty="0"/>
              <a:t>= 16 </a:t>
            </a:r>
            <a:r>
              <a:rPr lang="zh-CN" altLang="en-US" sz="2800" dirty="0"/>
              <a:t>跳</a:t>
            </a:r>
            <a:r>
              <a:rPr lang="en-US" altLang="zh-CN" sz="2800" dirty="0"/>
              <a:t>)</a:t>
            </a:r>
          </a:p>
        </p:txBody>
      </p:sp>
      <p:sp>
        <p:nvSpPr>
          <p:cNvPr id="5" name="Rectangle 2"/>
          <p:cNvSpPr txBox="1">
            <a:spLocks noChangeArrowheads="1"/>
          </p:cNvSpPr>
          <p:nvPr/>
        </p:nvSpPr>
        <p:spPr>
          <a:xfrm>
            <a:off x="1995055" y="541338"/>
            <a:ext cx="8170863" cy="61277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mn-ea"/>
                <a:ea typeface="+mn-ea"/>
              </a:rPr>
              <a:t>RIP ( Routing Information Protocol)</a:t>
            </a:r>
            <a:r>
              <a:rPr lang="zh-CN" altLang="en-US" sz="3600" dirty="0">
                <a:latin typeface="+mn-ea"/>
                <a:ea typeface="+mn-ea"/>
              </a:rPr>
              <a:t>*</a:t>
            </a:r>
            <a:endParaRPr lang="en-US" altLang="zh-CN" sz="3600" dirty="0">
              <a:latin typeface="+mn-ea"/>
              <a:ea typeface="+mn-ea"/>
            </a:endParaRPr>
          </a:p>
        </p:txBody>
      </p:sp>
    </p:spTree>
    <p:extLst>
      <p:ext uri="{BB962C8B-B14F-4D97-AF65-F5344CB8AC3E}">
        <p14:creationId xmlns:p14="http://schemas.microsoft.com/office/powerpoint/2010/main" val="2636498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2"/>
          <p:cNvSpPr>
            <a:spLocks noGrp="1" noChangeArrowheads="1"/>
          </p:cNvSpPr>
          <p:nvPr>
            <p:ph type="title" idx="4294967295"/>
          </p:nvPr>
        </p:nvSpPr>
        <p:spPr>
          <a:xfrm>
            <a:off x="1890713" y="455613"/>
            <a:ext cx="10301287" cy="1143000"/>
          </a:xfrm>
          <a:prstGeom prst="rect">
            <a:avLst/>
          </a:prstGeom>
          <a:noFill/>
        </p:spPr>
        <p:txBody>
          <a:bodyPr/>
          <a:lstStyle/>
          <a:p>
            <a:pPr eaLnBrk="1" hangingPunct="1"/>
            <a:r>
              <a:rPr lang="en-US" altLang="zh-CN" sz="4000" dirty="0"/>
              <a:t>OSPF (Open Shortest Path First)</a:t>
            </a:r>
          </a:p>
        </p:txBody>
      </p:sp>
      <p:grpSp>
        <p:nvGrpSpPr>
          <p:cNvPr id="3" name="组合 2"/>
          <p:cNvGrpSpPr/>
          <p:nvPr/>
        </p:nvGrpSpPr>
        <p:grpSpPr>
          <a:xfrm>
            <a:off x="441508" y="1472727"/>
            <a:ext cx="11220556" cy="4886509"/>
            <a:chOff x="441508" y="1472727"/>
            <a:chExt cx="11220556" cy="4886509"/>
          </a:xfrm>
        </p:grpSpPr>
        <p:sp>
          <p:nvSpPr>
            <p:cNvPr id="5" name="圆角矩形 4"/>
            <p:cNvSpPr/>
            <p:nvPr/>
          </p:nvSpPr>
          <p:spPr>
            <a:xfrm>
              <a:off x="441508" y="1472727"/>
              <a:ext cx="11220556" cy="488650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600" dirty="0">
                <a:solidFill>
                  <a:schemeClr val="bg1"/>
                </a:solidFill>
                <a:latin typeface="+mn-ea"/>
              </a:endParaRPr>
            </a:p>
          </p:txBody>
        </p:sp>
        <p:sp>
          <p:nvSpPr>
            <p:cNvPr id="2" name="文本框 1"/>
            <p:cNvSpPr txBox="1"/>
            <p:nvPr/>
          </p:nvSpPr>
          <p:spPr>
            <a:xfrm>
              <a:off x="893618" y="1766454"/>
              <a:ext cx="8728364" cy="4372800"/>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600" dirty="0">
                  <a:solidFill>
                    <a:schemeClr val="bg1"/>
                  </a:solidFill>
                  <a:latin typeface="+mn-ea"/>
                </a:rPr>
                <a:t>“</a:t>
              </a:r>
              <a:r>
                <a:rPr lang="en-US" altLang="zh-CN" sz="2600" dirty="0">
                  <a:solidFill>
                    <a:schemeClr val="bg1"/>
                  </a:solidFill>
                  <a:latin typeface="+mn-ea"/>
                </a:rPr>
                <a:t>open”: </a:t>
              </a:r>
              <a:r>
                <a:rPr lang="zh-CN" altLang="en-US" sz="2600" dirty="0">
                  <a:solidFill>
                    <a:schemeClr val="bg1"/>
                  </a:solidFill>
                  <a:latin typeface="+mn-ea"/>
                </a:rPr>
                <a:t>开放、公用的</a:t>
              </a:r>
            </a:p>
            <a:p>
              <a:pPr marL="342900" indent="-342900">
                <a:lnSpc>
                  <a:spcPct val="120000"/>
                </a:lnSpc>
                <a:buFont typeface="Wingdings" panose="05000000000000000000" pitchFamily="2" charset="2"/>
                <a:buChar char="l"/>
              </a:pPr>
              <a:r>
                <a:rPr lang="zh-CN" altLang="en-US" sz="2600" dirty="0">
                  <a:solidFill>
                    <a:schemeClr val="bg1"/>
                  </a:solidFill>
                  <a:latin typeface="+mn-ea"/>
                </a:rPr>
                <a:t>用链路状态算法 </a:t>
              </a:r>
            </a:p>
            <a:p>
              <a:pPr marL="800100" lvl="1" indent="-342900">
                <a:lnSpc>
                  <a:spcPct val="120000"/>
                </a:lnSpc>
                <a:buFont typeface="Arial" panose="020B0604020202020204" pitchFamily="34" charset="0"/>
                <a:buChar char="•"/>
              </a:pPr>
              <a:r>
                <a:rPr lang="zh-CN" altLang="en-US" sz="2600" dirty="0">
                  <a:solidFill>
                    <a:schemeClr val="bg1"/>
                  </a:solidFill>
                  <a:latin typeface="+mn-ea"/>
                </a:rPr>
                <a:t>分发</a:t>
              </a:r>
              <a:r>
                <a:rPr lang="en-US" altLang="zh-CN" sz="2600" dirty="0">
                  <a:solidFill>
                    <a:schemeClr val="bg1"/>
                  </a:solidFill>
                  <a:latin typeface="+mn-ea"/>
                </a:rPr>
                <a:t>LS </a:t>
              </a:r>
              <a:r>
                <a:rPr lang="zh-CN" altLang="en-US" sz="2600" dirty="0">
                  <a:solidFill>
                    <a:schemeClr val="bg1"/>
                  </a:solidFill>
                  <a:latin typeface="+mn-ea"/>
                </a:rPr>
                <a:t>分组</a:t>
              </a:r>
            </a:p>
            <a:p>
              <a:pPr marL="800100" lvl="1" indent="-342900">
                <a:lnSpc>
                  <a:spcPct val="120000"/>
                </a:lnSpc>
                <a:buFont typeface="Arial" panose="020B0604020202020204" pitchFamily="34" charset="0"/>
                <a:buChar char="•"/>
              </a:pPr>
              <a:r>
                <a:rPr lang="zh-CN" altLang="en-US" sz="2600" dirty="0">
                  <a:solidFill>
                    <a:schemeClr val="bg1"/>
                  </a:solidFill>
                  <a:latin typeface="+mn-ea"/>
                </a:rPr>
                <a:t>每个节点具有拓扑图</a:t>
              </a:r>
            </a:p>
            <a:p>
              <a:pPr marL="800100" lvl="1" indent="-342900">
                <a:lnSpc>
                  <a:spcPct val="120000"/>
                </a:lnSpc>
                <a:buFont typeface="Arial" panose="020B0604020202020204" pitchFamily="34" charset="0"/>
                <a:buChar char="•"/>
              </a:pPr>
              <a:r>
                <a:rPr lang="zh-CN" altLang="en-US" sz="2600" dirty="0">
                  <a:solidFill>
                    <a:schemeClr val="bg1"/>
                  </a:solidFill>
                  <a:latin typeface="+mn-ea"/>
                </a:rPr>
                <a:t>路由计算使用 </a:t>
              </a:r>
              <a:r>
                <a:rPr lang="en-US" altLang="zh-CN" sz="2600" dirty="0" err="1">
                  <a:solidFill>
                    <a:schemeClr val="bg1"/>
                  </a:solidFill>
                  <a:latin typeface="+mn-ea"/>
                </a:rPr>
                <a:t>Dijkstra</a:t>
              </a:r>
              <a:r>
                <a:rPr lang="zh-CN" altLang="en-US" sz="2600" dirty="0">
                  <a:solidFill>
                    <a:schemeClr val="bg1"/>
                  </a:solidFill>
                  <a:latin typeface="+mn-ea"/>
                </a:rPr>
                <a:t>算法</a:t>
              </a:r>
            </a:p>
            <a:p>
              <a:pPr marL="342900" indent="-342900">
                <a:lnSpc>
                  <a:spcPct val="120000"/>
                </a:lnSpc>
                <a:buFont typeface="Wingdings" panose="05000000000000000000" pitchFamily="2" charset="2"/>
                <a:buChar char="l"/>
              </a:pPr>
              <a:r>
                <a:rPr lang="zh-CN" altLang="en-US" sz="2600" dirty="0">
                  <a:solidFill>
                    <a:schemeClr val="bg1"/>
                  </a:solidFill>
                  <a:latin typeface="+mn-ea"/>
                </a:rPr>
                <a:t>每个</a:t>
              </a:r>
              <a:r>
                <a:rPr lang="en-US" altLang="zh-CN" sz="2600" dirty="0">
                  <a:solidFill>
                    <a:schemeClr val="bg1"/>
                  </a:solidFill>
                  <a:latin typeface="+mn-ea"/>
                </a:rPr>
                <a:t>router</a:t>
              </a:r>
              <a:r>
                <a:rPr lang="zh-CN" altLang="en-US" sz="2600" dirty="0">
                  <a:solidFill>
                    <a:schemeClr val="bg1"/>
                  </a:solidFill>
                  <a:latin typeface="+mn-ea"/>
                </a:rPr>
                <a:t>都广播</a:t>
              </a:r>
              <a:r>
                <a:rPr lang="en-US" altLang="zh-CN" sz="2600" dirty="0">
                  <a:solidFill>
                    <a:schemeClr val="bg1"/>
                  </a:solidFill>
                  <a:latin typeface="+mn-ea"/>
                </a:rPr>
                <a:t>OSPF</a:t>
              </a:r>
              <a:r>
                <a:rPr lang="zh-CN" altLang="en-US" sz="2600" dirty="0">
                  <a:solidFill>
                    <a:schemeClr val="bg1"/>
                  </a:solidFill>
                  <a:latin typeface="+mn-ea"/>
                </a:rPr>
                <a:t>通告，</a:t>
              </a:r>
              <a:r>
                <a:rPr lang="en-US" altLang="zh-CN" sz="2600" dirty="0">
                  <a:solidFill>
                    <a:schemeClr val="bg1"/>
                  </a:solidFill>
                  <a:latin typeface="+mn-ea"/>
                </a:rPr>
                <a:t>OSPF</a:t>
              </a:r>
              <a:r>
                <a:rPr lang="zh-CN" altLang="en-US" sz="2600" dirty="0">
                  <a:solidFill>
                    <a:schemeClr val="bg1"/>
                  </a:solidFill>
                  <a:latin typeface="+mn-ea"/>
                </a:rPr>
                <a:t>通告里为每个邻居路由器设一个表项（记录每个邻居的链路特征和费用）。</a:t>
              </a:r>
            </a:p>
            <a:p>
              <a:pPr marL="342900" indent="-342900">
                <a:lnSpc>
                  <a:spcPct val="120000"/>
                </a:lnSpc>
                <a:buFont typeface="Wingdings" panose="05000000000000000000" pitchFamily="2" charset="2"/>
                <a:buChar char="l"/>
              </a:pPr>
              <a:r>
                <a:rPr lang="zh-CN" altLang="en-US" sz="2600" dirty="0">
                  <a:solidFill>
                    <a:schemeClr val="bg1"/>
                  </a:solidFill>
                  <a:latin typeface="+mn-ea"/>
                </a:rPr>
                <a:t>通告会散布到 整个 自治系统 </a:t>
              </a:r>
              <a:r>
                <a:rPr lang="en-US" altLang="zh-CN" sz="2600" dirty="0">
                  <a:solidFill>
                    <a:schemeClr val="bg1"/>
                  </a:solidFill>
                  <a:latin typeface="+mn-ea"/>
                </a:rPr>
                <a:t>(</a:t>
              </a:r>
              <a:r>
                <a:rPr lang="zh-CN" altLang="en-US" sz="2600" dirty="0">
                  <a:solidFill>
                    <a:schemeClr val="bg1"/>
                  </a:solidFill>
                  <a:latin typeface="+mn-ea"/>
                </a:rPr>
                <a:t>通过洪泛法</a:t>
              </a:r>
              <a:r>
                <a:rPr lang="en-US" altLang="zh-CN" sz="2600" dirty="0">
                  <a:solidFill>
                    <a:schemeClr val="bg1"/>
                  </a:solidFill>
                  <a:latin typeface="+mn-ea"/>
                </a:rPr>
                <a:t>) </a:t>
              </a:r>
            </a:p>
            <a:p>
              <a:pPr marL="800100" lvl="1" indent="-342900">
                <a:lnSpc>
                  <a:spcPct val="120000"/>
                </a:lnSpc>
                <a:buFont typeface="Arial" panose="020B0604020202020204" pitchFamily="34" charset="0"/>
                <a:buChar char="•"/>
              </a:pPr>
              <a:r>
                <a:rPr lang="en-US" altLang="zh-CN" sz="2600" dirty="0">
                  <a:solidFill>
                    <a:schemeClr val="bg1"/>
                  </a:solidFill>
                  <a:latin typeface="+mn-ea"/>
                </a:rPr>
                <a:t>OSPF</a:t>
              </a:r>
              <a:r>
                <a:rPr lang="zh-CN" altLang="en-US" sz="2600" dirty="0">
                  <a:solidFill>
                    <a:schemeClr val="bg1"/>
                  </a:solidFill>
                  <a:latin typeface="+mn-ea"/>
                </a:rPr>
                <a:t>信息直接通过 </a:t>
              </a:r>
              <a:r>
                <a:rPr lang="en-US" altLang="zh-CN" sz="2600" dirty="0">
                  <a:solidFill>
                    <a:schemeClr val="bg1"/>
                  </a:solidFill>
                  <a:latin typeface="+mn-ea"/>
                </a:rPr>
                <a:t>IP</a:t>
              </a:r>
              <a:r>
                <a:rPr lang="zh-CN" altLang="en-US" sz="2600" dirty="0">
                  <a:solidFill>
                    <a:schemeClr val="bg1"/>
                  </a:solidFill>
                  <a:latin typeface="+mn-ea"/>
                </a:rPr>
                <a:t>传输 </a:t>
              </a:r>
              <a:r>
                <a:rPr lang="en-US" altLang="zh-CN" sz="2600" dirty="0">
                  <a:solidFill>
                    <a:schemeClr val="bg1"/>
                  </a:solidFill>
                  <a:latin typeface="+mn-ea"/>
                </a:rPr>
                <a:t>(</a:t>
              </a:r>
              <a:r>
                <a:rPr lang="zh-CN" altLang="en-US" sz="2600" dirty="0">
                  <a:solidFill>
                    <a:schemeClr val="bg1"/>
                  </a:solidFill>
                  <a:latin typeface="+mn-ea"/>
                </a:rPr>
                <a:t>不是 </a:t>
              </a:r>
              <a:r>
                <a:rPr lang="en-US" altLang="zh-CN" sz="2600" dirty="0">
                  <a:solidFill>
                    <a:schemeClr val="bg1"/>
                  </a:solidFill>
                  <a:latin typeface="+mn-ea"/>
                </a:rPr>
                <a:t>TCP </a:t>
              </a:r>
              <a:r>
                <a:rPr lang="zh-CN" altLang="en-US" sz="2600" dirty="0">
                  <a:solidFill>
                    <a:schemeClr val="bg1"/>
                  </a:solidFill>
                  <a:latin typeface="+mn-ea"/>
                </a:rPr>
                <a:t>或 </a:t>
              </a:r>
              <a:r>
                <a:rPr lang="en-US" altLang="zh-CN" sz="2600" dirty="0">
                  <a:solidFill>
                    <a:schemeClr val="bg1"/>
                  </a:solidFill>
                  <a:latin typeface="+mn-ea"/>
                </a:rPr>
                <a:t>UDP</a:t>
              </a:r>
              <a:r>
                <a:rPr lang="zh-CN" altLang="en-US" sz="2600" dirty="0">
                  <a:solidFill>
                    <a:schemeClr val="bg1"/>
                  </a:solidFill>
                  <a:latin typeface="+mn-ea"/>
                </a:rPr>
                <a:t>）</a:t>
              </a:r>
            </a:p>
          </p:txBody>
        </p:sp>
      </p:grpSp>
    </p:spTree>
    <p:extLst>
      <p:ext uri="{BB962C8B-B14F-4D97-AF65-F5344CB8AC3E}">
        <p14:creationId xmlns:p14="http://schemas.microsoft.com/office/powerpoint/2010/main" val="27165030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2"/>
          <p:cNvSpPr>
            <a:spLocks noGrp="1" noChangeArrowheads="1"/>
          </p:cNvSpPr>
          <p:nvPr>
            <p:ph type="title" idx="4294967295"/>
          </p:nvPr>
        </p:nvSpPr>
        <p:spPr>
          <a:xfrm>
            <a:off x="1890713" y="455613"/>
            <a:ext cx="10301287" cy="1143000"/>
          </a:xfrm>
          <a:prstGeom prst="rect">
            <a:avLst/>
          </a:prstGeom>
          <a:noFill/>
        </p:spPr>
        <p:txBody>
          <a:bodyPr/>
          <a:lstStyle/>
          <a:p>
            <a:pPr eaLnBrk="1" hangingPunct="1"/>
            <a:r>
              <a:rPr lang="en-US" altLang="zh-CN" sz="4000" dirty="0"/>
              <a:t>OSPF (Open Shortest Path First)</a:t>
            </a:r>
          </a:p>
        </p:txBody>
      </p:sp>
      <p:grpSp>
        <p:nvGrpSpPr>
          <p:cNvPr id="3" name="组合 2"/>
          <p:cNvGrpSpPr/>
          <p:nvPr/>
        </p:nvGrpSpPr>
        <p:grpSpPr>
          <a:xfrm>
            <a:off x="578668" y="2242870"/>
            <a:ext cx="11220556" cy="4283660"/>
            <a:chOff x="441508" y="1472727"/>
            <a:chExt cx="11220556" cy="4886509"/>
          </a:xfrm>
          <a:solidFill>
            <a:srgbClr val="6666FF"/>
          </a:solidFill>
        </p:grpSpPr>
        <p:sp>
          <p:nvSpPr>
            <p:cNvPr id="5" name="圆角矩形 4"/>
            <p:cNvSpPr/>
            <p:nvPr/>
          </p:nvSpPr>
          <p:spPr>
            <a:xfrm>
              <a:off x="441508" y="1472727"/>
              <a:ext cx="11220556" cy="488650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600" dirty="0">
                <a:solidFill>
                  <a:schemeClr val="bg1"/>
                </a:solidFill>
                <a:latin typeface="+mn-ea"/>
              </a:endParaRPr>
            </a:p>
          </p:txBody>
        </p:sp>
        <p:sp>
          <p:nvSpPr>
            <p:cNvPr id="2" name="文本框 1"/>
            <p:cNvSpPr txBox="1"/>
            <p:nvPr/>
          </p:nvSpPr>
          <p:spPr>
            <a:xfrm>
              <a:off x="893618" y="1766454"/>
              <a:ext cx="8728364" cy="4486938"/>
            </a:xfrm>
            <a:prstGeom prst="rect">
              <a:avLst/>
            </a:prstGeom>
            <a:grpFill/>
          </p:spPr>
          <p:txBody>
            <a:bodyPr wrap="square" rtlCol="0">
              <a:spAutoFit/>
            </a:bodyPr>
            <a:lstStyle/>
            <a:p>
              <a:pPr marL="342900" indent="-342900">
                <a:lnSpc>
                  <a:spcPct val="120000"/>
                </a:lnSpc>
                <a:buFont typeface="Wingdings" panose="05000000000000000000" pitchFamily="2" charset="2"/>
                <a:buChar char="l"/>
              </a:pPr>
              <a:r>
                <a:rPr lang="zh-CN" altLang="en-US" sz="2600" dirty="0">
                  <a:solidFill>
                    <a:schemeClr val="bg1"/>
                  </a:solidFill>
                  <a:latin typeface="+mn-ea"/>
                </a:rPr>
                <a:t>安全</a:t>
              </a:r>
              <a:r>
                <a:rPr lang="en-US" altLang="zh-CN" sz="2600" dirty="0">
                  <a:solidFill>
                    <a:schemeClr val="bg1"/>
                  </a:solidFill>
                  <a:latin typeface="+mn-ea"/>
                </a:rPr>
                <a:t>: </a:t>
              </a:r>
              <a:r>
                <a:rPr lang="zh-CN" altLang="en-US" sz="2600" dirty="0">
                  <a:solidFill>
                    <a:schemeClr val="bg1"/>
                  </a:solidFill>
                  <a:latin typeface="+mn-ea"/>
                </a:rPr>
                <a:t>所有</a:t>
              </a:r>
              <a:r>
                <a:rPr lang="en-US" altLang="zh-CN" sz="2600" dirty="0">
                  <a:solidFill>
                    <a:schemeClr val="bg1"/>
                  </a:solidFill>
                  <a:latin typeface="+mn-ea"/>
                </a:rPr>
                <a:t>OSPF </a:t>
              </a:r>
              <a:r>
                <a:rPr lang="zh-CN" altLang="en-US" sz="2600" dirty="0">
                  <a:solidFill>
                    <a:schemeClr val="bg1"/>
                  </a:solidFill>
                  <a:latin typeface="+mn-ea"/>
                </a:rPr>
                <a:t>消息需要认证 </a:t>
              </a:r>
              <a:r>
                <a:rPr lang="en-US" altLang="zh-CN" sz="2600" dirty="0">
                  <a:solidFill>
                    <a:schemeClr val="bg1"/>
                  </a:solidFill>
                  <a:latin typeface="+mn-ea"/>
                </a:rPr>
                <a:t>(</a:t>
              </a:r>
              <a:r>
                <a:rPr lang="zh-CN" altLang="en-US" sz="2600" dirty="0">
                  <a:solidFill>
                    <a:schemeClr val="bg1"/>
                  </a:solidFill>
                  <a:latin typeface="+mn-ea"/>
                </a:rPr>
                <a:t>防止恶意入侵</a:t>
              </a:r>
              <a:r>
                <a:rPr lang="en-US" altLang="zh-CN" sz="2600" dirty="0">
                  <a:solidFill>
                    <a:schemeClr val="bg1"/>
                  </a:solidFill>
                  <a:latin typeface="+mn-ea"/>
                </a:rPr>
                <a:t>) </a:t>
              </a:r>
            </a:p>
            <a:p>
              <a:pPr marL="342900" indent="-342900">
                <a:lnSpc>
                  <a:spcPct val="120000"/>
                </a:lnSpc>
                <a:buFont typeface="Wingdings" panose="05000000000000000000" pitchFamily="2" charset="2"/>
                <a:buChar char="l"/>
              </a:pPr>
              <a:r>
                <a:rPr lang="zh-CN" altLang="en-US" sz="2600" dirty="0">
                  <a:solidFill>
                    <a:schemeClr val="bg1"/>
                  </a:solidFill>
                  <a:latin typeface="+mn-ea"/>
                </a:rPr>
                <a:t>允许多个相同开销的路径 </a:t>
              </a:r>
              <a:r>
                <a:rPr lang="en-US" altLang="zh-CN" sz="2600" dirty="0">
                  <a:solidFill>
                    <a:schemeClr val="bg1"/>
                  </a:solidFill>
                  <a:latin typeface="+mn-ea"/>
                </a:rPr>
                <a:t>(</a:t>
              </a:r>
              <a:r>
                <a:rPr lang="zh-CN" altLang="en-US" sz="2600" dirty="0">
                  <a:solidFill>
                    <a:schemeClr val="bg1"/>
                  </a:solidFill>
                  <a:latin typeface="+mn-ea"/>
                </a:rPr>
                <a:t>在 </a:t>
              </a:r>
              <a:r>
                <a:rPr lang="en-US" altLang="zh-CN" sz="2600" dirty="0">
                  <a:solidFill>
                    <a:schemeClr val="bg1"/>
                  </a:solidFill>
                  <a:latin typeface="+mn-ea"/>
                </a:rPr>
                <a:t>RIP</a:t>
              </a:r>
              <a:r>
                <a:rPr lang="zh-CN" altLang="en-US" sz="2600" dirty="0">
                  <a:solidFill>
                    <a:schemeClr val="bg1"/>
                  </a:solidFill>
                  <a:latin typeface="+mn-ea"/>
                </a:rPr>
                <a:t>中只有一条路径</a:t>
              </a:r>
              <a:r>
                <a:rPr lang="en-US" altLang="zh-CN" sz="2600" dirty="0">
                  <a:solidFill>
                    <a:schemeClr val="bg1"/>
                  </a:solidFill>
                  <a:latin typeface="+mn-ea"/>
                </a:rPr>
                <a:t>)</a:t>
              </a:r>
            </a:p>
            <a:p>
              <a:pPr marL="342900" indent="-342900">
                <a:lnSpc>
                  <a:spcPct val="120000"/>
                </a:lnSpc>
                <a:buFont typeface="Wingdings" panose="05000000000000000000" pitchFamily="2" charset="2"/>
                <a:buChar char="l"/>
              </a:pPr>
              <a:r>
                <a:rPr lang="zh-CN" altLang="en-US" sz="2600" dirty="0">
                  <a:solidFill>
                    <a:schemeClr val="bg1"/>
                  </a:solidFill>
                  <a:latin typeface="+mn-ea"/>
                </a:rPr>
                <a:t>对于每个链路</a:t>
              </a:r>
              <a:r>
                <a:rPr lang="en-US" altLang="zh-CN" sz="2600" dirty="0">
                  <a:solidFill>
                    <a:schemeClr val="bg1"/>
                  </a:solidFill>
                  <a:latin typeface="+mn-ea"/>
                </a:rPr>
                <a:t>, </a:t>
              </a:r>
              <a:r>
                <a:rPr lang="zh-CN" altLang="en-US" sz="2600" dirty="0">
                  <a:solidFill>
                    <a:schemeClr val="bg1"/>
                  </a:solidFill>
                  <a:latin typeface="+mn-ea"/>
                </a:rPr>
                <a:t>有多个消费尺度用于不同的服务类型</a:t>
              </a:r>
              <a:r>
                <a:rPr lang="en-US" altLang="zh-CN" sz="2600" dirty="0">
                  <a:solidFill>
                    <a:schemeClr val="bg1"/>
                  </a:solidFill>
                  <a:latin typeface="+mn-ea"/>
                </a:rPr>
                <a:t>TOS (</a:t>
              </a:r>
              <a:r>
                <a:rPr lang="zh-CN" altLang="en-US" sz="2600" dirty="0">
                  <a:solidFill>
                    <a:schemeClr val="bg1"/>
                  </a:solidFill>
                  <a:latin typeface="+mn-ea"/>
                </a:rPr>
                <a:t>例如在尽力转发时卫星链路代价设置为 “低” ，而对实时应用设置为高</a:t>
              </a:r>
              <a:r>
                <a:rPr lang="en-US" altLang="zh-CN" sz="2600" dirty="0">
                  <a:solidFill>
                    <a:schemeClr val="bg1"/>
                  </a:solidFill>
                  <a:latin typeface="+mn-ea"/>
                </a:rPr>
                <a:t>)</a:t>
              </a:r>
            </a:p>
            <a:p>
              <a:pPr marL="342900" indent="-342900">
                <a:lnSpc>
                  <a:spcPct val="120000"/>
                </a:lnSpc>
                <a:buFont typeface="Wingdings" panose="05000000000000000000" pitchFamily="2" charset="2"/>
                <a:buChar char="l"/>
              </a:pPr>
              <a:r>
                <a:rPr lang="zh-CN" altLang="en-US" sz="2600" dirty="0">
                  <a:solidFill>
                    <a:schemeClr val="bg1"/>
                  </a:solidFill>
                  <a:latin typeface="+mn-ea"/>
                </a:rPr>
                <a:t>单播和多播综合支持</a:t>
              </a:r>
              <a:r>
                <a:rPr lang="en-US" altLang="zh-CN" sz="2600" dirty="0">
                  <a:solidFill>
                    <a:schemeClr val="bg1"/>
                  </a:solidFill>
                  <a:latin typeface="+mn-ea"/>
                </a:rPr>
                <a:t>: </a:t>
              </a:r>
            </a:p>
            <a:p>
              <a:pPr marL="342900" indent="-342900">
                <a:lnSpc>
                  <a:spcPct val="120000"/>
                </a:lnSpc>
                <a:buFont typeface="Wingdings" panose="05000000000000000000" pitchFamily="2" charset="2"/>
                <a:buChar char="l"/>
              </a:pPr>
              <a:r>
                <a:rPr lang="zh-CN" altLang="en-US" sz="2600" dirty="0">
                  <a:solidFill>
                    <a:schemeClr val="bg1"/>
                  </a:solidFill>
                  <a:latin typeface="+mn-ea"/>
                </a:rPr>
                <a:t>多播 </a:t>
              </a:r>
              <a:r>
                <a:rPr lang="en-US" altLang="zh-CN" sz="2600" dirty="0">
                  <a:solidFill>
                    <a:schemeClr val="bg1"/>
                  </a:solidFill>
                  <a:latin typeface="+mn-ea"/>
                </a:rPr>
                <a:t>OSPF (MOSPF) </a:t>
              </a:r>
              <a:r>
                <a:rPr lang="zh-CN" altLang="en-US" sz="2600" dirty="0">
                  <a:solidFill>
                    <a:schemeClr val="bg1"/>
                  </a:solidFill>
                  <a:latin typeface="+mn-ea"/>
                </a:rPr>
                <a:t>使用和 </a:t>
              </a:r>
              <a:r>
                <a:rPr lang="en-US" altLang="zh-CN" sz="2600" dirty="0">
                  <a:solidFill>
                    <a:schemeClr val="bg1"/>
                  </a:solidFill>
                  <a:latin typeface="+mn-ea"/>
                </a:rPr>
                <a:t>OSPF</a:t>
              </a:r>
              <a:r>
                <a:rPr lang="zh-CN" altLang="en-US" sz="2600" dirty="0">
                  <a:solidFill>
                    <a:schemeClr val="bg1"/>
                  </a:solidFill>
                  <a:latin typeface="+mn-ea"/>
                </a:rPr>
                <a:t>同样的链路数据库</a:t>
              </a:r>
            </a:p>
            <a:p>
              <a:pPr marL="342900" indent="-342900">
                <a:lnSpc>
                  <a:spcPct val="120000"/>
                </a:lnSpc>
                <a:buFont typeface="Wingdings" panose="05000000000000000000" pitchFamily="2" charset="2"/>
                <a:buChar char="l"/>
              </a:pPr>
              <a:r>
                <a:rPr lang="zh-CN" altLang="en-US" sz="2600" dirty="0">
                  <a:solidFill>
                    <a:schemeClr val="bg1"/>
                  </a:solidFill>
                  <a:latin typeface="+mn-ea"/>
                </a:rPr>
                <a:t>在大的区域中使用层次 </a:t>
              </a:r>
              <a:r>
                <a:rPr lang="en-US" altLang="zh-CN" sz="2600" dirty="0">
                  <a:solidFill>
                    <a:schemeClr val="bg1"/>
                  </a:solidFill>
                  <a:latin typeface="+mn-ea"/>
                </a:rPr>
                <a:t>OSPF</a:t>
              </a:r>
            </a:p>
          </p:txBody>
        </p:sp>
      </p:grpSp>
      <p:sp>
        <p:nvSpPr>
          <p:cNvPr id="7" name="圆角矩形 6"/>
          <p:cNvSpPr/>
          <p:nvPr/>
        </p:nvSpPr>
        <p:spPr>
          <a:xfrm>
            <a:off x="578668" y="1388308"/>
            <a:ext cx="6039302" cy="607667"/>
          </a:xfrm>
          <a:prstGeom prst="roundRect">
            <a:avLst/>
          </a:prstGeom>
          <a:gradFill flip="none" rotWithShape="1">
            <a:gsLst>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solidFill>
                <a:latin typeface="+mn-ea"/>
              </a:rPr>
              <a:t>OSPF </a:t>
            </a:r>
            <a:r>
              <a:rPr lang="zh-CN" altLang="en-US" sz="2800" dirty="0">
                <a:solidFill>
                  <a:schemeClr val="bg1"/>
                </a:solidFill>
                <a:latin typeface="+mn-ea"/>
              </a:rPr>
              <a:t>优点 </a:t>
            </a:r>
            <a:r>
              <a:rPr lang="en-US" altLang="zh-CN" sz="2800" dirty="0">
                <a:solidFill>
                  <a:schemeClr val="bg1"/>
                </a:solidFill>
                <a:latin typeface="+mn-ea"/>
              </a:rPr>
              <a:t>(RIP</a:t>
            </a:r>
            <a:r>
              <a:rPr lang="zh-CN" altLang="en-US" sz="2800" dirty="0">
                <a:solidFill>
                  <a:schemeClr val="bg1"/>
                </a:solidFill>
                <a:latin typeface="+mn-ea"/>
              </a:rPr>
              <a:t>所没有的</a:t>
            </a:r>
            <a:r>
              <a:rPr lang="en-US" altLang="zh-CN" sz="2800" dirty="0">
                <a:solidFill>
                  <a:schemeClr val="bg1"/>
                </a:solidFill>
                <a:latin typeface="+mn-ea"/>
              </a:rPr>
              <a:t>)</a:t>
            </a:r>
          </a:p>
        </p:txBody>
      </p:sp>
    </p:spTree>
    <p:extLst>
      <p:ext uri="{BB962C8B-B14F-4D97-AF65-F5344CB8AC3E}">
        <p14:creationId xmlns:p14="http://schemas.microsoft.com/office/powerpoint/2010/main" val="1676003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idx="4294967295"/>
          </p:nvPr>
        </p:nvSpPr>
        <p:spPr>
          <a:xfrm>
            <a:off x="0" y="619486"/>
            <a:ext cx="12192000" cy="898525"/>
          </a:xfrm>
          <a:prstGeom prst="rect">
            <a:avLst/>
          </a:prstGeom>
        </p:spPr>
        <p:txBody>
          <a:bodyPr/>
          <a:lstStyle/>
          <a:p>
            <a:pPr algn="ctr"/>
            <a:r>
              <a:rPr lang="zh-CN" altLang="en-US" dirty="0">
                <a:latin typeface="+mj-ea"/>
              </a:rPr>
              <a:t>数据报网络</a:t>
            </a:r>
            <a:endParaRPr lang="en-US" altLang="zh-CN" dirty="0">
              <a:latin typeface="+mj-ea"/>
            </a:endParaRPr>
          </a:p>
        </p:txBody>
      </p:sp>
      <p:sp>
        <p:nvSpPr>
          <p:cNvPr id="16390" name="Rectangle 3"/>
          <p:cNvSpPr>
            <a:spLocks noGrp="1" noChangeArrowheads="1"/>
          </p:cNvSpPr>
          <p:nvPr>
            <p:ph type="body" sz="half" idx="4294967295"/>
          </p:nvPr>
        </p:nvSpPr>
        <p:spPr>
          <a:xfrm>
            <a:off x="1431925" y="1521589"/>
            <a:ext cx="8132123" cy="2276475"/>
          </a:xfrm>
          <a:prstGeom prst="rect">
            <a:avLst/>
          </a:prstGeom>
        </p:spPr>
        <p:txBody>
          <a:bodyPr/>
          <a:lstStyle/>
          <a:p>
            <a:r>
              <a:rPr lang="zh-CN" altLang="en-US" dirty="0">
                <a:latin typeface="+mn-ea"/>
              </a:rPr>
              <a:t>在网络层无呼叫的过程</a:t>
            </a:r>
            <a:endParaRPr lang="en-US" altLang="zh-CN" dirty="0">
              <a:latin typeface="+mn-ea"/>
            </a:endParaRPr>
          </a:p>
          <a:p>
            <a:r>
              <a:rPr lang="zh-CN" altLang="en-US" dirty="0">
                <a:latin typeface="+mn-ea"/>
              </a:rPr>
              <a:t>路由器： 不需要维护端到端连接的状态</a:t>
            </a:r>
            <a:endParaRPr lang="en-US" altLang="zh-CN" dirty="0">
              <a:latin typeface="+mn-ea"/>
            </a:endParaRPr>
          </a:p>
          <a:p>
            <a:r>
              <a:rPr lang="zh-CN" altLang="en-US" dirty="0">
                <a:latin typeface="+mn-ea"/>
              </a:rPr>
              <a:t>没有网络等级的“连接”的概念</a:t>
            </a:r>
            <a:endParaRPr lang="en-US" altLang="zh-CN" dirty="0">
              <a:latin typeface="+mn-ea"/>
            </a:endParaRPr>
          </a:p>
          <a:p>
            <a:r>
              <a:rPr lang="zh-CN" altLang="en-US" dirty="0">
                <a:latin typeface="+mn-ea"/>
              </a:rPr>
              <a:t>使用目的主机的地址进行分组转发</a:t>
            </a:r>
            <a:endParaRPr lang="en-US" altLang="zh-CN" dirty="0">
              <a:latin typeface="+mn-ea"/>
            </a:endParaRPr>
          </a:p>
        </p:txBody>
      </p:sp>
      <p:grpSp>
        <p:nvGrpSpPr>
          <p:cNvPr id="2" name="组合 1"/>
          <p:cNvGrpSpPr/>
          <p:nvPr/>
        </p:nvGrpSpPr>
        <p:grpSpPr>
          <a:xfrm>
            <a:off x="0" y="4044128"/>
            <a:ext cx="11830051" cy="2524125"/>
            <a:chOff x="0" y="4044128"/>
            <a:chExt cx="11830051" cy="2524125"/>
          </a:xfrm>
        </p:grpSpPr>
        <p:sp>
          <p:nvSpPr>
            <p:cNvPr id="111736" name="Text Box 120"/>
            <p:cNvSpPr txBox="1">
              <a:spLocks noChangeArrowheads="1"/>
            </p:cNvSpPr>
            <p:nvPr/>
          </p:nvSpPr>
          <p:spPr bwMode="auto">
            <a:xfrm>
              <a:off x="2870228" y="4712465"/>
              <a:ext cx="209544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800">
                  <a:solidFill>
                    <a:srgbClr val="CC0000"/>
                  </a:solidFill>
                </a:rPr>
                <a:t>1. send datagrams</a:t>
              </a:r>
              <a:endParaRPr lang="en-US" altLang="zh-CN">
                <a:solidFill>
                  <a:srgbClr val="CC0000"/>
                </a:solidFill>
              </a:endParaRPr>
            </a:p>
          </p:txBody>
        </p:sp>
        <p:grpSp>
          <p:nvGrpSpPr>
            <p:cNvPr id="31751" name="Group 458"/>
            <p:cNvGrpSpPr>
              <a:grpSpLocks/>
            </p:cNvGrpSpPr>
            <p:nvPr/>
          </p:nvGrpSpPr>
          <p:grpSpPr bwMode="auto">
            <a:xfrm>
              <a:off x="9154584" y="4152078"/>
              <a:ext cx="2675467" cy="2416175"/>
              <a:chOff x="4325" y="2353"/>
              <a:chExt cx="1264" cy="1522"/>
            </a:xfrm>
          </p:grpSpPr>
          <p:sp>
            <p:nvSpPr>
              <p:cNvPr id="31856" name="Freeform 459"/>
              <p:cNvSpPr>
                <a:spLocks/>
              </p:cNvSpPr>
              <p:nvPr/>
            </p:nvSpPr>
            <p:spPr bwMode="auto">
              <a:xfrm>
                <a:off x="4536" y="2358"/>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ffectLst/>
              <a:extLst>
                <a:ext uri="{91240B29-F687-4F45-9708-019B960494DF}">
                  <a14:hiddenLine xmlns:a14="http://schemas.microsoft.com/office/drawing/2010/main" w="9525" cap="flat" cmpd="sng">
                    <a:solidFill>
                      <a:srgbClr val="000099"/>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31857" name="Group 460"/>
              <p:cNvGrpSpPr>
                <a:grpSpLocks/>
              </p:cNvGrpSpPr>
              <p:nvPr/>
            </p:nvGrpSpPr>
            <p:grpSpPr bwMode="auto">
              <a:xfrm>
                <a:off x="4325" y="3402"/>
                <a:ext cx="454" cy="473"/>
                <a:chOff x="-44" y="1473"/>
                <a:chExt cx="981" cy="1105"/>
              </a:xfrm>
            </p:grpSpPr>
            <p:pic>
              <p:nvPicPr>
                <p:cNvPr id="31866" name="Picture 46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67" name="Freeform 462"/>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6499" name="Rectangle 463"/>
              <p:cNvSpPr>
                <a:spLocks noChangeArrowheads="1"/>
              </p:cNvSpPr>
              <p:nvPr/>
            </p:nvSpPr>
            <p:spPr bwMode="auto">
              <a:xfrm>
                <a:off x="4719" y="2353"/>
                <a:ext cx="820" cy="946"/>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500" name="Rectangle 464"/>
              <p:cNvSpPr>
                <a:spLocks noChangeArrowheads="1"/>
              </p:cNvSpPr>
              <p:nvPr/>
            </p:nvSpPr>
            <p:spPr bwMode="auto">
              <a:xfrm>
                <a:off x="4679" y="2382"/>
                <a:ext cx="837" cy="9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501" name="Rectangle 465"/>
              <p:cNvSpPr>
                <a:spLocks noChangeArrowheads="1"/>
              </p:cNvSpPr>
              <p:nvPr/>
            </p:nvSpPr>
            <p:spPr bwMode="auto">
              <a:xfrm>
                <a:off x="4683" y="2784"/>
                <a:ext cx="831" cy="192"/>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502" name="Text Box 466"/>
              <p:cNvSpPr txBox="1">
                <a:spLocks noChangeArrowheads="1"/>
              </p:cNvSpPr>
              <p:nvPr/>
            </p:nvSpPr>
            <p:spPr bwMode="auto">
              <a:xfrm>
                <a:off x="4602" y="2360"/>
                <a:ext cx="987"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2000">
                    <a:solidFill>
                      <a:prstClr val="black"/>
                    </a:solidFill>
                  </a:rPr>
                  <a:t>application</a:t>
                </a:r>
              </a:p>
              <a:p>
                <a:pPr algn="ctr"/>
                <a:r>
                  <a:rPr lang="en-US" altLang="zh-CN" sz="2000">
                    <a:solidFill>
                      <a:prstClr val="black"/>
                    </a:solidFill>
                  </a:rPr>
                  <a:t>transport</a:t>
                </a:r>
              </a:p>
              <a:p>
                <a:pPr algn="ctr"/>
                <a:r>
                  <a:rPr lang="en-US" altLang="zh-CN" sz="2000">
                    <a:solidFill>
                      <a:prstClr val="white"/>
                    </a:solidFill>
                  </a:rPr>
                  <a:t>network</a:t>
                </a:r>
                <a:endParaRPr lang="en-US" altLang="zh-CN" sz="2000">
                  <a:solidFill>
                    <a:prstClr val="black"/>
                  </a:solidFill>
                </a:endParaRPr>
              </a:p>
              <a:p>
                <a:pPr algn="ctr"/>
                <a:r>
                  <a:rPr lang="en-US" altLang="zh-CN" sz="2000">
                    <a:solidFill>
                      <a:prstClr val="black"/>
                    </a:solidFill>
                  </a:rPr>
                  <a:t>data link</a:t>
                </a:r>
              </a:p>
              <a:p>
                <a:pPr algn="ctr"/>
                <a:r>
                  <a:rPr lang="en-US" altLang="zh-CN" sz="2000">
                    <a:solidFill>
                      <a:prstClr val="black"/>
                    </a:solidFill>
                  </a:rPr>
                  <a:t>physical</a:t>
                </a:r>
              </a:p>
            </p:txBody>
          </p:sp>
          <p:sp>
            <p:nvSpPr>
              <p:cNvPr id="16503" name="Line 467"/>
              <p:cNvSpPr>
                <a:spLocks noChangeShapeType="1"/>
              </p:cNvSpPr>
              <p:nvPr/>
            </p:nvSpPr>
            <p:spPr bwMode="auto">
              <a:xfrm>
                <a:off x="4678" y="2782"/>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504" name="Line 468"/>
              <p:cNvSpPr>
                <a:spLocks noChangeShapeType="1"/>
              </p:cNvSpPr>
              <p:nvPr/>
            </p:nvSpPr>
            <p:spPr bwMode="auto">
              <a:xfrm>
                <a:off x="4678" y="2976"/>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505" name="Line 469"/>
              <p:cNvSpPr>
                <a:spLocks noChangeShapeType="1"/>
              </p:cNvSpPr>
              <p:nvPr/>
            </p:nvSpPr>
            <p:spPr bwMode="auto">
              <a:xfrm>
                <a:off x="4676" y="3160"/>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506" name="Line 470"/>
              <p:cNvSpPr>
                <a:spLocks noChangeShapeType="1"/>
              </p:cNvSpPr>
              <p:nvPr/>
            </p:nvSpPr>
            <p:spPr bwMode="auto">
              <a:xfrm>
                <a:off x="4678" y="2588"/>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1752" name="Group 471"/>
            <p:cNvGrpSpPr>
              <a:grpSpLocks/>
            </p:cNvGrpSpPr>
            <p:nvPr/>
          </p:nvGrpSpPr>
          <p:grpSpPr bwMode="auto">
            <a:xfrm>
              <a:off x="0" y="4044128"/>
              <a:ext cx="2719917" cy="2427287"/>
              <a:chOff x="0" y="2285"/>
              <a:chExt cx="1285" cy="1529"/>
            </a:xfrm>
          </p:grpSpPr>
          <p:sp>
            <p:nvSpPr>
              <p:cNvPr id="31844" name="Freeform 472"/>
              <p:cNvSpPr>
                <a:spLocks/>
              </p:cNvSpPr>
              <p:nvPr/>
            </p:nvSpPr>
            <p:spPr bwMode="auto">
              <a:xfrm>
                <a:off x="211" y="2297"/>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ffectLst/>
              <a:extLst>
                <a:ext uri="{91240B29-F687-4F45-9708-019B960494DF}">
                  <a14:hiddenLine xmlns:a14="http://schemas.microsoft.com/office/drawing/2010/main" w="9525" cap="flat" cmpd="sng">
                    <a:solidFill>
                      <a:srgbClr val="000099"/>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6486" name="Rectangle 473"/>
              <p:cNvSpPr>
                <a:spLocks noChangeArrowheads="1"/>
              </p:cNvSpPr>
              <p:nvPr/>
            </p:nvSpPr>
            <p:spPr bwMode="auto">
              <a:xfrm>
                <a:off x="415" y="2285"/>
                <a:ext cx="820" cy="946"/>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87" name="Rectangle 474"/>
              <p:cNvSpPr>
                <a:spLocks noChangeArrowheads="1"/>
              </p:cNvSpPr>
              <p:nvPr/>
            </p:nvSpPr>
            <p:spPr bwMode="auto">
              <a:xfrm>
                <a:off x="375" y="2314"/>
                <a:ext cx="837" cy="9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88" name="Rectangle 475"/>
              <p:cNvSpPr>
                <a:spLocks noChangeArrowheads="1"/>
              </p:cNvSpPr>
              <p:nvPr/>
            </p:nvSpPr>
            <p:spPr bwMode="auto">
              <a:xfrm>
                <a:off x="379" y="2716"/>
                <a:ext cx="831" cy="192"/>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89" name="Text Box 476"/>
              <p:cNvSpPr txBox="1">
                <a:spLocks noChangeArrowheads="1"/>
              </p:cNvSpPr>
              <p:nvPr/>
            </p:nvSpPr>
            <p:spPr bwMode="auto">
              <a:xfrm>
                <a:off x="298" y="2292"/>
                <a:ext cx="987"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2000">
                    <a:solidFill>
                      <a:prstClr val="black"/>
                    </a:solidFill>
                  </a:rPr>
                  <a:t>application</a:t>
                </a:r>
              </a:p>
              <a:p>
                <a:pPr algn="ctr"/>
                <a:r>
                  <a:rPr lang="en-US" altLang="zh-CN" sz="2000">
                    <a:solidFill>
                      <a:prstClr val="black"/>
                    </a:solidFill>
                  </a:rPr>
                  <a:t>transport</a:t>
                </a:r>
              </a:p>
              <a:p>
                <a:pPr algn="ctr"/>
                <a:r>
                  <a:rPr lang="en-US" altLang="zh-CN" sz="2000">
                    <a:solidFill>
                      <a:prstClr val="white"/>
                    </a:solidFill>
                  </a:rPr>
                  <a:t>network</a:t>
                </a:r>
                <a:endParaRPr lang="en-US" altLang="zh-CN" sz="2000">
                  <a:solidFill>
                    <a:prstClr val="black"/>
                  </a:solidFill>
                </a:endParaRPr>
              </a:p>
              <a:p>
                <a:pPr algn="ctr"/>
                <a:r>
                  <a:rPr lang="en-US" altLang="zh-CN" sz="2000">
                    <a:solidFill>
                      <a:prstClr val="black"/>
                    </a:solidFill>
                  </a:rPr>
                  <a:t>data link</a:t>
                </a:r>
              </a:p>
              <a:p>
                <a:pPr algn="ctr"/>
                <a:r>
                  <a:rPr lang="en-US" altLang="zh-CN" sz="2000">
                    <a:solidFill>
                      <a:prstClr val="black"/>
                    </a:solidFill>
                  </a:rPr>
                  <a:t>physical</a:t>
                </a:r>
              </a:p>
            </p:txBody>
          </p:sp>
          <p:sp>
            <p:nvSpPr>
              <p:cNvPr id="16490" name="Line 477"/>
              <p:cNvSpPr>
                <a:spLocks noChangeShapeType="1"/>
              </p:cNvSpPr>
              <p:nvPr/>
            </p:nvSpPr>
            <p:spPr bwMode="auto">
              <a:xfrm>
                <a:off x="374" y="2714"/>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491" name="Line 478"/>
              <p:cNvSpPr>
                <a:spLocks noChangeShapeType="1"/>
              </p:cNvSpPr>
              <p:nvPr/>
            </p:nvSpPr>
            <p:spPr bwMode="auto">
              <a:xfrm>
                <a:off x="374" y="2908"/>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492" name="Line 479"/>
              <p:cNvSpPr>
                <a:spLocks noChangeShapeType="1"/>
              </p:cNvSpPr>
              <p:nvPr/>
            </p:nvSpPr>
            <p:spPr bwMode="auto">
              <a:xfrm>
                <a:off x="372" y="3092"/>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493" name="Line 480"/>
              <p:cNvSpPr>
                <a:spLocks noChangeShapeType="1"/>
              </p:cNvSpPr>
              <p:nvPr/>
            </p:nvSpPr>
            <p:spPr bwMode="auto">
              <a:xfrm>
                <a:off x="374" y="2520"/>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nvGrpSpPr>
              <p:cNvPr id="31853" name="Group 481"/>
              <p:cNvGrpSpPr>
                <a:grpSpLocks/>
              </p:cNvGrpSpPr>
              <p:nvPr/>
            </p:nvGrpSpPr>
            <p:grpSpPr bwMode="auto">
              <a:xfrm>
                <a:off x="0" y="3341"/>
                <a:ext cx="454" cy="473"/>
                <a:chOff x="-44" y="1473"/>
                <a:chExt cx="981" cy="1105"/>
              </a:xfrm>
            </p:grpSpPr>
            <p:pic>
              <p:nvPicPr>
                <p:cNvPr id="31854" name="Picture 48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55" name="Freeform 483"/>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1753" name="Freeform 484"/>
            <p:cNvSpPr>
              <a:spLocks/>
            </p:cNvSpPr>
            <p:nvPr/>
          </p:nvSpPr>
          <p:spPr bwMode="auto">
            <a:xfrm>
              <a:off x="4495801" y="5025203"/>
              <a:ext cx="3797300"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31754" name="Group 485"/>
            <p:cNvGrpSpPr>
              <a:grpSpLocks/>
            </p:cNvGrpSpPr>
            <p:nvPr/>
          </p:nvGrpSpPr>
          <p:grpSpPr bwMode="auto">
            <a:xfrm>
              <a:off x="4648201" y="5433190"/>
              <a:ext cx="3475567" cy="658813"/>
              <a:chOff x="959" y="3814"/>
              <a:chExt cx="1642" cy="415"/>
            </a:xfrm>
          </p:grpSpPr>
          <p:grpSp>
            <p:nvGrpSpPr>
              <p:cNvPr id="31817" name="Group 486"/>
              <p:cNvGrpSpPr>
                <a:grpSpLocks/>
              </p:cNvGrpSpPr>
              <p:nvPr/>
            </p:nvGrpSpPr>
            <p:grpSpPr bwMode="auto">
              <a:xfrm>
                <a:off x="2223" y="3814"/>
                <a:ext cx="378" cy="181"/>
                <a:chOff x="4396" y="1245"/>
                <a:chExt cx="672" cy="248"/>
              </a:xfrm>
            </p:grpSpPr>
            <p:sp>
              <p:nvSpPr>
                <p:cNvPr id="3183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83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83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839" name="Group 490"/>
                <p:cNvGrpSpPr>
                  <a:grpSpLocks/>
                </p:cNvGrpSpPr>
                <p:nvPr/>
              </p:nvGrpSpPr>
              <p:grpSpPr bwMode="auto">
                <a:xfrm>
                  <a:off x="4530" y="1287"/>
                  <a:ext cx="377" cy="75"/>
                  <a:chOff x="2468" y="1332"/>
                  <a:chExt cx="310" cy="60"/>
                </a:xfrm>
              </p:grpSpPr>
              <p:sp>
                <p:nvSpPr>
                  <p:cNvPr id="31842" name="Freeform 4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3" name="Freeform 4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81" name="Line 493"/>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82" name="Line 494"/>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1818" name="Group 495"/>
              <p:cNvGrpSpPr>
                <a:grpSpLocks/>
              </p:cNvGrpSpPr>
              <p:nvPr/>
            </p:nvGrpSpPr>
            <p:grpSpPr bwMode="auto">
              <a:xfrm>
                <a:off x="1559" y="4048"/>
                <a:ext cx="378" cy="181"/>
                <a:chOff x="4396" y="1245"/>
                <a:chExt cx="672" cy="248"/>
              </a:xfrm>
            </p:grpSpPr>
            <p:sp>
              <p:nvSpPr>
                <p:cNvPr id="3182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82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83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831" name="Group 499"/>
                <p:cNvGrpSpPr>
                  <a:grpSpLocks/>
                </p:cNvGrpSpPr>
                <p:nvPr/>
              </p:nvGrpSpPr>
              <p:grpSpPr bwMode="auto">
                <a:xfrm>
                  <a:off x="4530" y="1287"/>
                  <a:ext cx="377" cy="75"/>
                  <a:chOff x="2468" y="1332"/>
                  <a:chExt cx="310" cy="60"/>
                </a:xfrm>
              </p:grpSpPr>
              <p:sp>
                <p:nvSpPr>
                  <p:cNvPr id="31834" name="Freeform 5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5" name="Freeform 5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73" name="Line 502"/>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74" name="Line 503"/>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1819" name="Group 504"/>
              <p:cNvGrpSpPr>
                <a:grpSpLocks/>
              </p:cNvGrpSpPr>
              <p:nvPr/>
            </p:nvGrpSpPr>
            <p:grpSpPr bwMode="auto">
              <a:xfrm>
                <a:off x="959" y="3816"/>
                <a:ext cx="378" cy="181"/>
                <a:chOff x="4396" y="1245"/>
                <a:chExt cx="672" cy="248"/>
              </a:xfrm>
            </p:grpSpPr>
            <p:sp>
              <p:nvSpPr>
                <p:cNvPr id="3182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82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82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823" name="Group 508"/>
                <p:cNvGrpSpPr>
                  <a:grpSpLocks/>
                </p:cNvGrpSpPr>
                <p:nvPr/>
              </p:nvGrpSpPr>
              <p:grpSpPr bwMode="auto">
                <a:xfrm>
                  <a:off x="4530" y="1287"/>
                  <a:ext cx="377" cy="75"/>
                  <a:chOff x="2468" y="1332"/>
                  <a:chExt cx="310" cy="60"/>
                </a:xfrm>
              </p:grpSpPr>
              <p:sp>
                <p:nvSpPr>
                  <p:cNvPr id="31826" name="Freeform 5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7" name="Freeform 5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65" name="Line 511"/>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66" name="Line 512"/>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sp>
          <p:nvSpPr>
            <p:cNvPr id="16396" name="Line 541"/>
            <p:cNvSpPr>
              <a:spLocks noChangeShapeType="1"/>
            </p:cNvSpPr>
            <p:nvPr/>
          </p:nvSpPr>
          <p:spPr bwMode="auto">
            <a:xfrm rot="5400000" flipV="1">
              <a:off x="3635376" y="4501856"/>
              <a:ext cx="6350" cy="21039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31756" name="Freeform 542"/>
            <p:cNvSpPr>
              <a:spLocks/>
            </p:cNvSpPr>
            <p:nvPr/>
          </p:nvSpPr>
          <p:spPr bwMode="auto">
            <a:xfrm>
              <a:off x="5448301" y="5315715"/>
              <a:ext cx="622300" cy="263525"/>
            </a:xfrm>
            <a:custGeom>
              <a:avLst/>
              <a:gdLst>
                <a:gd name="T0" fmla="*/ 0 w 294"/>
                <a:gd name="T1" fmla="*/ 2147483647 h 166"/>
                <a:gd name="T2" fmla="*/ 2147483647 w 294"/>
                <a:gd name="T3" fmla="*/ 0 h 166"/>
                <a:gd name="T4" fmla="*/ 0 60000 65536"/>
                <a:gd name="T5" fmla="*/ 0 60000 65536"/>
              </a:gdLst>
              <a:ahLst/>
              <a:cxnLst>
                <a:cxn ang="T4">
                  <a:pos x="T0" y="T1"/>
                </a:cxn>
                <a:cxn ang="T5">
                  <a:pos x="T2" y="T3"/>
                </a:cxn>
              </a:cxnLst>
              <a:rect l="0" t="0" r="r" b="b"/>
              <a:pathLst>
                <a:path w="294" h="166">
                  <a:moveTo>
                    <a:pt x="0" y="166"/>
                  </a:moveTo>
                  <a:lnTo>
                    <a:pt x="294"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57" name="Freeform 543"/>
            <p:cNvSpPr>
              <a:spLocks/>
            </p:cNvSpPr>
            <p:nvPr/>
          </p:nvSpPr>
          <p:spPr bwMode="auto">
            <a:xfrm>
              <a:off x="6735234" y="5309365"/>
              <a:ext cx="575733" cy="276225"/>
            </a:xfrm>
            <a:custGeom>
              <a:avLst/>
              <a:gdLst>
                <a:gd name="T0" fmla="*/ 0 w 272"/>
                <a:gd name="T1" fmla="*/ 0 h 174"/>
                <a:gd name="T2" fmla="*/ 2147483647 w 272"/>
                <a:gd name="T3" fmla="*/ 2147483647 h 174"/>
                <a:gd name="T4" fmla="*/ 0 60000 65536"/>
                <a:gd name="T5" fmla="*/ 0 60000 65536"/>
              </a:gdLst>
              <a:ahLst/>
              <a:cxnLst>
                <a:cxn ang="T4">
                  <a:pos x="T0" y="T1"/>
                </a:cxn>
                <a:cxn ang="T5">
                  <a:pos x="T2" y="T3"/>
                </a:cxn>
              </a:cxnLst>
              <a:rect l="0" t="0" r="r" b="b"/>
              <a:pathLst>
                <a:path w="272" h="174">
                  <a:moveTo>
                    <a:pt x="0" y="0"/>
                  </a:moveTo>
                  <a:lnTo>
                    <a:pt x="272"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58" name="Freeform 544"/>
            <p:cNvSpPr>
              <a:spLocks/>
            </p:cNvSpPr>
            <p:nvPr/>
          </p:nvSpPr>
          <p:spPr bwMode="auto">
            <a:xfrm>
              <a:off x="5314951" y="5701478"/>
              <a:ext cx="641349" cy="238125"/>
            </a:xfrm>
            <a:custGeom>
              <a:avLst/>
              <a:gdLst>
                <a:gd name="T0" fmla="*/ 0 w 294"/>
                <a:gd name="T1" fmla="*/ 0 h 174"/>
                <a:gd name="T2" fmla="*/ 2147483647 w 294"/>
                <a:gd name="T3" fmla="*/ 2147483647 h 174"/>
                <a:gd name="T4" fmla="*/ 0 60000 65536"/>
                <a:gd name="T5" fmla="*/ 0 60000 65536"/>
              </a:gdLst>
              <a:ahLst/>
              <a:cxnLst>
                <a:cxn ang="T4">
                  <a:pos x="T0" y="T1"/>
                </a:cxn>
                <a:cxn ang="T5">
                  <a:pos x="T2" y="T3"/>
                </a:cxn>
              </a:cxnLst>
              <a:rect l="0" t="0" r="r" b="b"/>
              <a:pathLst>
                <a:path w="294" h="174">
                  <a:moveTo>
                    <a:pt x="0" y="0"/>
                  </a:moveTo>
                  <a:lnTo>
                    <a:pt x="294"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59" name="Freeform 545"/>
            <p:cNvSpPr>
              <a:spLocks/>
            </p:cNvSpPr>
            <p:nvPr/>
          </p:nvSpPr>
          <p:spPr bwMode="auto">
            <a:xfrm>
              <a:off x="6705600" y="5690364"/>
              <a:ext cx="745067" cy="234950"/>
            </a:xfrm>
            <a:custGeom>
              <a:avLst/>
              <a:gdLst>
                <a:gd name="T0" fmla="*/ 0 w 352"/>
                <a:gd name="T1" fmla="*/ 2147483647 h 148"/>
                <a:gd name="T2" fmla="*/ 2147483647 w 352"/>
                <a:gd name="T3" fmla="*/ 0 h 148"/>
                <a:gd name="T4" fmla="*/ 0 60000 65536"/>
                <a:gd name="T5" fmla="*/ 0 60000 65536"/>
              </a:gdLst>
              <a:ahLst/>
              <a:cxnLst>
                <a:cxn ang="T4">
                  <a:pos x="T0" y="T1"/>
                </a:cxn>
                <a:cxn ang="T5">
                  <a:pos x="T2" y="T3"/>
                </a:cxn>
              </a:cxnLst>
              <a:rect l="0" t="0" r="r" b="b"/>
              <a:pathLst>
                <a:path w="352" h="148">
                  <a:moveTo>
                    <a:pt x="0" y="148"/>
                  </a:moveTo>
                  <a:lnTo>
                    <a:pt x="35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60" name="Freeform 546"/>
            <p:cNvSpPr>
              <a:spLocks/>
            </p:cNvSpPr>
            <p:nvPr/>
          </p:nvSpPr>
          <p:spPr bwMode="auto">
            <a:xfrm>
              <a:off x="7467601" y="5731639"/>
              <a:ext cx="275167" cy="508000"/>
            </a:xfrm>
            <a:custGeom>
              <a:avLst/>
              <a:gdLst>
                <a:gd name="T0" fmla="*/ 0 w 118"/>
                <a:gd name="T1" fmla="*/ 2147483647 h 500"/>
                <a:gd name="T2" fmla="*/ 2147483647 w 118"/>
                <a:gd name="T3" fmla="*/ 0 h 500"/>
                <a:gd name="T4" fmla="*/ 0 60000 65536"/>
                <a:gd name="T5" fmla="*/ 0 60000 65536"/>
              </a:gdLst>
              <a:ahLst/>
              <a:cxnLst>
                <a:cxn ang="T4">
                  <a:pos x="T0" y="T1"/>
                </a:cxn>
                <a:cxn ang="T5">
                  <a:pos x="T2" y="T3"/>
                </a:cxn>
              </a:cxnLst>
              <a:rect l="0" t="0" r="r" b="b"/>
              <a:pathLst>
                <a:path w="118" h="500">
                  <a:moveTo>
                    <a:pt x="0" y="500"/>
                  </a:moveTo>
                  <a:lnTo>
                    <a:pt x="11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61" name="Freeform 547"/>
            <p:cNvSpPr>
              <a:spLocks/>
            </p:cNvSpPr>
            <p:nvPr/>
          </p:nvSpPr>
          <p:spPr bwMode="auto">
            <a:xfrm>
              <a:off x="5820834" y="6265040"/>
              <a:ext cx="982133" cy="74613"/>
            </a:xfrm>
            <a:custGeom>
              <a:avLst/>
              <a:gdLst>
                <a:gd name="T0" fmla="*/ 2147483647 w 370"/>
                <a:gd name="T1" fmla="*/ 2147483647 h 32"/>
                <a:gd name="T2" fmla="*/ 0 w 370"/>
                <a:gd name="T3" fmla="*/ 0 h 32"/>
                <a:gd name="T4" fmla="*/ 0 60000 65536"/>
                <a:gd name="T5" fmla="*/ 0 60000 65536"/>
              </a:gdLst>
              <a:ahLst/>
              <a:cxnLst>
                <a:cxn ang="T4">
                  <a:pos x="T0" y="T1"/>
                </a:cxn>
                <a:cxn ang="T5">
                  <a:pos x="T2" y="T3"/>
                </a:cxn>
              </a:cxnLst>
              <a:rect l="0" t="0" r="r" b="b"/>
              <a:pathLst>
                <a:path w="370" h="32">
                  <a:moveTo>
                    <a:pt x="370" y="32"/>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62" name="Freeform 548"/>
            <p:cNvSpPr>
              <a:spLocks/>
            </p:cNvSpPr>
            <p:nvPr/>
          </p:nvSpPr>
          <p:spPr bwMode="auto">
            <a:xfrm>
              <a:off x="5105401" y="5725289"/>
              <a:ext cx="258233"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Lst>
              <a:ahLst/>
              <a:cxnLst>
                <a:cxn ang="T6">
                  <a:pos x="T0" y="T1"/>
                </a:cxn>
                <a:cxn ang="T7">
                  <a:pos x="T2" y="T3"/>
                </a:cxn>
                <a:cxn ang="T8">
                  <a:pos x="T4" y="T5"/>
                </a:cxn>
              </a:cxnLst>
              <a:rect l="0" t="0" r="r" b="b"/>
              <a:pathLst>
                <a:path w="176" h="412">
                  <a:moveTo>
                    <a:pt x="162" y="408"/>
                  </a:moveTo>
                  <a:lnTo>
                    <a:pt x="176" y="412"/>
                  </a:ln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6404" name="Line 549"/>
            <p:cNvSpPr>
              <a:spLocks noChangeShapeType="1"/>
            </p:cNvSpPr>
            <p:nvPr/>
          </p:nvSpPr>
          <p:spPr bwMode="auto">
            <a:xfrm rot="16200000" flipH="1" flipV="1">
              <a:off x="8993717" y="4737864"/>
              <a:ext cx="0" cy="18161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nvGrpSpPr>
            <p:cNvPr id="31764" name="Group 553"/>
            <p:cNvGrpSpPr>
              <a:grpSpLocks/>
            </p:cNvGrpSpPr>
            <p:nvPr/>
          </p:nvGrpSpPr>
          <p:grpSpPr bwMode="auto">
            <a:xfrm>
              <a:off x="5973234" y="5137914"/>
              <a:ext cx="800100" cy="287338"/>
              <a:chOff x="4396" y="1245"/>
              <a:chExt cx="672" cy="248"/>
            </a:xfrm>
          </p:grpSpPr>
          <p:sp>
            <p:nvSpPr>
              <p:cNvPr id="3180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81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81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812" name="Group 557"/>
              <p:cNvGrpSpPr>
                <a:grpSpLocks/>
              </p:cNvGrpSpPr>
              <p:nvPr/>
            </p:nvGrpSpPr>
            <p:grpSpPr bwMode="auto">
              <a:xfrm>
                <a:off x="4530" y="1287"/>
                <a:ext cx="377" cy="75"/>
                <a:chOff x="2468" y="1332"/>
                <a:chExt cx="310" cy="60"/>
              </a:xfrm>
            </p:grpSpPr>
            <p:sp>
              <p:nvSpPr>
                <p:cNvPr id="31815" name="Freeform 5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6" name="Freeform 5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54" name="Line 560"/>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55" name="Line 561"/>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1765" name="Group 562"/>
            <p:cNvGrpSpPr>
              <a:grpSpLocks/>
            </p:cNvGrpSpPr>
            <p:nvPr/>
          </p:nvGrpSpPr>
          <p:grpSpPr bwMode="auto">
            <a:xfrm>
              <a:off x="6711951" y="6138039"/>
              <a:ext cx="800100" cy="287338"/>
              <a:chOff x="4396" y="1245"/>
              <a:chExt cx="672" cy="248"/>
            </a:xfrm>
          </p:grpSpPr>
          <p:sp>
            <p:nvSpPr>
              <p:cNvPr id="3180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80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80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804" name="Group 566"/>
              <p:cNvGrpSpPr>
                <a:grpSpLocks/>
              </p:cNvGrpSpPr>
              <p:nvPr/>
            </p:nvGrpSpPr>
            <p:grpSpPr bwMode="auto">
              <a:xfrm>
                <a:off x="4530" y="1287"/>
                <a:ext cx="377" cy="75"/>
                <a:chOff x="2468" y="1332"/>
                <a:chExt cx="310" cy="60"/>
              </a:xfrm>
            </p:grpSpPr>
            <p:sp>
              <p:nvSpPr>
                <p:cNvPr id="31807" name="Freeform 56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8" name="Freeform 56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46" name="Line 569"/>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47" name="Line 570"/>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1766" name="Group 571"/>
            <p:cNvGrpSpPr>
              <a:grpSpLocks/>
            </p:cNvGrpSpPr>
            <p:nvPr/>
          </p:nvGrpSpPr>
          <p:grpSpPr bwMode="auto">
            <a:xfrm>
              <a:off x="5086351" y="6090414"/>
              <a:ext cx="800100" cy="287338"/>
              <a:chOff x="4396" y="1245"/>
              <a:chExt cx="672" cy="248"/>
            </a:xfrm>
          </p:grpSpPr>
          <p:sp>
            <p:nvSpPr>
              <p:cNvPr id="3179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79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79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796" name="Group 575"/>
              <p:cNvGrpSpPr>
                <a:grpSpLocks/>
              </p:cNvGrpSpPr>
              <p:nvPr/>
            </p:nvGrpSpPr>
            <p:grpSpPr bwMode="auto">
              <a:xfrm>
                <a:off x="4530" y="1287"/>
                <a:ext cx="377" cy="75"/>
                <a:chOff x="2468" y="1332"/>
                <a:chExt cx="310" cy="60"/>
              </a:xfrm>
            </p:grpSpPr>
            <p:sp>
              <p:nvSpPr>
                <p:cNvPr id="31799" name="Freeform 5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0" name="Freeform 5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38" name="Line 578"/>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39" name="Line 579"/>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1767" name="Group 342"/>
            <p:cNvGrpSpPr>
              <a:grpSpLocks/>
            </p:cNvGrpSpPr>
            <p:nvPr/>
          </p:nvGrpSpPr>
          <p:grpSpPr bwMode="auto">
            <a:xfrm>
              <a:off x="3181352" y="5187127"/>
              <a:ext cx="5911849" cy="1200150"/>
              <a:chOff x="1489" y="3201"/>
              <a:chExt cx="2793" cy="756"/>
            </a:xfrm>
          </p:grpSpPr>
          <p:grpSp>
            <p:nvGrpSpPr>
              <p:cNvPr id="31769" name="Group 177"/>
              <p:cNvGrpSpPr>
                <a:grpSpLocks/>
              </p:cNvGrpSpPr>
              <p:nvPr/>
            </p:nvGrpSpPr>
            <p:grpSpPr bwMode="auto">
              <a:xfrm>
                <a:off x="1489" y="3267"/>
                <a:ext cx="228" cy="165"/>
                <a:chOff x="1548" y="3723"/>
                <a:chExt cx="228" cy="165"/>
              </a:xfrm>
            </p:grpSpPr>
            <p:sp>
              <p:nvSpPr>
                <p:cNvPr id="16431" name="Rectangle 175"/>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32" name="Rectangle 174"/>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33" name="Line 176"/>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nvGrpSpPr>
              <p:cNvPr id="31770" name="Group 178"/>
              <p:cNvGrpSpPr>
                <a:grpSpLocks/>
              </p:cNvGrpSpPr>
              <p:nvPr/>
            </p:nvGrpSpPr>
            <p:grpSpPr bwMode="auto">
              <a:xfrm>
                <a:off x="1987" y="3270"/>
                <a:ext cx="228" cy="165"/>
                <a:chOff x="1548" y="3723"/>
                <a:chExt cx="228" cy="165"/>
              </a:xfrm>
            </p:grpSpPr>
            <p:sp>
              <p:nvSpPr>
                <p:cNvPr id="16428" name="Rectangle 179"/>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9" name="Rectangle 180"/>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30" name="Line 181"/>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nvGrpSpPr>
              <p:cNvPr id="31771" name="Group 182"/>
              <p:cNvGrpSpPr>
                <a:grpSpLocks/>
              </p:cNvGrpSpPr>
              <p:nvPr/>
            </p:nvGrpSpPr>
            <p:grpSpPr bwMode="auto">
              <a:xfrm>
                <a:off x="3166" y="3201"/>
                <a:ext cx="228" cy="165"/>
                <a:chOff x="1548" y="3723"/>
                <a:chExt cx="228" cy="165"/>
              </a:xfrm>
            </p:grpSpPr>
            <p:sp>
              <p:nvSpPr>
                <p:cNvPr id="16425" name="Rectangle 183"/>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6" name="Rectangle 184"/>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7" name="Line 185"/>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nvGrpSpPr>
              <p:cNvPr id="31772" name="Group 186"/>
              <p:cNvGrpSpPr>
                <a:grpSpLocks/>
              </p:cNvGrpSpPr>
              <p:nvPr/>
            </p:nvGrpSpPr>
            <p:grpSpPr bwMode="auto">
              <a:xfrm>
                <a:off x="2836" y="3792"/>
                <a:ext cx="228" cy="165"/>
                <a:chOff x="1548" y="3723"/>
                <a:chExt cx="228" cy="165"/>
              </a:xfrm>
            </p:grpSpPr>
            <p:sp>
              <p:nvSpPr>
                <p:cNvPr id="16422" name="Rectangle 187"/>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3" name="Rectangle 188"/>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4" name="Line 189"/>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nvGrpSpPr>
              <p:cNvPr id="31773" name="Group 190"/>
              <p:cNvGrpSpPr>
                <a:grpSpLocks/>
              </p:cNvGrpSpPr>
              <p:nvPr/>
            </p:nvGrpSpPr>
            <p:grpSpPr bwMode="auto">
              <a:xfrm>
                <a:off x="2572" y="3492"/>
                <a:ext cx="228" cy="165"/>
                <a:chOff x="1548" y="3723"/>
                <a:chExt cx="228" cy="165"/>
              </a:xfrm>
            </p:grpSpPr>
            <p:sp>
              <p:nvSpPr>
                <p:cNvPr id="16419" name="Rectangle 191"/>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0" name="Rectangle 192"/>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1" name="Line 193"/>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nvGrpSpPr>
              <p:cNvPr id="31774" name="Group 194"/>
              <p:cNvGrpSpPr>
                <a:grpSpLocks/>
              </p:cNvGrpSpPr>
              <p:nvPr/>
            </p:nvGrpSpPr>
            <p:grpSpPr bwMode="auto">
              <a:xfrm>
                <a:off x="4054" y="3318"/>
                <a:ext cx="228" cy="165"/>
                <a:chOff x="1548" y="3723"/>
                <a:chExt cx="228" cy="165"/>
              </a:xfrm>
            </p:grpSpPr>
            <p:sp>
              <p:nvSpPr>
                <p:cNvPr id="16416" name="Rectangle 195"/>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17" name="Rectangle 196"/>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18" name="Line 197"/>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sp>
          <p:nvSpPr>
            <p:cNvPr id="111738" name="Text Box 122"/>
            <p:cNvSpPr txBox="1">
              <a:spLocks noChangeArrowheads="1"/>
            </p:cNvSpPr>
            <p:nvPr/>
          </p:nvSpPr>
          <p:spPr bwMode="auto">
            <a:xfrm>
              <a:off x="7301349" y="4801365"/>
              <a:ext cx="233910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800">
                  <a:solidFill>
                    <a:srgbClr val="CC0000"/>
                  </a:solidFill>
                </a:rPr>
                <a:t>2. receive datagrams</a:t>
              </a:r>
              <a:endParaRPr lang="en-US" altLang="zh-CN">
                <a:solidFill>
                  <a:srgbClr val="CC0000"/>
                </a:solidFill>
              </a:endParaRPr>
            </a:p>
          </p:txBody>
        </p:sp>
      </p:grpSp>
    </p:spTree>
    <p:extLst>
      <p:ext uri="{BB962C8B-B14F-4D97-AF65-F5344CB8AC3E}">
        <p14:creationId xmlns:p14="http://schemas.microsoft.com/office/powerpoint/2010/main" val="3273393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3" name="Rectangle 2"/>
          <p:cNvSpPr>
            <a:spLocks noGrp="1" noChangeArrowheads="1"/>
          </p:cNvSpPr>
          <p:nvPr>
            <p:ph type="title" idx="4294967295"/>
          </p:nvPr>
        </p:nvSpPr>
        <p:spPr>
          <a:xfrm>
            <a:off x="1887249" y="318654"/>
            <a:ext cx="7772400" cy="1143000"/>
          </a:xfrm>
          <a:prstGeom prst="rect">
            <a:avLst/>
          </a:prstGeom>
          <a:noFill/>
        </p:spPr>
        <p:txBody>
          <a:bodyPr/>
          <a:lstStyle/>
          <a:p>
            <a:pPr algn="ctr" eaLnBrk="1" hangingPunct="1"/>
            <a:r>
              <a:rPr lang="zh-CN" altLang="en-US" sz="4000" dirty="0"/>
              <a:t>层次 </a:t>
            </a:r>
            <a:r>
              <a:rPr lang="en-US" altLang="zh-CN" sz="4000" dirty="0"/>
              <a:t>OSPF</a:t>
            </a:r>
          </a:p>
        </p:txBody>
      </p:sp>
      <p:grpSp>
        <p:nvGrpSpPr>
          <p:cNvPr id="5" name="组合 4"/>
          <p:cNvGrpSpPr/>
          <p:nvPr/>
        </p:nvGrpSpPr>
        <p:grpSpPr>
          <a:xfrm>
            <a:off x="2011867" y="1174606"/>
            <a:ext cx="7523163" cy="5019675"/>
            <a:chOff x="936625" y="1081088"/>
            <a:chExt cx="7523163" cy="5019675"/>
          </a:xfrm>
        </p:grpSpPr>
        <p:sp>
          <p:nvSpPr>
            <p:cNvPr id="6" name="Freeform 2"/>
            <p:cNvSpPr>
              <a:spLocks/>
            </p:cNvSpPr>
            <p:nvPr/>
          </p:nvSpPr>
          <p:spPr bwMode="auto">
            <a:xfrm>
              <a:off x="2027238" y="1652588"/>
              <a:ext cx="6010275" cy="2206625"/>
            </a:xfrm>
            <a:custGeom>
              <a:avLst/>
              <a:gdLst>
                <a:gd name="T0" fmla="*/ 2147483647 w 3786"/>
                <a:gd name="T1" fmla="*/ 2147483647 h 1390"/>
                <a:gd name="T2" fmla="*/ 2147483647 w 3786"/>
                <a:gd name="T3" fmla="*/ 2147483647 h 1390"/>
                <a:gd name="T4" fmla="*/ 2147483647 w 3786"/>
                <a:gd name="T5" fmla="*/ 2147483647 h 1390"/>
                <a:gd name="T6" fmla="*/ 2147483647 w 3786"/>
                <a:gd name="T7" fmla="*/ 2147483647 h 1390"/>
                <a:gd name="T8" fmla="*/ 2147483647 w 3786"/>
                <a:gd name="T9" fmla="*/ 2147483647 h 1390"/>
                <a:gd name="T10" fmla="*/ 2147483647 w 3786"/>
                <a:gd name="T11" fmla="*/ 2147483647 h 1390"/>
                <a:gd name="T12" fmla="*/ 2147483647 w 3786"/>
                <a:gd name="T13" fmla="*/ 2147483647 h 1390"/>
                <a:gd name="T14" fmla="*/ 2147483647 w 3786"/>
                <a:gd name="T15" fmla="*/ 2147483647 h 1390"/>
                <a:gd name="T16" fmla="*/ 2147483647 w 3786"/>
                <a:gd name="T17" fmla="*/ 2147483647 h 1390"/>
                <a:gd name="T18" fmla="*/ 2147483647 w 3786"/>
                <a:gd name="T19" fmla="*/ 2147483647 h 1390"/>
                <a:gd name="T20" fmla="*/ 2147483647 w 3786"/>
                <a:gd name="T21" fmla="*/ 2147483647 h 1390"/>
                <a:gd name="T22" fmla="*/ 2147483647 w 3786"/>
                <a:gd name="T23" fmla="*/ 2147483647 h 1390"/>
                <a:gd name="T24" fmla="*/ 2147483647 w 3786"/>
                <a:gd name="T25" fmla="*/ 2147483647 h 1390"/>
                <a:gd name="T26" fmla="*/ 2147483647 w 3786"/>
                <a:gd name="T27" fmla="*/ 2147483647 h 13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86"/>
                <a:gd name="T43" fmla="*/ 0 h 1390"/>
                <a:gd name="T44" fmla="*/ 3786 w 3786"/>
                <a:gd name="T45" fmla="*/ 1390 h 13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86" h="1390">
                  <a:moveTo>
                    <a:pt x="408" y="575"/>
                  </a:moveTo>
                  <a:cubicBezTo>
                    <a:pt x="689" y="273"/>
                    <a:pt x="1286" y="110"/>
                    <a:pt x="1693" y="55"/>
                  </a:cubicBezTo>
                  <a:cubicBezTo>
                    <a:pt x="2100" y="0"/>
                    <a:pt x="2585" y="164"/>
                    <a:pt x="2852" y="245"/>
                  </a:cubicBezTo>
                  <a:cubicBezTo>
                    <a:pt x="3119" y="326"/>
                    <a:pt x="3163" y="420"/>
                    <a:pt x="3295" y="540"/>
                  </a:cubicBezTo>
                  <a:cubicBezTo>
                    <a:pt x="3427" y="660"/>
                    <a:pt x="3786" y="870"/>
                    <a:pt x="3702" y="1130"/>
                  </a:cubicBezTo>
                  <a:cubicBezTo>
                    <a:pt x="3618" y="1390"/>
                    <a:pt x="3209" y="1190"/>
                    <a:pt x="3035" y="1214"/>
                  </a:cubicBezTo>
                  <a:cubicBezTo>
                    <a:pt x="2870" y="1266"/>
                    <a:pt x="2655" y="1277"/>
                    <a:pt x="2655" y="1277"/>
                  </a:cubicBezTo>
                  <a:cubicBezTo>
                    <a:pt x="2655" y="1277"/>
                    <a:pt x="2160" y="1316"/>
                    <a:pt x="1918" y="1326"/>
                  </a:cubicBezTo>
                  <a:cubicBezTo>
                    <a:pt x="1676" y="1336"/>
                    <a:pt x="1387" y="1353"/>
                    <a:pt x="1201" y="1340"/>
                  </a:cubicBezTo>
                  <a:cubicBezTo>
                    <a:pt x="1015" y="1327"/>
                    <a:pt x="913" y="1278"/>
                    <a:pt x="801" y="1249"/>
                  </a:cubicBezTo>
                  <a:lnTo>
                    <a:pt x="527" y="1165"/>
                  </a:lnTo>
                  <a:cubicBezTo>
                    <a:pt x="404" y="1140"/>
                    <a:pt x="126" y="1159"/>
                    <a:pt x="63" y="1102"/>
                  </a:cubicBezTo>
                  <a:cubicBezTo>
                    <a:pt x="0" y="1045"/>
                    <a:pt x="85" y="919"/>
                    <a:pt x="148" y="821"/>
                  </a:cubicBezTo>
                  <a:cubicBezTo>
                    <a:pt x="205" y="733"/>
                    <a:pt x="127" y="877"/>
                    <a:pt x="408" y="575"/>
                  </a:cubicBezTo>
                  <a:close/>
                </a:path>
              </a:pathLst>
            </a:custGeom>
            <a:solidFill>
              <a:srgbClr val="3399FF"/>
            </a:soli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7" name="Line 4"/>
            <p:cNvSpPr>
              <a:spLocks noChangeShapeType="1"/>
            </p:cNvSpPr>
            <p:nvPr/>
          </p:nvSpPr>
          <p:spPr bwMode="auto">
            <a:xfrm flipV="1">
              <a:off x="3679825" y="2039938"/>
              <a:ext cx="1058863" cy="3460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 name="Line 5"/>
            <p:cNvSpPr>
              <a:spLocks noChangeShapeType="1"/>
            </p:cNvSpPr>
            <p:nvPr/>
          </p:nvSpPr>
          <p:spPr bwMode="auto">
            <a:xfrm>
              <a:off x="4957763" y="2036763"/>
              <a:ext cx="1169987" cy="34448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9" name="Line 6"/>
            <p:cNvSpPr>
              <a:spLocks noChangeShapeType="1"/>
            </p:cNvSpPr>
            <p:nvPr/>
          </p:nvSpPr>
          <p:spPr bwMode="auto">
            <a:xfrm>
              <a:off x="6369050" y="2435225"/>
              <a:ext cx="803275" cy="80168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10" name="Line 7"/>
            <p:cNvSpPr>
              <a:spLocks noChangeShapeType="1"/>
            </p:cNvSpPr>
            <p:nvPr/>
          </p:nvSpPr>
          <p:spPr bwMode="auto">
            <a:xfrm flipV="1">
              <a:off x="4948238" y="2330450"/>
              <a:ext cx="1271587" cy="118268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11" name="Line 8"/>
            <p:cNvSpPr>
              <a:spLocks noChangeShapeType="1"/>
            </p:cNvSpPr>
            <p:nvPr/>
          </p:nvSpPr>
          <p:spPr bwMode="auto">
            <a:xfrm>
              <a:off x="3683000" y="2471738"/>
              <a:ext cx="1138238" cy="99218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12" name="Line 9"/>
            <p:cNvSpPr>
              <a:spLocks noChangeShapeType="1"/>
            </p:cNvSpPr>
            <p:nvPr/>
          </p:nvSpPr>
          <p:spPr bwMode="auto">
            <a:xfrm flipH="1">
              <a:off x="6780213" y="3236913"/>
              <a:ext cx="400050" cy="88106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13" name="Line 10"/>
            <p:cNvSpPr>
              <a:spLocks noChangeShapeType="1"/>
            </p:cNvSpPr>
            <p:nvPr/>
          </p:nvSpPr>
          <p:spPr bwMode="auto">
            <a:xfrm>
              <a:off x="6808788" y="4090988"/>
              <a:ext cx="893762" cy="83661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14" name="Line 11"/>
            <p:cNvSpPr>
              <a:spLocks noChangeShapeType="1"/>
            </p:cNvSpPr>
            <p:nvPr/>
          </p:nvSpPr>
          <p:spPr bwMode="auto">
            <a:xfrm>
              <a:off x="4841875" y="3405188"/>
              <a:ext cx="547688" cy="133826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15" name="Line 12"/>
            <p:cNvSpPr>
              <a:spLocks noChangeShapeType="1"/>
            </p:cNvSpPr>
            <p:nvPr/>
          </p:nvSpPr>
          <p:spPr bwMode="auto">
            <a:xfrm>
              <a:off x="4403725" y="4268788"/>
              <a:ext cx="246063" cy="9715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16" name="Line 13"/>
            <p:cNvSpPr>
              <a:spLocks noChangeShapeType="1"/>
            </p:cNvSpPr>
            <p:nvPr/>
          </p:nvSpPr>
          <p:spPr bwMode="auto">
            <a:xfrm flipH="1">
              <a:off x="4646613" y="4775200"/>
              <a:ext cx="723900" cy="4572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17" name="Line 14"/>
            <p:cNvSpPr>
              <a:spLocks noChangeShapeType="1"/>
            </p:cNvSpPr>
            <p:nvPr/>
          </p:nvSpPr>
          <p:spPr bwMode="auto">
            <a:xfrm flipH="1">
              <a:off x="4454525" y="3519488"/>
              <a:ext cx="388938" cy="77946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18" name="Line 15"/>
            <p:cNvSpPr>
              <a:spLocks noChangeShapeType="1"/>
            </p:cNvSpPr>
            <p:nvPr/>
          </p:nvSpPr>
          <p:spPr bwMode="auto">
            <a:xfrm flipH="1">
              <a:off x="2689225" y="2319338"/>
              <a:ext cx="857250" cy="84613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19" name="Line 16"/>
            <p:cNvSpPr>
              <a:spLocks noChangeShapeType="1"/>
            </p:cNvSpPr>
            <p:nvPr/>
          </p:nvSpPr>
          <p:spPr bwMode="auto">
            <a:xfrm flipH="1">
              <a:off x="2084388" y="3171825"/>
              <a:ext cx="577850" cy="7905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 name="Line 17"/>
            <p:cNvSpPr>
              <a:spLocks noChangeShapeType="1"/>
            </p:cNvSpPr>
            <p:nvPr/>
          </p:nvSpPr>
          <p:spPr bwMode="auto">
            <a:xfrm flipH="1">
              <a:off x="1435100" y="4024313"/>
              <a:ext cx="622300" cy="6000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1" name="Line 18"/>
            <p:cNvSpPr>
              <a:spLocks noChangeShapeType="1"/>
            </p:cNvSpPr>
            <p:nvPr/>
          </p:nvSpPr>
          <p:spPr bwMode="auto">
            <a:xfrm flipH="1">
              <a:off x="2290763" y="4552950"/>
              <a:ext cx="433387" cy="67786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2" name="Line 19"/>
            <p:cNvSpPr>
              <a:spLocks noChangeShapeType="1"/>
            </p:cNvSpPr>
            <p:nvPr/>
          </p:nvSpPr>
          <p:spPr bwMode="auto">
            <a:xfrm>
              <a:off x="2163763" y="3981450"/>
              <a:ext cx="636587" cy="5207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3" name="Freeform 20"/>
            <p:cNvSpPr>
              <a:spLocks/>
            </p:cNvSpPr>
            <p:nvPr/>
          </p:nvSpPr>
          <p:spPr bwMode="auto">
            <a:xfrm>
              <a:off x="1087438" y="2833688"/>
              <a:ext cx="2185987" cy="2820987"/>
            </a:xfrm>
            <a:custGeom>
              <a:avLst/>
              <a:gdLst>
                <a:gd name="T0" fmla="*/ 2147483647 w 1377"/>
                <a:gd name="T1" fmla="*/ 2147483647 h 1777"/>
                <a:gd name="T2" fmla="*/ 2147483647 w 1377"/>
                <a:gd name="T3" fmla="*/ 2147483647 h 1777"/>
                <a:gd name="T4" fmla="*/ 2147483647 w 1377"/>
                <a:gd name="T5" fmla="*/ 2147483647 h 1777"/>
                <a:gd name="T6" fmla="*/ 2147483647 w 1377"/>
                <a:gd name="T7" fmla="*/ 2147483647 h 1777"/>
                <a:gd name="T8" fmla="*/ 2147483647 w 1377"/>
                <a:gd name="T9" fmla="*/ 2147483647 h 1777"/>
                <a:gd name="T10" fmla="*/ 2147483647 w 1377"/>
                <a:gd name="T11" fmla="*/ 2147483647 h 1777"/>
                <a:gd name="T12" fmla="*/ 2147483647 w 1377"/>
                <a:gd name="T13" fmla="*/ 2147483647 h 1777"/>
                <a:gd name="T14" fmla="*/ 2147483647 w 1377"/>
                <a:gd name="T15" fmla="*/ 2147483647 h 1777"/>
                <a:gd name="T16" fmla="*/ 2147483647 w 1377"/>
                <a:gd name="T17" fmla="*/ 2147483647 h 1777"/>
                <a:gd name="T18" fmla="*/ 2147483647 w 1377"/>
                <a:gd name="T19" fmla="*/ 2147483647 h 1777"/>
                <a:gd name="T20" fmla="*/ 2147483647 w 1377"/>
                <a:gd name="T21" fmla="*/ 2147483647 h 1777"/>
                <a:gd name="T22" fmla="*/ 2147483647 w 1377"/>
                <a:gd name="T23" fmla="*/ 2147483647 h 1777"/>
                <a:gd name="T24" fmla="*/ 2147483647 w 1377"/>
                <a:gd name="T25" fmla="*/ 2147483647 h 1777"/>
                <a:gd name="T26" fmla="*/ 2147483647 w 1377"/>
                <a:gd name="T27" fmla="*/ 2147483647 h 1777"/>
                <a:gd name="T28" fmla="*/ 2147483647 w 1377"/>
                <a:gd name="T29" fmla="*/ 2147483647 h 1777"/>
                <a:gd name="T30" fmla="*/ 2147483647 w 1377"/>
                <a:gd name="T31" fmla="*/ 2147483647 h 1777"/>
                <a:gd name="T32" fmla="*/ 2147483647 w 1377"/>
                <a:gd name="T33" fmla="*/ 2147483647 h 177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77"/>
                <a:gd name="T52" fmla="*/ 0 h 1777"/>
                <a:gd name="T53" fmla="*/ 1377 w 1377"/>
                <a:gd name="T54" fmla="*/ 1777 h 177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77" h="1777">
                  <a:moveTo>
                    <a:pt x="671" y="245"/>
                  </a:moveTo>
                  <a:cubicBezTo>
                    <a:pt x="604" y="317"/>
                    <a:pt x="533" y="382"/>
                    <a:pt x="474" y="463"/>
                  </a:cubicBezTo>
                  <a:cubicBezTo>
                    <a:pt x="415" y="544"/>
                    <a:pt x="366" y="663"/>
                    <a:pt x="319" y="730"/>
                  </a:cubicBezTo>
                  <a:cubicBezTo>
                    <a:pt x="272" y="797"/>
                    <a:pt x="242" y="800"/>
                    <a:pt x="193" y="863"/>
                  </a:cubicBezTo>
                  <a:cubicBezTo>
                    <a:pt x="144" y="926"/>
                    <a:pt x="48" y="1027"/>
                    <a:pt x="24" y="1109"/>
                  </a:cubicBezTo>
                  <a:cubicBezTo>
                    <a:pt x="0" y="1191"/>
                    <a:pt x="10" y="1295"/>
                    <a:pt x="46" y="1355"/>
                  </a:cubicBezTo>
                  <a:cubicBezTo>
                    <a:pt x="82" y="1415"/>
                    <a:pt x="172" y="1437"/>
                    <a:pt x="242" y="1467"/>
                  </a:cubicBezTo>
                  <a:cubicBezTo>
                    <a:pt x="312" y="1497"/>
                    <a:pt x="404" y="1499"/>
                    <a:pt x="467" y="1538"/>
                  </a:cubicBezTo>
                  <a:cubicBezTo>
                    <a:pt x="530" y="1577"/>
                    <a:pt x="518" y="1669"/>
                    <a:pt x="622" y="1699"/>
                  </a:cubicBezTo>
                  <a:cubicBezTo>
                    <a:pt x="726" y="1729"/>
                    <a:pt x="986" y="1777"/>
                    <a:pt x="1092" y="1720"/>
                  </a:cubicBezTo>
                  <a:cubicBezTo>
                    <a:pt x="1198" y="1663"/>
                    <a:pt x="1219" y="1471"/>
                    <a:pt x="1261" y="1355"/>
                  </a:cubicBezTo>
                  <a:cubicBezTo>
                    <a:pt x="1303" y="1239"/>
                    <a:pt x="1377" y="1150"/>
                    <a:pt x="1345" y="1025"/>
                  </a:cubicBezTo>
                  <a:cubicBezTo>
                    <a:pt x="1313" y="900"/>
                    <a:pt x="1084" y="727"/>
                    <a:pt x="1071" y="603"/>
                  </a:cubicBezTo>
                  <a:cubicBezTo>
                    <a:pt x="1058" y="479"/>
                    <a:pt x="1237" y="374"/>
                    <a:pt x="1268" y="280"/>
                  </a:cubicBezTo>
                  <a:cubicBezTo>
                    <a:pt x="1299" y="186"/>
                    <a:pt x="1320" y="82"/>
                    <a:pt x="1254" y="41"/>
                  </a:cubicBezTo>
                  <a:cubicBezTo>
                    <a:pt x="1188" y="0"/>
                    <a:pt x="970" y="2"/>
                    <a:pt x="874" y="34"/>
                  </a:cubicBezTo>
                  <a:cubicBezTo>
                    <a:pt x="778" y="66"/>
                    <a:pt x="738" y="173"/>
                    <a:pt x="671" y="245"/>
                  </a:cubicBezTo>
                  <a:close/>
                </a:path>
              </a:pathLst>
            </a:custGeom>
            <a:noFill/>
            <a:ln w="19050" cap="flat" cmpd="sng">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sp>
          <p:nvSpPr>
            <p:cNvPr id="24" name="Freeform 21"/>
            <p:cNvSpPr>
              <a:spLocks/>
            </p:cNvSpPr>
            <p:nvPr/>
          </p:nvSpPr>
          <p:spPr bwMode="auto">
            <a:xfrm>
              <a:off x="3951288" y="3068638"/>
              <a:ext cx="1903412" cy="2730500"/>
            </a:xfrm>
            <a:custGeom>
              <a:avLst/>
              <a:gdLst>
                <a:gd name="T0" fmla="*/ 2147483647 w 1199"/>
                <a:gd name="T1" fmla="*/ 2147483647 h 1720"/>
                <a:gd name="T2" fmla="*/ 2147483647 w 1199"/>
                <a:gd name="T3" fmla="*/ 2147483647 h 1720"/>
                <a:gd name="T4" fmla="*/ 2147483647 w 1199"/>
                <a:gd name="T5" fmla="*/ 2147483647 h 1720"/>
                <a:gd name="T6" fmla="*/ 2147483647 w 1199"/>
                <a:gd name="T7" fmla="*/ 2147483647 h 1720"/>
                <a:gd name="T8" fmla="*/ 2147483647 w 1199"/>
                <a:gd name="T9" fmla="*/ 2147483647 h 1720"/>
                <a:gd name="T10" fmla="*/ 2147483647 w 1199"/>
                <a:gd name="T11" fmla="*/ 2147483647 h 1720"/>
                <a:gd name="T12" fmla="*/ 2147483647 w 1199"/>
                <a:gd name="T13" fmla="*/ 2147483647 h 1720"/>
                <a:gd name="T14" fmla="*/ 2147483647 w 1199"/>
                <a:gd name="T15" fmla="*/ 2147483647 h 1720"/>
                <a:gd name="T16" fmla="*/ 2147483647 w 1199"/>
                <a:gd name="T17" fmla="*/ 2147483647 h 1720"/>
                <a:gd name="T18" fmla="*/ 2147483647 w 1199"/>
                <a:gd name="T19" fmla="*/ 2147483647 h 1720"/>
                <a:gd name="T20" fmla="*/ 2147483647 w 1199"/>
                <a:gd name="T21" fmla="*/ 2147483647 h 1720"/>
                <a:gd name="T22" fmla="*/ 2147483647 w 1199"/>
                <a:gd name="T23" fmla="*/ 2147483647 h 1720"/>
                <a:gd name="T24" fmla="*/ 2147483647 w 1199"/>
                <a:gd name="T25" fmla="*/ 2147483647 h 1720"/>
                <a:gd name="T26" fmla="*/ 2147483647 w 1199"/>
                <a:gd name="T27" fmla="*/ 2147483647 h 1720"/>
                <a:gd name="T28" fmla="*/ 2147483647 w 1199"/>
                <a:gd name="T29" fmla="*/ 2147483647 h 17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99"/>
                <a:gd name="T46" fmla="*/ 0 h 1720"/>
                <a:gd name="T47" fmla="*/ 1199 w 1199"/>
                <a:gd name="T48" fmla="*/ 1720 h 17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99" h="1720">
                  <a:moveTo>
                    <a:pt x="651" y="20"/>
                  </a:moveTo>
                  <a:cubicBezTo>
                    <a:pt x="595" y="0"/>
                    <a:pt x="643" y="10"/>
                    <a:pt x="609" y="20"/>
                  </a:cubicBezTo>
                  <a:cubicBezTo>
                    <a:pt x="575" y="30"/>
                    <a:pt x="499" y="45"/>
                    <a:pt x="447" y="83"/>
                  </a:cubicBezTo>
                  <a:cubicBezTo>
                    <a:pt x="395" y="121"/>
                    <a:pt x="354" y="178"/>
                    <a:pt x="300" y="245"/>
                  </a:cubicBezTo>
                  <a:cubicBezTo>
                    <a:pt x="246" y="312"/>
                    <a:pt x="173" y="379"/>
                    <a:pt x="124" y="483"/>
                  </a:cubicBezTo>
                  <a:cubicBezTo>
                    <a:pt x="75" y="587"/>
                    <a:pt x="10" y="742"/>
                    <a:pt x="5" y="870"/>
                  </a:cubicBezTo>
                  <a:cubicBezTo>
                    <a:pt x="0" y="998"/>
                    <a:pt x="50" y="1122"/>
                    <a:pt x="96" y="1249"/>
                  </a:cubicBezTo>
                  <a:cubicBezTo>
                    <a:pt x="142" y="1376"/>
                    <a:pt x="153" y="1564"/>
                    <a:pt x="279" y="1635"/>
                  </a:cubicBezTo>
                  <a:cubicBezTo>
                    <a:pt x="405" y="1706"/>
                    <a:pt x="711" y="1720"/>
                    <a:pt x="855" y="1678"/>
                  </a:cubicBezTo>
                  <a:cubicBezTo>
                    <a:pt x="999" y="1636"/>
                    <a:pt x="1089" y="1492"/>
                    <a:pt x="1143" y="1383"/>
                  </a:cubicBezTo>
                  <a:cubicBezTo>
                    <a:pt x="1197" y="1274"/>
                    <a:pt x="1199" y="1129"/>
                    <a:pt x="1178" y="1024"/>
                  </a:cubicBezTo>
                  <a:cubicBezTo>
                    <a:pt x="1157" y="919"/>
                    <a:pt x="1057" y="854"/>
                    <a:pt x="1016" y="750"/>
                  </a:cubicBezTo>
                  <a:cubicBezTo>
                    <a:pt x="975" y="646"/>
                    <a:pt x="944" y="501"/>
                    <a:pt x="932" y="399"/>
                  </a:cubicBezTo>
                  <a:cubicBezTo>
                    <a:pt x="920" y="297"/>
                    <a:pt x="994" y="203"/>
                    <a:pt x="946" y="139"/>
                  </a:cubicBezTo>
                  <a:cubicBezTo>
                    <a:pt x="898" y="75"/>
                    <a:pt x="707" y="40"/>
                    <a:pt x="651" y="20"/>
                  </a:cubicBezTo>
                  <a:close/>
                </a:path>
              </a:pathLst>
            </a:custGeom>
            <a:noFill/>
            <a:ln w="19050" cap="flat" cmpd="sng">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sp>
          <p:nvSpPr>
            <p:cNvPr id="25" name="Freeform 22"/>
            <p:cNvSpPr>
              <a:spLocks/>
            </p:cNvSpPr>
            <p:nvPr/>
          </p:nvSpPr>
          <p:spPr bwMode="auto">
            <a:xfrm>
              <a:off x="6380163" y="2774950"/>
              <a:ext cx="2079625" cy="2720975"/>
            </a:xfrm>
            <a:custGeom>
              <a:avLst/>
              <a:gdLst>
                <a:gd name="T0" fmla="*/ 2147483647 w 1310"/>
                <a:gd name="T1" fmla="*/ 2147483647 h 1714"/>
                <a:gd name="T2" fmla="*/ 2147483647 w 1310"/>
                <a:gd name="T3" fmla="*/ 2147483647 h 1714"/>
                <a:gd name="T4" fmla="*/ 2147483647 w 1310"/>
                <a:gd name="T5" fmla="*/ 2147483647 h 1714"/>
                <a:gd name="T6" fmla="*/ 2147483647 w 1310"/>
                <a:gd name="T7" fmla="*/ 2147483647 h 1714"/>
                <a:gd name="T8" fmla="*/ 2147483647 w 1310"/>
                <a:gd name="T9" fmla="*/ 2147483647 h 1714"/>
                <a:gd name="T10" fmla="*/ 2147483647 w 1310"/>
                <a:gd name="T11" fmla="*/ 2147483647 h 1714"/>
                <a:gd name="T12" fmla="*/ 2147483647 w 1310"/>
                <a:gd name="T13" fmla="*/ 2147483647 h 1714"/>
                <a:gd name="T14" fmla="*/ 2147483647 w 1310"/>
                <a:gd name="T15" fmla="*/ 2147483647 h 1714"/>
                <a:gd name="T16" fmla="*/ 2147483647 w 1310"/>
                <a:gd name="T17" fmla="*/ 2147483647 h 1714"/>
                <a:gd name="T18" fmla="*/ 2147483647 w 1310"/>
                <a:gd name="T19" fmla="*/ 2147483647 h 1714"/>
                <a:gd name="T20" fmla="*/ 2147483647 w 1310"/>
                <a:gd name="T21" fmla="*/ 2147483647 h 1714"/>
                <a:gd name="T22" fmla="*/ 2147483647 w 1310"/>
                <a:gd name="T23" fmla="*/ 2147483647 h 1714"/>
                <a:gd name="T24" fmla="*/ 2147483647 w 1310"/>
                <a:gd name="T25" fmla="*/ 2147483647 h 17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0"/>
                <a:gd name="T40" fmla="*/ 0 h 1714"/>
                <a:gd name="T41" fmla="*/ 1310 w 1310"/>
                <a:gd name="T42" fmla="*/ 1714 h 17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0" h="1714">
                  <a:moveTo>
                    <a:pt x="470" y="29"/>
                  </a:moveTo>
                  <a:cubicBezTo>
                    <a:pt x="373" y="0"/>
                    <a:pt x="308" y="123"/>
                    <a:pt x="245" y="198"/>
                  </a:cubicBezTo>
                  <a:cubicBezTo>
                    <a:pt x="182" y="273"/>
                    <a:pt x="130" y="385"/>
                    <a:pt x="90" y="479"/>
                  </a:cubicBezTo>
                  <a:cubicBezTo>
                    <a:pt x="50" y="573"/>
                    <a:pt x="12" y="651"/>
                    <a:pt x="6" y="760"/>
                  </a:cubicBezTo>
                  <a:cubicBezTo>
                    <a:pt x="0" y="869"/>
                    <a:pt x="7" y="1042"/>
                    <a:pt x="55" y="1132"/>
                  </a:cubicBezTo>
                  <a:cubicBezTo>
                    <a:pt x="103" y="1222"/>
                    <a:pt x="191" y="1232"/>
                    <a:pt x="294" y="1301"/>
                  </a:cubicBezTo>
                  <a:cubicBezTo>
                    <a:pt x="397" y="1370"/>
                    <a:pt x="536" y="1479"/>
                    <a:pt x="673" y="1546"/>
                  </a:cubicBezTo>
                  <a:cubicBezTo>
                    <a:pt x="810" y="1613"/>
                    <a:pt x="1018" y="1714"/>
                    <a:pt x="1116" y="1701"/>
                  </a:cubicBezTo>
                  <a:cubicBezTo>
                    <a:pt x="1214" y="1688"/>
                    <a:pt x="1310" y="1559"/>
                    <a:pt x="1263" y="1469"/>
                  </a:cubicBezTo>
                  <a:cubicBezTo>
                    <a:pt x="1216" y="1379"/>
                    <a:pt x="925" y="1270"/>
                    <a:pt x="835" y="1160"/>
                  </a:cubicBezTo>
                  <a:cubicBezTo>
                    <a:pt x="745" y="1050"/>
                    <a:pt x="723" y="940"/>
                    <a:pt x="722" y="809"/>
                  </a:cubicBezTo>
                  <a:cubicBezTo>
                    <a:pt x="721" y="678"/>
                    <a:pt x="871" y="504"/>
                    <a:pt x="828" y="373"/>
                  </a:cubicBezTo>
                  <a:cubicBezTo>
                    <a:pt x="785" y="242"/>
                    <a:pt x="567" y="58"/>
                    <a:pt x="470" y="29"/>
                  </a:cubicBezTo>
                  <a:close/>
                </a:path>
              </a:pathLst>
            </a:custGeom>
            <a:noFill/>
            <a:ln w="19050" cap="flat" cmpd="sng">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sp>
          <p:nvSpPr>
            <p:cNvPr id="26" name="Text Box 23"/>
            <p:cNvSpPr txBox="1">
              <a:spLocks noChangeArrowheads="1"/>
            </p:cNvSpPr>
            <p:nvPr/>
          </p:nvSpPr>
          <p:spPr bwMode="auto">
            <a:xfrm>
              <a:off x="5092700" y="1293813"/>
              <a:ext cx="17970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boundary router</a:t>
              </a:r>
            </a:p>
          </p:txBody>
        </p:sp>
        <p:sp>
          <p:nvSpPr>
            <p:cNvPr id="27" name="Text Box 24"/>
            <p:cNvSpPr txBox="1">
              <a:spLocks noChangeArrowheads="1"/>
            </p:cNvSpPr>
            <p:nvPr/>
          </p:nvSpPr>
          <p:spPr bwMode="auto">
            <a:xfrm>
              <a:off x="6616700" y="1714500"/>
              <a:ext cx="1835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backbone router</a:t>
              </a:r>
            </a:p>
          </p:txBody>
        </p:sp>
        <p:sp>
          <p:nvSpPr>
            <p:cNvPr id="28" name="Text Box 25"/>
            <p:cNvSpPr txBox="1">
              <a:spLocks noChangeArrowheads="1"/>
            </p:cNvSpPr>
            <p:nvPr/>
          </p:nvSpPr>
          <p:spPr bwMode="auto">
            <a:xfrm>
              <a:off x="936625" y="5357813"/>
              <a:ext cx="831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area 1</a:t>
              </a:r>
            </a:p>
          </p:txBody>
        </p:sp>
        <p:sp>
          <p:nvSpPr>
            <p:cNvPr id="29" name="Text Box 26"/>
            <p:cNvSpPr txBox="1">
              <a:spLocks noChangeArrowheads="1"/>
            </p:cNvSpPr>
            <p:nvPr/>
          </p:nvSpPr>
          <p:spPr bwMode="auto">
            <a:xfrm>
              <a:off x="4502150" y="5734050"/>
              <a:ext cx="831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area 2</a:t>
              </a:r>
            </a:p>
          </p:txBody>
        </p:sp>
        <p:sp>
          <p:nvSpPr>
            <p:cNvPr id="30" name="Text Box 27"/>
            <p:cNvSpPr txBox="1">
              <a:spLocks noChangeArrowheads="1"/>
            </p:cNvSpPr>
            <p:nvPr/>
          </p:nvSpPr>
          <p:spPr bwMode="auto">
            <a:xfrm>
              <a:off x="7586663" y="4113213"/>
              <a:ext cx="831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area 3</a:t>
              </a:r>
            </a:p>
          </p:txBody>
        </p:sp>
        <p:sp>
          <p:nvSpPr>
            <p:cNvPr id="31" name="Text Box 28"/>
            <p:cNvSpPr txBox="1">
              <a:spLocks noChangeArrowheads="1"/>
            </p:cNvSpPr>
            <p:nvPr/>
          </p:nvSpPr>
          <p:spPr bwMode="auto">
            <a:xfrm>
              <a:off x="4394200" y="2411413"/>
              <a:ext cx="12858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bg1"/>
                  </a:solidFill>
                </a:rPr>
                <a:t>backbone</a:t>
              </a:r>
            </a:p>
          </p:txBody>
        </p:sp>
        <p:sp>
          <p:nvSpPr>
            <p:cNvPr id="32" name="Text Box 29"/>
            <p:cNvSpPr txBox="1">
              <a:spLocks noChangeArrowheads="1"/>
            </p:cNvSpPr>
            <p:nvPr/>
          </p:nvSpPr>
          <p:spPr bwMode="auto">
            <a:xfrm>
              <a:off x="3219450" y="2822575"/>
              <a:ext cx="895350"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800">
                  <a:solidFill>
                    <a:schemeClr val="bg1"/>
                  </a:solidFill>
                </a:rPr>
                <a:t>area</a:t>
              </a:r>
            </a:p>
            <a:p>
              <a:pPr>
                <a:lnSpc>
                  <a:spcPct val="85000"/>
                </a:lnSpc>
              </a:pPr>
              <a:r>
                <a:rPr lang="en-US" sz="1800">
                  <a:solidFill>
                    <a:schemeClr val="bg1"/>
                  </a:solidFill>
                </a:rPr>
                <a:t>border</a:t>
              </a:r>
            </a:p>
            <a:p>
              <a:pPr>
                <a:lnSpc>
                  <a:spcPct val="85000"/>
                </a:lnSpc>
              </a:pPr>
              <a:r>
                <a:rPr lang="en-US" sz="1800">
                  <a:solidFill>
                    <a:schemeClr val="bg1"/>
                  </a:solidFill>
                </a:rPr>
                <a:t>routers</a:t>
              </a:r>
            </a:p>
          </p:txBody>
        </p:sp>
        <p:sp>
          <p:nvSpPr>
            <p:cNvPr id="33" name="Text Box 30"/>
            <p:cNvSpPr txBox="1">
              <a:spLocks noChangeArrowheads="1"/>
            </p:cNvSpPr>
            <p:nvPr/>
          </p:nvSpPr>
          <p:spPr bwMode="auto">
            <a:xfrm>
              <a:off x="5969000" y="5048250"/>
              <a:ext cx="93345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800">
                  <a:solidFill>
                    <a:srgbClr val="CC0000"/>
                  </a:solidFill>
                </a:rPr>
                <a:t>internal</a:t>
              </a:r>
            </a:p>
            <a:p>
              <a:pPr>
                <a:lnSpc>
                  <a:spcPct val="85000"/>
                </a:lnSpc>
              </a:pPr>
              <a:r>
                <a:rPr lang="en-US" sz="1800">
                  <a:solidFill>
                    <a:srgbClr val="CC0000"/>
                  </a:solidFill>
                </a:rPr>
                <a:t>routers</a:t>
              </a:r>
            </a:p>
          </p:txBody>
        </p:sp>
        <p:sp>
          <p:nvSpPr>
            <p:cNvPr id="34" name="Line 242"/>
            <p:cNvSpPr>
              <a:spLocks noChangeShapeType="1"/>
            </p:cNvSpPr>
            <p:nvPr/>
          </p:nvSpPr>
          <p:spPr bwMode="auto">
            <a:xfrm flipV="1">
              <a:off x="6946900" y="5018088"/>
              <a:ext cx="490538" cy="200025"/>
            </a:xfrm>
            <a:prstGeom prst="line">
              <a:avLst/>
            </a:prstGeom>
            <a:noFill/>
            <a:ln w="9525">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35" name="Line 243"/>
            <p:cNvSpPr>
              <a:spLocks noChangeShapeType="1"/>
            </p:cNvSpPr>
            <p:nvPr/>
          </p:nvSpPr>
          <p:spPr bwMode="auto">
            <a:xfrm flipH="1" flipV="1">
              <a:off x="5559425" y="4892675"/>
              <a:ext cx="481013" cy="300038"/>
            </a:xfrm>
            <a:prstGeom prst="line">
              <a:avLst/>
            </a:prstGeom>
            <a:noFill/>
            <a:ln w="9525">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36" name="Line 244"/>
            <p:cNvSpPr>
              <a:spLocks noChangeShapeType="1"/>
            </p:cNvSpPr>
            <p:nvPr/>
          </p:nvSpPr>
          <p:spPr bwMode="auto">
            <a:xfrm flipV="1">
              <a:off x="4862513" y="1081088"/>
              <a:ext cx="0" cy="79216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7" name="Line 245"/>
            <p:cNvSpPr>
              <a:spLocks noChangeShapeType="1"/>
            </p:cNvSpPr>
            <p:nvPr/>
          </p:nvSpPr>
          <p:spPr bwMode="auto">
            <a:xfrm flipH="1">
              <a:off x="6534150" y="2039938"/>
              <a:ext cx="312738" cy="201612"/>
            </a:xfrm>
            <a:prstGeom prst="line">
              <a:avLst/>
            </a:prstGeom>
            <a:noFill/>
            <a:ln w="9525">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38" name="Line 246"/>
            <p:cNvSpPr>
              <a:spLocks noChangeShapeType="1"/>
            </p:cNvSpPr>
            <p:nvPr/>
          </p:nvSpPr>
          <p:spPr bwMode="auto">
            <a:xfrm flipH="1">
              <a:off x="5024438" y="1646238"/>
              <a:ext cx="312737" cy="201612"/>
            </a:xfrm>
            <a:prstGeom prst="line">
              <a:avLst/>
            </a:prstGeom>
            <a:noFill/>
            <a:ln w="9525">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39" name="Line 247"/>
            <p:cNvSpPr>
              <a:spLocks noChangeShapeType="1"/>
            </p:cNvSpPr>
            <p:nvPr/>
          </p:nvSpPr>
          <p:spPr bwMode="auto">
            <a:xfrm>
              <a:off x="4154488" y="3463925"/>
              <a:ext cx="334962" cy="55563"/>
            </a:xfrm>
            <a:prstGeom prst="line">
              <a:avLst/>
            </a:prstGeom>
            <a:noFill/>
            <a:ln w="9525">
              <a:solidFill>
                <a:schemeClr val="bg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40" name="Line 248"/>
            <p:cNvSpPr>
              <a:spLocks noChangeShapeType="1"/>
            </p:cNvSpPr>
            <p:nvPr/>
          </p:nvSpPr>
          <p:spPr bwMode="auto">
            <a:xfrm flipH="1" flipV="1">
              <a:off x="2968625" y="3270250"/>
              <a:ext cx="257175" cy="157163"/>
            </a:xfrm>
            <a:prstGeom prst="line">
              <a:avLst/>
            </a:prstGeom>
            <a:noFill/>
            <a:ln w="9525">
              <a:solidFill>
                <a:schemeClr val="bg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nvGrpSpPr>
            <p:cNvPr id="41" name="Group 249"/>
            <p:cNvGrpSpPr>
              <a:grpSpLocks/>
            </p:cNvGrpSpPr>
            <p:nvPr/>
          </p:nvGrpSpPr>
          <p:grpSpPr bwMode="auto">
            <a:xfrm>
              <a:off x="5902325" y="2276475"/>
              <a:ext cx="644525" cy="282575"/>
              <a:chOff x="4396" y="1245"/>
              <a:chExt cx="672" cy="248"/>
            </a:xfrm>
          </p:grpSpPr>
          <p:sp>
            <p:nvSpPr>
              <p:cNvPr id="1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71" name="Group 253"/>
              <p:cNvGrpSpPr>
                <a:grpSpLocks/>
              </p:cNvGrpSpPr>
              <p:nvPr/>
            </p:nvGrpSpPr>
            <p:grpSpPr bwMode="auto">
              <a:xfrm>
                <a:off x="4530" y="1287"/>
                <a:ext cx="377" cy="75"/>
                <a:chOff x="2468" y="1332"/>
                <a:chExt cx="310" cy="60"/>
              </a:xfrm>
            </p:grpSpPr>
            <p:sp>
              <p:nvSpPr>
                <p:cNvPr id="174" name="Freeform 2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5" name="Freeform 2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72" name="Line 256"/>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73" name="Line 257"/>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2" name="Group 258"/>
            <p:cNvGrpSpPr>
              <a:grpSpLocks/>
            </p:cNvGrpSpPr>
            <p:nvPr/>
          </p:nvGrpSpPr>
          <p:grpSpPr bwMode="auto">
            <a:xfrm>
              <a:off x="6824663" y="3119438"/>
              <a:ext cx="644525" cy="282575"/>
              <a:chOff x="4396" y="1245"/>
              <a:chExt cx="672" cy="248"/>
            </a:xfrm>
          </p:grpSpPr>
          <p:sp>
            <p:nvSpPr>
              <p:cNvPr id="16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6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6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63" name="Group 262"/>
              <p:cNvGrpSpPr>
                <a:grpSpLocks/>
              </p:cNvGrpSpPr>
              <p:nvPr/>
            </p:nvGrpSpPr>
            <p:grpSpPr bwMode="auto">
              <a:xfrm>
                <a:off x="4530" y="1287"/>
                <a:ext cx="377" cy="75"/>
                <a:chOff x="2468" y="1332"/>
                <a:chExt cx="310" cy="60"/>
              </a:xfrm>
            </p:grpSpPr>
            <p:sp>
              <p:nvSpPr>
                <p:cNvPr id="166" name="Freeform 2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67" name="Freeform 2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64" name="Line 265"/>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65" name="Line 266"/>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3" name="Group 267"/>
            <p:cNvGrpSpPr>
              <a:grpSpLocks/>
            </p:cNvGrpSpPr>
            <p:nvPr/>
          </p:nvGrpSpPr>
          <p:grpSpPr bwMode="auto">
            <a:xfrm>
              <a:off x="6608763" y="3952875"/>
              <a:ext cx="644525" cy="282575"/>
              <a:chOff x="4396" y="1245"/>
              <a:chExt cx="672" cy="248"/>
            </a:xfrm>
          </p:grpSpPr>
          <p:sp>
            <p:nvSpPr>
              <p:cNvPr id="15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5" name="Group 271"/>
              <p:cNvGrpSpPr>
                <a:grpSpLocks/>
              </p:cNvGrpSpPr>
              <p:nvPr/>
            </p:nvGrpSpPr>
            <p:grpSpPr bwMode="auto">
              <a:xfrm>
                <a:off x="4530" y="1287"/>
                <a:ext cx="377" cy="75"/>
                <a:chOff x="2468" y="1332"/>
                <a:chExt cx="310" cy="60"/>
              </a:xfrm>
            </p:grpSpPr>
            <p:sp>
              <p:nvSpPr>
                <p:cNvPr id="158" name="Freeform 2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59" name="Freeform 2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6" name="Line 274"/>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7" name="Line 275"/>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4" name="Group 276"/>
            <p:cNvGrpSpPr>
              <a:grpSpLocks/>
            </p:cNvGrpSpPr>
            <p:nvPr/>
          </p:nvGrpSpPr>
          <p:grpSpPr bwMode="auto">
            <a:xfrm>
              <a:off x="7418388" y="4797425"/>
              <a:ext cx="644525" cy="282575"/>
              <a:chOff x="4396" y="1245"/>
              <a:chExt cx="672" cy="248"/>
            </a:xfrm>
          </p:grpSpPr>
          <p:sp>
            <p:nvSpPr>
              <p:cNvPr id="14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4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4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47" name="Group 280"/>
              <p:cNvGrpSpPr>
                <a:grpSpLocks/>
              </p:cNvGrpSpPr>
              <p:nvPr/>
            </p:nvGrpSpPr>
            <p:grpSpPr bwMode="auto">
              <a:xfrm>
                <a:off x="4530" y="1287"/>
                <a:ext cx="377" cy="75"/>
                <a:chOff x="2468" y="1332"/>
                <a:chExt cx="310" cy="60"/>
              </a:xfrm>
            </p:grpSpPr>
            <p:sp>
              <p:nvSpPr>
                <p:cNvPr id="150" name="Freeform 2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51" name="Freeform 2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48" name="Line 283"/>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9" name="Line 284"/>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5" name="Group 285"/>
            <p:cNvGrpSpPr>
              <a:grpSpLocks/>
            </p:cNvGrpSpPr>
            <p:nvPr/>
          </p:nvGrpSpPr>
          <p:grpSpPr bwMode="auto">
            <a:xfrm>
              <a:off x="4548188" y="1871663"/>
              <a:ext cx="644525" cy="282575"/>
              <a:chOff x="4396" y="1245"/>
              <a:chExt cx="672" cy="248"/>
            </a:xfrm>
          </p:grpSpPr>
          <p:sp>
            <p:nvSpPr>
              <p:cNvPr id="13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3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3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39" name="Group 289"/>
              <p:cNvGrpSpPr>
                <a:grpSpLocks/>
              </p:cNvGrpSpPr>
              <p:nvPr/>
            </p:nvGrpSpPr>
            <p:grpSpPr bwMode="auto">
              <a:xfrm>
                <a:off x="4530" y="1287"/>
                <a:ext cx="377" cy="75"/>
                <a:chOff x="2468" y="1332"/>
                <a:chExt cx="310" cy="60"/>
              </a:xfrm>
            </p:grpSpPr>
            <p:sp>
              <p:nvSpPr>
                <p:cNvPr id="142" name="Freeform 2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3" name="Freeform 2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40" name="Line 292"/>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1" name="Line 293"/>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6" name="Group 294"/>
            <p:cNvGrpSpPr>
              <a:grpSpLocks/>
            </p:cNvGrpSpPr>
            <p:nvPr/>
          </p:nvGrpSpPr>
          <p:grpSpPr bwMode="auto">
            <a:xfrm>
              <a:off x="4567238" y="3273425"/>
              <a:ext cx="644525" cy="282575"/>
              <a:chOff x="4396" y="1245"/>
              <a:chExt cx="672" cy="248"/>
            </a:xfrm>
          </p:grpSpPr>
          <p:sp>
            <p:nvSpPr>
              <p:cNvPr id="12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2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3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31" name="Group 298"/>
              <p:cNvGrpSpPr>
                <a:grpSpLocks/>
              </p:cNvGrpSpPr>
              <p:nvPr/>
            </p:nvGrpSpPr>
            <p:grpSpPr bwMode="auto">
              <a:xfrm>
                <a:off x="4530" y="1287"/>
                <a:ext cx="377" cy="75"/>
                <a:chOff x="2468" y="1332"/>
                <a:chExt cx="310" cy="60"/>
              </a:xfrm>
            </p:grpSpPr>
            <p:sp>
              <p:nvSpPr>
                <p:cNvPr id="134" name="Freeform 2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5" name="Freeform 3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32" name="Line 301"/>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3" name="Line 302"/>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7" name="Group 303"/>
            <p:cNvGrpSpPr>
              <a:grpSpLocks/>
            </p:cNvGrpSpPr>
            <p:nvPr/>
          </p:nvGrpSpPr>
          <p:grpSpPr bwMode="auto">
            <a:xfrm>
              <a:off x="3314700" y="2276475"/>
              <a:ext cx="644525" cy="282575"/>
              <a:chOff x="4396" y="1245"/>
              <a:chExt cx="672" cy="248"/>
            </a:xfrm>
          </p:grpSpPr>
          <p:sp>
            <p:nvSpPr>
              <p:cNvPr id="12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2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2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23" name="Group 307"/>
              <p:cNvGrpSpPr>
                <a:grpSpLocks/>
              </p:cNvGrpSpPr>
              <p:nvPr/>
            </p:nvGrpSpPr>
            <p:grpSpPr bwMode="auto">
              <a:xfrm>
                <a:off x="4530" y="1287"/>
                <a:ext cx="377" cy="75"/>
                <a:chOff x="2468" y="1332"/>
                <a:chExt cx="310" cy="60"/>
              </a:xfrm>
            </p:grpSpPr>
            <p:sp>
              <p:nvSpPr>
                <p:cNvPr id="126" name="Freeform 3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7" name="Freeform 3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24" name="Line 310"/>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5" name="Line 311"/>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8" name="Group 312"/>
            <p:cNvGrpSpPr>
              <a:grpSpLocks/>
            </p:cNvGrpSpPr>
            <p:nvPr/>
          </p:nvGrpSpPr>
          <p:grpSpPr bwMode="auto">
            <a:xfrm>
              <a:off x="2330450" y="3063875"/>
              <a:ext cx="644525" cy="282575"/>
              <a:chOff x="4396" y="1245"/>
              <a:chExt cx="672" cy="248"/>
            </a:xfrm>
          </p:grpSpPr>
          <p:sp>
            <p:nvSpPr>
              <p:cNvPr id="11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1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15" name="Group 316"/>
              <p:cNvGrpSpPr>
                <a:grpSpLocks/>
              </p:cNvGrpSpPr>
              <p:nvPr/>
            </p:nvGrpSpPr>
            <p:grpSpPr bwMode="auto">
              <a:xfrm>
                <a:off x="4530" y="1287"/>
                <a:ext cx="377" cy="75"/>
                <a:chOff x="2468" y="1332"/>
                <a:chExt cx="310" cy="60"/>
              </a:xfrm>
            </p:grpSpPr>
            <p:sp>
              <p:nvSpPr>
                <p:cNvPr id="118" name="Freeform 3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9" name="Freeform 3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6" name="Line 319"/>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7" name="Line 320"/>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 name="Group 321"/>
            <p:cNvGrpSpPr>
              <a:grpSpLocks/>
            </p:cNvGrpSpPr>
            <p:nvPr/>
          </p:nvGrpSpPr>
          <p:grpSpPr bwMode="auto">
            <a:xfrm>
              <a:off x="1781175" y="3841750"/>
              <a:ext cx="644525" cy="282575"/>
              <a:chOff x="4396" y="1245"/>
              <a:chExt cx="672" cy="248"/>
            </a:xfrm>
          </p:grpSpPr>
          <p:sp>
            <p:nvSpPr>
              <p:cNvPr id="1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07" name="Group 325"/>
              <p:cNvGrpSpPr>
                <a:grpSpLocks/>
              </p:cNvGrpSpPr>
              <p:nvPr/>
            </p:nvGrpSpPr>
            <p:grpSpPr bwMode="auto">
              <a:xfrm>
                <a:off x="4530" y="1287"/>
                <a:ext cx="377" cy="75"/>
                <a:chOff x="2468" y="1332"/>
                <a:chExt cx="310" cy="60"/>
              </a:xfrm>
            </p:grpSpPr>
            <p:sp>
              <p:nvSpPr>
                <p:cNvPr id="110"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1"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8" name="Line 328"/>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9" name="Line 329"/>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0" name="Group 330"/>
            <p:cNvGrpSpPr>
              <a:grpSpLocks/>
            </p:cNvGrpSpPr>
            <p:nvPr/>
          </p:nvGrpSpPr>
          <p:grpSpPr bwMode="auto">
            <a:xfrm>
              <a:off x="2368550" y="4362450"/>
              <a:ext cx="644525" cy="282575"/>
              <a:chOff x="4396" y="1245"/>
              <a:chExt cx="672" cy="248"/>
            </a:xfrm>
          </p:grpSpPr>
          <p:sp>
            <p:nvSpPr>
              <p:cNvPr id="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99" name="Group 334"/>
              <p:cNvGrpSpPr>
                <a:grpSpLocks/>
              </p:cNvGrpSpPr>
              <p:nvPr/>
            </p:nvGrpSpPr>
            <p:grpSpPr bwMode="auto">
              <a:xfrm>
                <a:off x="4530" y="1287"/>
                <a:ext cx="377" cy="75"/>
                <a:chOff x="2468" y="1332"/>
                <a:chExt cx="310" cy="60"/>
              </a:xfrm>
            </p:grpSpPr>
            <p:sp>
              <p:nvSpPr>
                <p:cNvPr id="102"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3"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 name="Line 337"/>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1" name="Line 338"/>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 name="Group 339"/>
            <p:cNvGrpSpPr>
              <a:grpSpLocks/>
            </p:cNvGrpSpPr>
            <p:nvPr/>
          </p:nvGrpSpPr>
          <p:grpSpPr bwMode="auto">
            <a:xfrm>
              <a:off x="2019300" y="5095875"/>
              <a:ext cx="644525" cy="282575"/>
              <a:chOff x="4396" y="1245"/>
              <a:chExt cx="672" cy="248"/>
            </a:xfrm>
          </p:grpSpPr>
          <p:sp>
            <p:nvSpPr>
              <p:cNvPr id="8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8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9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91" name="Group 343"/>
              <p:cNvGrpSpPr>
                <a:grpSpLocks/>
              </p:cNvGrpSpPr>
              <p:nvPr/>
            </p:nvGrpSpPr>
            <p:grpSpPr bwMode="auto">
              <a:xfrm>
                <a:off x="4530" y="1287"/>
                <a:ext cx="377" cy="75"/>
                <a:chOff x="2468" y="1332"/>
                <a:chExt cx="310" cy="60"/>
              </a:xfrm>
            </p:grpSpPr>
            <p:sp>
              <p:nvSpPr>
                <p:cNvPr id="94"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2" name="Line 346"/>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3" name="Line 347"/>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2" name="Group 348"/>
            <p:cNvGrpSpPr>
              <a:grpSpLocks/>
            </p:cNvGrpSpPr>
            <p:nvPr/>
          </p:nvGrpSpPr>
          <p:grpSpPr bwMode="auto">
            <a:xfrm>
              <a:off x="1189038" y="4511675"/>
              <a:ext cx="644525" cy="282575"/>
              <a:chOff x="4396" y="1245"/>
              <a:chExt cx="672" cy="248"/>
            </a:xfrm>
          </p:grpSpPr>
          <p:sp>
            <p:nvSpPr>
              <p:cNvPr id="8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8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8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83" name="Group 352"/>
              <p:cNvGrpSpPr>
                <a:grpSpLocks/>
              </p:cNvGrpSpPr>
              <p:nvPr/>
            </p:nvGrpSpPr>
            <p:grpSpPr bwMode="auto">
              <a:xfrm>
                <a:off x="4530" y="1287"/>
                <a:ext cx="377" cy="75"/>
                <a:chOff x="2468" y="1332"/>
                <a:chExt cx="310" cy="60"/>
              </a:xfrm>
            </p:grpSpPr>
            <p:sp>
              <p:nvSpPr>
                <p:cNvPr id="86" name="Freeform 3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 name="Freeform 3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84" name="Line 355"/>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5" name="Line 356"/>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3" name="Group 357"/>
            <p:cNvGrpSpPr>
              <a:grpSpLocks/>
            </p:cNvGrpSpPr>
            <p:nvPr/>
          </p:nvGrpSpPr>
          <p:grpSpPr bwMode="auto">
            <a:xfrm>
              <a:off x="4149725" y="4191000"/>
              <a:ext cx="644525" cy="282575"/>
              <a:chOff x="4396" y="1245"/>
              <a:chExt cx="672" cy="248"/>
            </a:xfrm>
          </p:grpSpPr>
          <p:sp>
            <p:nvSpPr>
              <p:cNvPr id="7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7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7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75" name="Group 361"/>
              <p:cNvGrpSpPr>
                <a:grpSpLocks/>
              </p:cNvGrpSpPr>
              <p:nvPr/>
            </p:nvGrpSpPr>
            <p:grpSpPr bwMode="auto">
              <a:xfrm>
                <a:off x="4530" y="1287"/>
                <a:ext cx="377" cy="75"/>
                <a:chOff x="2468" y="1332"/>
                <a:chExt cx="310" cy="60"/>
              </a:xfrm>
            </p:grpSpPr>
            <p:sp>
              <p:nvSpPr>
                <p:cNvPr id="78" name="Freeform 3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 name="Freeform 3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6" name="Line 364"/>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7" name="Line 365"/>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4" name="Group 366"/>
            <p:cNvGrpSpPr>
              <a:grpSpLocks/>
            </p:cNvGrpSpPr>
            <p:nvPr/>
          </p:nvGrpSpPr>
          <p:grpSpPr bwMode="auto">
            <a:xfrm>
              <a:off x="4960938" y="4610100"/>
              <a:ext cx="644525" cy="282575"/>
              <a:chOff x="4396" y="1245"/>
              <a:chExt cx="672" cy="248"/>
            </a:xfrm>
          </p:grpSpPr>
          <p:sp>
            <p:nvSpPr>
              <p:cNvPr id="6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6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6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67" name="Group 370"/>
              <p:cNvGrpSpPr>
                <a:grpSpLocks/>
              </p:cNvGrpSpPr>
              <p:nvPr/>
            </p:nvGrpSpPr>
            <p:grpSpPr bwMode="auto">
              <a:xfrm>
                <a:off x="4530" y="1287"/>
                <a:ext cx="377" cy="75"/>
                <a:chOff x="2468" y="1332"/>
                <a:chExt cx="310" cy="60"/>
              </a:xfrm>
            </p:grpSpPr>
            <p:sp>
              <p:nvSpPr>
                <p:cNvPr id="70" name="Freeform 3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Freeform 3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68" name="Line 373"/>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9" name="Line 374"/>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5" name="Group 375"/>
            <p:cNvGrpSpPr>
              <a:grpSpLocks/>
            </p:cNvGrpSpPr>
            <p:nvPr/>
          </p:nvGrpSpPr>
          <p:grpSpPr bwMode="auto">
            <a:xfrm>
              <a:off x="4376738" y="5051425"/>
              <a:ext cx="644525" cy="282575"/>
              <a:chOff x="4396" y="1245"/>
              <a:chExt cx="672" cy="248"/>
            </a:xfrm>
          </p:grpSpPr>
          <p:sp>
            <p:nvSpPr>
              <p:cNvPr id="5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5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5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59" name="Group 379"/>
              <p:cNvGrpSpPr>
                <a:grpSpLocks/>
              </p:cNvGrpSpPr>
              <p:nvPr/>
            </p:nvGrpSpPr>
            <p:grpSpPr bwMode="auto">
              <a:xfrm>
                <a:off x="4530" y="1287"/>
                <a:ext cx="377" cy="75"/>
                <a:chOff x="2468" y="1332"/>
                <a:chExt cx="310" cy="60"/>
              </a:xfrm>
            </p:grpSpPr>
            <p:sp>
              <p:nvSpPr>
                <p:cNvPr id="62" name="Freeform 3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Freeform 3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60" name="Line 382"/>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1" name="Line 383"/>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spTree>
    <p:extLst>
      <p:ext uri="{BB962C8B-B14F-4D97-AF65-F5344CB8AC3E}">
        <p14:creationId xmlns:p14="http://schemas.microsoft.com/office/powerpoint/2010/main" val="15088924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2" name="Rectangle 3"/>
          <p:cNvSpPr>
            <a:spLocks noGrp="1" noChangeArrowheads="1"/>
          </p:cNvSpPr>
          <p:nvPr>
            <p:ph type="body" idx="4294967295"/>
          </p:nvPr>
        </p:nvSpPr>
        <p:spPr>
          <a:xfrm>
            <a:off x="312882" y="1259465"/>
            <a:ext cx="6285345" cy="5481637"/>
          </a:xfrm>
          <a:prstGeom prst="rect">
            <a:avLst/>
          </a:prstGeom>
          <a:noFill/>
        </p:spPr>
        <p:txBody>
          <a:bodyPr/>
          <a:lstStyle/>
          <a:p>
            <a:pPr eaLnBrk="1" hangingPunct="1">
              <a:lnSpc>
                <a:spcPct val="120000"/>
              </a:lnSpc>
              <a:spcBef>
                <a:spcPts val="0"/>
              </a:spcBef>
              <a:buFont typeface="Wingdings" panose="05000000000000000000" pitchFamily="2" charset="2"/>
              <a:buChar char="l"/>
            </a:pPr>
            <a:r>
              <a:rPr lang="zh-CN" altLang="en-US" sz="2200" dirty="0">
                <a:solidFill>
                  <a:schemeClr val="tx2"/>
                </a:solidFill>
                <a:latin typeface="+mn-ea"/>
              </a:rPr>
              <a:t>两级层次</a:t>
            </a:r>
            <a:r>
              <a:rPr lang="en-US" altLang="zh-CN" sz="2200" dirty="0">
                <a:solidFill>
                  <a:schemeClr val="tx2"/>
                </a:solidFill>
                <a:latin typeface="+mn-ea"/>
              </a:rPr>
              <a:t>:</a:t>
            </a:r>
            <a:r>
              <a:rPr lang="en-US" altLang="zh-CN" sz="2200" dirty="0">
                <a:latin typeface="+mn-ea"/>
              </a:rPr>
              <a:t> </a:t>
            </a:r>
            <a:r>
              <a:rPr lang="zh-CN" altLang="en-US" sz="2200" dirty="0">
                <a:latin typeface="+mn-ea"/>
              </a:rPr>
              <a:t>本地区域</a:t>
            </a:r>
            <a:r>
              <a:rPr lang="en-US" altLang="zh-CN" sz="2200" dirty="0">
                <a:latin typeface="+mn-ea"/>
              </a:rPr>
              <a:t>, </a:t>
            </a:r>
            <a:r>
              <a:rPr lang="zh-CN" altLang="en-US" sz="2200" dirty="0">
                <a:latin typeface="+mn-ea"/>
              </a:rPr>
              <a:t>主干区域（</a:t>
            </a:r>
            <a:r>
              <a:rPr lang="zh-CN" altLang="en-US" sz="2200" dirty="0">
                <a:solidFill>
                  <a:schemeClr val="tx2"/>
                </a:solidFill>
                <a:latin typeface="+mn-ea"/>
              </a:rPr>
              <a:t>这些区域都是在一个自治系统内</a:t>
            </a:r>
            <a:r>
              <a:rPr lang="zh-CN" altLang="en-US" sz="2200" dirty="0">
                <a:solidFill>
                  <a:schemeClr val="accent2"/>
                </a:solidFill>
                <a:latin typeface="+mn-ea"/>
              </a:rPr>
              <a:t>）</a:t>
            </a:r>
          </a:p>
          <a:p>
            <a:pPr lvl="1" eaLnBrk="1" hangingPunct="1">
              <a:lnSpc>
                <a:spcPct val="120000"/>
              </a:lnSpc>
              <a:spcBef>
                <a:spcPts val="0"/>
              </a:spcBef>
            </a:pPr>
            <a:r>
              <a:rPr lang="zh-CN" altLang="en-US" sz="2200" dirty="0">
                <a:latin typeface="+mn-ea"/>
              </a:rPr>
              <a:t>只在区域内发送链路状态通告</a:t>
            </a:r>
          </a:p>
          <a:p>
            <a:pPr lvl="1" eaLnBrk="1" hangingPunct="1">
              <a:lnSpc>
                <a:spcPct val="120000"/>
              </a:lnSpc>
              <a:spcBef>
                <a:spcPts val="0"/>
              </a:spcBef>
            </a:pPr>
            <a:r>
              <a:rPr lang="zh-CN" altLang="en-US" sz="2200" dirty="0">
                <a:latin typeface="+mn-ea"/>
              </a:rPr>
              <a:t>每个节点有详细的区域拓扑</a:t>
            </a:r>
            <a:r>
              <a:rPr lang="en-US" altLang="zh-CN" sz="2200" dirty="0">
                <a:latin typeface="+mn-ea"/>
              </a:rPr>
              <a:t>; </a:t>
            </a:r>
            <a:r>
              <a:rPr lang="zh-CN" altLang="en-US" sz="2200" dirty="0">
                <a:latin typeface="+mn-ea"/>
              </a:rPr>
              <a:t>仅知道到达其他区域内网络的方向（即最短路径）</a:t>
            </a:r>
          </a:p>
          <a:p>
            <a:pPr eaLnBrk="1" hangingPunct="1">
              <a:lnSpc>
                <a:spcPct val="120000"/>
              </a:lnSpc>
              <a:spcBef>
                <a:spcPts val="0"/>
              </a:spcBef>
              <a:buFont typeface="Wingdings" panose="05000000000000000000" pitchFamily="2" charset="2"/>
              <a:buChar char="l"/>
            </a:pPr>
            <a:r>
              <a:rPr lang="zh-CN" altLang="en-US" sz="2200" dirty="0">
                <a:solidFill>
                  <a:schemeClr val="tx2"/>
                </a:solidFill>
                <a:latin typeface="+mn-ea"/>
              </a:rPr>
              <a:t>区域边界路由器（同时属于本地区域和主干区域）</a:t>
            </a:r>
            <a:r>
              <a:rPr lang="en-US" altLang="zh-CN" sz="2200" dirty="0">
                <a:solidFill>
                  <a:schemeClr val="tx2"/>
                </a:solidFill>
                <a:latin typeface="+mn-ea"/>
              </a:rPr>
              <a:t>:</a:t>
            </a:r>
            <a:r>
              <a:rPr lang="en-US" altLang="zh-CN" sz="2200" dirty="0">
                <a:latin typeface="+mn-ea"/>
              </a:rPr>
              <a:t>“</a:t>
            </a:r>
            <a:r>
              <a:rPr lang="zh-CN" altLang="en-US" sz="2200" dirty="0">
                <a:latin typeface="+mn-ea"/>
              </a:rPr>
              <a:t>汇总”了到本区域内部网络的路径</a:t>
            </a:r>
            <a:r>
              <a:rPr lang="en-US" altLang="zh-CN" sz="2200" dirty="0">
                <a:latin typeface="+mn-ea"/>
              </a:rPr>
              <a:t>, </a:t>
            </a:r>
            <a:r>
              <a:rPr lang="zh-CN" altLang="en-US" sz="2200" dirty="0">
                <a:latin typeface="+mn-ea"/>
              </a:rPr>
              <a:t>并通告给其他区域边界路由器</a:t>
            </a:r>
            <a:r>
              <a:rPr lang="en-US" altLang="zh-CN" sz="2200" dirty="0">
                <a:latin typeface="+mn-ea"/>
              </a:rPr>
              <a:t>.</a:t>
            </a:r>
          </a:p>
          <a:p>
            <a:pPr eaLnBrk="1" hangingPunct="1">
              <a:lnSpc>
                <a:spcPct val="120000"/>
              </a:lnSpc>
              <a:spcBef>
                <a:spcPts val="0"/>
              </a:spcBef>
              <a:buFont typeface="Wingdings" panose="05000000000000000000" pitchFamily="2" charset="2"/>
              <a:buChar char="l"/>
            </a:pPr>
            <a:r>
              <a:rPr lang="zh-CN" altLang="en-US" sz="2200" dirty="0">
                <a:solidFill>
                  <a:schemeClr val="tx2"/>
                </a:solidFill>
                <a:latin typeface="+mn-ea"/>
              </a:rPr>
              <a:t>主干路由器：限于在主干区域内运行</a:t>
            </a:r>
            <a:r>
              <a:rPr lang="en-US" altLang="zh-CN" sz="2200" dirty="0">
                <a:solidFill>
                  <a:schemeClr val="tx2"/>
                </a:solidFill>
                <a:latin typeface="+mn-ea"/>
              </a:rPr>
              <a:t>OSPF</a:t>
            </a:r>
            <a:r>
              <a:rPr lang="zh-CN" altLang="en-US" sz="2200" dirty="0">
                <a:solidFill>
                  <a:schemeClr val="tx2"/>
                </a:solidFill>
                <a:latin typeface="+mn-ea"/>
              </a:rPr>
              <a:t>路由协议</a:t>
            </a:r>
            <a:r>
              <a:rPr lang="zh-CN" altLang="en-US" sz="2200" dirty="0">
                <a:latin typeface="+mn-ea"/>
              </a:rPr>
              <a:t>（本身不是区域边界路由器）</a:t>
            </a:r>
          </a:p>
          <a:p>
            <a:pPr eaLnBrk="1" hangingPunct="1">
              <a:lnSpc>
                <a:spcPct val="120000"/>
              </a:lnSpc>
              <a:spcBef>
                <a:spcPts val="0"/>
              </a:spcBef>
              <a:buFont typeface="Wingdings" panose="05000000000000000000" pitchFamily="2" charset="2"/>
              <a:buChar char="l"/>
            </a:pPr>
            <a:r>
              <a:rPr lang="zh-CN" altLang="en-US" sz="2200" dirty="0">
                <a:solidFill>
                  <a:schemeClr val="tx2"/>
                </a:solidFill>
                <a:latin typeface="+mn-ea"/>
              </a:rPr>
              <a:t>边界路由器</a:t>
            </a:r>
            <a:r>
              <a:rPr lang="en-US" altLang="zh-CN" sz="2200" dirty="0">
                <a:solidFill>
                  <a:schemeClr val="tx2"/>
                </a:solidFill>
                <a:latin typeface="+mn-ea"/>
              </a:rPr>
              <a:t>:</a:t>
            </a:r>
            <a:r>
              <a:rPr lang="en-US" altLang="zh-CN" sz="2200" dirty="0">
                <a:latin typeface="+mn-ea"/>
              </a:rPr>
              <a:t> </a:t>
            </a:r>
            <a:r>
              <a:rPr lang="zh-CN" altLang="en-US" sz="2200" dirty="0">
                <a:latin typeface="+mn-ea"/>
              </a:rPr>
              <a:t>连接到其他自治系统</a:t>
            </a:r>
            <a:endParaRPr lang="en-US" altLang="zh-CN" sz="2200" dirty="0">
              <a:latin typeface="+mn-ea"/>
            </a:endParaRPr>
          </a:p>
        </p:txBody>
      </p:sp>
      <p:sp>
        <p:nvSpPr>
          <p:cNvPr id="5" name="Rectangle 2"/>
          <p:cNvSpPr txBox="1">
            <a:spLocks noChangeArrowheads="1"/>
          </p:cNvSpPr>
          <p:nvPr/>
        </p:nvSpPr>
        <p:spPr>
          <a:xfrm>
            <a:off x="2074286" y="401781"/>
            <a:ext cx="77724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t>层次 </a:t>
            </a:r>
            <a:r>
              <a:rPr lang="en-US" altLang="zh-CN" sz="4000" dirty="0"/>
              <a:t>OSPF</a:t>
            </a:r>
          </a:p>
        </p:txBody>
      </p:sp>
      <p:pic>
        <p:nvPicPr>
          <p:cNvPr id="2" name="图片 1"/>
          <p:cNvPicPr>
            <a:picLocks noChangeAspect="1"/>
          </p:cNvPicPr>
          <p:nvPr/>
        </p:nvPicPr>
        <p:blipFill>
          <a:blip r:embed="rId3"/>
          <a:stretch>
            <a:fillRect/>
          </a:stretch>
        </p:blipFill>
        <p:spPr>
          <a:xfrm>
            <a:off x="6795654" y="1461654"/>
            <a:ext cx="4848973" cy="3259781"/>
          </a:xfrm>
          <a:prstGeom prst="rect">
            <a:avLst/>
          </a:prstGeom>
        </p:spPr>
      </p:pic>
    </p:spTree>
    <p:extLst>
      <p:ext uri="{BB962C8B-B14F-4D97-AF65-F5344CB8AC3E}">
        <p14:creationId xmlns:p14="http://schemas.microsoft.com/office/powerpoint/2010/main" val="23718416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grpSp>
        <p:nvGrpSpPr>
          <p:cNvPr id="5" name="组合 4"/>
          <p:cNvGrpSpPr/>
          <p:nvPr/>
        </p:nvGrpSpPr>
        <p:grpSpPr>
          <a:xfrm>
            <a:off x="1172273" y="1519238"/>
            <a:ext cx="10049909" cy="4686300"/>
            <a:chOff x="951646" y="1648481"/>
            <a:chExt cx="4333875" cy="4686300"/>
          </a:xfrm>
          <a:noFill/>
        </p:grpSpPr>
        <p:sp>
          <p:nvSpPr>
            <p:cNvPr id="6" name="圆角矩形 5"/>
            <p:cNvSpPr/>
            <p:nvPr/>
          </p:nvSpPr>
          <p:spPr>
            <a:xfrm>
              <a:off x="951646" y="1648481"/>
              <a:ext cx="4333875" cy="4686300"/>
            </a:xfrm>
            <a:prstGeom prst="roundRect">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600">
                <a:latin typeface="+mn-ea"/>
                <a:cs typeface="+mn-ea"/>
                <a:sym typeface="+mn-lt"/>
              </a:endParaRPr>
            </a:p>
          </p:txBody>
        </p:sp>
        <p:sp>
          <p:nvSpPr>
            <p:cNvPr id="7" name="Rectangle 3"/>
            <p:cNvSpPr>
              <a:spLocks noChangeArrowheads="1"/>
            </p:cNvSpPr>
            <p:nvPr/>
          </p:nvSpPr>
          <p:spPr bwMode="auto">
            <a:xfrm>
              <a:off x="1297721" y="2010431"/>
              <a:ext cx="3641724" cy="2085975"/>
            </a:xfrm>
            <a:prstGeom prst="rect">
              <a:avLst/>
            </a:prstGeom>
            <a:grpFill/>
            <a:ln w="38100">
              <a:noFill/>
              <a:miter lim="800000"/>
              <a:headEnd/>
              <a:tailEnd/>
            </a:ln>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30000"/>
                </a:lnSpc>
                <a:spcBef>
                  <a:spcPts val="0"/>
                </a:spcBef>
                <a:buSzPct val="85000"/>
                <a:buFont typeface="Wingdings" panose="05000000000000000000" pitchFamily="2" charset="2"/>
                <a:buChar char="l"/>
              </a:pPr>
              <a:r>
                <a:rPr lang="en-US" altLang="zh-CN" sz="2600" dirty="0">
                  <a:latin typeface="+mn-ea"/>
                  <a:ea typeface="+mn-ea"/>
                  <a:cs typeface="+mn-ea"/>
                  <a:sym typeface="+mn-lt"/>
                </a:rPr>
                <a:t>BGP (Border Gateway Protocol)</a:t>
              </a:r>
              <a:r>
                <a:rPr lang="zh-CN" altLang="en-US" sz="2600" dirty="0">
                  <a:latin typeface="+mn-ea"/>
                  <a:ea typeface="+mn-ea"/>
                  <a:cs typeface="+mn-ea"/>
                  <a:sym typeface="+mn-lt"/>
                </a:rPr>
                <a:t>：事实上的标准</a:t>
              </a:r>
            </a:p>
            <a:p>
              <a:pPr>
                <a:lnSpc>
                  <a:spcPct val="130000"/>
                </a:lnSpc>
                <a:spcBef>
                  <a:spcPts val="0"/>
                </a:spcBef>
                <a:buSzPct val="85000"/>
                <a:buFont typeface="Wingdings" panose="05000000000000000000" pitchFamily="2" charset="2"/>
                <a:buChar char="l"/>
              </a:pPr>
              <a:r>
                <a:rPr lang="en-US" altLang="zh-CN" sz="2600" dirty="0">
                  <a:latin typeface="+mn-ea"/>
                  <a:ea typeface="+mn-ea"/>
                  <a:cs typeface="+mn-ea"/>
                  <a:sym typeface="+mn-lt"/>
                </a:rPr>
                <a:t>BGP </a:t>
              </a:r>
              <a:r>
                <a:rPr lang="zh-CN" altLang="en-US" sz="2600" dirty="0">
                  <a:latin typeface="+mn-ea"/>
                  <a:ea typeface="+mn-ea"/>
                  <a:cs typeface="+mn-ea"/>
                  <a:sym typeface="+mn-lt"/>
                </a:rPr>
                <a:t>为每个 </a:t>
              </a:r>
              <a:r>
                <a:rPr lang="en-US" altLang="zh-CN" sz="2600" dirty="0">
                  <a:latin typeface="+mn-ea"/>
                  <a:ea typeface="+mn-ea"/>
                  <a:cs typeface="+mn-ea"/>
                  <a:sym typeface="+mn-lt"/>
                </a:rPr>
                <a:t>AS </a:t>
              </a:r>
              <a:r>
                <a:rPr lang="zh-CN" altLang="en-US" sz="2600" dirty="0">
                  <a:latin typeface="+mn-ea"/>
                  <a:ea typeface="+mn-ea"/>
                  <a:cs typeface="+mn-ea"/>
                  <a:sym typeface="+mn-lt"/>
                </a:rPr>
                <a:t>提供了一种手段</a:t>
              </a:r>
              <a:r>
                <a:rPr lang="en-US" altLang="zh-CN" sz="2600" dirty="0">
                  <a:latin typeface="+mn-ea"/>
                  <a:ea typeface="+mn-ea"/>
                  <a:cs typeface="+mn-ea"/>
                  <a:sym typeface="+mn-lt"/>
                </a:rPr>
                <a:t>:</a:t>
              </a:r>
            </a:p>
            <a:p>
              <a:pPr>
                <a:lnSpc>
                  <a:spcPct val="130000"/>
                </a:lnSpc>
                <a:spcBef>
                  <a:spcPts val="0"/>
                </a:spcBef>
                <a:buSzPct val="85000"/>
                <a:buFont typeface="Wingdings" panose="05000000000000000000" pitchFamily="2" charset="2"/>
                <a:buChar char="l"/>
              </a:pPr>
              <a:r>
                <a:rPr lang="zh-CN" altLang="en-US" sz="2600" dirty="0">
                  <a:latin typeface="+mn-ea"/>
                  <a:ea typeface="+mn-ea"/>
                  <a:cs typeface="+mn-ea"/>
                  <a:sym typeface="+mn-lt"/>
                </a:rPr>
                <a:t>从相邻</a:t>
              </a:r>
              <a:r>
                <a:rPr lang="en-US" altLang="zh-CN" sz="2600" dirty="0">
                  <a:latin typeface="+mn-ea"/>
                  <a:ea typeface="+mn-ea"/>
                  <a:cs typeface="+mn-ea"/>
                  <a:sym typeface="+mn-lt"/>
                </a:rPr>
                <a:t>AS</a:t>
              </a:r>
              <a:r>
                <a:rPr lang="zh-CN" altLang="en-US" sz="2600" dirty="0">
                  <a:latin typeface="+mn-ea"/>
                  <a:ea typeface="+mn-ea"/>
                  <a:cs typeface="+mn-ea"/>
                  <a:sym typeface="+mn-lt"/>
                </a:rPr>
                <a:t>获取子网可达信息</a:t>
              </a:r>
            </a:p>
            <a:p>
              <a:pPr>
                <a:lnSpc>
                  <a:spcPct val="130000"/>
                </a:lnSpc>
                <a:spcBef>
                  <a:spcPts val="0"/>
                </a:spcBef>
                <a:buSzPct val="85000"/>
                <a:buFont typeface="Wingdings" panose="05000000000000000000" pitchFamily="2" charset="2"/>
                <a:buChar char="l"/>
              </a:pPr>
              <a:r>
                <a:rPr lang="zh-CN" altLang="en-US" sz="2600" dirty="0">
                  <a:latin typeface="+mn-ea"/>
                  <a:ea typeface="+mn-ea"/>
                  <a:cs typeface="+mn-ea"/>
                  <a:sym typeface="+mn-lt"/>
                </a:rPr>
                <a:t>向该</a:t>
              </a:r>
              <a:r>
                <a:rPr lang="en-US" altLang="zh-CN" sz="2600" dirty="0">
                  <a:latin typeface="+mn-ea"/>
                  <a:ea typeface="+mn-ea"/>
                  <a:cs typeface="+mn-ea"/>
                  <a:sym typeface="+mn-lt"/>
                </a:rPr>
                <a:t>AS</a:t>
              </a:r>
              <a:r>
                <a:rPr lang="zh-CN" altLang="en-US" sz="2600" dirty="0">
                  <a:latin typeface="+mn-ea"/>
                  <a:ea typeface="+mn-ea"/>
                  <a:cs typeface="+mn-ea"/>
                  <a:sym typeface="+mn-lt"/>
                </a:rPr>
                <a:t>内部的所有路由器传播这些可达性信息</a:t>
              </a:r>
            </a:p>
            <a:p>
              <a:pPr>
                <a:lnSpc>
                  <a:spcPct val="130000"/>
                </a:lnSpc>
                <a:spcBef>
                  <a:spcPts val="0"/>
                </a:spcBef>
                <a:buSzPct val="85000"/>
                <a:buFont typeface="Wingdings" panose="05000000000000000000" pitchFamily="2" charset="2"/>
                <a:buChar char="l"/>
              </a:pPr>
              <a:r>
                <a:rPr lang="zh-CN" altLang="en-US" sz="2600" dirty="0">
                  <a:latin typeface="+mn-ea"/>
                  <a:ea typeface="+mn-ea"/>
                  <a:cs typeface="+mn-ea"/>
                  <a:sym typeface="+mn-lt"/>
                </a:rPr>
                <a:t>基于该可达信息和</a:t>
              </a:r>
              <a:r>
                <a:rPr lang="en-US" altLang="zh-CN" sz="2600" dirty="0">
                  <a:latin typeface="+mn-ea"/>
                  <a:ea typeface="+mn-ea"/>
                  <a:cs typeface="+mn-ea"/>
                  <a:sym typeface="+mn-lt"/>
                </a:rPr>
                <a:t>AS</a:t>
              </a:r>
              <a:r>
                <a:rPr lang="zh-CN" altLang="en-US" sz="2600" dirty="0">
                  <a:latin typeface="+mn-ea"/>
                  <a:ea typeface="+mn-ea"/>
                  <a:cs typeface="+mn-ea"/>
                  <a:sym typeface="+mn-lt"/>
                </a:rPr>
                <a:t>策略，决定到达子网的“好”路由</a:t>
              </a:r>
            </a:p>
            <a:p>
              <a:pPr>
                <a:lnSpc>
                  <a:spcPct val="130000"/>
                </a:lnSpc>
                <a:spcBef>
                  <a:spcPts val="0"/>
                </a:spcBef>
                <a:buSzPct val="85000"/>
                <a:buFont typeface="Wingdings" panose="05000000000000000000" pitchFamily="2" charset="2"/>
                <a:buChar char="l"/>
              </a:pPr>
              <a:r>
                <a:rPr lang="zh-CN" altLang="en-US" sz="2600" dirty="0">
                  <a:latin typeface="+mn-ea"/>
                  <a:ea typeface="+mn-ea"/>
                  <a:cs typeface="+mn-ea"/>
                  <a:sym typeface="+mn-lt"/>
                </a:rPr>
                <a:t>允许一个子网向</a:t>
              </a:r>
              <a:r>
                <a:rPr lang="en-US" altLang="zh-CN" sz="2600" dirty="0">
                  <a:latin typeface="+mn-ea"/>
                  <a:ea typeface="+mn-ea"/>
                  <a:cs typeface="+mn-ea"/>
                  <a:sym typeface="+mn-lt"/>
                </a:rPr>
                <a:t>Internet</a:t>
              </a:r>
              <a:r>
                <a:rPr lang="zh-CN" altLang="en-US" sz="2600" dirty="0">
                  <a:latin typeface="+mn-ea"/>
                  <a:ea typeface="+mn-ea"/>
                  <a:cs typeface="+mn-ea"/>
                  <a:sym typeface="+mn-lt"/>
                </a:rPr>
                <a:t>的其他部分通告它的存在 “</a:t>
              </a:r>
              <a:r>
                <a:rPr lang="en-US" altLang="zh-CN" sz="2600" dirty="0">
                  <a:latin typeface="+mn-ea"/>
                  <a:ea typeface="+mn-ea"/>
                  <a:cs typeface="+mn-ea"/>
                  <a:sym typeface="+mn-lt"/>
                </a:rPr>
                <a:t>I am here”</a:t>
              </a:r>
            </a:p>
          </p:txBody>
        </p:sp>
      </p:grpSp>
    </p:spTree>
    <p:extLst>
      <p:ext uri="{BB962C8B-B14F-4D97-AF65-F5344CB8AC3E}">
        <p14:creationId xmlns:p14="http://schemas.microsoft.com/office/powerpoint/2010/main" val="21876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8" name="Rectangle 3"/>
          <p:cNvSpPr>
            <a:spLocks noChangeArrowheads="1"/>
          </p:cNvSpPr>
          <p:nvPr/>
        </p:nvSpPr>
        <p:spPr bwMode="auto">
          <a:xfrm>
            <a:off x="665539" y="1236952"/>
            <a:ext cx="2108834" cy="716539"/>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30000"/>
              </a:lnSpc>
              <a:spcBef>
                <a:spcPts val="0"/>
              </a:spcBef>
              <a:buSzPct val="85000"/>
              <a:buFont typeface="Wingdings" panose="05000000000000000000" pitchFamily="2" charset="2"/>
              <a:buChar char="l"/>
            </a:pPr>
            <a:endParaRPr lang="en-US" altLang="zh-CN" sz="2400" dirty="0">
              <a:latin typeface="+mn-ea"/>
              <a:ea typeface="+mn-ea"/>
              <a:cs typeface="+mn-ea"/>
              <a:sym typeface="+mn-lt"/>
            </a:endParaRPr>
          </a:p>
        </p:txBody>
      </p:sp>
      <p:grpSp>
        <p:nvGrpSpPr>
          <p:cNvPr id="9" name="组合 8"/>
          <p:cNvGrpSpPr/>
          <p:nvPr/>
        </p:nvGrpSpPr>
        <p:grpSpPr>
          <a:xfrm>
            <a:off x="5803875" y="1860899"/>
            <a:ext cx="6113462" cy="4342967"/>
            <a:chOff x="376238" y="1427163"/>
            <a:chExt cx="6113462" cy="4342967"/>
          </a:xfrm>
        </p:grpSpPr>
        <p:sp>
          <p:nvSpPr>
            <p:cNvPr id="10" name="Rectangle 88"/>
            <p:cNvSpPr>
              <a:spLocks noChangeArrowheads="1"/>
            </p:cNvSpPr>
            <p:nvPr/>
          </p:nvSpPr>
          <p:spPr bwMode="auto">
            <a:xfrm>
              <a:off x="2363214" y="4125480"/>
              <a:ext cx="2674937" cy="16446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1" name="Group 91"/>
            <p:cNvGrpSpPr>
              <a:grpSpLocks/>
            </p:cNvGrpSpPr>
            <p:nvPr/>
          </p:nvGrpSpPr>
          <p:grpSpPr bwMode="auto">
            <a:xfrm>
              <a:off x="2531489" y="4257243"/>
              <a:ext cx="1171575" cy="703262"/>
              <a:chOff x="1623" y="2649"/>
              <a:chExt cx="738" cy="443"/>
            </a:xfrm>
          </p:grpSpPr>
          <p:sp>
            <p:nvSpPr>
              <p:cNvPr id="129" name="Oval 89"/>
              <p:cNvSpPr>
                <a:spLocks noChangeArrowheads="1"/>
              </p:cNvSpPr>
              <p:nvPr/>
            </p:nvSpPr>
            <p:spPr bwMode="auto">
              <a:xfrm>
                <a:off x="1623" y="2649"/>
                <a:ext cx="675" cy="443"/>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30" name="Rectangle 90"/>
              <p:cNvSpPr>
                <a:spLocks noChangeArrowheads="1"/>
              </p:cNvSpPr>
              <p:nvPr/>
            </p:nvSpPr>
            <p:spPr bwMode="auto">
              <a:xfrm>
                <a:off x="1664" y="2681"/>
                <a:ext cx="69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a:latin typeface="+mn-ea"/>
                    <a:ea typeface="+mn-ea"/>
                  </a:rPr>
                  <a:t>AS</a:t>
                </a:r>
                <a:r>
                  <a:rPr lang="zh-CN" altLang="en-US" sz="1800">
                    <a:latin typeface="+mn-ea"/>
                    <a:ea typeface="+mn-ea"/>
                  </a:rPr>
                  <a:t>内选</a:t>
                </a:r>
              </a:p>
              <a:p>
                <a:pPr eaLnBrk="1" hangingPunct="1">
                  <a:spcBef>
                    <a:spcPct val="0"/>
                  </a:spcBef>
                  <a:buClrTx/>
                  <a:buFontTx/>
                  <a:buNone/>
                </a:pPr>
                <a:r>
                  <a:rPr lang="zh-CN" altLang="en-US" sz="1800">
                    <a:latin typeface="+mn-ea"/>
                    <a:ea typeface="+mn-ea"/>
                  </a:rPr>
                  <a:t>路算法</a:t>
                </a:r>
              </a:p>
            </p:txBody>
          </p:sp>
        </p:grpSp>
        <p:grpSp>
          <p:nvGrpSpPr>
            <p:cNvPr id="12" name="Group 94"/>
            <p:cNvGrpSpPr>
              <a:grpSpLocks/>
            </p:cNvGrpSpPr>
            <p:nvPr/>
          </p:nvGrpSpPr>
          <p:grpSpPr bwMode="auto">
            <a:xfrm>
              <a:off x="3719230" y="4254068"/>
              <a:ext cx="1296988" cy="701675"/>
              <a:chOff x="2376" y="2657"/>
              <a:chExt cx="817" cy="442"/>
            </a:xfrm>
          </p:grpSpPr>
          <p:sp>
            <p:nvSpPr>
              <p:cNvPr id="127" name="Oval 92"/>
              <p:cNvSpPr>
                <a:spLocks noChangeArrowheads="1"/>
              </p:cNvSpPr>
              <p:nvPr/>
            </p:nvSpPr>
            <p:spPr bwMode="auto">
              <a:xfrm>
                <a:off x="2381" y="2657"/>
                <a:ext cx="675" cy="442"/>
              </a:xfrm>
              <a:prstGeom prst="ellipse">
                <a:avLst/>
              </a:prstGeom>
              <a:noFill/>
              <a:ln w="317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8" name="Rectangle 93"/>
              <p:cNvSpPr>
                <a:spLocks noChangeArrowheads="1"/>
              </p:cNvSpPr>
              <p:nvPr/>
            </p:nvSpPr>
            <p:spPr bwMode="auto">
              <a:xfrm>
                <a:off x="2376" y="2689"/>
                <a:ext cx="817"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600" dirty="0">
                    <a:solidFill>
                      <a:schemeClr val="tx2"/>
                    </a:solidFill>
                    <a:latin typeface="+mn-ea"/>
                    <a:ea typeface="+mn-ea"/>
                  </a:rPr>
                  <a:t>AS</a:t>
                </a:r>
                <a:r>
                  <a:rPr lang="zh-CN" altLang="en-US" sz="1600" dirty="0">
                    <a:solidFill>
                      <a:schemeClr val="tx2"/>
                    </a:solidFill>
                    <a:latin typeface="+mn-ea"/>
                    <a:ea typeface="+mn-ea"/>
                  </a:rPr>
                  <a:t>间路由</a:t>
                </a:r>
              </a:p>
              <a:p>
                <a:pPr eaLnBrk="1" hangingPunct="1">
                  <a:spcBef>
                    <a:spcPct val="0"/>
                  </a:spcBef>
                  <a:buClrTx/>
                  <a:buFontTx/>
                  <a:buNone/>
                </a:pPr>
                <a:r>
                  <a:rPr lang="zh-CN" altLang="en-US" sz="1600" dirty="0">
                    <a:solidFill>
                      <a:schemeClr val="tx2"/>
                    </a:solidFill>
                    <a:latin typeface="+mn-ea"/>
                    <a:ea typeface="+mn-ea"/>
                  </a:rPr>
                  <a:t>选择算法</a:t>
                </a:r>
              </a:p>
            </p:txBody>
          </p:sp>
        </p:grpSp>
        <p:sp>
          <p:nvSpPr>
            <p:cNvPr id="13" name="Rectangle 95"/>
            <p:cNvSpPr>
              <a:spLocks noChangeArrowheads="1"/>
            </p:cNvSpPr>
            <p:nvPr/>
          </p:nvSpPr>
          <p:spPr bwMode="auto">
            <a:xfrm>
              <a:off x="3049013" y="5184344"/>
              <a:ext cx="1135062" cy="388937"/>
            </a:xfrm>
            <a:prstGeom prst="rect">
              <a:avLst/>
            </a:prstGeom>
            <a:solidFill>
              <a:schemeClr val="accent1"/>
            </a:solidFill>
            <a:ln w="12700">
              <a:solidFill>
                <a:schemeClr val="tx1"/>
              </a:solidFill>
              <a:miter lim="800000"/>
              <a:headEnd/>
              <a:tailEnd/>
            </a:ln>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dirty="0">
                  <a:solidFill>
                    <a:schemeClr val="bg1"/>
                  </a:solidFill>
                  <a:latin typeface="+mn-ea"/>
                  <a:ea typeface="+mn-ea"/>
                </a:rPr>
                <a:t>转发表</a:t>
              </a:r>
            </a:p>
          </p:txBody>
        </p:sp>
        <p:sp>
          <p:nvSpPr>
            <p:cNvPr id="14" name="Freeform 96"/>
            <p:cNvSpPr>
              <a:spLocks/>
            </p:cNvSpPr>
            <p:nvPr/>
          </p:nvSpPr>
          <p:spPr bwMode="auto">
            <a:xfrm>
              <a:off x="2633089" y="4844619"/>
              <a:ext cx="403225" cy="509587"/>
            </a:xfrm>
            <a:custGeom>
              <a:avLst/>
              <a:gdLst>
                <a:gd name="T0" fmla="*/ 0 w 254"/>
                <a:gd name="T1" fmla="*/ 0 h 321"/>
                <a:gd name="T2" fmla="*/ 2147483646 w 254"/>
                <a:gd name="T3" fmla="*/ 2147483646 h 321"/>
                <a:gd name="T4" fmla="*/ 2147483646 w 254"/>
                <a:gd name="T5" fmla="*/ 2147483646 h 321"/>
                <a:gd name="T6" fmla="*/ 2147483646 w 254"/>
                <a:gd name="T7" fmla="*/ 2147483646 h 321"/>
                <a:gd name="T8" fmla="*/ 2147483646 w 254"/>
                <a:gd name="T9" fmla="*/ 2147483646 h 321"/>
                <a:gd name="T10" fmla="*/ 2147483646 w 254"/>
                <a:gd name="T11" fmla="*/ 2147483646 h 321"/>
                <a:gd name="T12" fmla="*/ 2147483646 w 254"/>
                <a:gd name="T13" fmla="*/ 2147483646 h 321"/>
                <a:gd name="T14" fmla="*/ 2147483646 w 254"/>
                <a:gd name="T15" fmla="*/ 2147483646 h 321"/>
                <a:gd name="T16" fmla="*/ 2147483646 w 254"/>
                <a:gd name="T17" fmla="*/ 2147483646 h 321"/>
                <a:gd name="T18" fmla="*/ 2147483646 w 254"/>
                <a:gd name="T19" fmla="*/ 2147483646 h 321"/>
                <a:gd name="T20" fmla="*/ 2147483646 w 254"/>
                <a:gd name="T21" fmla="*/ 2147483646 h 321"/>
                <a:gd name="T22" fmla="*/ 2147483646 w 254"/>
                <a:gd name="T23" fmla="*/ 2147483646 h 321"/>
                <a:gd name="T24" fmla="*/ 2147483646 w 254"/>
                <a:gd name="T25" fmla="*/ 2147483646 h 321"/>
                <a:gd name="T26" fmla="*/ 2147483646 w 254"/>
                <a:gd name="T27" fmla="*/ 2147483646 h 321"/>
                <a:gd name="T28" fmla="*/ 2147483646 w 254"/>
                <a:gd name="T29" fmla="*/ 2147483646 h 321"/>
                <a:gd name="T30" fmla="*/ 2147483646 w 254"/>
                <a:gd name="T31" fmla="*/ 2147483646 h 321"/>
                <a:gd name="T32" fmla="*/ 2147483646 w 254"/>
                <a:gd name="T33" fmla="*/ 2147483646 h 3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4"/>
                <a:gd name="T52" fmla="*/ 0 h 321"/>
                <a:gd name="T53" fmla="*/ 254 w 254"/>
                <a:gd name="T54" fmla="*/ 321 h 3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4" h="321">
                  <a:moveTo>
                    <a:pt x="0" y="0"/>
                  </a:moveTo>
                  <a:lnTo>
                    <a:pt x="9" y="60"/>
                  </a:lnTo>
                  <a:lnTo>
                    <a:pt x="21" y="117"/>
                  </a:lnTo>
                  <a:lnTo>
                    <a:pt x="29" y="144"/>
                  </a:lnTo>
                  <a:lnTo>
                    <a:pt x="39" y="169"/>
                  </a:lnTo>
                  <a:lnTo>
                    <a:pt x="51" y="193"/>
                  </a:lnTo>
                  <a:lnTo>
                    <a:pt x="66" y="214"/>
                  </a:lnTo>
                  <a:lnTo>
                    <a:pt x="74" y="223"/>
                  </a:lnTo>
                  <a:lnTo>
                    <a:pt x="85" y="233"/>
                  </a:lnTo>
                  <a:lnTo>
                    <a:pt x="108" y="250"/>
                  </a:lnTo>
                  <a:lnTo>
                    <a:pt x="135" y="266"/>
                  </a:lnTo>
                  <a:lnTo>
                    <a:pt x="163" y="280"/>
                  </a:lnTo>
                  <a:lnTo>
                    <a:pt x="191" y="293"/>
                  </a:lnTo>
                  <a:lnTo>
                    <a:pt x="217" y="304"/>
                  </a:lnTo>
                  <a:lnTo>
                    <a:pt x="238" y="313"/>
                  </a:lnTo>
                  <a:lnTo>
                    <a:pt x="246" y="317"/>
                  </a:lnTo>
                  <a:lnTo>
                    <a:pt x="253" y="320"/>
                  </a:lnTo>
                </a:path>
              </a:pathLst>
            </a:custGeom>
            <a:noFill/>
            <a:ln w="12700" cap="rnd">
              <a:solidFill>
                <a:schemeClr val="accent2"/>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5" name="Freeform 97"/>
            <p:cNvSpPr>
              <a:spLocks/>
            </p:cNvSpPr>
            <p:nvPr/>
          </p:nvSpPr>
          <p:spPr bwMode="auto">
            <a:xfrm>
              <a:off x="4185663" y="4844619"/>
              <a:ext cx="519112" cy="549275"/>
            </a:xfrm>
            <a:custGeom>
              <a:avLst/>
              <a:gdLst>
                <a:gd name="T0" fmla="*/ 2147483646 w 327"/>
                <a:gd name="T1" fmla="*/ 0 h 346"/>
                <a:gd name="T2" fmla="*/ 2147483646 w 327"/>
                <a:gd name="T3" fmla="*/ 2147483646 h 346"/>
                <a:gd name="T4" fmla="*/ 2147483646 w 327"/>
                <a:gd name="T5" fmla="*/ 2147483646 h 346"/>
                <a:gd name="T6" fmla="*/ 2147483646 w 327"/>
                <a:gd name="T7" fmla="*/ 2147483646 h 346"/>
                <a:gd name="T8" fmla="*/ 2147483646 w 327"/>
                <a:gd name="T9" fmla="*/ 2147483646 h 346"/>
                <a:gd name="T10" fmla="*/ 2147483646 w 327"/>
                <a:gd name="T11" fmla="*/ 2147483646 h 346"/>
                <a:gd name="T12" fmla="*/ 2147483646 w 327"/>
                <a:gd name="T13" fmla="*/ 2147483646 h 346"/>
                <a:gd name="T14" fmla="*/ 2147483646 w 327"/>
                <a:gd name="T15" fmla="*/ 2147483646 h 346"/>
                <a:gd name="T16" fmla="*/ 2147483646 w 327"/>
                <a:gd name="T17" fmla="*/ 2147483646 h 346"/>
                <a:gd name="T18" fmla="*/ 2147483646 w 327"/>
                <a:gd name="T19" fmla="*/ 2147483646 h 346"/>
                <a:gd name="T20" fmla="*/ 2147483646 w 327"/>
                <a:gd name="T21" fmla="*/ 2147483646 h 346"/>
                <a:gd name="T22" fmla="*/ 2147483646 w 327"/>
                <a:gd name="T23" fmla="*/ 2147483646 h 346"/>
                <a:gd name="T24" fmla="*/ 2147483646 w 327"/>
                <a:gd name="T25" fmla="*/ 2147483646 h 346"/>
                <a:gd name="T26" fmla="*/ 2147483646 w 327"/>
                <a:gd name="T27" fmla="*/ 2147483646 h 346"/>
                <a:gd name="T28" fmla="*/ 2147483646 w 327"/>
                <a:gd name="T29" fmla="*/ 2147483646 h 346"/>
                <a:gd name="T30" fmla="*/ 2147483646 w 327"/>
                <a:gd name="T31" fmla="*/ 2147483646 h 346"/>
                <a:gd name="T32" fmla="*/ 2147483646 w 327"/>
                <a:gd name="T33" fmla="*/ 2147483646 h 346"/>
                <a:gd name="T34" fmla="*/ 2147483646 w 327"/>
                <a:gd name="T35" fmla="*/ 2147483646 h 346"/>
                <a:gd name="T36" fmla="*/ 0 w 327"/>
                <a:gd name="T37" fmla="*/ 2147483646 h 3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7"/>
                <a:gd name="T58" fmla="*/ 0 h 346"/>
                <a:gd name="T59" fmla="*/ 327 w 327"/>
                <a:gd name="T60" fmla="*/ 346 h 3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7" h="346">
                  <a:moveTo>
                    <a:pt x="326" y="0"/>
                  </a:moveTo>
                  <a:lnTo>
                    <a:pt x="309" y="73"/>
                  </a:lnTo>
                  <a:lnTo>
                    <a:pt x="300" y="109"/>
                  </a:lnTo>
                  <a:lnTo>
                    <a:pt x="289" y="143"/>
                  </a:lnTo>
                  <a:lnTo>
                    <a:pt x="278" y="175"/>
                  </a:lnTo>
                  <a:lnTo>
                    <a:pt x="264" y="204"/>
                  </a:lnTo>
                  <a:lnTo>
                    <a:pt x="247" y="231"/>
                  </a:lnTo>
                  <a:lnTo>
                    <a:pt x="229" y="254"/>
                  </a:lnTo>
                  <a:lnTo>
                    <a:pt x="218" y="265"/>
                  </a:lnTo>
                  <a:lnTo>
                    <a:pt x="205" y="274"/>
                  </a:lnTo>
                  <a:lnTo>
                    <a:pt x="175" y="290"/>
                  </a:lnTo>
                  <a:lnTo>
                    <a:pt x="142" y="304"/>
                  </a:lnTo>
                  <a:lnTo>
                    <a:pt x="108" y="315"/>
                  </a:lnTo>
                  <a:lnTo>
                    <a:pt x="75" y="324"/>
                  </a:lnTo>
                  <a:lnTo>
                    <a:pt x="44" y="332"/>
                  </a:lnTo>
                  <a:lnTo>
                    <a:pt x="31" y="336"/>
                  </a:lnTo>
                  <a:lnTo>
                    <a:pt x="19" y="339"/>
                  </a:lnTo>
                  <a:lnTo>
                    <a:pt x="8" y="342"/>
                  </a:lnTo>
                  <a:lnTo>
                    <a:pt x="0" y="345"/>
                  </a:lnTo>
                </a:path>
              </a:pathLst>
            </a:custGeom>
            <a:noFill/>
            <a:ln w="19050" cap="rnd">
              <a:solidFill>
                <a:schemeClr val="tx2"/>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nvGrpSpPr>
            <p:cNvPr id="16" name="Group 111"/>
            <p:cNvGrpSpPr>
              <a:grpSpLocks/>
            </p:cNvGrpSpPr>
            <p:nvPr/>
          </p:nvGrpSpPr>
          <p:grpSpPr bwMode="auto">
            <a:xfrm>
              <a:off x="376238" y="1427163"/>
              <a:ext cx="6113462" cy="2171700"/>
              <a:chOff x="677" y="2667"/>
              <a:chExt cx="3851" cy="1368"/>
            </a:xfrm>
          </p:grpSpPr>
          <p:sp>
            <p:nvSpPr>
              <p:cNvPr id="18" name="Freeform 2"/>
              <p:cNvSpPr>
                <a:spLocks/>
              </p:cNvSpPr>
              <p:nvPr/>
            </p:nvSpPr>
            <p:spPr bwMode="auto">
              <a:xfrm>
                <a:off x="3113" y="2812"/>
                <a:ext cx="1415" cy="930"/>
              </a:xfrm>
              <a:custGeom>
                <a:avLst/>
                <a:gdLst>
                  <a:gd name="T0" fmla="*/ 50 w 1415"/>
                  <a:gd name="T1" fmla="*/ 223 h 930"/>
                  <a:gd name="T2" fmla="*/ 128 w 1415"/>
                  <a:gd name="T3" fmla="*/ 141 h 930"/>
                  <a:gd name="T4" fmla="*/ 228 w 1415"/>
                  <a:gd name="T5" fmla="*/ 69 h 930"/>
                  <a:gd name="T6" fmla="*/ 349 w 1415"/>
                  <a:gd name="T7" fmla="*/ 19 h 930"/>
                  <a:gd name="T8" fmla="*/ 454 w 1415"/>
                  <a:gd name="T9" fmla="*/ 1 h 930"/>
                  <a:gd name="T10" fmla="*/ 587 w 1415"/>
                  <a:gd name="T11" fmla="*/ 3 h 930"/>
                  <a:gd name="T12" fmla="*/ 790 w 1415"/>
                  <a:gd name="T13" fmla="*/ 28 h 930"/>
                  <a:gd name="T14" fmla="*/ 989 w 1415"/>
                  <a:gd name="T15" fmla="*/ 70 h 930"/>
                  <a:gd name="T16" fmla="*/ 1075 w 1415"/>
                  <a:gd name="T17" fmla="*/ 94 h 930"/>
                  <a:gd name="T18" fmla="*/ 1146 w 1415"/>
                  <a:gd name="T19" fmla="*/ 119 h 930"/>
                  <a:gd name="T20" fmla="*/ 1253 w 1415"/>
                  <a:gd name="T21" fmla="*/ 175 h 930"/>
                  <a:gd name="T22" fmla="*/ 1329 w 1415"/>
                  <a:gd name="T23" fmla="*/ 243 h 930"/>
                  <a:gd name="T24" fmla="*/ 1379 w 1415"/>
                  <a:gd name="T25" fmla="*/ 319 h 930"/>
                  <a:gd name="T26" fmla="*/ 1407 w 1415"/>
                  <a:gd name="T27" fmla="*/ 399 h 930"/>
                  <a:gd name="T28" fmla="*/ 1414 w 1415"/>
                  <a:gd name="T29" fmla="*/ 491 h 930"/>
                  <a:gd name="T30" fmla="*/ 1398 w 1415"/>
                  <a:gd name="T31" fmla="*/ 593 h 930"/>
                  <a:gd name="T32" fmla="*/ 1356 w 1415"/>
                  <a:gd name="T33" fmla="*/ 691 h 930"/>
                  <a:gd name="T34" fmla="*/ 1284 w 1415"/>
                  <a:gd name="T35" fmla="*/ 771 h 930"/>
                  <a:gd name="T36" fmla="*/ 1171 w 1415"/>
                  <a:gd name="T37" fmla="*/ 833 h 930"/>
                  <a:gd name="T38" fmla="*/ 1021 w 1415"/>
                  <a:gd name="T39" fmla="*/ 884 h 930"/>
                  <a:gd name="T40" fmla="*/ 856 w 1415"/>
                  <a:gd name="T41" fmla="*/ 918 h 930"/>
                  <a:gd name="T42" fmla="*/ 695 w 1415"/>
                  <a:gd name="T43" fmla="*/ 929 h 930"/>
                  <a:gd name="T44" fmla="*/ 525 w 1415"/>
                  <a:gd name="T45" fmla="*/ 915 h 930"/>
                  <a:gd name="T46" fmla="*/ 342 w 1415"/>
                  <a:gd name="T47" fmla="*/ 879 h 930"/>
                  <a:gd name="T48" fmla="*/ 178 w 1415"/>
                  <a:gd name="T49" fmla="*/ 824 h 930"/>
                  <a:gd name="T50" fmla="*/ 111 w 1415"/>
                  <a:gd name="T51" fmla="*/ 789 h 930"/>
                  <a:gd name="T52" fmla="*/ 60 w 1415"/>
                  <a:gd name="T53" fmla="*/ 750 h 930"/>
                  <a:gd name="T54" fmla="*/ 26 w 1415"/>
                  <a:gd name="T55" fmla="*/ 702 h 930"/>
                  <a:gd name="T56" fmla="*/ 7 w 1415"/>
                  <a:gd name="T57" fmla="*/ 642 h 930"/>
                  <a:gd name="T58" fmla="*/ 0 w 1415"/>
                  <a:gd name="T59" fmla="*/ 504 h 930"/>
                  <a:gd name="T60" fmla="*/ 13 w 1415"/>
                  <a:gd name="T61" fmla="*/ 367 h 930"/>
                  <a:gd name="T62" fmla="*/ 19 w 1415"/>
                  <a:gd name="T63" fmla="*/ 285 h 9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15"/>
                  <a:gd name="T97" fmla="*/ 0 h 930"/>
                  <a:gd name="T98" fmla="*/ 1415 w 1415"/>
                  <a:gd name="T99" fmla="*/ 930 h 9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15" h="930">
                    <a:moveTo>
                      <a:pt x="19" y="264"/>
                    </a:moveTo>
                    <a:lnTo>
                      <a:pt x="50" y="223"/>
                    </a:lnTo>
                    <a:lnTo>
                      <a:pt x="86" y="181"/>
                    </a:lnTo>
                    <a:lnTo>
                      <a:pt x="128" y="141"/>
                    </a:lnTo>
                    <a:lnTo>
                      <a:pt x="176" y="103"/>
                    </a:lnTo>
                    <a:lnTo>
                      <a:pt x="228" y="69"/>
                    </a:lnTo>
                    <a:lnTo>
                      <a:pt x="286" y="41"/>
                    </a:lnTo>
                    <a:lnTo>
                      <a:pt x="349" y="19"/>
                    </a:lnTo>
                    <a:lnTo>
                      <a:pt x="417" y="5"/>
                    </a:lnTo>
                    <a:lnTo>
                      <a:pt x="454" y="1"/>
                    </a:lnTo>
                    <a:lnTo>
                      <a:pt x="495" y="0"/>
                    </a:lnTo>
                    <a:lnTo>
                      <a:pt x="587" y="3"/>
                    </a:lnTo>
                    <a:lnTo>
                      <a:pt x="686" y="13"/>
                    </a:lnTo>
                    <a:lnTo>
                      <a:pt x="790" y="28"/>
                    </a:lnTo>
                    <a:lnTo>
                      <a:pt x="893" y="48"/>
                    </a:lnTo>
                    <a:lnTo>
                      <a:pt x="989" y="70"/>
                    </a:lnTo>
                    <a:lnTo>
                      <a:pt x="1034" y="82"/>
                    </a:lnTo>
                    <a:lnTo>
                      <a:pt x="1075" y="94"/>
                    </a:lnTo>
                    <a:lnTo>
                      <a:pt x="1113" y="106"/>
                    </a:lnTo>
                    <a:lnTo>
                      <a:pt x="1146" y="119"/>
                    </a:lnTo>
                    <a:lnTo>
                      <a:pt x="1204" y="145"/>
                    </a:lnTo>
                    <a:lnTo>
                      <a:pt x="1253" y="175"/>
                    </a:lnTo>
                    <a:lnTo>
                      <a:pt x="1294" y="207"/>
                    </a:lnTo>
                    <a:lnTo>
                      <a:pt x="1329" y="243"/>
                    </a:lnTo>
                    <a:lnTo>
                      <a:pt x="1357" y="280"/>
                    </a:lnTo>
                    <a:lnTo>
                      <a:pt x="1379" y="319"/>
                    </a:lnTo>
                    <a:lnTo>
                      <a:pt x="1395" y="359"/>
                    </a:lnTo>
                    <a:lnTo>
                      <a:pt x="1407" y="399"/>
                    </a:lnTo>
                    <a:lnTo>
                      <a:pt x="1412" y="443"/>
                    </a:lnTo>
                    <a:lnTo>
                      <a:pt x="1414" y="491"/>
                    </a:lnTo>
                    <a:lnTo>
                      <a:pt x="1409" y="541"/>
                    </a:lnTo>
                    <a:lnTo>
                      <a:pt x="1398" y="593"/>
                    </a:lnTo>
                    <a:lnTo>
                      <a:pt x="1380" y="643"/>
                    </a:lnTo>
                    <a:lnTo>
                      <a:pt x="1356" y="691"/>
                    </a:lnTo>
                    <a:lnTo>
                      <a:pt x="1324" y="734"/>
                    </a:lnTo>
                    <a:lnTo>
                      <a:pt x="1284" y="771"/>
                    </a:lnTo>
                    <a:lnTo>
                      <a:pt x="1233" y="803"/>
                    </a:lnTo>
                    <a:lnTo>
                      <a:pt x="1171" y="833"/>
                    </a:lnTo>
                    <a:lnTo>
                      <a:pt x="1099" y="860"/>
                    </a:lnTo>
                    <a:lnTo>
                      <a:pt x="1021" y="884"/>
                    </a:lnTo>
                    <a:lnTo>
                      <a:pt x="939" y="903"/>
                    </a:lnTo>
                    <a:lnTo>
                      <a:pt x="856" y="918"/>
                    </a:lnTo>
                    <a:lnTo>
                      <a:pt x="773" y="926"/>
                    </a:lnTo>
                    <a:lnTo>
                      <a:pt x="695" y="929"/>
                    </a:lnTo>
                    <a:lnTo>
                      <a:pt x="613" y="924"/>
                    </a:lnTo>
                    <a:lnTo>
                      <a:pt x="525" y="915"/>
                    </a:lnTo>
                    <a:lnTo>
                      <a:pt x="434" y="900"/>
                    </a:lnTo>
                    <a:lnTo>
                      <a:pt x="342" y="879"/>
                    </a:lnTo>
                    <a:lnTo>
                      <a:pt x="256" y="854"/>
                    </a:lnTo>
                    <a:lnTo>
                      <a:pt x="178" y="824"/>
                    </a:lnTo>
                    <a:lnTo>
                      <a:pt x="143" y="807"/>
                    </a:lnTo>
                    <a:lnTo>
                      <a:pt x="111" y="789"/>
                    </a:lnTo>
                    <a:lnTo>
                      <a:pt x="83" y="770"/>
                    </a:lnTo>
                    <a:lnTo>
                      <a:pt x="60" y="750"/>
                    </a:lnTo>
                    <a:lnTo>
                      <a:pt x="41" y="728"/>
                    </a:lnTo>
                    <a:lnTo>
                      <a:pt x="26" y="702"/>
                    </a:lnTo>
                    <a:lnTo>
                      <a:pt x="15" y="673"/>
                    </a:lnTo>
                    <a:lnTo>
                      <a:pt x="7" y="642"/>
                    </a:lnTo>
                    <a:lnTo>
                      <a:pt x="0" y="575"/>
                    </a:lnTo>
                    <a:lnTo>
                      <a:pt x="0" y="504"/>
                    </a:lnTo>
                    <a:lnTo>
                      <a:pt x="6" y="434"/>
                    </a:lnTo>
                    <a:lnTo>
                      <a:pt x="13" y="367"/>
                    </a:lnTo>
                    <a:lnTo>
                      <a:pt x="18" y="310"/>
                    </a:lnTo>
                    <a:lnTo>
                      <a:pt x="19" y="285"/>
                    </a:lnTo>
                    <a:lnTo>
                      <a:pt x="19" y="26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9" name="Freeform 3"/>
              <p:cNvSpPr>
                <a:spLocks/>
              </p:cNvSpPr>
              <p:nvPr/>
            </p:nvSpPr>
            <p:spPr bwMode="auto">
              <a:xfrm>
                <a:off x="677" y="2667"/>
                <a:ext cx="1113" cy="883"/>
              </a:xfrm>
              <a:custGeom>
                <a:avLst/>
                <a:gdLst>
                  <a:gd name="T0" fmla="*/ 79 w 1113"/>
                  <a:gd name="T1" fmla="*/ 315 h 883"/>
                  <a:gd name="T2" fmla="*/ 101 w 1113"/>
                  <a:gd name="T3" fmla="*/ 260 h 883"/>
                  <a:gd name="T4" fmla="*/ 111 w 1113"/>
                  <a:gd name="T5" fmla="*/ 212 h 883"/>
                  <a:gd name="T6" fmla="*/ 129 w 1113"/>
                  <a:gd name="T7" fmla="*/ 170 h 883"/>
                  <a:gd name="T8" fmla="*/ 169 w 1113"/>
                  <a:gd name="T9" fmla="*/ 136 h 883"/>
                  <a:gd name="T10" fmla="*/ 219 w 1113"/>
                  <a:gd name="T11" fmla="*/ 111 h 883"/>
                  <a:gd name="T12" fmla="*/ 281 w 1113"/>
                  <a:gd name="T13" fmla="*/ 92 h 883"/>
                  <a:gd name="T14" fmla="*/ 359 w 1113"/>
                  <a:gd name="T15" fmla="*/ 76 h 883"/>
                  <a:gd name="T16" fmla="*/ 431 w 1113"/>
                  <a:gd name="T17" fmla="*/ 63 h 883"/>
                  <a:gd name="T18" fmla="*/ 525 w 1113"/>
                  <a:gd name="T19" fmla="*/ 43 h 883"/>
                  <a:gd name="T20" fmla="*/ 669 w 1113"/>
                  <a:gd name="T21" fmla="*/ 14 h 883"/>
                  <a:gd name="T22" fmla="*/ 812 w 1113"/>
                  <a:gd name="T23" fmla="*/ 0 h 883"/>
                  <a:gd name="T24" fmla="*/ 874 w 1113"/>
                  <a:gd name="T25" fmla="*/ 4 h 883"/>
                  <a:gd name="T26" fmla="*/ 925 w 1113"/>
                  <a:gd name="T27" fmla="*/ 18 h 883"/>
                  <a:gd name="T28" fmla="*/ 967 w 1113"/>
                  <a:gd name="T29" fmla="*/ 43 h 883"/>
                  <a:gd name="T30" fmla="*/ 1040 w 1113"/>
                  <a:gd name="T31" fmla="*/ 119 h 883"/>
                  <a:gd name="T32" fmla="*/ 1090 w 1113"/>
                  <a:gd name="T33" fmla="*/ 218 h 883"/>
                  <a:gd name="T34" fmla="*/ 1112 w 1113"/>
                  <a:gd name="T35" fmla="*/ 325 h 883"/>
                  <a:gd name="T36" fmla="*/ 1100 w 1113"/>
                  <a:gd name="T37" fmla="*/ 433 h 883"/>
                  <a:gd name="T38" fmla="*/ 1052 w 1113"/>
                  <a:gd name="T39" fmla="*/ 560 h 883"/>
                  <a:gd name="T40" fmla="*/ 976 w 1113"/>
                  <a:gd name="T41" fmla="*/ 687 h 883"/>
                  <a:gd name="T42" fmla="*/ 906 w 1113"/>
                  <a:gd name="T43" fmla="*/ 770 h 883"/>
                  <a:gd name="T44" fmla="*/ 856 w 1113"/>
                  <a:gd name="T45" fmla="*/ 813 h 883"/>
                  <a:gd name="T46" fmla="*/ 802 w 1113"/>
                  <a:gd name="T47" fmla="*/ 843 h 883"/>
                  <a:gd name="T48" fmla="*/ 702 w 1113"/>
                  <a:gd name="T49" fmla="*/ 871 h 883"/>
                  <a:gd name="T50" fmla="*/ 548 w 1113"/>
                  <a:gd name="T51" fmla="*/ 882 h 883"/>
                  <a:gd name="T52" fmla="*/ 395 w 1113"/>
                  <a:gd name="T53" fmla="*/ 873 h 883"/>
                  <a:gd name="T54" fmla="*/ 296 w 1113"/>
                  <a:gd name="T55" fmla="*/ 860 h 883"/>
                  <a:gd name="T56" fmla="*/ 220 w 1113"/>
                  <a:gd name="T57" fmla="*/ 843 h 883"/>
                  <a:gd name="T58" fmla="*/ 135 w 1113"/>
                  <a:gd name="T59" fmla="*/ 807 h 883"/>
                  <a:gd name="T60" fmla="*/ 70 w 1113"/>
                  <a:gd name="T61" fmla="*/ 759 h 883"/>
                  <a:gd name="T62" fmla="*/ 24 w 1113"/>
                  <a:gd name="T63" fmla="*/ 702 h 883"/>
                  <a:gd name="T64" fmla="*/ 0 w 1113"/>
                  <a:gd name="T65" fmla="*/ 635 h 883"/>
                  <a:gd name="T66" fmla="*/ 6 w 1113"/>
                  <a:gd name="T67" fmla="*/ 547 h 883"/>
                  <a:gd name="T68" fmla="*/ 28 w 1113"/>
                  <a:gd name="T69" fmla="*/ 454 h 883"/>
                  <a:gd name="T70" fmla="*/ 51 w 1113"/>
                  <a:gd name="T71" fmla="*/ 374 h 8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3"/>
                  <a:gd name="T109" fmla="*/ 0 h 883"/>
                  <a:gd name="T110" fmla="*/ 1113 w 1113"/>
                  <a:gd name="T111" fmla="*/ 883 h 8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3" h="883">
                    <a:moveTo>
                      <a:pt x="58" y="344"/>
                    </a:moveTo>
                    <a:lnTo>
                      <a:pt x="79" y="315"/>
                    </a:lnTo>
                    <a:lnTo>
                      <a:pt x="92" y="287"/>
                    </a:lnTo>
                    <a:lnTo>
                      <a:pt x="101" y="260"/>
                    </a:lnTo>
                    <a:lnTo>
                      <a:pt x="106" y="236"/>
                    </a:lnTo>
                    <a:lnTo>
                      <a:pt x="111" y="212"/>
                    </a:lnTo>
                    <a:lnTo>
                      <a:pt x="118" y="190"/>
                    </a:lnTo>
                    <a:lnTo>
                      <a:pt x="129" y="170"/>
                    </a:lnTo>
                    <a:lnTo>
                      <a:pt x="146" y="152"/>
                    </a:lnTo>
                    <a:lnTo>
                      <a:pt x="169" y="136"/>
                    </a:lnTo>
                    <a:lnTo>
                      <a:pt x="193" y="122"/>
                    </a:lnTo>
                    <a:lnTo>
                      <a:pt x="219" y="111"/>
                    </a:lnTo>
                    <a:lnTo>
                      <a:pt x="249" y="101"/>
                    </a:lnTo>
                    <a:lnTo>
                      <a:pt x="281" y="92"/>
                    </a:lnTo>
                    <a:lnTo>
                      <a:pt x="318" y="84"/>
                    </a:lnTo>
                    <a:lnTo>
                      <a:pt x="359" y="76"/>
                    </a:lnTo>
                    <a:lnTo>
                      <a:pt x="405" y="68"/>
                    </a:lnTo>
                    <a:lnTo>
                      <a:pt x="431" y="63"/>
                    </a:lnTo>
                    <a:lnTo>
                      <a:pt x="460" y="57"/>
                    </a:lnTo>
                    <a:lnTo>
                      <a:pt x="525" y="43"/>
                    </a:lnTo>
                    <a:lnTo>
                      <a:pt x="596" y="28"/>
                    </a:lnTo>
                    <a:lnTo>
                      <a:pt x="669" y="14"/>
                    </a:lnTo>
                    <a:lnTo>
                      <a:pt x="743" y="4"/>
                    </a:lnTo>
                    <a:lnTo>
                      <a:pt x="812" y="0"/>
                    </a:lnTo>
                    <a:lnTo>
                      <a:pt x="844" y="1"/>
                    </a:lnTo>
                    <a:lnTo>
                      <a:pt x="874" y="4"/>
                    </a:lnTo>
                    <a:lnTo>
                      <a:pt x="901" y="9"/>
                    </a:lnTo>
                    <a:lnTo>
                      <a:pt x="925" y="18"/>
                    </a:lnTo>
                    <a:lnTo>
                      <a:pt x="946" y="29"/>
                    </a:lnTo>
                    <a:lnTo>
                      <a:pt x="967" y="43"/>
                    </a:lnTo>
                    <a:lnTo>
                      <a:pt x="1006" y="77"/>
                    </a:lnTo>
                    <a:lnTo>
                      <a:pt x="1040" y="119"/>
                    </a:lnTo>
                    <a:lnTo>
                      <a:pt x="1068" y="166"/>
                    </a:lnTo>
                    <a:lnTo>
                      <a:pt x="1090" y="218"/>
                    </a:lnTo>
                    <a:lnTo>
                      <a:pt x="1105" y="272"/>
                    </a:lnTo>
                    <a:lnTo>
                      <a:pt x="1112" y="325"/>
                    </a:lnTo>
                    <a:lnTo>
                      <a:pt x="1111" y="378"/>
                    </a:lnTo>
                    <a:lnTo>
                      <a:pt x="1100" y="433"/>
                    </a:lnTo>
                    <a:lnTo>
                      <a:pt x="1080" y="494"/>
                    </a:lnTo>
                    <a:lnTo>
                      <a:pt x="1052" y="560"/>
                    </a:lnTo>
                    <a:lnTo>
                      <a:pt x="1017" y="625"/>
                    </a:lnTo>
                    <a:lnTo>
                      <a:pt x="976" y="687"/>
                    </a:lnTo>
                    <a:lnTo>
                      <a:pt x="930" y="745"/>
                    </a:lnTo>
                    <a:lnTo>
                      <a:pt x="906" y="770"/>
                    </a:lnTo>
                    <a:lnTo>
                      <a:pt x="881" y="793"/>
                    </a:lnTo>
                    <a:lnTo>
                      <a:pt x="856" y="813"/>
                    </a:lnTo>
                    <a:lnTo>
                      <a:pt x="830" y="830"/>
                    </a:lnTo>
                    <a:lnTo>
                      <a:pt x="802" y="843"/>
                    </a:lnTo>
                    <a:lnTo>
                      <a:pt x="771" y="855"/>
                    </a:lnTo>
                    <a:lnTo>
                      <a:pt x="702" y="871"/>
                    </a:lnTo>
                    <a:lnTo>
                      <a:pt x="627" y="879"/>
                    </a:lnTo>
                    <a:lnTo>
                      <a:pt x="548" y="882"/>
                    </a:lnTo>
                    <a:lnTo>
                      <a:pt x="470" y="879"/>
                    </a:lnTo>
                    <a:lnTo>
                      <a:pt x="395" y="873"/>
                    </a:lnTo>
                    <a:lnTo>
                      <a:pt x="327" y="865"/>
                    </a:lnTo>
                    <a:lnTo>
                      <a:pt x="296" y="860"/>
                    </a:lnTo>
                    <a:lnTo>
                      <a:pt x="269" y="855"/>
                    </a:lnTo>
                    <a:lnTo>
                      <a:pt x="220" y="843"/>
                    </a:lnTo>
                    <a:lnTo>
                      <a:pt x="175" y="827"/>
                    </a:lnTo>
                    <a:lnTo>
                      <a:pt x="135" y="807"/>
                    </a:lnTo>
                    <a:lnTo>
                      <a:pt x="100" y="785"/>
                    </a:lnTo>
                    <a:lnTo>
                      <a:pt x="70" y="759"/>
                    </a:lnTo>
                    <a:lnTo>
                      <a:pt x="44" y="732"/>
                    </a:lnTo>
                    <a:lnTo>
                      <a:pt x="24" y="702"/>
                    </a:lnTo>
                    <a:lnTo>
                      <a:pt x="8" y="671"/>
                    </a:lnTo>
                    <a:lnTo>
                      <a:pt x="0" y="635"/>
                    </a:lnTo>
                    <a:lnTo>
                      <a:pt x="0" y="593"/>
                    </a:lnTo>
                    <a:lnTo>
                      <a:pt x="6" y="547"/>
                    </a:lnTo>
                    <a:lnTo>
                      <a:pt x="16" y="500"/>
                    </a:lnTo>
                    <a:lnTo>
                      <a:pt x="28" y="454"/>
                    </a:lnTo>
                    <a:lnTo>
                      <a:pt x="41" y="411"/>
                    </a:lnTo>
                    <a:lnTo>
                      <a:pt x="51" y="374"/>
                    </a:lnTo>
                    <a:lnTo>
                      <a:pt x="58" y="34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0" name="Freeform 4"/>
              <p:cNvSpPr>
                <a:spLocks/>
              </p:cNvSpPr>
              <p:nvPr/>
            </p:nvSpPr>
            <p:spPr bwMode="auto">
              <a:xfrm>
                <a:off x="1459" y="3329"/>
                <a:ext cx="1763" cy="706"/>
              </a:xfrm>
              <a:custGeom>
                <a:avLst/>
                <a:gdLst>
                  <a:gd name="T0" fmla="*/ 117 w 1763"/>
                  <a:gd name="T1" fmla="*/ 226 h 706"/>
                  <a:gd name="T2" fmla="*/ 142 w 1763"/>
                  <a:gd name="T3" fmla="*/ 194 h 706"/>
                  <a:gd name="T4" fmla="*/ 171 w 1763"/>
                  <a:gd name="T5" fmla="*/ 167 h 706"/>
                  <a:gd name="T6" fmla="*/ 242 w 1763"/>
                  <a:gd name="T7" fmla="*/ 124 h 706"/>
                  <a:gd name="T8" fmla="*/ 322 w 1763"/>
                  <a:gd name="T9" fmla="*/ 91 h 706"/>
                  <a:gd name="T10" fmla="*/ 411 w 1763"/>
                  <a:gd name="T11" fmla="*/ 64 h 706"/>
                  <a:gd name="T12" fmla="*/ 459 w 1763"/>
                  <a:gd name="T13" fmla="*/ 50 h 706"/>
                  <a:gd name="T14" fmla="*/ 511 w 1763"/>
                  <a:gd name="T15" fmla="*/ 37 h 706"/>
                  <a:gd name="T16" fmla="*/ 623 w 1763"/>
                  <a:gd name="T17" fmla="*/ 13 h 706"/>
                  <a:gd name="T18" fmla="*/ 738 w 1763"/>
                  <a:gd name="T19" fmla="*/ 0 h 706"/>
                  <a:gd name="T20" fmla="*/ 796 w 1763"/>
                  <a:gd name="T21" fmla="*/ 0 h 706"/>
                  <a:gd name="T22" fmla="*/ 851 w 1763"/>
                  <a:gd name="T23" fmla="*/ 6 h 706"/>
                  <a:gd name="T24" fmla="*/ 906 w 1763"/>
                  <a:gd name="T25" fmla="*/ 17 h 706"/>
                  <a:gd name="T26" fmla="*/ 960 w 1763"/>
                  <a:gd name="T27" fmla="*/ 34 h 706"/>
                  <a:gd name="T28" fmla="*/ 1013 w 1763"/>
                  <a:gd name="T29" fmla="*/ 56 h 706"/>
                  <a:gd name="T30" fmla="*/ 1066 w 1763"/>
                  <a:gd name="T31" fmla="*/ 80 h 706"/>
                  <a:gd name="T32" fmla="*/ 1174 w 1763"/>
                  <a:gd name="T33" fmla="*/ 136 h 706"/>
                  <a:gd name="T34" fmla="*/ 1286 w 1763"/>
                  <a:gd name="T35" fmla="*/ 194 h 706"/>
                  <a:gd name="T36" fmla="*/ 1348 w 1763"/>
                  <a:gd name="T37" fmla="*/ 223 h 706"/>
                  <a:gd name="T38" fmla="*/ 1421 w 1763"/>
                  <a:gd name="T39" fmla="*/ 253 h 706"/>
                  <a:gd name="T40" fmla="*/ 1497 w 1763"/>
                  <a:gd name="T41" fmla="*/ 285 h 706"/>
                  <a:gd name="T42" fmla="*/ 1571 w 1763"/>
                  <a:gd name="T43" fmla="*/ 317 h 706"/>
                  <a:gd name="T44" fmla="*/ 1640 w 1763"/>
                  <a:gd name="T45" fmla="*/ 350 h 706"/>
                  <a:gd name="T46" fmla="*/ 1698 w 1763"/>
                  <a:gd name="T47" fmla="*/ 383 h 706"/>
                  <a:gd name="T48" fmla="*/ 1721 w 1763"/>
                  <a:gd name="T49" fmla="*/ 399 h 706"/>
                  <a:gd name="T50" fmla="*/ 1740 w 1763"/>
                  <a:gd name="T51" fmla="*/ 415 h 706"/>
                  <a:gd name="T52" fmla="*/ 1753 w 1763"/>
                  <a:gd name="T53" fmla="*/ 431 h 706"/>
                  <a:gd name="T54" fmla="*/ 1760 w 1763"/>
                  <a:gd name="T55" fmla="*/ 446 h 706"/>
                  <a:gd name="T56" fmla="*/ 1762 w 1763"/>
                  <a:gd name="T57" fmla="*/ 462 h 706"/>
                  <a:gd name="T58" fmla="*/ 1759 w 1763"/>
                  <a:gd name="T59" fmla="*/ 478 h 706"/>
                  <a:gd name="T60" fmla="*/ 1740 w 1763"/>
                  <a:gd name="T61" fmla="*/ 511 h 706"/>
                  <a:gd name="T62" fmla="*/ 1707 w 1763"/>
                  <a:gd name="T63" fmla="*/ 545 h 706"/>
                  <a:gd name="T64" fmla="*/ 1662 w 1763"/>
                  <a:gd name="T65" fmla="*/ 578 h 706"/>
                  <a:gd name="T66" fmla="*/ 1608 w 1763"/>
                  <a:gd name="T67" fmla="*/ 609 h 706"/>
                  <a:gd name="T68" fmla="*/ 1548 w 1763"/>
                  <a:gd name="T69" fmla="*/ 637 h 706"/>
                  <a:gd name="T70" fmla="*/ 1484 w 1763"/>
                  <a:gd name="T71" fmla="*/ 661 h 706"/>
                  <a:gd name="T72" fmla="*/ 1420 w 1763"/>
                  <a:gd name="T73" fmla="*/ 679 h 706"/>
                  <a:gd name="T74" fmla="*/ 1352 w 1763"/>
                  <a:gd name="T75" fmla="*/ 692 h 706"/>
                  <a:gd name="T76" fmla="*/ 1275 w 1763"/>
                  <a:gd name="T77" fmla="*/ 700 h 706"/>
                  <a:gd name="T78" fmla="*/ 1192 w 1763"/>
                  <a:gd name="T79" fmla="*/ 703 h 706"/>
                  <a:gd name="T80" fmla="*/ 1103 w 1763"/>
                  <a:gd name="T81" fmla="*/ 705 h 706"/>
                  <a:gd name="T82" fmla="*/ 920 w 1763"/>
                  <a:gd name="T83" fmla="*/ 700 h 706"/>
                  <a:gd name="T84" fmla="*/ 829 w 1763"/>
                  <a:gd name="T85" fmla="*/ 696 h 706"/>
                  <a:gd name="T86" fmla="*/ 741 w 1763"/>
                  <a:gd name="T87" fmla="*/ 692 h 706"/>
                  <a:gd name="T88" fmla="*/ 649 w 1763"/>
                  <a:gd name="T89" fmla="*/ 690 h 706"/>
                  <a:gd name="T90" fmla="*/ 549 w 1763"/>
                  <a:gd name="T91" fmla="*/ 689 h 706"/>
                  <a:gd name="T92" fmla="*/ 445 w 1763"/>
                  <a:gd name="T93" fmla="*/ 689 h 706"/>
                  <a:gd name="T94" fmla="*/ 343 w 1763"/>
                  <a:gd name="T95" fmla="*/ 686 h 706"/>
                  <a:gd name="T96" fmla="*/ 247 w 1763"/>
                  <a:gd name="T97" fmla="*/ 680 h 706"/>
                  <a:gd name="T98" fmla="*/ 161 w 1763"/>
                  <a:gd name="T99" fmla="*/ 669 h 706"/>
                  <a:gd name="T100" fmla="*/ 123 w 1763"/>
                  <a:gd name="T101" fmla="*/ 661 h 706"/>
                  <a:gd name="T102" fmla="*/ 91 w 1763"/>
                  <a:gd name="T103" fmla="*/ 652 h 706"/>
                  <a:gd name="T104" fmla="*/ 62 w 1763"/>
                  <a:gd name="T105" fmla="*/ 641 h 706"/>
                  <a:gd name="T106" fmla="*/ 40 w 1763"/>
                  <a:gd name="T107" fmla="*/ 627 h 706"/>
                  <a:gd name="T108" fmla="*/ 23 w 1763"/>
                  <a:gd name="T109" fmla="*/ 611 h 706"/>
                  <a:gd name="T110" fmla="*/ 11 w 1763"/>
                  <a:gd name="T111" fmla="*/ 592 h 706"/>
                  <a:gd name="T112" fmla="*/ 0 w 1763"/>
                  <a:gd name="T113" fmla="*/ 545 h 706"/>
                  <a:gd name="T114" fmla="*/ 2 w 1763"/>
                  <a:gd name="T115" fmla="*/ 491 h 706"/>
                  <a:gd name="T116" fmla="*/ 16 w 1763"/>
                  <a:gd name="T117" fmla="*/ 433 h 706"/>
                  <a:gd name="T118" fmla="*/ 38 w 1763"/>
                  <a:gd name="T119" fmla="*/ 374 h 706"/>
                  <a:gd name="T120" fmla="*/ 64 w 1763"/>
                  <a:gd name="T121" fmla="*/ 318 h 706"/>
                  <a:gd name="T122" fmla="*/ 92 w 1763"/>
                  <a:gd name="T123" fmla="*/ 267 h 706"/>
                  <a:gd name="T124" fmla="*/ 117 w 1763"/>
                  <a:gd name="T125" fmla="*/ 226 h 7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63"/>
                  <a:gd name="T190" fmla="*/ 0 h 706"/>
                  <a:gd name="T191" fmla="*/ 1763 w 1763"/>
                  <a:gd name="T192" fmla="*/ 706 h 70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63" h="706">
                    <a:moveTo>
                      <a:pt x="117" y="226"/>
                    </a:moveTo>
                    <a:lnTo>
                      <a:pt x="142" y="194"/>
                    </a:lnTo>
                    <a:lnTo>
                      <a:pt x="171" y="167"/>
                    </a:lnTo>
                    <a:lnTo>
                      <a:pt x="242" y="124"/>
                    </a:lnTo>
                    <a:lnTo>
                      <a:pt x="322" y="91"/>
                    </a:lnTo>
                    <a:lnTo>
                      <a:pt x="411" y="64"/>
                    </a:lnTo>
                    <a:lnTo>
                      <a:pt x="459" y="50"/>
                    </a:lnTo>
                    <a:lnTo>
                      <a:pt x="511" y="37"/>
                    </a:lnTo>
                    <a:lnTo>
                      <a:pt x="623" y="13"/>
                    </a:lnTo>
                    <a:lnTo>
                      <a:pt x="738" y="0"/>
                    </a:lnTo>
                    <a:lnTo>
                      <a:pt x="796" y="0"/>
                    </a:lnTo>
                    <a:lnTo>
                      <a:pt x="851" y="6"/>
                    </a:lnTo>
                    <a:lnTo>
                      <a:pt x="906" y="17"/>
                    </a:lnTo>
                    <a:lnTo>
                      <a:pt x="960" y="34"/>
                    </a:lnTo>
                    <a:lnTo>
                      <a:pt x="1013" y="56"/>
                    </a:lnTo>
                    <a:lnTo>
                      <a:pt x="1066" y="80"/>
                    </a:lnTo>
                    <a:lnTo>
                      <a:pt x="1174" y="136"/>
                    </a:lnTo>
                    <a:lnTo>
                      <a:pt x="1286" y="194"/>
                    </a:lnTo>
                    <a:lnTo>
                      <a:pt x="1348" y="223"/>
                    </a:lnTo>
                    <a:lnTo>
                      <a:pt x="1421" y="253"/>
                    </a:lnTo>
                    <a:lnTo>
                      <a:pt x="1497" y="285"/>
                    </a:lnTo>
                    <a:lnTo>
                      <a:pt x="1571" y="317"/>
                    </a:lnTo>
                    <a:lnTo>
                      <a:pt x="1640" y="350"/>
                    </a:lnTo>
                    <a:lnTo>
                      <a:pt x="1698" y="383"/>
                    </a:lnTo>
                    <a:lnTo>
                      <a:pt x="1721" y="399"/>
                    </a:lnTo>
                    <a:lnTo>
                      <a:pt x="1740" y="415"/>
                    </a:lnTo>
                    <a:lnTo>
                      <a:pt x="1753" y="431"/>
                    </a:lnTo>
                    <a:lnTo>
                      <a:pt x="1760" y="446"/>
                    </a:lnTo>
                    <a:lnTo>
                      <a:pt x="1762" y="462"/>
                    </a:lnTo>
                    <a:lnTo>
                      <a:pt x="1759" y="478"/>
                    </a:lnTo>
                    <a:lnTo>
                      <a:pt x="1740" y="511"/>
                    </a:lnTo>
                    <a:lnTo>
                      <a:pt x="1707" y="545"/>
                    </a:lnTo>
                    <a:lnTo>
                      <a:pt x="1662" y="578"/>
                    </a:lnTo>
                    <a:lnTo>
                      <a:pt x="1608" y="609"/>
                    </a:lnTo>
                    <a:lnTo>
                      <a:pt x="1548" y="637"/>
                    </a:lnTo>
                    <a:lnTo>
                      <a:pt x="1484" y="661"/>
                    </a:lnTo>
                    <a:lnTo>
                      <a:pt x="1420" y="679"/>
                    </a:lnTo>
                    <a:lnTo>
                      <a:pt x="1352" y="692"/>
                    </a:lnTo>
                    <a:lnTo>
                      <a:pt x="1275" y="700"/>
                    </a:lnTo>
                    <a:lnTo>
                      <a:pt x="1192" y="703"/>
                    </a:lnTo>
                    <a:lnTo>
                      <a:pt x="1103" y="705"/>
                    </a:lnTo>
                    <a:lnTo>
                      <a:pt x="920" y="700"/>
                    </a:lnTo>
                    <a:lnTo>
                      <a:pt x="829" y="696"/>
                    </a:lnTo>
                    <a:lnTo>
                      <a:pt x="741" y="692"/>
                    </a:lnTo>
                    <a:lnTo>
                      <a:pt x="649" y="690"/>
                    </a:lnTo>
                    <a:lnTo>
                      <a:pt x="549" y="689"/>
                    </a:lnTo>
                    <a:lnTo>
                      <a:pt x="445" y="689"/>
                    </a:lnTo>
                    <a:lnTo>
                      <a:pt x="343" y="686"/>
                    </a:lnTo>
                    <a:lnTo>
                      <a:pt x="247" y="680"/>
                    </a:lnTo>
                    <a:lnTo>
                      <a:pt x="161" y="669"/>
                    </a:lnTo>
                    <a:lnTo>
                      <a:pt x="123" y="661"/>
                    </a:lnTo>
                    <a:lnTo>
                      <a:pt x="91" y="652"/>
                    </a:lnTo>
                    <a:lnTo>
                      <a:pt x="62" y="641"/>
                    </a:lnTo>
                    <a:lnTo>
                      <a:pt x="40" y="627"/>
                    </a:lnTo>
                    <a:lnTo>
                      <a:pt x="23" y="611"/>
                    </a:lnTo>
                    <a:lnTo>
                      <a:pt x="11" y="592"/>
                    </a:lnTo>
                    <a:lnTo>
                      <a:pt x="0" y="545"/>
                    </a:lnTo>
                    <a:lnTo>
                      <a:pt x="2" y="491"/>
                    </a:lnTo>
                    <a:lnTo>
                      <a:pt x="16" y="433"/>
                    </a:lnTo>
                    <a:lnTo>
                      <a:pt x="38" y="374"/>
                    </a:lnTo>
                    <a:lnTo>
                      <a:pt x="64" y="318"/>
                    </a:lnTo>
                    <a:lnTo>
                      <a:pt x="92" y="267"/>
                    </a:lnTo>
                    <a:lnTo>
                      <a:pt x="117" y="22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1" name="Oval 5"/>
              <p:cNvSpPr>
                <a:spLocks noChangeArrowheads="1"/>
              </p:cNvSpPr>
              <p:nvPr/>
            </p:nvSpPr>
            <p:spPr bwMode="auto">
              <a:xfrm>
                <a:off x="890" y="33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2" name="Line 6"/>
              <p:cNvSpPr>
                <a:spLocks noChangeShapeType="1"/>
              </p:cNvSpPr>
              <p:nvPr/>
            </p:nvSpPr>
            <p:spPr bwMode="auto">
              <a:xfrm>
                <a:off x="890"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3" name="Line 7"/>
              <p:cNvSpPr>
                <a:spLocks noChangeShapeType="1"/>
              </p:cNvSpPr>
              <p:nvPr/>
            </p:nvSpPr>
            <p:spPr bwMode="auto">
              <a:xfrm>
                <a:off x="1178"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4" name="Rectangle 8"/>
              <p:cNvSpPr>
                <a:spLocks noChangeArrowheads="1"/>
              </p:cNvSpPr>
              <p:nvPr/>
            </p:nvSpPr>
            <p:spPr bwMode="auto">
              <a:xfrm>
                <a:off x="890" y="33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5" name="Oval 9"/>
              <p:cNvSpPr>
                <a:spLocks noChangeArrowheads="1"/>
              </p:cNvSpPr>
              <p:nvPr/>
            </p:nvSpPr>
            <p:spPr bwMode="auto">
              <a:xfrm>
                <a:off x="887" y="32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6" name="Rectangle 10"/>
              <p:cNvSpPr>
                <a:spLocks noChangeArrowheads="1"/>
              </p:cNvSpPr>
              <p:nvPr/>
            </p:nvSpPr>
            <p:spPr bwMode="auto">
              <a:xfrm>
                <a:off x="967" y="3263"/>
                <a:ext cx="130" cy="11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7" name="Rectangle 11"/>
              <p:cNvSpPr>
                <a:spLocks noChangeArrowheads="1"/>
              </p:cNvSpPr>
              <p:nvPr/>
            </p:nvSpPr>
            <p:spPr bwMode="auto">
              <a:xfrm>
                <a:off x="878" y="3206"/>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3b</a:t>
                </a:r>
              </a:p>
            </p:txBody>
          </p:sp>
          <p:sp>
            <p:nvSpPr>
              <p:cNvPr id="28" name="Oval 12"/>
              <p:cNvSpPr>
                <a:spLocks noChangeArrowheads="1"/>
              </p:cNvSpPr>
              <p:nvPr/>
            </p:nvSpPr>
            <p:spPr bwMode="auto">
              <a:xfrm>
                <a:off x="2010" y="3875"/>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9" name="Line 13"/>
              <p:cNvSpPr>
                <a:spLocks noChangeShapeType="1"/>
              </p:cNvSpPr>
              <p:nvPr/>
            </p:nvSpPr>
            <p:spPr bwMode="auto">
              <a:xfrm>
                <a:off x="2010"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0" name="Line 14"/>
              <p:cNvSpPr>
                <a:spLocks noChangeShapeType="1"/>
              </p:cNvSpPr>
              <p:nvPr/>
            </p:nvSpPr>
            <p:spPr bwMode="auto">
              <a:xfrm>
                <a:off x="2298"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1" name="Rectangle 15"/>
              <p:cNvSpPr>
                <a:spLocks noChangeArrowheads="1"/>
              </p:cNvSpPr>
              <p:nvPr/>
            </p:nvSpPr>
            <p:spPr bwMode="auto">
              <a:xfrm>
                <a:off x="2010" y="3868"/>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2" name="Oval 16"/>
              <p:cNvSpPr>
                <a:spLocks noChangeArrowheads="1"/>
              </p:cNvSpPr>
              <p:nvPr/>
            </p:nvSpPr>
            <p:spPr bwMode="auto">
              <a:xfrm>
                <a:off x="2007" y="3814"/>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33" name="Group 19"/>
              <p:cNvGrpSpPr>
                <a:grpSpLocks/>
              </p:cNvGrpSpPr>
              <p:nvPr/>
            </p:nvGrpSpPr>
            <p:grpSpPr bwMode="auto">
              <a:xfrm>
                <a:off x="1999" y="3755"/>
                <a:ext cx="315" cy="252"/>
                <a:chOff x="1999" y="3755"/>
                <a:chExt cx="315" cy="252"/>
              </a:xfrm>
            </p:grpSpPr>
            <p:sp>
              <p:nvSpPr>
                <p:cNvPr id="125" name="Rectangle 17"/>
                <p:cNvSpPr>
                  <a:spLocks noChangeArrowheads="1"/>
                </p:cNvSpPr>
                <p:nvPr/>
              </p:nvSpPr>
              <p:spPr bwMode="auto">
                <a:xfrm>
                  <a:off x="2087" y="3820"/>
                  <a:ext cx="132"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6" name="Rectangle 18"/>
                <p:cNvSpPr>
                  <a:spLocks noChangeArrowheads="1"/>
                </p:cNvSpPr>
                <p:nvPr/>
              </p:nvSpPr>
              <p:spPr bwMode="auto">
                <a:xfrm>
                  <a:off x="1999" y="3755"/>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mn-ea"/>
                      <a:ea typeface="+mn-ea"/>
                    </a:rPr>
                    <a:t>1d</a:t>
                  </a:r>
                </a:p>
              </p:txBody>
            </p:sp>
          </p:grpSp>
          <p:sp>
            <p:nvSpPr>
              <p:cNvPr id="34" name="Oval 20"/>
              <p:cNvSpPr>
                <a:spLocks noChangeArrowheads="1"/>
              </p:cNvSpPr>
              <p:nvPr/>
            </p:nvSpPr>
            <p:spPr bwMode="auto">
              <a:xfrm>
                <a:off x="1406" y="318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5" name="Line 21"/>
              <p:cNvSpPr>
                <a:spLocks noChangeShapeType="1"/>
              </p:cNvSpPr>
              <p:nvPr/>
            </p:nvSpPr>
            <p:spPr bwMode="auto">
              <a:xfrm>
                <a:off x="1406"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 name="Line 22"/>
              <p:cNvSpPr>
                <a:spLocks noChangeShapeType="1"/>
              </p:cNvSpPr>
              <p:nvPr/>
            </p:nvSpPr>
            <p:spPr bwMode="auto">
              <a:xfrm>
                <a:off x="1694"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 name="Rectangle 23"/>
              <p:cNvSpPr>
                <a:spLocks noChangeArrowheads="1"/>
              </p:cNvSpPr>
              <p:nvPr/>
            </p:nvSpPr>
            <p:spPr bwMode="auto">
              <a:xfrm>
                <a:off x="1406" y="318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8" name="Oval 24"/>
              <p:cNvSpPr>
                <a:spLocks noChangeArrowheads="1"/>
              </p:cNvSpPr>
              <p:nvPr/>
            </p:nvSpPr>
            <p:spPr bwMode="auto">
              <a:xfrm>
                <a:off x="1403" y="312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9" name="Rectangle 25"/>
              <p:cNvSpPr>
                <a:spLocks noChangeArrowheads="1"/>
              </p:cNvSpPr>
              <p:nvPr/>
            </p:nvSpPr>
            <p:spPr bwMode="auto">
              <a:xfrm>
                <a:off x="1483" y="3140"/>
                <a:ext cx="131"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0" name="Rectangle 26"/>
              <p:cNvSpPr>
                <a:spLocks noChangeArrowheads="1"/>
              </p:cNvSpPr>
              <p:nvPr/>
            </p:nvSpPr>
            <p:spPr bwMode="auto">
              <a:xfrm>
                <a:off x="1402" y="3083"/>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3a</a:t>
                </a:r>
              </a:p>
            </p:txBody>
          </p:sp>
          <p:sp>
            <p:nvSpPr>
              <p:cNvPr id="41" name="Oval 27"/>
              <p:cNvSpPr>
                <a:spLocks noChangeArrowheads="1"/>
              </p:cNvSpPr>
              <p:nvPr/>
            </p:nvSpPr>
            <p:spPr bwMode="auto">
              <a:xfrm>
                <a:off x="1977" y="3507"/>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2" name="Line 28"/>
              <p:cNvSpPr>
                <a:spLocks noChangeShapeType="1"/>
              </p:cNvSpPr>
              <p:nvPr/>
            </p:nvSpPr>
            <p:spPr bwMode="auto">
              <a:xfrm>
                <a:off x="1977"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3" name="Line 29"/>
              <p:cNvSpPr>
                <a:spLocks noChangeShapeType="1"/>
              </p:cNvSpPr>
              <p:nvPr/>
            </p:nvSpPr>
            <p:spPr bwMode="auto">
              <a:xfrm>
                <a:off x="2265"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4" name="Rectangle 30"/>
              <p:cNvSpPr>
                <a:spLocks noChangeArrowheads="1"/>
              </p:cNvSpPr>
              <p:nvPr/>
            </p:nvSpPr>
            <p:spPr bwMode="auto">
              <a:xfrm>
                <a:off x="1977" y="3501"/>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5" name="Oval 31"/>
              <p:cNvSpPr>
                <a:spLocks noChangeArrowheads="1"/>
              </p:cNvSpPr>
              <p:nvPr/>
            </p:nvSpPr>
            <p:spPr bwMode="auto">
              <a:xfrm>
                <a:off x="1974" y="344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46" name="Group 34"/>
              <p:cNvGrpSpPr>
                <a:grpSpLocks/>
              </p:cNvGrpSpPr>
              <p:nvPr/>
            </p:nvGrpSpPr>
            <p:grpSpPr bwMode="auto">
              <a:xfrm>
                <a:off x="1974" y="3396"/>
                <a:ext cx="293" cy="252"/>
                <a:chOff x="1974" y="3396"/>
                <a:chExt cx="293" cy="252"/>
              </a:xfrm>
            </p:grpSpPr>
            <p:sp>
              <p:nvSpPr>
                <p:cNvPr id="123" name="Rectangle 32"/>
                <p:cNvSpPr>
                  <a:spLocks noChangeArrowheads="1"/>
                </p:cNvSpPr>
                <p:nvPr/>
              </p:nvSpPr>
              <p:spPr bwMode="auto">
                <a:xfrm>
                  <a:off x="2053" y="3452"/>
                  <a:ext cx="129" cy="123"/>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4" name="Rectangle 33"/>
                <p:cNvSpPr>
                  <a:spLocks noChangeArrowheads="1"/>
                </p:cNvSpPr>
                <p:nvPr/>
              </p:nvSpPr>
              <p:spPr bwMode="auto">
                <a:xfrm>
                  <a:off x="1974" y="3396"/>
                  <a:ext cx="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1c</a:t>
                  </a:r>
                </a:p>
              </p:txBody>
            </p:sp>
          </p:grpSp>
          <p:sp>
            <p:nvSpPr>
              <p:cNvPr id="47" name="Line 35"/>
              <p:cNvSpPr>
                <a:spLocks noChangeShapeType="1"/>
              </p:cNvSpPr>
              <p:nvPr/>
            </p:nvSpPr>
            <p:spPr bwMode="auto">
              <a:xfrm>
                <a:off x="3628" y="3332"/>
                <a:ext cx="283" cy="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8" name="Line 36"/>
              <p:cNvSpPr>
                <a:spLocks noChangeShapeType="1"/>
              </p:cNvSpPr>
              <p:nvPr/>
            </p:nvSpPr>
            <p:spPr bwMode="auto">
              <a:xfrm>
                <a:off x="3926" y="3262"/>
                <a:ext cx="84"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9" name="Line 37"/>
              <p:cNvSpPr>
                <a:spLocks noChangeShapeType="1"/>
              </p:cNvSpPr>
              <p:nvPr/>
            </p:nvSpPr>
            <p:spPr bwMode="auto">
              <a:xfrm flipV="1">
                <a:off x="3564" y="3220"/>
                <a:ext cx="105"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0" name="Freeform 38"/>
              <p:cNvSpPr>
                <a:spLocks/>
              </p:cNvSpPr>
              <p:nvPr/>
            </p:nvSpPr>
            <p:spPr bwMode="auto">
              <a:xfrm>
                <a:off x="2296" y="3810"/>
                <a:ext cx="244" cy="77"/>
              </a:xfrm>
              <a:custGeom>
                <a:avLst/>
                <a:gdLst>
                  <a:gd name="T0" fmla="*/ 0 w 244"/>
                  <a:gd name="T1" fmla="*/ 76 h 77"/>
                  <a:gd name="T2" fmla="*/ 243 w 244"/>
                  <a:gd name="T3" fmla="*/ 0 h 77"/>
                  <a:gd name="T4" fmla="*/ 0 60000 65536"/>
                  <a:gd name="T5" fmla="*/ 0 60000 65536"/>
                  <a:gd name="T6" fmla="*/ 0 w 244"/>
                  <a:gd name="T7" fmla="*/ 0 h 77"/>
                  <a:gd name="T8" fmla="*/ 244 w 244"/>
                  <a:gd name="T9" fmla="*/ 77 h 77"/>
                </a:gdLst>
                <a:ahLst/>
                <a:cxnLst>
                  <a:cxn ang="T4">
                    <a:pos x="T0" y="T1"/>
                  </a:cxn>
                  <a:cxn ang="T5">
                    <a:pos x="T2" y="T3"/>
                  </a:cxn>
                </a:cxnLst>
                <a:rect l="T6" t="T7" r="T8" b="T9"/>
                <a:pathLst>
                  <a:path w="244" h="77">
                    <a:moveTo>
                      <a:pt x="0" y="76"/>
                    </a:moveTo>
                    <a:lnTo>
                      <a:pt x="243"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1" name="Freeform 39"/>
              <p:cNvSpPr>
                <a:spLocks/>
              </p:cNvSpPr>
              <p:nvPr/>
            </p:nvSpPr>
            <p:spPr bwMode="auto">
              <a:xfrm>
                <a:off x="1873" y="3776"/>
                <a:ext cx="141" cy="111"/>
              </a:xfrm>
              <a:custGeom>
                <a:avLst/>
                <a:gdLst>
                  <a:gd name="T0" fmla="*/ 0 w 141"/>
                  <a:gd name="T1" fmla="*/ 0 h 111"/>
                  <a:gd name="T2" fmla="*/ 140 w 141"/>
                  <a:gd name="T3" fmla="*/ 110 h 111"/>
                  <a:gd name="T4" fmla="*/ 0 60000 65536"/>
                  <a:gd name="T5" fmla="*/ 0 60000 65536"/>
                  <a:gd name="T6" fmla="*/ 0 w 141"/>
                  <a:gd name="T7" fmla="*/ 0 h 111"/>
                  <a:gd name="T8" fmla="*/ 141 w 141"/>
                  <a:gd name="T9" fmla="*/ 111 h 111"/>
                </a:gdLst>
                <a:ahLst/>
                <a:cxnLst>
                  <a:cxn ang="T4">
                    <a:pos x="T0" y="T1"/>
                  </a:cxn>
                  <a:cxn ang="T5">
                    <a:pos x="T2" y="T3"/>
                  </a:cxn>
                </a:cxnLst>
                <a:rect l="T6" t="T7" r="T8" b="T9"/>
                <a:pathLst>
                  <a:path w="141" h="111">
                    <a:moveTo>
                      <a:pt x="0" y="0"/>
                    </a:moveTo>
                    <a:lnTo>
                      <a:pt x="140" y="11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2" name="Freeform 40"/>
              <p:cNvSpPr>
                <a:spLocks/>
              </p:cNvSpPr>
              <p:nvPr/>
            </p:nvSpPr>
            <p:spPr bwMode="auto">
              <a:xfrm>
                <a:off x="1987" y="3711"/>
                <a:ext cx="520" cy="78"/>
              </a:xfrm>
              <a:custGeom>
                <a:avLst/>
                <a:gdLst>
                  <a:gd name="T0" fmla="*/ 0 w 520"/>
                  <a:gd name="T1" fmla="*/ 0 h 78"/>
                  <a:gd name="T2" fmla="*/ 519 w 520"/>
                  <a:gd name="T3" fmla="*/ 77 h 78"/>
                  <a:gd name="T4" fmla="*/ 0 60000 65536"/>
                  <a:gd name="T5" fmla="*/ 0 60000 65536"/>
                  <a:gd name="T6" fmla="*/ 0 w 520"/>
                  <a:gd name="T7" fmla="*/ 0 h 78"/>
                  <a:gd name="T8" fmla="*/ 520 w 520"/>
                  <a:gd name="T9" fmla="*/ 78 h 78"/>
                </a:gdLst>
                <a:ahLst/>
                <a:cxnLst>
                  <a:cxn ang="T4">
                    <a:pos x="T0" y="T1"/>
                  </a:cxn>
                  <a:cxn ang="T5">
                    <a:pos x="T2" y="T3"/>
                  </a:cxn>
                </a:cxnLst>
                <a:rect l="T6" t="T7" r="T8" b="T9"/>
                <a:pathLst>
                  <a:path w="520" h="78">
                    <a:moveTo>
                      <a:pt x="0" y="0"/>
                    </a:moveTo>
                    <a:lnTo>
                      <a:pt x="519" y="77"/>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3" name="Freeform 41"/>
              <p:cNvSpPr>
                <a:spLocks/>
              </p:cNvSpPr>
              <p:nvPr/>
            </p:nvSpPr>
            <p:spPr bwMode="auto">
              <a:xfrm>
                <a:off x="1930" y="3561"/>
                <a:ext cx="71" cy="88"/>
              </a:xfrm>
              <a:custGeom>
                <a:avLst/>
                <a:gdLst>
                  <a:gd name="T0" fmla="*/ 0 w 71"/>
                  <a:gd name="T1" fmla="*/ 87 h 88"/>
                  <a:gd name="T2" fmla="*/ 70 w 71"/>
                  <a:gd name="T3" fmla="*/ 0 h 88"/>
                  <a:gd name="T4" fmla="*/ 0 60000 65536"/>
                  <a:gd name="T5" fmla="*/ 0 60000 65536"/>
                  <a:gd name="T6" fmla="*/ 0 w 71"/>
                  <a:gd name="T7" fmla="*/ 0 h 88"/>
                  <a:gd name="T8" fmla="*/ 71 w 71"/>
                  <a:gd name="T9" fmla="*/ 88 h 88"/>
                </a:gdLst>
                <a:ahLst/>
                <a:cxnLst>
                  <a:cxn ang="T4">
                    <a:pos x="T0" y="T1"/>
                  </a:cxn>
                  <a:cxn ang="T5">
                    <a:pos x="T2" y="T3"/>
                  </a:cxn>
                </a:cxnLst>
                <a:rect l="T6" t="T7" r="T8" b="T9"/>
                <a:pathLst>
                  <a:path w="71" h="88">
                    <a:moveTo>
                      <a:pt x="0" y="87"/>
                    </a:moveTo>
                    <a:lnTo>
                      <a:pt x="70"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4" name="Freeform 42"/>
              <p:cNvSpPr>
                <a:spLocks/>
              </p:cNvSpPr>
              <p:nvPr/>
            </p:nvSpPr>
            <p:spPr bwMode="auto">
              <a:xfrm>
                <a:off x="1171" y="3212"/>
                <a:ext cx="232" cy="107"/>
              </a:xfrm>
              <a:custGeom>
                <a:avLst/>
                <a:gdLst>
                  <a:gd name="T0" fmla="*/ 0 w 232"/>
                  <a:gd name="T1" fmla="*/ 106 h 107"/>
                  <a:gd name="T2" fmla="*/ 231 w 232"/>
                  <a:gd name="T3" fmla="*/ 0 h 107"/>
                  <a:gd name="T4" fmla="*/ 0 60000 65536"/>
                  <a:gd name="T5" fmla="*/ 0 60000 65536"/>
                  <a:gd name="T6" fmla="*/ 0 w 232"/>
                  <a:gd name="T7" fmla="*/ 0 h 107"/>
                  <a:gd name="T8" fmla="*/ 232 w 232"/>
                  <a:gd name="T9" fmla="*/ 107 h 107"/>
                </a:gdLst>
                <a:ahLst/>
                <a:cxnLst>
                  <a:cxn ang="T4">
                    <a:pos x="T0" y="T1"/>
                  </a:cxn>
                  <a:cxn ang="T5">
                    <a:pos x="T2" y="T3"/>
                  </a:cxn>
                </a:cxnLst>
                <a:rect l="T6" t="T7" r="T8" b="T9"/>
                <a:pathLst>
                  <a:path w="232" h="107">
                    <a:moveTo>
                      <a:pt x="0" y="106"/>
                    </a:moveTo>
                    <a:lnTo>
                      <a:pt x="231"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5" name="Freeform 43"/>
              <p:cNvSpPr>
                <a:spLocks/>
              </p:cNvSpPr>
              <p:nvPr/>
            </p:nvSpPr>
            <p:spPr bwMode="auto">
              <a:xfrm>
                <a:off x="1571" y="3267"/>
                <a:ext cx="410" cy="241"/>
              </a:xfrm>
              <a:custGeom>
                <a:avLst/>
                <a:gdLst>
                  <a:gd name="T0" fmla="*/ 0 w 410"/>
                  <a:gd name="T1" fmla="*/ 0 h 241"/>
                  <a:gd name="T2" fmla="*/ 409 w 410"/>
                  <a:gd name="T3" fmla="*/ 240 h 241"/>
                  <a:gd name="T4" fmla="*/ 0 60000 65536"/>
                  <a:gd name="T5" fmla="*/ 0 60000 65536"/>
                  <a:gd name="T6" fmla="*/ 0 w 410"/>
                  <a:gd name="T7" fmla="*/ 0 h 241"/>
                  <a:gd name="T8" fmla="*/ 410 w 410"/>
                  <a:gd name="T9" fmla="*/ 241 h 241"/>
                </a:gdLst>
                <a:ahLst/>
                <a:cxnLst>
                  <a:cxn ang="T4">
                    <a:pos x="T0" y="T1"/>
                  </a:cxn>
                  <a:cxn ang="T5">
                    <a:pos x="T2" y="T3"/>
                  </a:cxn>
                </a:cxnLst>
                <a:rect l="T6" t="T7" r="T8" b="T9"/>
                <a:pathLst>
                  <a:path w="410" h="241">
                    <a:moveTo>
                      <a:pt x="0" y="0"/>
                    </a:moveTo>
                    <a:lnTo>
                      <a:pt x="409" y="24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6" name="Freeform 44"/>
              <p:cNvSpPr>
                <a:spLocks/>
              </p:cNvSpPr>
              <p:nvPr/>
            </p:nvSpPr>
            <p:spPr bwMode="auto">
              <a:xfrm>
                <a:off x="2789" y="3377"/>
                <a:ext cx="603" cy="391"/>
              </a:xfrm>
              <a:custGeom>
                <a:avLst/>
                <a:gdLst>
                  <a:gd name="T0" fmla="*/ 0 w 603"/>
                  <a:gd name="T1" fmla="*/ 390 h 391"/>
                  <a:gd name="T2" fmla="*/ 602 w 603"/>
                  <a:gd name="T3" fmla="*/ 0 h 391"/>
                  <a:gd name="T4" fmla="*/ 0 60000 65536"/>
                  <a:gd name="T5" fmla="*/ 0 60000 65536"/>
                  <a:gd name="T6" fmla="*/ 0 w 603"/>
                  <a:gd name="T7" fmla="*/ 0 h 391"/>
                  <a:gd name="T8" fmla="*/ 603 w 603"/>
                  <a:gd name="T9" fmla="*/ 391 h 391"/>
                </a:gdLst>
                <a:ahLst/>
                <a:cxnLst>
                  <a:cxn ang="T4">
                    <a:pos x="T0" y="T1"/>
                  </a:cxn>
                  <a:cxn ang="T5">
                    <a:pos x="T2" y="T3"/>
                  </a:cxn>
                </a:cxnLst>
                <a:rect l="T6" t="T7" r="T8" b="T9"/>
                <a:pathLst>
                  <a:path w="603" h="391">
                    <a:moveTo>
                      <a:pt x="0" y="390"/>
                    </a:moveTo>
                    <a:lnTo>
                      <a:pt x="602"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7" name="Oval 45"/>
              <p:cNvSpPr>
                <a:spLocks noChangeArrowheads="1"/>
              </p:cNvSpPr>
              <p:nvPr/>
            </p:nvSpPr>
            <p:spPr bwMode="auto">
              <a:xfrm>
                <a:off x="3340" y="33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58" name="Line 46"/>
              <p:cNvSpPr>
                <a:spLocks noChangeShapeType="1"/>
              </p:cNvSpPr>
              <p:nvPr/>
            </p:nvSpPr>
            <p:spPr bwMode="auto">
              <a:xfrm>
                <a:off x="3340"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9" name="Line 47"/>
              <p:cNvSpPr>
                <a:spLocks noChangeShapeType="1"/>
              </p:cNvSpPr>
              <p:nvPr/>
            </p:nvSpPr>
            <p:spPr bwMode="auto">
              <a:xfrm>
                <a:off x="3628"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0" name="Rectangle 48"/>
              <p:cNvSpPr>
                <a:spLocks noChangeArrowheads="1"/>
              </p:cNvSpPr>
              <p:nvPr/>
            </p:nvSpPr>
            <p:spPr bwMode="auto">
              <a:xfrm>
                <a:off x="3340" y="33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61" name="Oval 49"/>
              <p:cNvSpPr>
                <a:spLocks noChangeArrowheads="1"/>
              </p:cNvSpPr>
              <p:nvPr/>
            </p:nvSpPr>
            <p:spPr bwMode="auto">
              <a:xfrm>
                <a:off x="3337" y="325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62" name="Rectangle 50"/>
              <p:cNvSpPr>
                <a:spLocks noChangeArrowheads="1"/>
              </p:cNvSpPr>
              <p:nvPr/>
            </p:nvSpPr>
            <p:spPr bwMode="auto">
              <a:xfrm>
                <a:off x="3417" y="3268"/>
                <a:ext cx="130" cy="11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63" name="Rectangle 51"/>
              <p:cNvSpPr>
                <a:spLocks noChangeArrowheads="1"/>
              </p:cNvSpPr>
              <p:nvPr/>
            </p:nvSpPr>
            <p:spPr bwMode="auto">
              <a:xfrm>
                <a:off x="3335" y="3212"/>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2a</a:t>
                </a:r>
              </a:p>
            </p:txBody>
          </p:sp>
          <p:sp>
            <p:nvSpPr>
              <p:cNvPr id="64" name="Rectangle 52"/>
              <p:cNvSpPr>
                <a:spLocks noChangeArrowheads="1"/>
              </p:cNvSpPr>
              <p:nvPr/>
            </p:nvSpPr>
            <p:spPr bwMode="auto">
              <a:xfrm>
                <a:off x="1199" y="3293"/>
                <a:ext cx="4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mn-ea"/>
                    <a:ea typeface="+mn-ea"/>
                  </a:rPr>
                  <a:t>AS3</a:t>
                </a:r>
              </a:p>
            </p:txBody>
          </p:sp>
          <p:sp>
            <p:nvSpPr>
              <p:cNvPr id="65" name="Rectangle 53"/>
              <p:cNvSpPr>
                <a:spLocks noChangeArrowheads="1"/>
              </p:cNvSpPr>
              <p:nvPr/>
            </p:nvSpPr>
            <p:spPr bwMode="auto">
              <a:xfrm>
                <a:off x="2839" y="3717"/>
                <a:ext cx="42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mn-ea"/>
                    <a:ea typeface="+mn-ea"/>
                  </a:rPr>
                  <a:t>AS1</a:t>
                </a:r>
              </a:p>
            </p:txBody>
          </p:sp>
          <p:sp>
            <p:nvSpPr>
              <p:cNvPr id="66" name="Rectangle 54"/>
              <p:cNvSpPr>
                <a:spLocks noChangeArrowheads="1"/>
              </p:cNvSpPr>
              <p:nvPr/>
            </p:nvSpPr>
            <p:spPr bwMode="auto">
              <a:xfrm>
                <a:off x="3599" y="3479"/>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mn-ea"/>
                    <a:ea typeface="+mn-ea"/>
                  </a:rPr>
                  <a:t>AS2</a:t>
                </a:r>
              </a:p>
            </p:txBody>
          </p:sp>
          <p:sp>
            <p:nvSpPr>
              <p:cNvPr id="67" name="Oval 55"/>
              <p:cNvSpPr>
                <a:spLocks noChangeArrowheads="1"/>
              </p:cNvSpPr>
              <p:nvPr/>
            </p:nvSpPr>
            <p:spPr bwMode="auto">
              <a:xfrm>
                <a:off x="1696" y="370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68" name="Line 56"/>
              <p:cNvSpPr>
                <a:spLocks noChangeShapeType="1"/>
              </p:cNvSpPr>
              <p:nvPr/>
            </p:nvSpPr>
            <p:spPr bwMode="auto">
              <a:xfrm>
                <a:off x="1696"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9" name="Line 57"/>
              <p:cNvSpPr>
                <a:spLocks noChangeShapeType="1"/>
              </p:cNvSpPr>
              <p:nvPr/>
            </p:nvSpPr>
            <p:spPr bwMode="auto">
              <a:xfrm>
                <a:off x="1984"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0" name="Rectangle 58"/>
              <p:cNvSpPr>
                <a:spLocks noChangeArrowheads="1"/>
              </p:cNvSpPr>
              <p:nvPr/>
            </p:nvSpPr>
            <p:spPr bwMode="auto">
              <a:xfrm>
                <a:off x="1696" y="3696"/>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71" name="Oval 59"/>
              <p:cNvSpPr>
                <a:spLocks noChangeArrowheads="1"/>
              </p:cNvSpPr>
              <p:nvPr/>
            </p:nvSpPr>
            <p:spPr bwMode="auto">
              <a:xfrm>
                <a:off x="1693" y="3645"/>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72" name="Rectangle 60"/>
              <p:cNvSpPr>
                <a:spLocks noChangeArrowheads="1"/>
              </p:cNvSpPr>
              <p:nvPr/>
            </p:nvSpPr>
            <p:spPr bwMode="auto">
              <a:xfrm>
                <a:off x="1771" y="3670"/>
                <a:ext cx="131" cy="8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73" name="Rectangle 61"/>
              <p:cNvSpPr>
                <a:spLocks noChangeArrowheads="1"/>
              </p:cNvSpPr>
              <p:nvPr/>
            </p:nvSpPr>
            <p:spPr bwMode="auto">
              <a:xfrm>
                <a:off x="1693" y="3578"/>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1a</a:t>
                </a:r>
              </a:p>
            </p:txBody>
          </p:sp>
          <p:grpSp>
            <p:nvGrpSpPr>
              <p:cNvPr id="74" name="Group 69"/>
              <p:cNvGrpSpPr>
                <a:grpSpLocks/>
              </p:cNvGrpSpPr>
              <p:nvPr/>
            </p:nvGrpSpPr>
            <p:grpSpPr bwMode="auto">
              <a:xfrm>
                <a:off x="3657" y="3098"/>
                <a:ext cx="295" cy="252"/>
                <a:chOff x="3657" y="3098"/>
                <a:chExt cx="295" cy="252"/>
              </a:xfrm>
            </p:grpSpPr>
            <p:sp>
              <p:nvSpPr>
                <p:cNvPr id="116" name="Oval 62"/>
                <p:cNvSpPr>
                  <a:spLocks noChangeArrowheads="1"/>
                </p:cNvSpPr>
                <p:nvPr/>
              </p:nvSpPr>
              <p:spPr bwMode="auto">
                <a:xfrm>
                  <a:off x="3660" y="32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7" name="Line 63"/>
                <p:cNvSpPr>
                  <a:spLocks noChangeShapeType="1"/>
                </p:cNvSpPr>
                <p:nvPr/>
              </p:nvSpPr>
              <p:spPr bwMode="auto">
                <a:xfrm>
                  <a:off x="3660"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8" name="Line 64"/>
                <p:cNvSpPr>
                  <a:spLocks noChangeShapeType="1"/>
                </p:cNvSpPr>
                <p:nvPr/>
              </p:nvSpPr>
              <p:spPr bwMode="auto">
                <a:xfrm>
                  <a:off x="3948"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9" name="Rectangle 65"/>
                <p:cNvSpPr>
                  <a:spLocks noChangeArrowheads="1"/>
                </p:cNvSpPr>
                <p:nvPr/>
              </p:nvSpPr>
              <p:spPr bwMode="auto">
                <a:xfrm>
                  <a:off x="3660" y="32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20" name="Oval 66"/>
                <p:cNvSpPr>
                  <a:spLocks noChangeArrowheads="1"/>
                </p:cNvSpPr>
                <p:nvPr/>
              </p:nvSpPr>
              <p:spPr bwMode="auto">
                <a:xfrm>
                  <a:off x="3657" y="31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1" name="Rectangle 67"/>
                <p:cNvSpPr>
                  <a:spLocks noChangeArrowheads="1"/>
                </p:cNvSpPr>
                <p:nvPr/>
              </p:nvSpPr>
              <p:spPr bwMode="auto">
                <a:xfrm>
                  <a:off x="3737" y="3163"/>
                  <a:ext cx="130" cy="10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2" name="Rectangle 68"/>
                <p:cNvSpPr>
                  <a:spLocks noChangeArrowheads="1"/>
                </p:cNvSpPr>
                <p:nvPr/>
              </p:nvSpPr>
              <p:spPr bwMode="auto">
                <a:xfrm>
                  <a:off x="3659" y="3098"/>
                  <a:ext cx="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2c</a:t>
                  </a:r>
                </a:p>
              </p:txBody>
            </p:sp>
          </p:grpSp>
          <p:grpSp>
            <p:nvGrpSpPr>
              <p:cNvPr id="75" name="Group 77"/>
              <p:cNvGrpSpPr>
                <a:grpSpLocks/>
              </p:cNvGrpSpPr>
              <p:nvPr/>
            </p:nvGrpSpPr>
            <p:grpSpPr bwMode="auto">
              <a:xfrm>
                <a:off x="3903" y="3304"/>
                <a:ext cx="315" cy="252"/>
                <a:chOff x="3903" y="3304"/>
                <a:chExt cx="315" cy="252"/>
              </a:xfrm>
            </p:grpSpPr>
            <p:sp>
              <p:nvSpPr>
                <p:cNvPr id="109" name="Oval 70"/>
                <p:cNvSpPr>
                  <a:spLocks noChangeArrowheads="1"/>
                </p:cNvSpPr>
                <p:nvPr/>
              </p:nvSpPr>
              <p:spPr bwMode="auto">
                <a:xfrm>
                  <a:off x="3914" y="34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0" name="Line 71"/>
                <p:cNvSpPr>
                  <a:spLocks noChangeShapeType="1"/>
                </p:cNvSpPr>
                <p:nvPr/>
              </p:nvSpPr>
              <p:spPr bwMode="auto">
                <a:xfrm>
                  <a:off x="3914"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1" name="Line 72"/>
                <p:cNvSpPr>
                  <a:spLocks noChangeShapeType="1"/>
                </p:cNvSpPr>
                <p:nvPr/>
              </p:nvSpPr>
              <p:spPr bwMode="auto">
                <a:xfrm>
                  <a:off x="4202"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2" name="Rectangle 73"/>
                <p:cNvSpPr>
                  <a:spLocks noChangeArrowheads="1"/>
                </p:cNvSpPr>
                <p:nvPr/>
              </p:nvSpPr>
              <p:spPr bwMode="auto">
                <a:xfrm>
                  <a:off x="3914" y="34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13" name="Oval 74"/>
                <p:cNvSpPr>
                  <a:spLocks noChangeArrowheads="1"/>
                </p:cNvSpPr>
                <p:nvPr/>
              </p:nvSpPr>
              <p:spPr bwMode="auto">
                <a:xfrm>
                  <a:off x="3912" y="3357"/>
                  <a:ext cx="287"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4" name="Rectangle 75"/>
                <p:cNvSpPr>
                  <a:spLocks noChangeArrowheads="1"/>
                </p:cNvSpPr>
                <p:nvPr/>
              </p:nvSpPr>
              <p:spPr bwMode="auto">
                <a:xfrm>
                  <a:off x="3992" y="3369"/>
                  <a:ext cx="130"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5" name="Rectangle 76"/>
                <p:cNvSpPr>
                  <a:spLocks noChangeArrowheads="1"/>
                </p:cNvSpPr>
                <p:nvPr/>
              </p:nvSpPr>
              <p:spPr bwMode="auto">
                <a:xfrm>
                  <a:off x="3903" y="3304"/>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2b</a:t>
                  </a:r>
                </a:p>
              </p:txBody>
            </p:sp>
          </p:grpSp>
          <p:grpSp>
            <p:nvGrpSpPr>
              <p:cNvPr id="76" name="Group 86"/>
              <p:cNvGrpSpPr>
                <a:grpSpLocks/>
              </p:cNvGrpSpPr>
              <p:nvPr/>
            </p:nvGrpSpPr>
            <p:grpSpPr bwMode="auto">
              <a:xfrm>
                <a:off x="2493" y="3656"/>
                <a:ext cx="315" cy="252"/>
                <a:chOff x="2493" y="3656"/>
                <a:chExt cx="315" cy="252"/>
              </a:xfrm>
            </p:grpSpPr>
            <p:sp>
              <p:nvSpPr>
                <p:cNvPr id="101" name="Oval 78"/>
                <p:cNvSpPr>
                  <a:spLocks noChangeArrowheads="1"/>
                </p:cNvSpPr>
                <p:nvPr/>
              </p:nvSpPr>
              <p:spPr bwMode="auto">
                <a:xfrm>
                  <a:off x="2507" y="376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2" name="Line 79"/>
                <p:cNvSpPr>
                  <a:spLocks noChangeShapeType="1"/>
                </p:cNvSpPr>
                <p:nvPr/>
              </p:nvSpPr>
              <p:spPr bwMode="auto">
                <a:xfrm>
                  <a:off x="2507"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03" name="Line 80"/>
                <p:cNvSpPr>
                  <a:spLocks noChangeShapeType="1"/>
                </p:cNvSpPr>
                <p:nvPr/>
              </p:nvSpPr>
              <p:spPr bwMode="auto">
                <a:xfrm>
                  <a:off x="2795"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04" name="Rectangle 81"/>
                <p:cNvSpPr>
                  <a:spLocks noChangeArrowheads="1"/>
                </p:cNvSpPr>
                <p:nvPr/>
              </p:nvSpPr>
              <p:spPr bwMode="auto">
                <a:xfrm>
                  <a:off x="2507" y="376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05" name="Oval 82"/>
                <p:cNvSpPr>
                  <a:spLocks noChangeArrowheads="1"/>
                </p:cNvSpPr>
                <p:nvPr/>
              </p:nvSpPr>
              <p:spPr bwMode="auto">
                <a:xfrm>
                  <a:off x="2504" y="370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106" name="Group 85"/>
                <p:cNvGrpSpPr>
                  <a:grpSpLocks/>
                </p:cNvGrpSpPr>
                <p:nvPr/>
              </p:nvGrpSpPr>
              <p:grpSpPr bwMode="auto">
                <a:xfrm>
                  <a:off x="2493" y="3656"/>
                  <a:ext cx="315" cy="252"/>
                  <a:chOff x="2493" y="3656"/>
                  <a:chExt cx="315" cy="252"/>
                </a:xfrm>
              </p:grpSpPr>
              <p:sp>
                <p:nvSpPr>
                  <p:cNvPr id="107" name="Rectangle 83"/>
                  <p:cNvSpPr>
                    <a:spLocks noChangeArrowheads="1"/>
                  </p:cNvSpPr>
                  <p:nvPr/>
                </p:nvSpPr>
                <p:spPr bwMode="auto">
                  <a:xfrm>
                    <a:off x="2583" y="3713"/>
                    <a:ext cx="129"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8" name="Rectangle 84"/>
                  <p:cNvSpPr>
                    <a:spLocks noChangeArrowheads="1"/>
                  </p:cNvSpPr>
                  <p:nvPr/>
                </p:nvSpPr>
                <p:spPr bwMode="auto">
                  <a:xfrm>
                    <a:off x="2493" y="3656"/>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mn-ea"/>
                        <a:ea typeface="+mn-ea"/>
                      </a:rPr>
                      <a:t>1b</a:t>
                    </a:r>
                  </a:p>
                </p:txBody>
              </p:sp>
            </p:grpSp>
          </p:grpSp>
          <p:grpSp>
            <p:nvGrpSpPr>
              <p:cNvPr id="77" name="Group 95"/>
              <p:cNvGrpSpPr>
                <a:grpSpLocks/>
              </p:cNvGrpSpPr>
              <p:nvPr/>
            </p:nvGrpSpPr>
            <p:grpSpPr bwMode="auto">
              <a:xfrm>
                <a:off x="1035" y="2955"/>
                <a:ext cx="293" cy="252"/>
                <a:chOff x="1035" y="2955"/>
                <a:chExt cx="293" cy="252"/>
              </a:xfrm>
            </p:grpSpPr>
            <p:sp>
              <p:nvSpPr>
                <p:cNvPr id="93" name="Oval 87"/>
                <p:cNvSpPr>
                  <a:spLocks noChangeArrowheads="1"/>
                </p:cNvSpPr>
                <p:nvPr/>
              </p:nvSpPr>
              <p:spPr bwMode="auto">
                <a:xfrm>
                  <a:off x="1038" y="3068"/>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94" name="Line 88"/>
                <p:cNvSpPr>
                  <a:spLocks noChangeShapeType="1"/>
                </p:cNvSpPr>
                <p:nvPr/>
              </p:nvSpPr>
              <p:spPr bwMode="auto">
                <a:xfrm>
                  <a:off x="1038"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5" name="Line 89"/>
                <p:cNvSpPr>
                  <a:spLocks noChangeShapeType="1"/>
                </p:cNvSpPr>
                <p:nvPr/>
              </p:nvSpPr>
              <p:spPr bwMode="auto">
                <a:xfrm>
                  <a:off x="1326"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6" name="Rectangle 90"/>
                <p:cNvSpPr>
                  <a:spLocks noChangeArrowheads="1"/>
                </p:cNvSpPr>
                <p:nvPr/>
              </p:nvSpPr>
              <p:spPr bwMode="auto">
                <a:xfrm>
                  <a:off x="1038" y="3062"/>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97" name="Oval 91"/>
                <p:cNvSpPr>
                  <a:spLocks noChangeArrowheads="1"/>
                </p:cNvSpPr>
                <p:nvPr/>
              </p:nvSpPr>
              <p:spPr bwMode="auto">
                <a:xfrm>
                  <a:off x="1035" y="3007"/>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98" name="Group 94"/>
                <p:cNvGrpSpPr>
                  <a:grpSpLocks/>
                </p:cNvGrpSpPr>
                <p:nvPr/>
              </p:nvGrpSpPr>
              <p:grpSpPr bwMode="auto">
                <a:xfrm>
                  <a:off x="1035" y="2955"/>
                  <a:ext cx="293" cy="252"/>
                  <a:chOff x="1035" y="2955"/>
                  <a:chExt cx="293" cy="252"/>
                </a:xfrm>
              </p:grpSpPr>
              <p:sp>
                <p:nvSpPr>
                  <p:cNvPr id="99" name="Rectangle 92"/>
                  <p:cNvSpPr>
                    <a:spLocks noChangeArrowheads="1"/>
                  </p:cNvSpPr>
                  <p:nvPr/>
                </p:nvSpPr>
                <p:spPr bwMode="auto">
                  <a:xfrm>
                    <a:off x="1113" y="3012"/>
                    <a:ext cx="130"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0" name="Rectangle 93"/>
                  <p:cNvSpPr>
                    <a:spLocks noChangeArrowheads="1"/>
                  </p:cNvSpPr>
                  <p:nvPr/>
                </p:nvSpPr>
                <p:spPr bwMode="auto">
                  <a:xfrm>
                    <a:off x="1035" y="2955"/>
                    <a:ext cx="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3c</a:t>
                    </a:r>
                  </a:p>
                </p:txBody>
              </p:sp>
            </p:grpSp>
          </p:grpSp>
          <p:sp>
            <p:nvSpPr>
              <p:cNvPr id="78" name="Line 96"/>
              <p:cNvSpPr>
                <a:spLocks noChangeShapeType="1"/>
              </p:cNvSpPr>
              <p:nvPr/>
            </p:nvSpPr>
            <p:spPr bwMode="auto">
              <a:xfrm flipH="1">
                <a:off x="1057" y="3150"/>
                <a:ext cx="57" cy="9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9" name="Line 97"/>
              <p:cNvSpPr>
                <a:spLocks noChangeShapeType="1"/>
              </p:cNvSpPr>
              <p:nvPr/>
            </p:nvSpPr>
            <p:spPr bwMode="auto">
              <a:xfrm>
                <a:off x="775" y="3193"/>
                <a:ext cx="133"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0" name="Line 98"/>
              <p:cNvSpPr>
                <a:spLocks noChangeShapeType="1"/>
              </p:cNvSpPr>
              <p:nvPr/>
            </p:nvSpPr>
            <p:spPr bwMode="auto">
              <a:xfrm flipH="1">
                <a:off x="1234" y="2863"/>
                <a:ext cx="125" cy="14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1" name="Line 99"/>
              <p:cNvSpPr>
                <a:spLocks noChangeShapeType="1"/>
              </p:cNvSpPr>
              <p:nvPr/>
            </p:nvSpPr>
            <p:spPr bwMode="auto">
              <a:xfrm>
                <a:off x="977" y="2855"/>
                <a:ext cx="109" cy="16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2" name="Line 100"/>
              <p:cNvSpPr>
                <a:spLocks noChangeShapeType="1"/>
              </p:cNvSpPr>
              <p:nvPr/>
            </p:nvSpPr>
            <p:spPr bwMode="auto">
              <a:xfrm flipH="1">
                <a:off x="1584" y="2941"/>
                <a:ext cx="63" cy="1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3" name="Line 101"/>
              <p:cNvSpPr>
                <a:spLocks noChangeShapeType="1"/>
              </p:cNvSpPr>
              <p:nvPr/>
            </p:nvSpPr>
            <p:spPr bwMode="auto">
              <a:xfrm>
                <a:off x="4194" y="3422"/>
                <a:ext cx="203"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4" name="Line 102"/>
              <p:cNvSpPr>
                <a:spLocks noChangeShapeType="1"/>
              </p:cNvSpPr>
              <p:nvPr/>
            </p:nvSpPr>
            <p:spPr bwMode="auto">
              <a:xfrm flipV="1">
                <a:off x="4139" y="3131"/>
                <a:ext cx="241" cy="236"/>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5" name="Line 103"/>
              <p:cNvSpPr>
                <a:spLocks noChangeShapeType="1"/>
              </p:cNvSpPr>
              <p:nvPr/>
            </p:nvSpPr>
            <p:spPr bwMode="auto">
              <a:xfrm flipH="1" flipV="1">
                <a:off x="3632" y="2973"/>
                <a:ext cx="117" cy="18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6" name="Line 104"/>
              <p:cNvSpPr>
                <a:spLocks noChangeShapeType="1"/>
              </p:cNvSpPr>
              <p:nvPr/>
            </p:nvSpPr>
            <p:spPr bwMode="auto">
              <a:xfrm flipH="1" flipV="1">
                <a:off x="3346" y="3068"/>
                <a:ext cx="124" cy="17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7" name="Line 105"/>
              <p:cNvSpPr>
                <a:spLocks noChangeShapeType="1"/>
              </p:cNvSpPr>
              <p:nvPr/>
            </p:nvSpPr>
            <p:spPr bwMode="auto">
              <a:xfrm flipH="1">
                <a:off x="1608" y="3760"/>
                <a:ext cx="124" cy="11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8" name="Line 106"/>
              <p:cNvSpPr>
                <a:spLocks noChangeShapeType="1"/>
              </p:cNvSpPr>
              <p:nvPr/>
            </p:nvSpPr>
            <p:spPr bwMode="auto">
              <a:xfrm flipH="1" flipV="1">
                <a:off x="1576" y="3665"/>
                <a:ext cx="117" cy="7"/>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9" name="Line 107"/>
              <p:cNvSpPr>
                <a:spLocks noChangeShapeType="1"/>
              </p:cNvSpPr>
              <p:nvPr/>
            </p:nvSpPr>
            <p:spPr bwMode="auto">
              <a:xfrm flipH="1">
                <a:off x="1826" y="3918"/>
                <a:ext cx="195" cy="1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0" name="Line 108"/>
              <p:cNvSpPr>
                <a:spLocks noChangeShapeType="1"/>
              </p:cNvSpPr>
              <p:nvPr/>
            </p:nvSpPr>
            <p:spPr bwMode="auto">
              <a:xfrm flipV="1">
                <a:off x="2269" y="3491"/>
                <a:ext cx="211" cy="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1" name="Line 109"/>
              <p:cNvSpPr>
                <a:spLocks noChangeShapeType="1"/>
              </p:cNvSpPr>
              <p:nvPr/>
            </p:nvSpPr>
            <p:spPr bwMode="auto">
              <a:xfrm>
                <a:off x="2691" y="3839"/>
                <a:ext cx="109"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2" name="Line 110"/>
              <p:cNvSpPr>
                <a:spLocks noChangeShapeType="1"/>
              </p:cNvSpPr>
              <p:nvPr/>
            </p:nvSpPr>
            <p:spPr bwMode="auto">
              <a:xfrm>
                <a:off x="2247" y="3563"/>
                <a:ext cx="132"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grpSp>
        <p:sp>
          <p:nvSpPr>
            <p:cNvPr id="17" name="Freeform 87"/>
            <p:cNvSpPr>
              <a:spLocks/>
            </p:cNvSpPr>
            <p:nvPr/>
          </p:nvSpPr>
          <p:spPr bwMode="auto">
            <a:xfrm>
              <a:off x="2353688" y="3495244"/>
              <a:ext cx="2698750" cy="611187"/>
            </a:xfrm>
            <a:custGeom>
              <a:avLst/>
              <a:gdLst>
                <a:gd name="T0" fmla="*/ 0 w 1700"/>
                <a:gd name="T1" fmla="*/ 2147483646 h 385"/>
                <a:gd name="T2" fmla="*/ 2147483646 w 1700"/>
                <a:gd name="T3" fmla="*/ 0 h 385"/>
                <a:gd name="T4" fmla="*/ 2147483646 w 1700"/>
                <a:gd name="T5" fmla="*/ 2147483646 h 385"/>
                <a:gd name="T6" fmla="*/ 2147483646 w 1700"/>
                <a:gd name="T7" fmla="*/ 2147483646 h 385"/>
                <a:gd name="T8" fmla="*/ 0 w 1700"/>
                <a:gd name="T9" fmla="*/ 2147483646 h 385"/>
                <a:gd name="T10" fmla="*/ 0 60000 65536"/>
                <a:gd name="T11" fmla="*/ 0 60000 65536"/>
                <a:gd name="T12" fmla="*/ 0 60000 65536"/>
                <a:gd name="T13" fmla="*/ 0 60000 65536"/>
                <a:gd name="T14" fmla="*/ 0 60000 65536"/>
                <a:gd name="T15" fmla="*/ 0 w 1700"/>
                <a:gd name="T16" fmla="*/ 0 h 385"/>
                <a:gd name="T17" fmla="*/ 1700 w 1700"/>
                <a:gd name="T18" fmla="*/ 385 h 385"/>
              </a:gdLst>
              <a:ahLst/>
              <a:cxnLst>
                <a:cxn ang="T10">
                  <a:pos x="T0" y="T1"/>
                </a:cxn>
                <a:cxn ang="T11">
                  <a:pos x="T2" y="T3"/>
                </a:cxn>
                <a:cxn ang="T12">
                  <a:pos x="T4" y="T5"/>
                </a:cxn>
                <a:cxn ang="T13">
                  <a:pos x="T6" y="T7"/>
                </a:cxn>
                <a:cxn ang="T14">
                  <a:pos x="T8" y="T9"/>
                </a:cxn>
              </a:cxnLst>
              <a:rect l="T15" t="T16" r="T17" b="T18"/>
              <a:pathLst>
                <a:path w="1700" h="385">
                  <a:moveTo>
                    <a:pt x="0" y="384"/>
                  </a:moveTo>
                  <a:lnTo>
                    <a:pt x="77" y="0"/>
                  </a:lnTo>
                  <a:lnTo>
                    <a:pt x="353" y="6"/>
                  </a:lnTo>
                  <a:lnTo>
                    <a:pt x="1699" y="384"/>
                  </a:lnTo>
                  <a:lnTo>
                    <a:pt x="0" y="384"/>
                  </a:lnTo>
                </a:path>
              </a:pathLst>
            </a:custGeom>
            <a:solidFill>
              <a:srgbClr val="DDDDDD"/>
            </a:solidFill>
            <a:ln w="12700" cap="rnd">
              <a:solidFill>
                <a:srgbClr val="DDDDDD"/>
              </a:solidFill>
              <a:round/>
              <a:headEnd/>
              <a:tailEnd/>
            </a:ln>
          </p:spPr>
          <p:txBody>
            <a:bodyPr/>
            <a:lstStyle/>
            <a:p>
              <a:endParaRPr lang="zh-CN" altLang="en-US">
                <a:latin typeface="+mn-ea"/>
              </a:endParaRPr>
            </a:p>
          </p:txBody>
        </p:sp>
      </p:grpSp>
      <p:sp>
        <p:nvSpPr>
          <p:cNvPr id="131" name="矩形 130"/>
          <p:cNvSpPr/>
          <p:nvPr/>
        </p:nvSpPr>
        <p:spPr>
          <a:xfrm>
            <a:off x="441874" y="2223464"/>
            <a:ext cx="5154038" cy="3970318"/>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800" dirty="0">
                <a:latin typeface="+mn-ea"/>
              </a:rPr>
              <a:t>转发表根据</a:t>
            </a:r>
            <a:r>
              <a:rPr lang="en-US" altLang="zh-CN" sz="2800" dirty="0">
                <a:latin typeface="+mn-ea"/>
              </a:rPr>
              <a:t>AS</a:t>
            </a:r>
            <a:r>
              <a:rPr lang="zh-CN" altLang="en-US" sz="2800" dirty="0">
                <a:latin typeface="+mn-ea"/>
              </a:rPr>
              <a:t>内和</a:t>
            </a:r>
            <a:r>
              <a:rPr lang="en-US" altLang="zh-CN" sz="2800" dirty="0">
                <a:latin typeface="+mn-ea"/>
              </a:rPr>
              <a:t>AS</a:t>
            </a:r>
            <a:r>
              <a:rPr lang="zh-CN" altLang="en-US" sz="2800" dirty="0">
                <a:latin typeface="+mn-ea"/>
              </a:rPr>
              <a:t>间选路算法而配置</a:t>
            </a:r>
          </a:p>
          <a:p>
            <a:pPr marL="800100" lvl="1" indent="-342900">
              <a:lnSpc>
                <a:spcPct val="150000"/>
              </a:lnSpc>
              <a:buFont typeface="Arial" panose="020B0604020202020204" pitchFamily="34" charset="0"/>
              <a:buChar char="•"/>
            </a:pPr>
            <a:r>
              <a:rPr lang="en-US" altLang="zh-CN" sz="2800" dirty="0">
                <a:latin typeface="+mn-ea"/>
              </a:rPr>
              <a:t>AS</a:t>
            </a:r>
            <a:r>
              <a:rPr lang="zh-CN" altLang="en-US" sz="2800" dirty="0">
                <a:latin typeface="+mn-ea"/>
              </a:rPr>
              <a:t>域内的选路项用于目的端在域内的选路。</a:t>
            </a:r>
          </a:p>
          <a:p>
            <a:pPr marL="800100" lvl="1" indent="-342900">
              <a:lnSpc>
                <a:spcPct val="150000"/>
              </a:lnSpc>
              <a:buFont typeface="Arial" panose="020B0604020202020204" pitchFamily="34" charset="0"/>
              <a:buChar char="•"/>
            </a:pPr>
            <a:r>
              <a:rPr lang="en-US" altLang="zh-CN" sz="2800" dirty="0">
                <a:latin typeface="+mn-ea"/>
              </a:rPr>
              <a:t>AS</a:t>
            </a:r>
            <a:r>
              <a:rPr lang="zh-CN" altLang="en-US" sz="2800" dirty="0">
                <a:latin typeface="+mn-ea"/>
              </a:rPr>
              <a:t>域内和</a:t>
            </a:r>
            <a:r>
              <a:rPr lang="en-US" altLang="zh-CN" sz="2800" dirty="0">
                <a:latin typeface="+mn-ea"/>
              </a:rPr>
              <a:t>AS</a:t>
            </a:r>
            <a:r>
              <a:rPr lang="zh-CN" altLang="en-US" sz="2800" dirty="0">
                <a:latin typeface="+mn-ea"/>
              </a:rPr>
              <a:t>域间的选路项用于目的端在域外的选路。</a:t>
            </a:r>
          </a:p>
        </p:txBody>
      </p:sp>
      <p:sp>
        <p:nvSpPr>
          <p:cNvPr id="132" name="圆角矩形 131"/>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AS</a:t>
            </a:r>
            <a:r>
              <a:rPr lang="zh-CN" altLang="en-US" sz="2800" dirty="0">
                <a:solidFill>
                  <a:schemeClr val="tx1"/>
                </a:solidFill>
                <a:latin typeface="+mn-ea"/>
              </a:rPr>
              <a:t>互连</a:t>
            </a:r>
          </a:p>
        </p:txBody>
      </p:sp>
    </p:spTree>
    <p:extLst>
      <p:ext uri="{BB962C8B-B14F-4D97-AF65-F5344CB8AC3E}">
        <p14:creationId xmlns:p14="http://schemas.microsoft.com/office/powerpoint/2010/main" val="19222681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grpSp>
        <p:nvGrpSpPr>
          <p:cNvPr id="14" name="Group 111"/>
          <p:cNvGrpSpPr>
            <a:grpSpLocks/>
          </p:cNvGrpSpPr>
          <p:nvPr/>
        </p:nvGrpSpPr>
        <p:grpSpPr bwMode="auto">
          <a:xfrm>
            <a:off x="4292501" y="4186196"/>
            <a:ext cx="6113462" cy="2171700"/>
            <a:chOff x="677" y="2667"/>
            <a:chExt cx="3851" cy="1368"/>
          </a:xfrm>
        </p:grpSpPr>
        <p:sp>
          <p:nvSpPr>
            <p:cNvPr id="15" name="Freeform 2"/>
            <p:cNvSpPr>
              <a:spLocks/>
            </p:cNvSpPr>
            <p:nvPr/>
          </p:nvSpPr>
          <p:spPr bwMode="auto">
            <a:xfrm>
              <a:off x="3113" y="2812"/>
              <a:ext cx="1415" cy="930"/>
            </a:xfrm>
            <a:custGeom>
              <a:avLst/>
              <a:gdLst>
                <a:gd name="T0" fmla="*/ 50 w 1415"/>
                <a:gd name="T1" fmla="*/ 223 h 930"/>
                <a:gd name="T2" fmla="*/ 128 w 1415"/>
                <a:gd name="T3" fmla="*/ 141 h 930"/>
                <a:gd name="T4" fmla="*/ 228 w 1415"/>
                <a:gd name="T5" fmla="*/ 69 h 930"/>
                <a:gd name="T6" fmla="*/ 349 w 1415"/>
                <a:gd name="T7" fmla="*/ 19 h 930"/>
                <a:gd name="T8" fmla="*/ 454 w 1415"/>
                <a:gd name="T9" fmla="*/ 1 h 930"/>
                <a:gd name="T10" fmla="*/ 587 w 1415"/>
                <a:gd name="T11" fmla="*/ 3 h 930"/>
                <a:gd name="T12" fmla="*/ 790 w 1415"/>
                <a:gd name="T13" fmla="*/ 28 h 930"/>
                <a:gd name="T14" fmla="*/ 989 w 1415"/>
                <a:gd name="T15" fmla="*/ 70 h 930"/>
                <a:gd name="T16" fmla="*/ 1075 w 1415"/>
                <a:gd name="T17" fmla="*/ 94 h 930"/>
                <a:gd name="T18" fmla="*/ 1146 w 1415"/>
                <a:gd name="T19" fmla="*/ 119 h 930"/>
                <a:gd name="T20" fmla="*/ 1253 w 1415"/>
                <a:gd name="T21" fmla="*/ 175 h 930"/>
                <a:gd name="T22" fmla="*/ 1329 w 1415"/>
                <a:gd name="T23" fmla="*/ 243 h 930"/>
                <a:gd name="T24" fmla="*/ 1379 w 1415"/>
                <a:gd name="T25" fmla="*/ 319 h 930"/>
                <a:gd name="T26" fmla="*/ 1407 w 1415"/>
                <a:gd name="T27" fmla="*/ 399 h 930"/>
                <a:gd name="T28" fmla="*/ 1414 w 1415"/>
                <a:gd name="T29" fmla="*/ 491 h 930"/>
                <a:gd name="T30" fmla="*/ 1398 w 1415"/>
                <a:gd name="T31" fmla="*/ 593 h 930"/>
                <a:gd name="T32" fmla="*/ 1356 w 1415"/>
                <a:gd name="T33" fmla="*/ 691 h 930"/>
                <a:gd name="T34" fmla="*/ 1284 w 1415"/>
                <a:gd name="T35" fmla="*/ 771 h 930"/>
                <a:gd name="T36" fmla="*/ 1171 w 1415"/>
                <a:gd name="T37" fmla="*/ 833 h 930"/>
                <a:gd name="T38" fmla="*/ 1021 w 1415"/>
                <a:gd name="T39" fmla="*/ 884 h 930"/>
                <a:gd name="T40" fmla="*/ 856 w 1415"/>
                <a:gd name="T41" fmla="*/ 918 h 930"/>
                <a:gd name="T42" fmla="*/ 695 w 1415"/>
                <a:gd name="T43" fmla="*/ 929 h 930"/>
                <a:gd name="T44" fmla="*/ 525 w 1415"/>
                <a:gd name="T45" fmla="*/ 915 h 930"/>
                <a:gd name="T46" fmla="*/ 342 w 1415"/>
                <a:gd name="T47" fmla="*/ 879 h 930"/>
                <a:gd name="T48" fmla="*/ 178 w 1415"/>
                <a:gd name="T49" fmla="*/ 824 h 930"/>
                <a:gd name="T50" fmla="*/ 111 w 1415"/>
                <a:gd name="T51" fmla="*/ 789 h 930"/>
                <a:gd name="T52" fmla="*/ 60 w 1415"/>
                <a:gd name="T53" fmla="*/ 750 h 930"/>
                <a:gd name="T54" fmla="*/ 26 w 1415"/>
                <a:gd name="T55" fmla="*/ 702 h 930"/>
                <a:gd name="T56" fmla="*/ 7 w 1415"/>
                <a:gd name="T57" fmla="*/ 642 h 930"/>
                <a:gd name="T58" fmla="*/ 0 w 1415"/>
                <a:gd name="T59" fmla="*/ 504 h 930"/>
                <a:gd name="T60" fmla="*/ 13 w 1415"/>
                <a:gd name="T61" fmla="*/ 367 h 930"/>
                <a:gd name="T62" fmla="*/ 19 w 1415"/>
                <a:gd name="T63" fmla="*/ 285 h 9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15"/>
                <a:gd name="T97" fmla="*/ 0 h 930"/>
                <a:gd name="T98" fmla="*/ 1415 w 1415"/>
                <a:gd name="T99" fmla="*/ 930 h 9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15" h="930">
                  <a:moveTo>
                    <a:pt x="19" y="264"/>
                  </a:moveTo>
                  <a:lnTo>
                    <a:pt x="50" y="223"/>
                  </a:lnTo>
                  <a:lnTo>
                    <a:pt x="86" y="181"/>
                  </a:lnTo>
                  <a:lnTo>
                    <a:pt x="128" y="141"/>
                  </a:lnTo>
                  <a:lnTo>
                    <a:pt x="176" y="103"/>
                  </a:lnTo>
                  <a:lnTo>
                    <a:pt x="228" y="69"/>
                  </a:lnTo>
                  <a:lnTo>
                    <a:pt x="286" y="41"/>
                  </a:lnTo>
                  <a:lnTo>
                    <a:pt x="349" y="19"/>
                  </a:lnTo>
                  <a:lnTo>
                    <a:pt x="417" y="5"/>
                  </a:lnTo>
                  <a:lnTo>
                    <a:pt x="454" y="1"/>
                  </a:lnTo>
                  <a:lnTo>
                    <a:pt x="495" y="0"/>
                  </a:lnTo>
                  <a:lnTo>
                    <a:pt x="587" y="3"/>
                  </a:lnTo>
                  <a:lnTo>
                    <a:pt x="686" y="13"/>
                  </a:lnTo>
                  <a:lnTo>
                    <a:pt x="790" y="28"/>
                  </a:lnTo>
                  <a:lnTo>
                    <a:pt x="893" y="48"/>
                  </a:lnTo>
                  <a:lnTo>
                    <a:pt x="989" y="70"/>
                  </a:lnTo>
                  <a:lnTo>
                    <a:pt x="1034" y="82"/>
                  </a:lnTo>
                  <a:lnTo>
                    <a:pt x="1075" y="94"/>
                  </a:lnTo>
                  <a:lnTo>
                    <a:pt x="1113" y="106"/>
                  </a:lnTo>
                  <a:lnTo>
                    <a:pt x="1146" y="119"/>
                  </a:lnTo>
                  <a:lnTo>
                    <a:pt x="1204" y="145"/>
                  </a:lnTo>
                  <a:lnTo>
                    <a:pt x="1253" y="175"/>
                  </a:lnTo>
                  <a:lnTo>
                    <a:pt x="1294" y="207"/>
                  </a:lnTo>
                  <a:lnTo>
                    <a:pt x="1329" y="243"/>
                  </a:lnTo>
                  <a:lnTo>
                    <a:pt x="1357" y="280"/>
                  </a:lnTo>
                  <a:lnTo>
                    <a:pt x="1379" y="319"/>
                  </a:lnTo>
                  <a:lnTo>
                    <a:pt x="1395" y="359"/>
                  </a:lnTo>
                  <a:lnTo>
                    <a:pt x="1407" y="399"/>
                  </a:lnTo>
                  <a:lnTo>
                    <a:pt x="1412" y="443"/>
                  </a:lnTo>
                  <a:lnTo>
                    <a:pt x="1414" y="491"/>
                  </a:lnTo>
                  <a:lnTo>
                    <a:pt x="1409" y="541"/>
                  </a:lnTo>
                  <a:lnTo>
                    <a:pt x="1398" y="593"/>
                  </a:lnTo>
                  <a:lnTo>
                    <a:pt x="1380" y="643"/>
                  </a:lnTo>
                  <a:lnTo>
                    <a:pt x="1356" y="691"/>
                  </a:lnTo>
                  <a:lnTo>
                    <a:pt x="1324" y="734"/>
                  </a:lnTo>
                  <a:lnTo>
                    <a:pt x="1284" y="771"/>
                  </a:lnTo>
                  <a:lnTo>
                    <a:pt x="1233" y="803"/>
                  </a:lnTo>
                  <a:lnTo>
                    <a:pt x="1171" y="833"/>
                  </a:lnTo>
                  <a:lnTo>
                    <a:pt x="1099" y="860"/>
                  </a:lnTo>
                  <a:lnTo>
                    <a:pt x="1021" y="884"/>
                  </a:lnTo>
                  <a:lnTo>
                    <a:pt x="939" y="903"/>
                  </a:lnTo>
                  <a:lnTo>
                    <a:pt x="856" y="918"/>
                  </a:lnTo>
                  <a:lnTo>
                    <a:pt x="773" y="926"/>
                  </a:lnTo>
                  <a:lnTo>
                    <a:pt x="695" y="929"/>
                  </a:lnTo>
                  <a:lnTo>
                    <a:pt x="613" y="924"/>
                  </a:lnTo>
                  <a:lnTo>
                    <a:pt x="525" y="915"/>
                  </a:lnTo>
                  <a:lnTo>
                    <a:pt x="434" y="900"/>
                  </a:lnTo>
                  <a:lnTo>
                    <a:pt x="342" y="879"/>
                  </a:lnTo>
                  <a:lnTo>
                    <a:pt x="256" y="854"/>
                  </a:lnTo>
                  <a:lnTo>
                    <a:pt x="178" y="824"/>
                  </a:lnTo>
                  <a:lnTo>
                    <a:pt x="143" y="807"/>
                  </a:lnTo>
                  <a:lnTo>
                    <a:pt x="111" y="789"/>
                  </a:lnTo>
                  <a:lnTo>
                    <a:pt x="83" y="770"/>
                  </a:lnTo>
                  <a:lnTo>
                    <a:pt x="60" y="750"/>
                  </a:lnTo>
                  <a:lnTo>
                    <a:pt x="41" y="728"/>
                  </a:lnTo>
                  <a:lnTo>
                    <a:pt x="26" y="702"/>
                  </a:lnTo>
                  <a:lnTo>
                    <a:pt x="15" y="673"/>
                  </a:lnTo>
                  <a:lnTo>
                    <a:pt x="7" y="642"/>
                  </a:lnTo>
                  <a:lnTo>
                    <a:pt x="0" y="575"/>
                  </a:lnTo>
                  <a:lnTo>
                    <a:pt x="0" y="504"/>
                  </a:lnTo>
                  <a:lnTo>
                    <a:pt x="6" y="434"/>
                  </a:lnTo>
                  <a:lnTo>
                    <a:pt x="13" y="367"/>
                  </a:lnTo>
                  <a:lnTo>
                    <a:pt x="18" y="310"/>
                  </a:lnTo>
                  <a:lnTo>
                    <a:pt x="19" y="285"/>
                  </a:lnTo>
                  <a:lnTo>
                    <a:pt x="19" y="26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6" name="Freeform 3"/>
            <p:cNvSpPr>
              <a:spLocks/>
            </p:cNvSpPr>
            <p:nvPr/>
          </p:nvSpPr>
          <p:spPr bwMode="auto">
            <a:xfrm>
              <a:off x="677" y="2667"/>
              <a:ext cx="1113" cy="883"/>
            </a:xfrm>
            <a:custGeom>
              <a:avLst/>
              <a:gdLst>
                <a:gd name="T0" fmla="*/ 79 w 1113"/>
                <a:gd name="T1" fmla="*/ 315 h 883"/>
                <a:gd name="T2" fmla="*/ 101 w 1113"/>
                <a:gd name="T3" fmla="*/ 260 h 883"/>
                <a:gd name="T4" fmla="*/ 111 w 1113"/>
                <a:gd name="T5" fmla="*/ 212 h 883"/>
                <a:gd name="T6" fmla="*/ 129 w 1113"/>
                <a:gd name="T7" fmla="*/ 170 h 883"/>
                <a:gd name="T8" fmla="*/ 169 w 1113"/>
                <a:gd name="T9" fmla="*/ 136 h 883"/>
                <a:gd name="T10" fmla="*/ 219 w 1113"/>
                <a:gd name="T11" fmla="*/ 111 h 883"/>
                <a:gd name="T12" fmla="*/ 281 w 1113"/>
                <a:gd name="T13" fmla="*/ 92 h 883"/>
                <a:gd name="T14" fmla="*/ 359 w 1113"/>
                <a:gd name="T15" fmla="*/ 76 h 883"/>
                <a:gd name="T16" fmla="*/ 431 w 1113"/>
                <a:gd name="T17" fmla="*/ 63 h 883"/>
                <a:gd name="T18" fmla="*/ 525 w 1113"/>
                <a:gd name="T19" fmla="*/ 43 h 883"/>
                <a:gd name="T20" fmla="*/ 669 w 1113"/>
                <a:gd name="T21" fmla="*/ 14 h 883"/>
                <a:gd name="T22" fmla="*/ 812 w 1113"/>
                <a:gd name="T23" fmla="*/ 0 h 883"/>
                <a:gd name="T24" fmla="*/ 874 w 1113"/>
                <a:gd name="T25" fmla="*/ 4 h 883"/>
                <a:gd name="T26" fmla="*/ 925 w 1113"/>
                <a:gd name="T27" fmla="*/ 18 h 883"/>
                <a:gd name="T28" fmla="*/ 967 w 1113"/>
                <a:gd name="T29" fmla="*/ 43 h 883"/>
                <a:gd name="T30" fmla="*/ 1040 w 1113"/>
                <a:gd name="T31" fmla="*/ 119 h 883"/>
                <a:gd name="T32" fmla="*/ 1090 w 1113"/>
                <a:gd name="T33" fmla="*/ 218 h 883"/>
                <a:gd name="T34" fmla="*/ 1112 w 1113"/>
                <a:gd name="T35" fmla="*/ 325 h 883"/>
                <a:gd name="T36" fmla="*/ 1100 w 1113"/>
                <a:gd name="T37" fmla="*/ 433 h 883"/>
                <a:gd name="T38" fmla="*/ 1052 w 1113"/>
                <a:gd name="T39" fmla="*/ 560 h 883"/>
                <a:gd name="T40" fmla="*/ 976 w 1113"/>
                <a:gd name="T41" fmla="*/ 687 h 883"/>
                <a:gd name="T42" fmla="*/ 906 w 1113"/>
                <a:gd name="T43" fmla="*/ 770 h 883"/>
                <a:gd name="T44" fmla="*/ 856 w 1113"/>
                <a:gd name="T45" fmla="*/ 813 h 883"/>
                <a:gd name="T46" fmla="*/ 802 w 1113"/>
                <a:gd name="T47" fmla="*/ 843 h 883"/>
                <a:gd name="T48" fmla="*/ 702 w 1113"/>
                <a:gd name="T49" fmla="*/ 871 h 883"/>
                <a:gd name="T50" fmla="*/ 548 w 1113"/>
                <a:gd name="T51" fmla="*/ 882 h 883"/>
                <a:gd name="T52" fmla="*/ 395 w 1113"/>
                <a:gd name="T53" fmla="*/ 873 h 883"/>
                <a:gd name="T54" fmla="*/ 296 w 1113"/>
                <a:gd name="T55" fmla="*/ 860 h 883"/>
                <a:gd name="T56" fmla="*/ 220 w 1113"/>
                <a:gd name="T57" fmla="*/ 843 h 883"/>
                <a:gd name="T58" fmla="*/ 135 w 1113"/>
                <a:gd name="T59" fmla="*/ 807 h 883"/>
                <a:gd name="T60" fmla="*/ 70 w 1113"/>
                <a:gd name="T61" fmla="*/ 759 h 883"/>
                <a:gd name="T62" fmla="*/ 24 w 1113"/>
                <a:gd name="T63" fmla="*/ 702 h 883"/>
                <a:gd name="T64" fmla="*/ 0 w 1113"/>
                <a:gd name="T65" fmla="*/ 635 h 883"/>
                <a:gd name="T66" fmla="*/ 6 w 1113"/>
                <a:gd name="T67" fmla="*/ 547 h 883"/>
                <a:gd name="T68" fmla="*/ 28 w 1113"/>
                <a:gd name="T69" fmla="*/ 454 h 883"/>
                <a:gd name="T70" fmla="*/ 51 w 1113"/>
                <a:gd name="T71" fmla="*/ 374 h 8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3"/>
                <a:gd name="T109" fmla="*/ 0 h 883"/>
                <a:gd name="T110" fmla="*/ 1113 w 1113"/>
                <a:gd name="T111" fmla="*/ 883 h 8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3" h="883">
                  <a:moveTo>
                    <a:pt x="58" y="344"/>
                  </a:moveTo>
                  <a:lnTo>
                    <a:pt x="79" y="315"/>
                  </a:lnTo>
                  <a:lnTo>
                    <a:pt x="92" y="287"/>
                  </a:lnTo>
                  <a:lnTo>
                    <a:pt x="101" y="260"/>
                  </a:lnTo>
                  <a:lnTo>
                    <a:pt x="106" y="236"/>
                  </a:lnTo>
                  <a:lnTo>
                    <a:pt x="111" y="212"/>
                  </a:lnTo>
                  <a:lnTo>
                    <a:pt x="118" y="190"/>
                  </a:lnTo>
                  <a:lnTo>
                    <a:pt x="129" y="170"/>
                  </a:lnTo>
                  <a:lnTo>
                    <a:pt x="146" y="152"/>
                  </a:lnTo>
                  <a:lnTo>
                    <a:pt x="169" y="136"/>
                  </a:lnTo>
                  <a:lnTo>
                    <a:pt x="193" y="122"/>
                  </a:lnTo>
                  <a:lnTo>
                    <a:pt x="219" y="111"/>
                  </a:lnTo>
                  <a:lnTo>
                    <a:pt x="249" y="101"/>
                  </a:lnTo>
                  <a:lnTo>
                    <a:pt x="281" y="92"/>
                  </a:lnTo>
                  <a:lnTo>
                    <a:pt x="318" y="84"/>
                  </a:lnTo>
                  <a:lnTo>
                    <a:pt x="359" y="76"/>
                  </a:lnTo>
                  <a:lnTo>
                    <a:pt x="405" y="68"/>
                  </a:lnTo>
                  <a:lnTo>
                    <a:pt x="431" y="63"/>
                  </a:lnTo>
                  <a:lnTo>
                    <a:pt x="460" y="57"/>
                  </a:lnTo>
                  <a:lnTo>
                    <a:pt x="525" y="43"/>
                  </a:lnTo>
                  <a:lnTo>
                    <a:pt x="596" y="28"/>
                  </a:lnTo>
                  <a:lnTo>
                    <a:pt x="669" y="14"/>
                  </a:lnTo>
                  <a:lnTo>
                    <a:pt x="743" y="4"/>
                  </a:lnTo>
                  <a:lnTo>
                    <a:pt x="812" y="0"/>
                  </a:lnTo>
                  <a:lnTo>
                    <a:pt x="844" y="1"/>
                  </a:lnTo>
                  <a:lnTo>
                    <a:pt x="874" y="4"/>
                  </a:lnTo>
                  <a:lnTo>
                    <a:pt x="901" y="9"/>
                  </a:lnTo>
                  <a:lnTo>
                    <a:pt x="925" y="18"/>
                  </a:lnTo>
                  <a:lnTo>
                    <a:pt x="946" y="29"/>
                  </a:lnTo>
                  <a:lnTo>
                    <a:pt x="967" y="43"/>
                  </a:lnTo>
                  <a:lnTo>
                    <a:pt x="1006" y="77"/>
                  </a:lnTo>
                  <a:lnTo>
                    <a:pt x="1040" y="119"/>
                  </a:lnTo>
                  <a:lnTo>
                    <a:pt x="1068" y="166"/>
                  </a:lnTo>
                  <a:lnTo>
                    <a:pt x="1090" y="218"/>
                  </a:lnTo>
                  <a:lnTo>
                    <a:pt x="1105" y="272"/>
                  </a:lnTo>
                  <a:lnTo>
                    <a:pt x="1112" y="325"/>
                  </a:lnTo>
                  <a:lnTo>
                    <a:pt x="1111" y="378"/>
                  </a:lnTo>
                  <a:lnTo>
                    <a:pt x="1100" y="433"/>
                  </a:lnTo>
                  <a:lnTo>
                    <a:pt x="1080" y="494"/>
                  </a:lnTo>
                  <a:lnTo>
                    <a:pt x="1052" y="560"/>
                  </a:lnTo>
                  <a:lnTo>
                    <a:pt x="1017" y="625"/>
                  </a:lnTo>
                  <a:lnTo>
                    <a:pt x="976" y="687"/>
                  </a:lnTo>
                  <a:lnTo>
                    <a:pt x="930" y="745"/>
                  </a:lnTo>
                  <a:lnTo>
                    <a:pt x="906" y="770"/>
                  </a:lnTo>
                  <a:lnTo>
                    <a:pt x="881" y="793"/>
                  </a:lnTo>
                  <a:lnTo>
                    <a:pt x="856" y="813"/>
                  </a:lnTo>
                  <a:lnTo>
                    <a:pt x="830" y="830"/>
                  </a:lnTo>
                  <a:lnTo>
                    <a:pt x="802" y="843"/>
                  </a:lnTo>
                  <a:lnTo>
                    <a:pt x="771" y="855"/>
                  </a:lnTo>
                  <a:lnTo>
                    <a:pt x="702" y="871"/>
                  </a:lnTo>
                  <a:lnTo>
                    <a:pt x="627" y="879"/>
                  </a:lnTo>
                  <a:lnTo>
                    <a:pt x="548" y="882"/>
                  </a:lnTo>
                  <a:lnTo>
                    <a:pt x="470" y="879"/>
                  </a:lnTo>
                  <a:lnTo>
                    <a:pt x="395" y="873"/>
                  </a:lnTo>
                  <a:lnTo>
                    <a:pt x="327" y="865"/>
                  </a:lnTo>
                  <a:lnTo>
                    <a:pt x="296" y="860"/>
                  </a:lnTo>
                  <a:lnTo>
                    <a:pt x="269" y="855"/>
                  </a:lnTo>
                  <a:lnTo>
                    <a:pt x="220" y="843"/>
                  </a:lnTo>
                  <a:lnTo>
                    <a:pt x="175" y="827"/>
                  </a:lnTo>
                  <a:lnTo>
                    <a:pt x="135" y="807"/>
                  </a:lnTo>
                  <a:lnTo>
                    <a:pt x="100" y="785"/>
                  </a:lnTo>
                  <a:lnTo>
                    <a:pt x="70" y="759"/>
                  </a:lnTo>
                  <a:lnTo>
                    <a:pt x="44" y="732"/>
                  </a:lnTo>
                  <a:lnTo>
                    <a:pt x="24" y="702"/>
                  </a:lnTo>
                  <a:lnTo>
                    <a:pt x="8" y="671"/>
                  </a:lnTo>
                  <a:lnTo>
                    <a:pt x="0" y="635"/>
                  </a:lnTo>
                  <a:lnTo>
                    <a:pt x="0" y="593"/>
                  </a:lnTo>
                  <a:lnTo>
                    <a:pt x="6" y="547"/>
                  </a:lnTo>
                  <a:lnTo>
                    <a:pt x="16" y="500"/>
                  </a:lnTo>
                  <a:lnTo>
                    <a:pt x="28" y="454"/>
                  </a:lnTo>
                  <a:lnTo>
                    <a:pt x="41" y="411"/>
                  </a:lnTo>
                  <a:lnTo>
                    <a:pt x="51" y="374"/>
                  </a:lnTo>
                  <a:lnTo>
                    <a:pt x="58" y="34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7" name="Freeform 4"/>
            <p:cNvSpPr>
              <a:spLocks/>
            </p:cNvSpPr>
            <p:nvPr/>
          </p:nvSpPr>
          <p:spPr bwMode="auto">
            <a:xfrm>
              <a:off x="1459" y="3329"/>
              <a:ext cx="1763" cy="706"/>
            </a:xfrm>
            <a:custGeom>
              <a:avLst/>
              <a:gdLst>
                <a:gd name="T0" fmla="*/ 117 w 1763"/>
                <a:gd name="T1" fmla="*/ 226 h 706"/>
                <a:gd name="T2" fmla="*/ 142 w 1763"/>
                <a:gd name="T3" fmla="*/ 194 h 706"/>
                <a:gd name="T4" fmla="*/ 171 w 1763"/>
                <a:gd name="T5" fmla="*/ 167 h 706"/>
                <a:gd name="T6" fmla="*/ 242 w 1763"/>
                <a:gd name="T7" fmla="*/ 124 h 706"/>
                <a:gd name="T8" fmla="*/ 322 w 1763"/>
                <a:gd name="T9" fmla="*/ 91 h 706"/>
                <a:gd name="T10" fmla="*/ 411 w 1763"/>
                <a:gd name="T11" fmla="*/ 64 h 706"/>
                <a:gd name="T12" fmla="*/ 459 w 1763"/>
                <a:gd name="T13" fmla="*/ 50 h 706"/>
                <a:gd name="T14" fmla="*/ 511 w 1763"/>
                <a:gd name="T15" fmla="*/ 37 h 706"/>
                <a:gd name="T16" fmla="*/ 623 w 1763"/>
                <a:gd name="T17" fmla="*/ 13 h 706"/>
                <a:gd name="T18" fmla="*/ 738 w 1763"/>
                <a:gd name="T19" fmla="*/ 0 h 706"/>
                <a:gd name="T20" fmla="*/ 796 w 1763"/>
                <a:gd name="T21" fmla="*/ 0 h 706"/>
                <a:gd name="T22" fmla="*/ 851 w 1763"/>
                <a:gd name="T23" fmla="*/ 6 h 706"/>
                <a:gd name="T24" fmla="*/ 906 w 1763"/>
                <a:gd name="T25" fmla="*/ 17 h 706"/>
                <a:gd name="T26" fmla="*/ 960 w 1763"/>
                <a:gd name="T27" fmla="*/ 34 h 706"/>
                <a:gd name="T28" fmla="*/ 1013 w 1763"/>
                <a:gd name="T29" fmla="*/ 56 h 706"/>
                <a:gd name="T30" fmla="*/ 1066 w 1763"/>
                <a:gd name="T31" fmla="*/ 80 h 706"/>
                <a:gd name="T32" fmla="*/ 1174 w 1763"/>
                <a:gd name="T33" fmla="*/ 136 h 706"/>
                <a:gd name="T34" fmla="*/ 1286 w 1763"/>
                <a:gd name="T35" fmla="*/ 194 h 706"/>
                <a:gd name="T36" fmla="*/ 1348 w 1763"/>
                <a:gd name="T37" fmla="*/ 223 h 706"/>
                <a:gd name="T38" fmla="*/ 1421 w 1763"/>
                <a:gd name="T39" fmla="*/ 253 h 706"/>
                <a:gd name="T40" fmla="*/ 1497 w 1763"/>
                <a:gd name="T41" fmla="*/ 285 h 706"/>
                <a:gd name="T42" fmla="*/ 1571 w 1763"/>
                <a:gd name="T43" fmla="*/ 317 h 706"/>
                <a:gd name="T44" fmla="*/ 1640 w 1763"/>
                <a:gd name="T45" fmla="*/ 350 h 706"/>
                <a:gd name="T46" fmla="*/ 1698 w 1763"/>
                <a:gd name="T47" fmla="*/ 383 h 706"/>
                <a:gd name="T48" fmla="*/ 1721 w 1763"/>
                <a:gd name="T49" fmla="*/ 399 h 706"/>
                <a:gd name="T50" fmla="*/ 1740 w 1763"/>
                <a:gd name="T51" fmla="*/ 415 h 706"/>
                <a:gd name="T52" fmla="*/ 1753 w 1763"/>
                <a:gd name="T53" fmla="*/ 431 h 706"/>
                <a:gd name="T54" fmla="*/ 1760 w 1763"/>
                <a:gd name="T55" fmla="*/ 446 h 706"/>
                <a:gd name="T56" fmla="*/ 1762 w 1763"/>
                <a:gd name="T57" fmla="*/ 462 h 706"/>
                <a:gd name="T58" fmla="*/ 1759 w 1763"/>
                <a:gd name="T59" fmla="*/ 478 h 706"/>
                <a:gd name="T60" fmla="*/ 1740 w 1763"/>
                <a:gd name="T61" fmla="*/ 511 h 706"/>
                <a:gd name="T62" fmla="*/ 1707 w 1763"/>
                <a:gd name="T63" fmla="*/ 545 h 706"/>
                <a:gd name="T64" fmla="*/ 1662 w 1763"/>
                <a:gd name="T65" fmla="*/ 578 h 706"/>
                <a:gd name="T66" fmla="*/ 1608 w 1763"/>
                <a:gd name="T67" fmla="*/ 609 h 706"/>
                <a:gd name="T68" fmla="*/ 1548 w 1763"/>
                <a:gd name="T69" fmla="*/ 637 h 706"/>
                <a:gd name="T70" fmla="*/ 1484 w 1763"/>
                <a:gd name="T71" fmla="*/ 661 h 706"/>
                <a:gd name="T72" fmla="*/ 1420 w 1763"/>
                <a:gd name="T73" fmla="*/ 679 h 706"/>
                <a:gd name="T74" fmla="*/ 1352 w 1763"/>
                <a:gd name="T75" fmla="*/ 692 h 706"/>
                <a:gd name="T76" fmla="*/ 1275 w 1763"/>
                <a:gd name="T77" fmla="*/ 700 h 706"/>
                <a:gd name="T78" fmla="*/ 1192 w 1763"/>
                <a:gd name="T79" fmla="*/ 703 h 706"/>
                <a:gd name="T80" fmla="*/ 1103 w 1763"/>
                <a:gd name="T81" fmla="*/ 705 h 706"/>
                <a:gd name="T82" fmla="*/ 920 w 1763"/>
                <a:gd name="T83" fmla="*/ 700 h 706"/>
                <a:gd name="T84" fmla="*/ 829 w 1763"/>
                <a:gd name="T85" fmla="*/ 696 h 706"/>
                <a:gd name="T86" fmla="*/ 741 w 1763"/>
                <a:gd name="T87" fmla="*/ 692 h 706"/>
                <a:gd name="T88" fmla="*/ 649 w 1763"/>
                <a:gd name="T89" fmla="*/ 690 h 706"/>
                <a:gd name="T90" fmla="*/ 549 w 1763"/>
                <a:gd name="T91" fmla="*/ 689 h 706"/>
                <a:gd name="T92" fmla="*/ 445 w 1763"/>
                <a:gd name="T93" fmla="*/ 689 h 706"/>
                <a:gd name="T94" fmla="*/ 343 w 1763"/>
                <a:gd name="T95" fmla="*/ 686 h 706"/>
                <a:gd name="T96" fmla="*/ 247 w 1763"/>
                <a:gd name="T97" fmla="*/ 680 h 706"/>
                <a:gd name="T98" fmla="*/ 161 w 1763"/>
                <a:gd name="T99" fmla="*/ 669 h 706"/>
                <a:gd name="T100" fmla="*/ 123 w 1763"/>
                <a:gd name="T101" fmla="*/ 661 h 706"/>
                <a:gd name="T102" fmla="*/ 91 w 1763"/>
                <a:gd name="T103" fmla="*/ 652 h 706"/>
                <a:gd name="T104" fmla="*/ 62 w 1763"/>
                <a:gd name="T105" fmla="*/ 641 h 706"/>
                <a:gd name="T106" fmla="*/ 40 w 1763"/>
                <a:gd name="T107" fmla="*/ 627 h 706"/>
                <a:gd name="T108" fmla="*/ 23 w 1763"/>
                <a:gd name="T109" fmla="*/ 611 h 706"/>
                <a:gd name="T110" fmla="*/ 11 w 1763"/>
                <a:gd name="T111" fmla="*/ 592 h 706"/>
                <a:gd name="T112" fmla="*/ 0 w 1763"/>
                <a:gd name="T113" fmla="*/ 545 h 706"/>
                <a:gd name="T114" fmla="*/ 2 w 1763"/>
                <a:gd name="T115" fmla="*/ 491 h 706"/>
                <a:gd name="T116" fmla="*/ 16 w 1763"/>
                <a:gd name="T117" fmla="*/ 433 h 706"/>
                <a:gd name="T118" fmla="*/ 38 w 1763"/>
                <a:gd name="T119" fmla="*/ 374 h 706"/>
                <a:gd name="T120" fmla="*/ 64 w 1763"/>
                <a:gd name="T121" fmla="*/ 318 h 706"/>
                <a:gd name="T122" fmla="*/ 92 w 1763"/>
                <a:gd name="T123" fmla="*/ 267 h 706"/>
                <a:gd name="T124" fmla="*/ 117 w 1763"/>
                <a:gd name="T125" fmla="*/ 226 h 7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63"/>
                <a:gd name="T190" fmla="*/ 0 h 706"/>
                <a:gd name="T191" fmla="*/ 1763 w 1763"/>
                <a:gd name="T192" fmla="*/ 706 h 70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63" h="706">
                  <a:moveTo>
                    <a:pt x="117" y="226"/>
                  </a:moveTo>
                  <a:lnTo>
                    <a:pt x="142" y="194"/>
                  </a:lnTo>
                  <a:lnTo>
                    <a:pt x="171" y="167"/>
                  </a:lnTo>
                  <a:lnTo>
                    <a:pt x="242" y="124"/>
                  </a:lnTo>
                  <a:lnTo>
                    <a:pt x="322" y="91"/>
                  </a:lnTo>
                  <a:lnTo>
                    <a:pt x="411" y="64"/>
                  </a:lnTo>
                  <a:lnTo>
                    <a:pt x="459" y="50"/>
                  </a:lnTo>
                  <a:lnTo>
                    <a:pt x="511" y="37"/>
                  </a:lnTo>
                  <a:lnTo>
                    <a:pt x="623" y="13"/>
                  </a:lnTo>
                  <a:lnTo>
                    <a:pt x="738" y="0"/>
                  </a:lnTo>
                  <a:lnTo>
                    <a:pt x="796" y="0"/>
                  </a:lnTo>
                  <a:lnTo>
                    <a:pt x="851" y="6"/>
                  </a:lnTo>
                  <a:lnTo>
                    <a:pt x="906" y="17"/>
                  </a:lnTo>
                  <a:lnTo>
                    <a:pt x="960" y="34"/>
                  </a:lnTo>
                  <a:lnTo>
                    <a:pt x="1013" y="56"/>
                  </a:lnTo>
                  <a:lnTo>
                    <a:pt x="1066" y="80"/>
                  </a:lnTo>
                  <a:lnTo>
                    <a:pt x="1174" y="136"/>
                  </a:lnTo>
                  <a:lnTo>
                    <a:pt x="1286" y="194"/>
                  </a:lnTo>
                  <a:lnTo>
                    <a:pt x="1348" y="223"/>
                  </a:lnTo>
                  <a:lnTo>
                    <a:pt x="1421" y="253"/>
                  </a:lnTo>
                  <a:lnTo>
                    <a:pt x="1497" y="285"/>
                  </a:lnTo>
                  <a:lnTo>
                    <a:pt x="1571" y="317"/>
                  </a:lnTo>
                  <a:lnTo>
                    <a:pt x="1640" y="350"/>
                  </a:lnTo>
                  <a:lnTo>
                    <a:pt x="1698" y="383"/>
                  </a:lnTo>
                  <a:lnTo>
                    <a:pt x="1721" y="399"/>
                  </a:lnTo>
                  <a:lnTo>
                    <a:pt x="1740" y="415"/>
                  </a:lnTo>
                  <a:lnTo>
                    <a:pt x="1753" y="431"/>
                  </a:lnTo>
                  <a:lnTo>
                    <a:pt x="1760" y="446"/>
                  </a:lnTo>
                  <a:lnTo>
                    <a:pt x="1762" y="462"/>
                  </a:lnTo>
                  <a:lnTo>
                    <a:pt x="1759" y="478"/>
                  </a:lnTo>
                  <a:lnTo>
                    <a:pt x="1740" y="511"/>
                  </a:lnTo>
                  <a:lnTo>
                    <a:pt x="1707" y="545"/>
                  </a:lnTo>
                  <a:lnTo>
                    <a:pt x="1662" y="578"/>
                  </a:lnTo>
                  <a:lnTo>
                    <a:pt x="1608" y="609"/>
                  </a:lnTo>
                  <a:lnTo>
                    <a:pt x="1548" y="637"/>
                  </a:lnTo>
                  <a:lnTo>
                    <a:pt x="1484" y="661"/>
                  </a:lnTo>
                  <a:lnTo>
                    <a:pt x="1420" y="679"/>
                  </a:lnTo>
                  <a:lnTo>
                    <a:pt x="1352" y="692"/>
                  </a:lnTo>
                  <a:lnTo>
                    <a:pt x="1275" y="700"/>
                  </a:lnTo>
                  <a:lnTo>
                    <a:pt x="1192" y="703"/>
                  </a:lnTo>
                  <a:lnTo>
                    <a:pt x="1103" y="705"/>
                  </a:lnTo>
                  <a:lnTo>
                    <a:pt x="920" y="700"/>
                  </a:lnTo>
                  <a:lnTo>
                    <a:pt x="829" y="696"/>
                  </a:lnTo>
                  <a:lnTo>
                    <a:pt x="741" y="692"/>
                  </a:lnTo>
                  <a:lnTo>
                    <a:pt x="649" y="690"/>
                  </a:lnTo>
                  <a:lnTo>
                    <a:pt x="549" y="689"/>
                  </a:lnTo>
                  <a:lnTo>
                    <a:pt x="445" y="689"/>
                  </a:lnTo>
                  <a:lnTo>
                    <a:pt x="343" y="686"/>
                  </a:lnTo>
                  <a:lnTo>
                    <a:pt x="247" y="680"/>
                  </a:lnTo>
                  <a:lnTo>
                    <a:pt x="161" y="669"/>
                  </a:lnTo>
                  <a:lnTo>
                    <a:pt x="123" y="661"/>
                  </a:lnTo>
                  <a:lnTo>
                    <a:pt x="91" y="652"/>
                  </a:lnTo>
                  <a:lnTo>
                    <a:pt x="62" y="641"/>
                  </a:lnTo>
                  <a:lnTo>
                    <a:pt x="40" y="627"/>
                  </a:lnTo>
                  <a:lnTo>
                    <a:pt x="23" y="611"/>
                  </a:lnTo>
                  <a:lnTo>
                    <a:pt x="11" y="592"/>
                  </a:lnTo>
                  <a:lnTo>
                    <a:pt x="0" y="545"/>
                  </a:lnTo>
                  <a:lnTo>
                    <a:pt x="2" y="491"/>
                  </a:lnTo>
                  <a:lnTo>
                    <a:pt x="16" y="433"/>
                  </a:lnTo>
                  <a:lnTo>
                    <a:pt x="38" y="374"/>
                  </a:lnTo>
                  <a:lnTo>
                    <a:pt x="64" y="318"/>
                  </a:lnTo>
                  <a:lnTo>
                    <a:pt x="92" y="267"/>
                  </a:lnTo>
                  <a:lnTo>
                    <a:pt x="117" y="22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8" name="Oval 5"/>
            <p:cNvSpPr>
              <a:spLocks noChangeArrowheads="1"/>
            </p:cNvSpPr>
            <p:nvPr/>
          </p:nvSpPr>
          <p:spPr bwMode="auto">
            <a:xfrm>
              <a:off x="890" y="33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9" name="Line 6"/>
            <p:cNvSpPr>
              <a:spLocks noChangeShapeType="1"/>
            </p:cNvSpPr>
            <p:nvPr/>
          </p:nvSpPr>
          <p:spPr bwMode="auto">
            <a:xfrm>
              <a:off x="890"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0" name="Line 7"/>
            <p:cNvSpPr>
              <a:spLocks noChangeShapeType="1"/>
            </p:cNvSpPr>
            <p:nvPr/>
          </p:nvSpPr>
          <p:spPr bwMode="auto">
            <a:xfrm>
              <a:off x="1178"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1" name="Rectangle 8"/>
            <p:cNvSpPr>
              <a:spLocks noChangeArrowheads="1"/>
            </p:cNvSpPr>
            <p:nvPr/>
          </p:nvSpPr>
          <p:spPr bwMode="auto">
            <a:xfrm>
              <a:off x="890" y="33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22" name="Oval 9"/>
            <p:cNvSpPr>
              <a:spLocks noChangeArrowheads="1"/>
            </p:cNvSpPr>
            <p:nvPr/>
          </p:nvSpPr>
          <p:spPr bwMode="auto">
            <a:xfrm>
              <a:off x="887" y="32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3" name="Rectangle 10"/>
            <p:cNvSpPr>
              <a:spLocks noChangeArrowheads="1"/>
            </p:cNvSpPr>
            <p:nvPr/>
          </p:nvSpPr>
          <p:spPr bwMode="auto">
            <a:xfrm>
              <a:off x="967" y="3263"/>
              <a:ext cx="130" cy="11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4" name="Rectangle 11"/>
            <p:cNvSpPr>
              <a:spLocks noChangeArrowheads="1"/>
            </p:cNvSpPr>
            <p:nvPr/>
          </p:nvSpPr>
          <p:spPr bwMode="auto">
            <a:xfrm>
              <a:off x="873" y="3206"/>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3b</a:t>
              </a:r>
            </a:p>
          </p:txBody>
        </p:sp>
        <p:sp>
          <p:nvSpPr>
            <p:cNvPr id="25" name="Oval 12"/>
            <p:cNvSpPr>
              <a:spLocks noChangeArrowheads="1"/>
            </p:cNvSpPr>
            <p:nvPr/>
          </p:nvSpPr>
          <p:spPr bwMode="auto">
            <a:xfrm>
              <a:off x="2010" y="3875"/>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6" name="Line 13"/>
            <p:cNvSpPr>
              <a:spLocks noChangeShapeType="1"/>
            </p:cNvSpPr>
            <p:nvPr/>
          </p:nvSpPr>
          <p:spPr bwMode="auto">
            <a:xfrm>
              <a:off x="2010"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7" name="Line 14"/>
            <p:cNvSpPr>
              <a:spLocks noChangeShapeType="1"/>
            </p:cNvSpPr>
            <p:nvPr/>
          </p:nvSpPr>
          <p:spPr bwMode="auto">
            <a:xfrm>
              <a:off x="2298"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8" name="Rectangle 15"/>
            <p:cNvSpPr>
              <a:spLocks noChangeArrowheads="1"/>
            </p:cNvSpPr>
            <p:nvPr/>
          </p:nvSpPr>
          <p:spPr bwMode="auto">
            <a:xfrm>
              <a:off x="2010" y="3868"/>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29" name="Oval 16"/>
            <p:cNvSpPr>
              <a:spLocks noChangeArrowheads="1"/>
            </p:cNvSpPr>
            <p:nvPr/>
          </p:nvSpPr>
          <p:spPr bwMode="auto">
            <a:xfrm>
              <a:off x="2007" y="3814"/>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30" name="Group 19"/>
            <p:cNvGrpSpPr>
              <a:grpSpLocks/>
            </p:cNvGrpSpPr>
            <p:nvPr/>
          </p:nvGrpSpPr>
          <p:grpSpPr bwMode="auto">
            <a:xfrm>
              <a:off x="1994" y="3755"/>
              <a:ext cx="324" cy="252"/>
              <a:chOff x="1994" y="3755"/>
              <a:chExt cx="324" cy="252"/>
            </a:xfrm>
          </p:grpSpPr>
          <p:sp>
            <p:nvSpPr>
              <p:cNvPr id="122" name="Rectangle 17"/>
              <p:cNvSpPr>
                <a:spLocks noChangeArrowheads="1"/>
              </p:cNvSpPr>
              <p:nvPr/>
            </p:nvSpPr>
            <p:spPr bwMode="auto">
              <a:xfrm>
                <a:off x="2087" y="3820"/>
                <a:ext cx="132"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23" name="Rectangle 18"/>
              <p:cNvSpPr>
                <a:spLocks noChangeArrowheads="1"/>
              </p:cNvSpPr>
              <p:nvPr/>
            </p:nvSpPr>
            <p:spPr bwMode="auto">
              <a:xfrm>
                <a:off x="1994" y="3755"/>
                <a:ext cx="3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1d</a:t>
                </a:r>
              </a:p>
            </p:txBody>
          </p:sp>
        </p:grpSp>
        <p:sp>
          <p:nvSpPr>
            <p:cNvPr id="31" name="Oval 20"/>
            <p:cNvSpPr>
              <a:spLocks noChangeArrowheads="1"/>
            </p:cNvSpPr>
            <p:nvPr/>
          </p:nvSpPr>
          <p:spPr bwMode="auto">
            <a:xfrm>
              <a:off x="1406" y="318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2" name="Line 21"/>
            <p:cNvSpPr>
              <a:spLocks noChangeShapeType="1"/>
            </p:cNvSpPr>
            <p:nvPr/>
          </p:nvSpPr>
          <p:spPr bwMode="auto">
            <a:xfrm>
              <a:off x="1406"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33" name="Line 22"/>
            <p:cNvSpPr>
              <a:spLocks noChangeShapeType="1"/>
            </p:cNvSpPr>
            <p:nvPr/>
          </p:nvSpPr>
          <p:spPr bwMode="auto">
            <a:xfrm>
              <a:off x="1694"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34" name="Rectangle 23"/>
            <p:cNvSpPr>
              <a:spLocks noChangeArrowheads="1"/>
            </p:cNvSpPr>
            <p:nvPr/>
          </p:nvSpPr>
          <p:spPr bwMode="auto">
            <a:xfrm>
              <a:off x="1406" y="318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35" name="Oval 24"/>
            <p:cNvSpPr>
              <a:spLocks noChangeArrowheads="1"/>
            </p:cNvSpPr>
            <p:nvPr/>
          </p:nvSpPr>
          <p:spPr bwMode="auto">
            <a:xfrm>
              <a:off x="1403" y="312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6" name="Rectangle 25"/>
            <p:cNvSpPr>
              <a:spLocks noChangeArrowheads="1"/>
            </p:cNvSpPr>
            <p:nvPr/>
          </p:nvSpPr>
          <p:spPr bwMode="auto">
            <a:xfrm>
              <a:off x="1483" y="3140"/>
              <a:ext cx="131"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7" name="Rectangle 26"/>
            <p:cNvSpPr>
              <a:spLocks noChangeArrowheads="1"/>
            </p:cNvSpPr>
            <p:nvPr/>
          </p:nvSpPr>
          <p:spPr bwMode="auto">
            <a:xfrm>
              <a:off x="1398" y="3083"/>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3a</a:t>
              </a:r>
            </a:p>
          </p:txBody>
        </p:sp>
        <p:sp>
          <p:nvSpPr>
            <p:cNvPr id="38" name="Oval 27"/>
            <p:cNvSpPr>
              <a:spLocks noChangeArrowheads="1"/>
            </p:cNvSpPr>
            <p:nvPr/>
          </p:nvSpPr>
          <p:spPr bwMode="auto">
            <a:xfrm>
              <a:off x="1977" y="3507"/>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9" name="Line 28"/>
            <p:cNvSpPr>
              <a:spLocks noChangeShapeType="1"/>
            </p:cNvSpPr>
            <p:nvPr/>
          </p:nvSpPr>
          <p:spPr bwMode="auto">
            <a:xfrm>
              <a:off x="1977"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0" name="Line 29"/>
            <p:cNvSpPr>
              <a:spLocks noChangeShapeType="1"/>
            </p:cNvSpPr>
            <p:nvPr/>
          </p:nvSpPr>
          <p:spPr bwMode="auto">
            <a:xfrm>
              <a:off x="2265"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1" name="Rectangle 30"/>
            <p:cNvSpPr>
              <a:spLocks noChangeArrowheads="1"/>
            </p:cNvSpPr>
            <p:nvPr/>
          </p:nvSpPr>
          <p:spPr bwMode="auto">
            <a:xfrm>
              <a:off x="1977" y="3501"/>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42" name="Oval 31"/>
            <p:cNvSpPr>
              <a:spLocks noChangeArrowheads="1"/>
            </p:cNvSpPr>
            <p:nvPr/>
          </p:nvSpPr>
          <p:spPr bwMode="auto">
            <a:xfrm>
              <a:off x="1974" y="344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43" name="Group 34"/>
            <p:cNvGrpSpPr>
              <a:grpSpLocks/>
            </p:cNvGrpSpPr>
            <p:nvPr/>
          </p:nvGrpSpPr>
          <p:grpSpPr bwMode="auto">
            <a:xfrm>
              <a:off x="1970" y="3396"/>
              <a:ext cx="301" cy="252"/>
              <a:chOff x="1970" y="3396"/>
              <a:chExt cx="301" cy="252"/>
            </a:xfrm>
          </p:grpSpPr>
          <p:sp>
            <p:nvSpPr>
              <p:cNvPr id="120" name="Rectangle 32"/>
              <p:cNvSpPr>
                <a:spLocks noChangeArrowheads="1"/>
              </p:cNvSpPr>
              <p:nvPr/>
            </p:nvSpPr>
            <p:spPr bwMode="auto">
              <a:xfrm>
                <a:off x="2053" y="3452"/>
                <a:ext cx="129" cy="123"/>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21" name="Rectangle 33"/>
              <p:cNvSpPr>
                <a:spLocks noChangeArrowheads="1"/>
              </p:cNvSpPr>
              <p:nvPr/>
            </p:nvSpPr>
            <p:spPr bwMode="auto">
              <a:xfrm>
                <a:off x="1970" y="3396"/>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1c</a:t>
                </a:r>
              </a:p>
            </p:txBody>
          </p:sp>
        </p:grpSp>
        <p:sp>
          <p:nvSpPr>
            <p:cNvPr id="44" name="Line 35"/>
            <p:cNvSpPr>
              <a:spLocks noChangeShapeType="1"/>
            </p:cNvSpPr>
            <p:nvPr/>
          </p:nvSpPr>
          <p:spPr bwMode="auto">
            <a:xfrm>
              <a:off x="3628" y="3332"/>
              <a:ext cx="283" cy="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5" name="Line 36"/>
            <p:cNvSpPr>
              <a:spLocks noChangeShapeType="1"/>
            </p:cNvSpPr>
            <p:nvPr/>
          </p:nvSpPr>
          <p:spPr bwMode="auto">
            <a:xfrm>
              <a:off x="3926" y="3262"/>
              <a:ext cx="84"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6" name="Line 37"/>
            <p:cNvSpPr>
              <a:spLocks noChangeShapeType="1"/>
            </p:cNvSpPr>
            <p:nvPr/>
          </p:nvSpPr>
          <p:spPr bwMode="auto">
            <a:xfrm flipV="1">
              <a:off x="3564" y="3220"/>
              <a:ext cx="105"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7" name="Freeform 38"/>
            <p:cNvSpPr>
              <a:spLocks/>
            </p:cNvSpPr>
            <p:nvPr/>
          </p:nvSpPr>
          <p:spPr bwMode="auto">
            <a:xfrm>
              <a:off x="2296" y="3810"/>
              <a:ext cx="244" cy="77"/>
            </a:xfrm>
            <a:custGeom>
              <a:avLst/>
              <a:gdLst>
                <a:gd name="T0" fmla="*/ 0 w 244"/>
                <a:gd name="T1" fmla="*/ 76 h 77"/>
                <a:gd name="T2" fmla="*/ 243 w 244"/>
                <a:gd name="T3" fmla="*/ 0 h 77"/>
                <a:gd name="T4" fmla="*/ 0 60000 65536"/>
                <a:gd name="T5" fmla="*/ 0 60000 65536"/>
                <a:gd name="T6" fmla="*/ 0 w 244"/>
                <a:gd name="T7" fmla="*/ 0 h 77"/>
                <a:gd name="T8" fmla="*/ 244 w 244"/>
                <a:gd name="T9" fmla="*/ 77 h 77"/>
              </a:gdLst>
              <a:ahLst/>
              <a:cxnLst>
                <a:cxn ang="T4">
                  <a:pos x="T0" y="T1"/>
                </a:cxn>
                <a:cxn ang="T5">
                  <a:pos x="T2" y="T3"/>
                </a:cxn>
              </a:cxnLst>
              <a:rect l="T6" t="T7" r="T8" b="T9"/>
              <a:pathLst>
                <a:path w="244" h="77">
                  <a:moveTo>
                    <a:pt x="0" y="76"/>
                  </a:moveTo>
                  <a:lnTo>
                    <a:pt x="243"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8" name="Freeform 39"/>
            <p:cNvSpPr>
              <a:spLocks/>
            </p:cNvSpPr>
            <p:nvPr/>
          </p:nvSpPr>
          <p:spPr bwMode="auto">
            <a:xfrm>
              <a:off x="1873" y="3776"/>
              <a:ext cx="141" cy="111"/>
            </a:xfrm>
            <a:custGeom>
              <a:avLst/>
              <a:gdLst>
                <a:gd name="T0" fmla="*/ 0 w 141"/>
                <a:gd name="T1" fmla="*/ 0 h 111"/>
                <a:gd name="T2" fmla="*/ 140 w 141"/>
                <a:gd name="T3" fmla="*/ 110 h 111"/>
                <a:gd name="T4" fmla="*/ 0 60000 65536"/>
                <a:gd name="T5" fmla="*/ 0 60000 65536"/>
                <a:gd name="T6" fmla="*/ 0 w 141"/>
                <a:gd name="T7" fmla="*/ 0 h 111"/>
                <a:gd name="T8" fmla="*/ 141 w 141"/>
                <a:gd name="T9" fmla="*/ 111 h 111"/>
              </a:gdLst>
              <a:ahLst/>
              <a:cxnLst>
                <a:cxn ang="T4">
                  <a:pos x="T0" y="T1"/>
                </a:cxn>
                <a:cxn ang="T5">
                  <a:pos x="T2" y="T3"/>
                </a:cxn>
              </a:cxnLst>
              <a:rect l="T6" t="T7" r="T8" b="T9"/>
              <a:pathLst>
                <a:path w="141" h="111">
                  <a:moveTo>
                    <a:pt x="0" y="0"/>
                  </a:moveTo>
                  <a:lnTo>
                    <a:pt x="140" y="11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9" name="Freeform 40"/>
            <p:cNvSpPr>
              <a:spLocks/>
            </p:cNvSpPr>
            <p:nvPr/>
          </p:nvSpPr>
          <p:spPr bwMode="auto">
            <a:xfrm>
              <a:off x="1987" y="3711"/>
              <a:ext cx="520" cy="78"/>
            </a:xfrm>
            <a:custGeom>
              <a:avLst/>
              <a:gdLst>
                <a:gd name="T0" fmla="*/ 0 w 520"/>
                <a:gd name="T1" fmla="*/ 0 h 78"/>
                <a:gd name="T2" fmla="*/ 519 w 520"/>
                <a:gd name="T3" fmla="*/ 77 h 78"/>
                <a:gd name="T4" fmla="*/ 0 60000 65536"/>
                <a:gd name="T5" fmla="*/ 0 60000 65536"/>
                <a:gd name="T6" fmla="*/ 0 w 520"/>
                <a:gd name="T7" fmla="*/ 0 h 78"/>
                <a:gd name="T8" fmla="*/ 520 w 520"/>
                <a:gd name="T9" fmla="*/ 78 h 78"/>
              </a:gdLst>
              <a:ahLst/>
              <a:cxnLst>
                <a:cxn ang="T4">
                  <a:pos x="T0" y="T1"/>
                </a:cxn>
                <a:cxn ang="T5">
                  <a:pos x="T2" y="T3"/>
                </a:cxn>
              </a:cxnLst>
              <a:rect l="T6" t="T7" r="T8" b="T9"/>
              <a:pathLst>
                <a:path w="520" h="78">
                  <a:moveTo>
                    <a:pt x="0" y="0"/>
                  </a:moveTo>
                  <a:lnTo>
                    <a:pt x="519" y="77"/>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0" name="Freeform 41"/>
            <p:cNvSpPr>
              <a:spLocks/>
            </p:cNvSpPr>
            <p:nvPr/>
          </p:nvSpPr>
          <p:spPr bwMode="auto">
            <a:xfrm>
              <a:off x="1930" y="3561"/>
              <a:ext cx="71" cy="88"/>
            </a:xfrm>
            <a:custGeom>
              <a:avLst/>
              <a:gdLst>
                <a:gd name="T0" fmla="*/ 0 w 71"/>
                <a:gd name="T1" fmla="*/ 87 h 88"/>
                <a:gd name="T2" fmla="*/ 70 w 71"/>
                <a:gd name="T3" fmla="*/ 0 h 88"/>
                <a:gd name="T4" fmla="*/ 0 60000 65536"/>
                <a:gd name="T5" fmla="*/ 0 60000 65536"/>
                <a:gd name="T6" fmla="*/ 0 w 71"/>
                <a:gd name="T7" fmla="*/ 0 h 88"/>
                <a:gd name="T8" fmla="*/ 71 w 71"/>
                <a:gd name="T9" fmla="*/ 88 h 88"/>
              </a:gdLst>
              <a:ahLst/>
              <a:cxnLst>
                <a:cxn ang="T4">
                  <a:pos x="T0" y="T1"/>
                </a:cxn>
                <a:cxn ang="T5">
                  <a:pos x="T2" y="T3"/>
                </a:cxn>
              </a:cxnLst>
              <a:rect l="T6" t="T7" r="T8" b="T9"/>
              <a:pathLst>
                <a:path w="71" h="88">
                  <a:moveTo>
                    <a:pt x="0" y="87"/>
                  </a:moveTo>
                  <a:lnTo>
                    <a:pt x="70"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1" name="Freeform 42"/>
            <p:cNvSpPr>
              <a:spLocks/>
            </p:cNvSpPr>
            <p:nvPr/>
          </p:nvSpPr>
          <p:spPr bwMode="auto">
            <a:xfrm>
              <a:off x="1171" y="3212"/>
              <a:ext cx="232" cy="107"/>
            </a:xfrm>
            <a:custGeom>
              <a:avLst/>
              <a:gdLst>
                <a:gd name="T0" fmla="*/ 0 w 232"/>
                <a:gd name="T1" fmla="*/ 106 h 107"/>
                <a:gd name="T2" fmla="*/ 231 w 232"/>
                <a:gd name="T3" fmla="*/ 0 h 107"/>
                <a:gd name="T4" fmla="*/ 0 60000 65536"/>
                <a:gd name="T5" fmla="*/ 0 60000 65536"/>
                <a:gd name="T6" fmla="*/ 0 w 232"/>
                <a:gd name="T7" fmla="*/ 0 h 107"/>
                <a:gd name="T8" fmla="*/ 232 w 232"/>
                <a:gd name="T9" fmla="*/ 107 h 107"/>
              </a:gdLst>
              <a:ahLst/>
              <a:cxnLst>
                <a:cxn ang="T4">
                  <a:pos x="T0" y="T1"/>
                </a:cxn>
                <a:cxn ang="T5">
                  <a:pos x="T2" y="T3"/>
                </a:cxn>
              </a:cxnLst>
              <a:rect l="T6" t="T7" r="T8" b="T9"/>
              <a:pathLst>
                <a:path w="232" h="107">
                  <a:moveTo>
                    <a:pt x="0" y="106"/>
                  </a:moveTo>
                  <a:lnTo>
                    <a:pt x="231"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2" name="Freeform 43"/>
            <p:cNvSpPr>
              <a:spLocks/>
            </p:cNvSpPr>
            <p:nvPr/>
          </p:nvSpPr>
          <p:spPr bwMode="auto">
            <a:xfrm>
              <a:off x="1571" y="3267"/>
              <a:ext cx="410" cy="241"/>
            </a:xfrm>
            <a:custGeom>
              <a:avLst/>
              <a:gdLst>
                <a:gd name="T0" fmla="*/ 0 w 410"/>
                <a:gd name="T1" fmla="*/ 0 h 241"/>
                <a:gd name="T2" fmla="*/ 409 w 410"/>
                <a:gd name="T3" fmla="*/ 240 h 241"/>
                <a:gd name="T4" fmla="*/ 0 60000 65536"/>
                <a:gd name="T5" fmla="*/ 0 60000 65536"/>
                <a:gd name="T6" fmla="*/ 0 w 410"/>
                <a:gd name="T7" fmla="*/ 0 h 241"/>
                <a:gd name="T8" fmla="*/ 410 w 410"/>
                <a:gd name="T9" fmla="*/ 241 h 241"/>
              </a:gdLst>
              <a:ahLst/>
              <a:cxnLst>
                <a:cxn ang="T4">
                  <a:pos x="T0" y="T1"/>
                </a:cxn>
                <a:cxn ang="T5">
                  <a:pos x="T2" y="T3"/>
                </a:cxn>
              </a:cxnLst>
              <a:rect l="T6" t="T7" r="T8" b="T9"/>
              <a:pathLst>
                <a:path w="410" h="241">
                  <a:moveTo>
                    <a:pt x="0" y="0"/>
                  </a:moveTo>
                  <a:lnTo>
                    <a:pt x="409" y="24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3" name="Freeform 44"/>
            <p:cNvSpPr>
              <a:spLocks/>
            </p:cNvSpPr>
            <p:nvPr/>
          </p:nvSpPr>
          <p:spPr bwMode="auto">
            <a:xfrm>
              <a:off x="2789" y="3377"/>
              <a:ext cx="603" cy="391"/>
            </a:xfrm>
            <a:custGeom>
              <a:avLst/>
              <a:gdLst>
                <a:gd name="T0" fmla="*/ 0 w 603"/>
                <a:gd name="T1" fmla="*/ 390 h 391"/>
                <a:gd name="T2" fmla="*/ 602 w 603"/>
                <a:gd name="T3" fmla="*/ 0 h 391"/>
                <a:gd name="T4" fmla="*/ 0 60000 65536"/>
                <a:gd name="T5" fmla="*/ 0 60000 65536"/>
                <a:gd name="T6" fmla="*/ 0 w 603"/>
                <a:gd name="T7" fmla="*/ 0 h 391"/>
                <a:gd name="T8" fmla="*/ 603 w 603"/>
                <a:gd name="T9" fmla="*/ 391 h 391"/>
              </a:gdLst>
              <a:ahLst/>
              <a:cxnLst>
                <a:cxn ang="T4">
                  <a:pos x="T0" y="T1"/>
                </a:cxn>
                <a:cxn ang="T5">
                  <a:pos x="T2" y="T3"/>
                </a:cxn>
              </a:cxnLst>
              <a:rect l="T6" t="T7" r="T8" b="T9"/>
              <a:pathLst>
                <a:path w="603" h="391">
                  <a:moveTo>
                    <a:pt x="0" y="390"/>
                  </a:moveTo>
                  <a:lnTo>
                    <a:pt x="602"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4" name="Oval 45"/>
            <p:cNvSpPr>
              <a:spLocks noChangeArrowheads="1"/>
            </p:cNvSpPr>
            <p:nvPr/>
          </p:nvSpPr>
          <p:spPr bwMode="auto">
            <a:xfrm>
              <a:off x="3340" y="33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5" name="Line 46"/>
            <p:cNvSpPr>
              <a:spLocks noChangeShapeType="1"/>
            </p:cNvSpPr>
            <p:nvPr/>
          </p:nvSpPr>
          <p:spPr bwMode="auto">
            <a:xfrm>
              <a:off x="3340"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6" name="Line 47"/>
            <p:cNvSpPr>
              <a:spLocks noChangeShapeType="1"/>
            </p:cNvSpPr>
            <p:nvPr/>
          </p:nvSpPr>
          <p:spPr bwMode="auto">
            <a:xfrm>
              <a:off x="3628"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7" name="Rectangle 48"/>
            <p:cNvSpPr>
              <a:spLocks noChangeArrowheads="1"/>
            </p:cNvSpPr>
            <p:nvPr/>
          </p:nvSpPr>
          <p:spPr bwMode="auto">
            <a:xfrm>
              <a:off x="3340" y="33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58" name="Oval 49"/>
            <p:cNvSpPr>
              <a:spLocks noChangeArrowheads="1"/>
            </p:cNvSpPr>
            <p:nvPr/>
          </p:nvSpPr>
          <p:spPr bwMode="auto">
            <a:xfrm>
              <a:off x="3337" y="325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9" name="Rectangle 50"/>
            <p:cNvSpPr>
              <a:spLocks noChangeArrowheads="1"/>
            </p:cNvSpPr>
            <p:nvPr/>
          </p:nvSpPr>
          <p:spPr bwMode="auto">
            <a:xfrm>
              <a:off x="3417" y="3268"/>
              <a:ext cx="130" cy="11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0" name="Rectangle 51"/>
            <p:cNvSpPr>
              <a:spLocks noChangeArrowheads="1"/>
            </p:cNvSpPr>
            <p:nvPr/>
          </p:nvSpPr>
          <p:spPr bwMode="auto">
            <a:xfrm>
              <a:off x="3331" y="3212"/>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2a</a:t>
              </a:r>
            </a:p>
          </p:txBody>
        </p:sp>
        <p:sp>
          <p:nvSpPr>
            <p:cNvPr id="61" name="Rectangle 52"/>
            <p:cNvSpPr>
              <a:spLocks noChangeArrowheads="1"/>
            </p:cNvSpPr>
            <p:nvPr/>
          </p:nvSpPr>
          <p:spPr bwMode="auto">
            <a:xfrm>
              <a:off x="1199" y="3293"/>
              <a:ext cx="4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000000"/>
                  </a:solidFill>
                  <a:effectLst/>
                  <a:uLnTx/>
                  <a:uFillTx/>
                  <a:latin typeface="+mn-ea"/>
                  <a:ea typeface="+mn-ea"/>
                </a:rPr>
                <a:t>AS3</a:t>
              </a:r>
            </a:p>
          </p:txBody>
        </p:sp>
        <p:sp>
          <p:nvSpPr>
            <p:cNvPr id="62" name="Rectangle 53"/>
            <p:cNvSpPr>
              <a:spLocks noChangeArrowheads="1"/>
            </p:cNvSpPr>
            <p:nvPr/>
          </p:nvSpPr>
          <p:spPr bwMode="auto">
            <a:xfrm>
              <a:off x="2839" y="3717"/>
              <a:ext cx="4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000000"/>
                  </a:solidFill>
                  <a:effectLst/>
                  <a:uLnTx/>
                  <a:uFillTx/>
                  <a:latin typeface="+mn-ea"/>
                  <a:ea typeface="+mn-ea"/>
                </a:rPr>
                <a:t>AS1</a:t>
              </a:r>
            </a:p>
          </p:txBody>
        </p:sp>
        <p:sp>
          <p:nvSpPr>
            <p:cNvPr id="63" name="Rectangle 54"/>
            <p:cNvSpPr>
              <a:spLocks noChangeArrowheads="1"/>
            </p:cNvSpPr>
            <p:nvPr/>
          </p:nvSpPr>
          <p:spPr bwMode="auto">
            <a:xfrm>
              <a:off x="3599" y="3479"/>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i="0" u="none" strike="noStrike" kern="0" cap="none" spc="0" normalizeH="0" baseline="0" noProof="0">
                  <a:ln>
                    <a:noFill/>
                  </a:ln>
                  <a:solidFill>
                    <a:srgbClr val="000000"/>
                  </a:solidFill>
                  <a:effectLst/>
                  <a:uLnTx/>
                  <a:uFillTx/>
                  <a:latin typeface="+mn-ea"/>
                  <a:ea typeface="+mn-ea"/>
                </a:rPr>
                <a:t>AS2</a:t>
              </a:r>
            </a:p>
          </p:txBody>
        </p:sp>
        <p:sp>
          <p:nvSpPr>
            <p:cNvPr id="64" name="Oval 55"/>
            <p:cNvSpPr>
              <a:spLocks noChangeArrowheads="1"/>
            </p:cNvSpPr>
            <p:nvPr/>
          </p:nvSpPr>
          <p:spPr bwMode="auto">
            <a:xfrm>
              <a:off x="1696" y="370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5" name="Line 56"/>
            <p:cNvSpPr>
              <a:spLocks noChangeShapeType="1"/>
            </p:cNvSpPr>
            <p:nvPr/>
          </p:nvSpPr>
          <p:spPr bwMode="auto">
            <a:xfrm>
              <a:off x="1696"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66" name="Line 57"/>
            <p:cNvSpPr>
              <a:spLocks noChangeShapeType="1"/>
            </p:cNvSpPr>
            <p:nvPr/>
          </p:nvSpPr>
          <p:spPr bwMode="auto">
            <a:xfrm>
              <a:off x="1984"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67" name="Rectangle 58"/>
            <p:cNvSpPr>
              <a:spLocks noChangeArrowheads="1"/>
            </p:cNvSpPr>
            <p:nvPr/>
          </p:nvSpPr>
          <p:spPr bwMode="auto">
            <a:xfrm>
              <a:off x="1696" y="3696"/>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68" name="Oval 59"/>
            <p:cNvSpPr>
              <a:spLocks noChangeArrowheads="1"/>
            </p:cNvSpPr>
            <p:nvPr/>
          </p:nvSpPr>
          <p:spPr bwMode="auto">
            <a:xfrm>
              <a:off x="1693" y="3645"/>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9" name="Rectangle 60"/>
            <p:cNvSpPr>
              <a:spLocks noChangeArrowheads="1"/>
            </p:cNvSpPr>
            <p:nvPr/>
          </p:nvSpPr>
          <p:spPr bwMode="auto">
            <a:xfrm>
              <a:off x="1771" y="3670"/>
              <a:ext cx="131" cy="8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70" name="Rectangle 61"/>
            <p:cNvSpPr>
              <a:spLocks noChangeArrowheads="1"/>
            </p:cNvSpPr>
            <p:nvPr/>
          </p:nvSpPr>
          <p:spPr bwMode="auto">
            <a:xfrm>
              <a:off x="1689" y="357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1a</a:t>
              </a:r>
            </a:p>
          </p:txBody>
        </p:sp>
        <p:grpSp>
          <p:nvGrpSpPr>
            <p:cNvPr id="71" name="Group 69"/>
            <p:cNvGrpSpPr>
              <a:grpSpLocks/>
            </p:cNvGrpSpPr>
            <p:nvPr/>
          </p:nvGrpSpPr>
          <p:grpSpPr bwMode="auto">
            <a:xfrm>
              <a:off x="3655" y="3098"/>
              <a:ext cx="301" cy="252"/>
              <a:chOff x="3655" y="3098"/>
              <a:chExt cx="301" cy="252"/>
            </a:xfrm>
          </p:grpSpPr>
          <p:sp>
            <p:nvSpPr>
              <p:cNvPr id="113" name="Oval 62"/>
              <p:cNvSpPr>
                <a:spLocks noChangeArrowheads="1"/>
              </p:cNvSpPr>
              <p:nvPr/>
            </p:nvSpPr>
            <p:spPr bwMode="auto">
              <a:xfrm>
                <a:off x="3660" y="32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4" name="Line 63"/>
              <p:cNvSpPr>
                <a:spLocks noChangeShapeType="1"/>
              </p:cNvSpPr>
              <p:nvPr/>
            </p:nvSpPr>
            <p:spPr bwMode="auto">
              <a:xfrm>
                <a:off x="3660"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5" name="Line 64"/>
              <p:cNvSpPr>
                <a:spLocks noChangeShapeType="1"/>
              </p:cNvSpPr>
              <p:nvPr/>
            </p:nvSpPr>
            <p:spPr bwMode="auto">
              <a:xfrm>
                <a:off x="3948"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6" name="Rectangle 65"/>
              <p:cNvSpPr>
                <a:spLocks noChangeArrowheads="1"/>
              </p:cNvSpPr>
              <p:nvPr/>
            </p:nvSpPr>
            <p:spPr bwMode="auto">
              <a:xfrm>
                <a:off x="3660" y="32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17" name="Oval 66"/>
              <p:cNvSpPr>
                <a:spLocks noChangeArrowheads="1"/>
              </p:cNvSpPr>
              <p:nvPr/>
            </p:nvSpPr>
            <p:spPr bwMode="auto">
              <a:xfrm>
                <a:off x="3657" y="31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8" name="Rectangle 67"/>
              <p:cNvSpPr>
                <a:spLocks noChangeArrowheads="1"/>
              </p:cNvSpPr>
              <p:nvPr/>
            </p:nvSpPr>
            <p:spPr bwMode="auto">
              <a:xfrm>
                <a:off x="3737" y="3163"/>
                <a:ext cx="130" cy="10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9" name="Rectangle 68"/>
              <p:cNvSpPr>
                <a:spLocks noChangeArrowheads="1"/>
              </p:cNvSpPr>
              <p:nvPr/>
            </p:nvSpPr>
            <p:spPr bwMode="auto">
              <a:xfrm>
                <a:off x="3655" y="3098"/>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dirty="0">
                    <a:ln>
                      <a:noFill/>
                    </a:ln>
                    <a:solidFill>
                      <a:srgbClr val="FFFFFF"/>
                    </a:solidFill>
                    <a:effectLst/>
                    <a:uLnTx/>
                    <a:uFillTx/>
                    <a:latin typeface="+mn-ea"/>
                    <a:ea typeface="+mn-ea"/>
                  </a:rPr>
                  <a:t>2c</a:t>
                </a:r>
              </a:p>
            </p:txBody>
          </p:sp>
        </p:grpSp>
        <p:grpSp>
          <p:nvGrpSpPr>
            <p:cNvPr id="72" name="Group 77"/>
            <p:cNvGrpSpPr>
              <a:grpSpLocks/>
            </p:cNvGrpSpPr>
            <p:nvPr/>
          </p:nvGrpSpPr>
          <p:grpSpPr bwMode="auto">
            <a:xfrm>
              <a:off x="3898" y="3304"/>
              <a:ext cx="325" cy="252"/>
              <a:chOff x="3898" y="3304"/>
              <a:chExt cx="325" cy="252"/>
            </a:xfrm>
          </p:grpSpPr>
          <p:sp>
            <p:nvSpPr>
              <p:cNvPr id="106" name="Oval 70"/>
              <p:cNvSpPr>
                <a:spLocks noChangeArrowheads="1"/>
              </p:cNvSpPr>
              <p:nvPr/>
            </p:nvSpPr>
            <p:spPr bwMode="auto">
              <a:xfrm>
                <a:off x="3914" y="34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7" name="Line 71"/>
              <p:cNvSpPr>
                <a:spLocks noChangeShapeType="1"/>
              </p:cNvSpPr>
              <p:nvPr/>
            </p:nvSpPr>
            <p:spPr bwMode="auto">
              <a:xfrm>
                <a:off x="3914"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8" name="Line 72"/>
              <p:cNvSpPr>
                <a:spLocks noChangeShapeType="1"/>
              </p:cNvSpPr>
              <p:nvPr/>
            </p:nvSpPr>
            <p:spPr bwMode="auto">
              <a:xfrm>
                <a:off x="4202"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9" name="Rectangle 73"/>
              <p:cNvSpPr>
                <a:spLocks noChangeArrowheads="1"/>
              </p:cNvSpPr>
              <p:nvPr/>
            </p:nvSpPr>
            <p:spPr bwMode="auto">
              <a:xfrm>
                <a:off x="3914" y="34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10" name="Oval 74"/>
              <p:cNvSpPr>
                <a:spLocks noChangeArrowheads="1"/>
              </p:cNvSpPr>
              <p:nvPr/>
            </p:nvSpPr>
            <p:spPr bwMode="auto">
              <a:xfrm>
                <a:off x="3912" y="3357"/>
                <a:ext cx="287"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1" name="Rectangle 75"/>
              <p:cNvSpPr>
                <a:spLocks noChangeArrowheads="1"/>
              </p:cNvSpPr>
              <p:nvPr/>
            </p:nvSpPr>
            <p:spPr bwMode="auto">
              <a:xfrm>
                <a:off x="3992" y="3369"/>
                <a:ext cx="130"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2" name="Rectangle 76"/>
              <p:cNvSpPr>
                <a:spLocks noChangeArrowheads="1"/>
              </p:cNvSpPr>
              <p:nvPr/>
            </p:nvSpPr>
            <p:spPr bwMode="auto">
              <a:xfrm>
                <a:off x="3898" y="330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2b</a:t>
                </a:r>
              </a:p>
            </p:txBody>
          </p:sp>
        </p:grpSp>
        <p:grpSp>
          <p:nvGrpSpPr>
            <p:cNvPr id="73" name="Group 86"/>
            <p:cNvGrpSpPr>
              <a:grpSpLocks/>
            </p:cNvGrpSpPr>
            <p:nvPr/>
          </p:nvGrpSpPr>
          <p:grpSpPr bwMode="auto">
            <a:xfrm>
              <a:off x="2488" y="3656"/>
              <a:ext cx="325" cy="252"/>
              <a:chOff x="2488" y="3656"/>
              <a:chExt cx="325" cy="252"/>
            </a:xfrm>
          </p:grpSpPr>
          <p:sp>
            <p:nvSpPr>
              <p:cNvPr id="98" name="Oval 78"/>
              <p:cNvSpPr>
                <a:spLocks noChangeArrowheads="1"/>
              </p:cNvSpPr>
              <p:nvPr/>
            </p:nvSpPr>
            <p:spPr bwMode="auto">
              <a:xfrm>
                <a:off x="2507" y="376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9" name="Line 79"/>
              <p:cNvSpPr>
                <a:spLocks noChangeShapeType="1"/>
              </p:cNvSpPr>
              <p:nvPr/>
            </p:nvSpPr>
            <p:spPr bwMode="auto">
              <a:xfrm>
                <a:off x="2507"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0" name="Line 80"/>
              <p:cNvSpPr>
                <a:spLocks noChangeShapeType="1"/>
              </p:cNvSpPr>
              <p:nvPr/>
            </p:nvSpPr>
            <p:spPr bwMode="auto">
              <a:xfrm>
                <a:off x="2795"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1" name="Rectangle 81"/>
              <p:cNvSpPr>
                <a:spLocks noChangeArrowheads="1"/>
              </p:cNvSpPr>
              <p:nvPr/>
            </p:nvSpPr>
            <p:spPr bwMode="auto">
              <a:xfrm>
                <a:off x="2507" y="376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02" name="Oval 82"/>
              <p:cNvSpPr>
                <a:spLocks noChangeArrowheads="1"/>
              </p:cNvSpPr>
              <p:nvPr/>
            </p:nvSpPr>
            <p:spPr bwMode="auto">
              <a:xfrm>
                <a:off x="2504" y="370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103" name="Group 85"/>
              <p:cNvGrpSpPr>
                <a:grpSpLocks/>
              </p:cNvGrpSpPr>
              <p:nvPr/>
            </p:nvGrpSpPr>
            <p:grpSpPr bwMode="auto">
              <a:xfrm>
                <a:off x="2488" y="3656"/>
                <a:ext cx="325" cy="252"/>
                <a:chOff x="2488" y="3656"/>
                <a:chExt cx="325" cy="252"/>
              </a:xfrm>
            </p:grpSpPr>
            <p:sp>
              <p:nvSpPr>
                <p:cNvPr id="104" name="Rectangle 83"/>
                <p:cNvSpPr>
                  <a:spLocks noChangeArrowheads="1"/>
                </p:cNvSpPr>
                <p:nvPr/>
              </p:nvSpPr>
              <p:spPr bwMode="auto">
                <a:xfrm>
                  <a:off x="2583" y="3713"/>
                  <a:ext cx="129"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5" name="Rectangle 84"/>
                <p:cNvSpPr>
                  <a:spLocks noChangeArrowheads="1"/>
                </p:cNvSpPr>
                <p:nvPr/>
              </p:nvSpPr>
              <p:spPr bwMode="auto">
                <a:xfrm>
                  <a:off x="2488" y="3656"/>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1b</a:t>
                  </a:r>
                </a:p>
              </p:txBody>
            </p:sp>
          </p:grpSp>
        </p:grpSp>
        <p:grpSp>
          <p:nvGrpSpPr>
            <p:cNvPr id="74" name="Group 95"/>
            <p:cNvGrpSpPr>
              <a:grpSpLocks/>
            </p:cNvGrpSpPr>
            <p:nvPr/>
          </p:nvGrpSpPr>
          <p:grpSpPr bwMode="auto">
            <a:xfrm>
              <a:off x="1031" y="2955"/>
              <a:ext cx="301" cy="252"/>
              <a:chOff x="1031" y="2955"/>
              <a:chExt cx="301" cy="252"/>
            </a:xfrm>
          </p:grpSpPr>
          <p:sp>
            <p:nvSpPr>
              <p:cNvPr id="90" name="Oval 87"/>
              <p:cNvSpPr>
                <a:spLocks noChangeArrowheads="1"/>
              </p:cNvSpPr>
              <p:nvPr/>
            </p:nvSpPr>
            <p:spPr bwMode="auto">
              <a:xfrm>
                <a:off x="1038" y="3068"/>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1" name="Line 88"/>
              <p:cNvSpPr>
                <a:spLocks noChangeShapeType="1"/>
              </p:cNvSpPr>
              <p:nvPr/>
            </p:nvSpPr>
            <p:spPr bwMode="auto">
              <a:xfrm>
                <a:off x="1038"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92" name="Line 89"/>
              <p:cNvSpPr>
                <a:spLocks noChangeShapeType="1"/>
              </p:cNvSpPr>
              <p:nvPr/>
            </p:nvSpPr>
            <p:spPr bwMode="auto">
              <a:xfrm>
                <a:off x="1326"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93" name="Rectangle 90"/>
              <p:cNvSpPr>
                <a:spLocks noChangeArrowheads="1"/>
              </p:cNvSpPr>
              <p:nvPr/>
            </p:nvSpPr>
            <p:spPr bwMode="auto">
              <a:xfrm>
                <a:off x="1038" y="3062"/>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94" name="Oval 91"/>
              <p:cNvSpPr>
                <a:spLocks noChangeArrowheads="1"/>
              </p:cNvSpPr>
              <p:nvPr/>
            </p:nvSpPr>
            <p:spPr bwMode="auto">
              <a:xfrm>
                <a:off x="1035" y="3007"/>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95" name="Group 94"/>
              <p:cNvGrpSpPr>
                <a:grpSpLocks/>
              </p:cNvGrpSpPr>
              <p:nvPr/>
            </p:nvGrpSpPr>
            <p:grpSpPr bwMode="auto">
              <a:xfrm>
                <a:off x="1031" y="2955"/>
                <a:ext cx="301" cy="252"/>
                <a:chOff x="1031" y="2955"/>
                <a:chExt cx="301" cy="252"/>
              </a:xfrm>
            </p:grpSpPr>
            <p:sp>
              <p:nvSpPr>
                <p:cNvPr id="96" name="Rectangle 92"/>
                <p:cNvSpPr>
                  <a:spLocks noChangeArrowheads="1"/>
                </p:cNvSpPr>
                <p:nvPr/>
              </p:nvSpPr>
              <p:spPr bwMode="auto">
                <a:xfrm>
                  <a:off x="1113" y="3012"/>
                  <a:ext cx="130"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7" name="Rectangle 93"/>
                <p:cNvSpPr>
                  <a:spLocks noChangeArrowheads="1"/>
                </p:cNvSpPr>
                <p:nvPr/>
              </p:nvSpPr>
              <p:spPr bwMode="auto">
                <a:xfrm>
                  <a:off x="1031" y="2955"/>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3c</a:t>
                  </a:r>
                </a:p>
              </p:txBody>
            </p:sp>
          </p:grpSp>
        </p:grpSp>
        <p:sp>
          <p:nvSpPr>
            <p:cNvPr id="75" name="Line 96"/>
            <p:cNvSpPr>
              <a:spLocks noChangeShapeType="1"/>
            </p:cNvSpPr>
            <p:nvPr/>
          </p:nvSpPr>
          <p:spPr bwMode="auto">
            <a:xfrm flipH="1">
              <a:off x="1057" y="3150"/>
              <a:ext cx="57" cy="9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6" name="Line 97"/>
            <p:cNvSpPr>
              <a:spLocks noChangeShapeType="1"/>
            </p:cNvSpPr>
            <p:nvPr/>
          </p:nvSpPr>
          <p:spPr bwMode="auto">
            <a:xfrm>
              <a:off x="775" y="3193"/>
              <a:ext cx="133"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7" name="Line 98"/>
            <p:cNvSpPr>
              <a:spLocks noChangeShapeType="1"/>
            </p:cNvSpPr>
            <p:nvPr/>
          </p:nvSpPr>
          <p:spPr bwMode="auto">
            <a:xfrm flipH="1">
              <a:off x="1234" y="2863"/>
              <a:ext cx="125" cy="14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8" name="Line 99"/>
            <p:cNvSpPr>
              <a:spLocks noChangeShapeType="1"/>
            </p:cNvSpPr>
            <p:nvPr/>
          </p:nvSpPr>
          <p:spPr bwMode="auto">
            <a:xfrm>
              <a:off x="977" y="2855"/>
              <a:ext cx="109" cy="16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9" name="Line 100"/>
            <p:cNvSpPr>
              <a:spLocks noChangeShapeType="1"/>
            </p:cNvSpPr>
            <p:nvPr/>
          </p:nvSpPr>
          <p:spPr bwMode="auto">
            <a:xfrm flipH="1">
              <a:off x="1584" y="2941"/>
              <a:ext cx="63" cy="1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0" name="Line 101"/>
            <p:cNvSpPr>
              <a:spLocks noChangeShapeType="1"/>
            </p:cNvSpPr>
            <p:nvPr/>
          </p:nvSpPr>
          <p:spPr bwMode="auto">
            <a:xfrm>
              <a:off x="4194" y="3422"/>
              <a:ext cx="203"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1" name="Line 102"/>
            <p:cNvSpPr>
              <a:spLocks noChangeShapeType="1"/>
            </p:cNvSpPr>
            <p:nvPr/>
          </p:nvSpPr>
          <p:spPr bwMode="auto">
            <a:xfrm flipV="1">
              <a:off x="4139" y="3131"/>
              <a:ext cx="241" cy="236"/>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2" name="Line 103"/>
            <p:cNvSpPr>
              <a:spLocks noChangeShapeType="1"/>
            </p:cNvSpPr>
            <p:nvPr/>
          </p:nvSpPr>
          <p:spPr bwMode="auto">
            <a:xfrm flipH="1" flipV="1">
              <a:off x="3632" y="2973"/>
              <a:ext cx="117" cy="18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3" name="Line 104"/>
            <p:cNvSpPr>
              <a:spLocks noChangeShapeType="1"/>
            </p:cNvSpPr>
            <p:nvPr/>
          </p:nvSpPr>
          <p:spPr bwMode="auto">
            <a:xfrm flipH="1" flipV="1">
              <a:off x="3346" y="3068"/>
              <a:ext cx="124" cy="17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4" name="Line 105"/>
            <p:cNvSpPr>
              <a:spLocks noChangeShapeType="1"/>
            </p:cNvSpPr>
            <p:nvPr/>
          </p:nvSpPr>
          <p:spPr bwMode="auto">
            <a:xfrm flipH="1">
              <a:off x="1608" y="3760"/>
              <a:ext cx="124" cy="11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5" name="Line 106"/>
            <p:cNvSpPr>
              <a:spLocks noChangeShapeType="1"/>
            </p:cNvSpPr>
            <p:nvPr/>
          </p:nvSpPr>
          <p:spPr bwMode="auto">
            <a:xfrm flipH="1" flipV="1">
              <a:off x="1576" y="3665"/>
              <a:ext cx="117" cy="7"/>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6" name="Line 107"/>
            <p:cNvSpPr>
              <a:spLocks noChangeShapeType="1"/>
            </p:cNvSpPr>
            <p:nvPr/>
          </p:nvSpPr>
          <p:spPr bwMode="auto">
            <a:xfrm flipH="1">
              <a:off x="1826" y="3918"/>
              <a:ext cx="195" cy="1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7" name="Line 108"/>
            <p:cNvSpPr>
              <a:spLocks noChangeShapeType="1"/>
            </p:cNvSpPr>
            <p:nvPr/>
          </p:nvSpPr>
          <p:spPr bwMode="auto">
            <a:xfrm flipV="1">
              <a:off x="2269" y="3491"/>
              <a:ext cx="211" cy="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8" name="Line 109"/>
            <p:cNvSpPr>
              <a:spLocks noChangeShapeType="1"/>
            </p:cNvSpPr>
            <p:nvPr/>
          </p:nvSpPr>
          <p:spPr bwMode="auto">
            <a:xfrm>
              <a:off x="2691" y="3839"/>
              <a:ext cx="109"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9" name="Line 110"/>
            <p:cNvSpPr>
              <a:spLocks noChangeShapeType="1"/>
            </p:cNvSpPr>
            <p:nvPr/>
          </p:nvSpPr>
          <p:spPr bwMode="auto">
            <a:xfrm>
              <a:off x="2247" y="3563"/>
              <a:ext cx="132"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grpSp>
      <p:sp>
        <p:nvSpPr>
          <p:cNvPr id="124" name="圆角矩形 123"/>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AS</a:t>
            </a:r>
            <a:r>
              <a:rPr lang="zh-CN" altLang="en-US" sz="2800" dirty="0">
                <a:solidFill>
                  <a:schemeClr val="tx1"/>
                </a:solidFill>
                <a:latin typeface="+mn-ea"/>
              </a:rPr>
              <a:t>域间任务</a:t>
            </a:r>
          </a:p>
        </p:txBody>
      </p:sp>
      <p:sp>
        <p:nvSpPr>
          <p:cNvPr id="2" name="矩形 1"/>
          <p:cNvSpPr/>
          <p:nvPr/>
        </p:nvSpPr>
        <p:spPr>
          <a:xfrm>
            <a:off x="319712" y="2253594"/>
            <a:ext cx="3875951" cy="2492990"/>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2400" dirty="0"/>
              <a:t>假设</a:t>
            </a:r>
            <a:r>
              <a:rPr lang="en-US" altLang="zh-CN" sz="2400" dirty="0"/>
              <a:t>AS1</a:t>
            </a:r>
            <a:r>
              <a:rPr lang="zh-CN" altLang="en-US" sz="2400" dirty="0"/>
              <a:t>中的路由器接收到了目的端是</a:t>
            </a:r>
            <a:r>
              <a:rPr lang="en-US" altLang="zh-CN" sz="2400" dirty="0"/>
              <a:t>AS1</a:t>
            </a:r>
            <a:r>
              <a:rPr lang="zh-CN" altLang="en-US" sz="2400" dirty="0"/>
              <a:t>外的分组。路由器将把这个分组转发到网关路由器，但是是哪个网关路由器呢？</a:t>
            </a:r>
          </a:p>
        </p:txBody>
      </p:sp>
      <p:sp>
        <p:nvSpPr>
          <p:cNvPr id="4" name="矩形 3"/>
          <p:cNvSpPr/>
          <p:nvPr/>
        </p:nvSpPr>
        <p:spPr>
          <a:xfrm>
            <a:off x="5683332" y="1457156"/>
            <a:ext cx="6096000" cy="2492990"/>
          </a:xfrm>
          <a:prstGeom prst="rect">
            <a:avLst/>
          </a:prstGeom>
        </p:spPr>
        <p:txBody>
          <a:bodyPr wrap="square">
            <a:spAutoFit/>
          </a:bodyPr>
          <a:lstStyle/>
          <a:p>
            <a:pPr marL="285750" indent="-285750">
              <a:lnSpc>
                <a:spcPct val="130000"/>
              </a:lnSpc>
              <a:buFont typeface="Arial" panose="020B0604020202020204" pitchFamily="34" charset="0"/>
              <a:buChar char="•"/>
            </a:pPr>
            <a:r>
              <a:rPr lang="en-US" altLang="zh-CN" sz="2400" dirty="0"/>
              <a:t>AS1 </a:t>
            </a:r>
            <a:r>
              <a:rPr lang="zh-CN" altLang="en-US" sz="2400" dirty="0"/>
              <a:t>需要知道</a:t>
            </a:r>
            <a:r>
              <a:rPr lang="en-US" altLang="zh-CN" sz="2400" dirty="0"/>
              <a:t>:</a:t>
            </a:r>
          </a:p>
          <a:p>
            <a:pPr marL="742950" lvl="1" indent="-285750">
              <a:lnSpc>
                <a:spcPct val="130000"/>
              </a:lnSpc>
              <a:buFont typeface="Arial" panose="020B0604020202020204" pitchFamily="34" charset="0"/>
              <a:buChar char="•"/>
            </a:pPr>
            <a:r>
              <a:rPr lang="zh-CN" altLang="en-US" sz="2400" dirty="0"/>
              <a:t>通过</a:t>
            </a:r>
            <a:r>
              <a:rPr lang="en-US" altLang="zh-CN" sz="2400" dirty="0"/>
              <a:t>AS2</a:t>
            </a:r>
            <a:r>
              <a:rPr lang="zh-CN" altLang="en-US" sz="2400" dirty="0"/>
              <a:t>和</a:t>
            </a:r>
            <a:r>
              <a:rPr lang="en-US" altLang="zh-CN" sz="2400" dirty="0"/>
              <a:t>AS3</a:t>
            </a:r>
            <a:r>
              <a:rPr lang="zh-CN" altLang="en-US" sz="2400" dirty="0"/>
              <a:t>可以到达哪些目的端</a:t>
            </a:r>
          </a:p>
          <a:p>
            <a:pPr marL="742950" lvl="1" indent="-285750">
              <a:lnSpc>
                <a:spcPct val="130000"/>
              </a:lnSpc>
              <a:buFont typeface="Arial" panose="020B0604020202020204" pitchFamily="34" charset="0"/>
              <a:buChar char="•"/>
            </a:pPr>
            <a:r>
              <a:rPr lang="zh-CN" altLang="en-US" sz="2400" dirty="0"/>
              <a:t>将这些可达信息传播给</a:t>
            </a:r>
            <a:r>
              <a:rPr lang="en-US" altLang="zh-CN" sz="2400" dirty="0"/>
              <a:t>AS1</a:t>
            </a:r>
            <a:r>
              <a:rPr lang="zh-CN" altLang="en-US" sz="2400" dirty="0"/>
              <a:t>内的所有路由器</a:t>
            </a:r>
          </a:p>
          <a:p>
            <a:pPr marL="285750" indent="-285750">
              <a:lnSpc>
                <a:spcPct val="130000"/>
              </a:lnSpc>
              <a:buFont typeface="Arial" panose="020B0604020202020204" pitchFamily="34" charset="0"/>
              <a:buChar char="•"/>
            </a:pPr>
            <a:r>
              <a:rPr lang="zh-CN" altLang="en-US" sz="2400" dirty="0"/>
              <a:t>这就是域间选路的任务</a:t>
            </a:r>
          </a:p>
        </p:txBody>
      </p:sp>
    </p:spTree>
    <p:extLst>
      <p:ext uri="{BB962C8B-B14F-4D97-AF65-F5344CB8AC3E}">
        <p14:creationId xmlns:p14="http://schemas.microsoft.com/office/powerpoint/2010/main" val="21028282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2" name="矩形 1"/>
          <p:cNvSpPr/>
          <p:nvPr/>
        </p:nvSpPr>
        <p:spPr>
          <a:xfrm>
            <a:off x="643466" y="1490231"/>
            <a:ext cx="11089895" cy="2973122"/>
          </a:xfrm>
          <a:prstGeom prst="rect">
            <a:avLst/>
          </a:prstGeom>
        </p:spPr>
        <p:txBody>
          <a:bodyPr wrap="none">
            <a:spAutoFit/>
          </a:bodyPr>
          <a:lstStyle/>
          <a:p>
            <a:pPr marL="342900" indent="-342900">
              <a:lnSpc>
                <a:spcPct val="130000"/>
              </a:lnSpc>
              <a:buFont typeface="Wingdings" panose="05000000000000000000" pitchFamily="2" charset="2"/>
              <a:buChar char="l"/>
            </a:pPr>
            <a:r>
              <a:rPr lang="zh-CN" altLang="en-US" sz="2400" b="1" dirty="0">
                <a:latin typeface="+mn-ea"/>
              </a:rPr>
              <a:t>示例：在</a:t>
            </a:r>
            <a:r>
              <a:rPr lang="en-US" altLang="zh-CN" sz="2400" b="1" dirty="0">
                <a:latin typeface="+mn-ea"/>
              </a:rPr>
              <a:t>router 1d </a:t>
            </a:r>
            <a:r>
              <a:rPr lang="zh-CN" altLang="en-US" sz="2400" b="1" dirty="0">
                <a:latin typeface="+mn-ea"/>
              </a:rPr>
              <a:t>上设置转发表</a:t>
            </a:r>
            <a:endParaRPr lang="en-US" altLang="zh-CN" sz="2400" b="1" dirty="0">
              <a:latin typeface="+mn-ea"/>
            </a:endParaRPr>
          </a:p>
          <a:p>
            <a:pPr marL="342900" indent="-342900">
              <a:lnSpc>
                <a:spcPct val="130000"/>
              </a:lnSpc>
              <a:buFont typeface="Arial" panose="020B0604020202020204" pitchFamily="34" charset="0"/>
              <a:buChar char="•"/>
            </a:pPr>
            <a:r>
              <a:rPr lang="zh-CN" altLang="en-US" sz="2400" dirty="0">
                <a:latin typeface="+mn-ea"/>
              </a:rPr>
              <a:t>假设</a:t>
            </a:r>
            <a:r>
              <a:rPr lang="en-US" altLang="zh-CN" sz="2400" dirty="0">
                <a:latin typeface="+mn-ea"/>
              </a:rPr>
              <a:t>AS1</a:t>
            </a:r>
            <a:r>
              <a:rPr lang="zh-CN" altLang="en-US" sz="2400" dirty="0">
                <a:latin typeface="+mn-ea"/>
              </a:rPr>
              <a:t>运行域间路由协议知道网络</a:t>
            </a:r>
            <a:r>
              <a:rPr lang="en-US" altLang="zh-CN" sz="2400" dirty="0">
                <a:latin typeface="+mn-ea"/>
              </a:rPr>
              <a:t>X</a:t>
            </a:r>
            <a:r>
              <a:rPr lang="zh-CN" altLang="en-US" sz="2400" dirty="0">
                <a:latin typeface="+mn-ea"/>
              </a:rPr>
              <a:t>通过网关</a:t>
            </a:r>
            <a:r>
              <a:rPr lang="en-US" altLang="zh-CN" sz="2400" dirty="0">
                <a:latin typeface="+mn-ea"/>
              </a:rPr>
              <a:t>1c</a:t>
            </a:r>
            <a:r>
              <a:rPr lang="zh-CN" altLang="en-US" sz="2400" dirty="0">
                <a:latin typeface="+mn-ea"/>
              </a:rPr>
              <a:t>从</a:t>
            </a:r>
            <a:r>
              <a:rPr lang="en-US" altLang="zh-CN" sz="2400" dirty="0">
                <a:latin typeface="+mn-ea"/>
              </a:rPr>
              <a:t>AS3(</a:t>
            </a:r>
            <a:r>
              <a:rPr lang="zh-CN" altLang="en-US" sz="2400" dirty="0">
                <a:latin typeface="+mn-ea"/>
              </a:rPr>
              <a:t>而不是</a:t>
            </a:r>
            <a:r>
              <a:rPr lang="en-US" altLang="zh-CN" sz="2400" dirty="0">
                <a:latin typeface="+mn-ea"/>
              </a:rPr>
              <a:t>AS2) </a:t>
            </a:r>
            <a:r>
              <a:rPr lang="zh-CN" altLang="en-US" sz="2400" dirty="0">
                <a:latin typeface="+mn-ea"/>
              </a:rPr>
              <a:t>是可达的</a:t>
            </a:r>
          </a:p>
          <a:p>
            <a:pPr marL="342900" indent="-342900">
              <a:lnSpc>
                <a:spcPct val="130000"/>
              </a:lnSpc>
              <a:buFont typeface="Arial" panose="020B0604020202020204" pitchFamily="34" charset="0"/>
              <a:buChar char="•"/>
            </a:pPr>
            <a:r>
              <a:rPr lang="zh-CN" altLang="en-US" sz="2400" dirty="0">
                <a:latin typeface="+mn-ea"/>
              </a:rPr>
              <a:t>通过域内路由协议将可达信息传播给所有域内路由器</a:t>
            </a:r>
          </a:p>
          <a:p>
            <a:pPr marL="342900" indent="-342900">
              <a:lnSpc>
                <a:spcPct val="130000"/>
              </a:lnSpc>
              <a:buFont typeface="Arial" panose="020B0604020202020204" pitchFamily="34" charset="0"/>
              <a:buChar char="•"/>
            </a:pPr>
            <a:r>
              <a:rPr lang="en-US" altLang="zh-CN" sz="2400" dirty="0">
                <a:latin typeface="+mn-ea"/>
              </a:rPr>
              <a:t>Router 1d </a:t>
            </a:r>
            <a:r>
              <a:rPr lang="zh-CN" altLang="en-US" sz="2400" dirty="0">
                <a:latin typeface="+mn-ea"/>
              </a:rPr>
              <a:t>由域内路由信息判断自己的接口</a:t>
            </a:r>
            <a:r>
              <a:rPr lang="en-US" altLang="zh-CN" sz="2400" i="1" dirty="0">
                <a:latin typeface="Tahoma" panose="020B0604030504040204" pitchFamily="34" charset="0"/>
                <a:ea typeface="Tahoma" panose="020B0604030504040204" pitchFamily="34" charset="0"/>
                <a:cs typeface="Tahoma" panose="020B0604030504040204" pitchFamily="34" charset="0"/>
              </a:rPr>
              <a:t>I </a:t>
            </a:r>
            <a:r>
              <a:rPr lang="zh-CN" altLang="en-US" sz="2400" dirty="0">
                <a:latin typeface="+mn-ea"/>
              </a:rPr>
              <a:t>在到达</a:t>
            </a:r>
            <a:r>
              <a:rPr lang="en-US" altLang="zh-CN" sz="2400" dirty="0">
                <a:latin typeface="+mn-ea"/>
              </a:rPr>
              <a:t>1c</a:t>
            </a:r>
            <a:r>
              <a:rPr lang="zh-CN" altLang="en-US" sz="2400" dirty="0">
                <a:latin typeface="+mn-ea"/>
              </a:rPr>
              <a:t>的最小开销路径上</a:t>
            </a:r>
          </a:p>
          <a:p>
            <a:pPr marL="342900" indent="-342900">
              <a:lnSpc>
                <a:spcPct val="130000"/>
              </a:lnSpc>
              <a:buFont typeface="Arial" panose="020B0604020202020204" pitchFamily="34" charset="0"/>
              <a:buChar char="•"/>
            </a:pPr>
            <a:r>
              <a:rPr lang="zh-CN" altLang="en-US" sz="2400" dirty="0">
                <a:latin typeface="+mn-ea"/>
              </a:rPr>
              <a:t>在转发表里添加一项 </a:t>
            </a:r>
            <a:r>
              <a:rPr lang="en-US" altLang="zh-CN" sz="2400" dirty="0">
                <a:latin typeface="+mn-ea"/>
              </a:rPr>
              <a:t>(</a:t>
            </a:r>
            <a:r>
              <a:rPr lang="en-US" altLang="zh-CN" sz="2400" dirty="0" err="1">
                <a:latin typeface="+mn-ea"/>
              </a:rPr>
              <a:t>x,</a:t>
            </a:r>
            <a:r>
              <a:rPr lang="en-US" altLang="zh-CN" sz="2400" i="1" dirty="0" err="1">
                <a:latin typeface="Tahoma" panose="020B0604030504040204" pitchFamily="34" charset="0"/>
                <a:ea typeface="Tahoma" panose="020B0604030504040204" pitchFamily="34" charset="0"/>
                <a:cs typeface="Tahoma" panose="020B0604030504040204" pitchFamily="34" charset="0"/>
              </a:rPr>
              <a:t>I</a:t>
            </a:r>
            <a:r>
              <a:rPr lang="en-US" altLang="zh-CN" sz="2400" i="1" dirty="0">
                <a:latin typeface="Tahoma" panose="020B0604030504040204" pitchFamily="34" charset="0"/>
                <a:ea typeface="Tahoma" panose="020B0604030504040204" pitchFamily="34" charset="0"/>
                <a:cs typeface="Tahoma" panose="020B0604030504040204" pitchFamily="34" charset="0"/>
              </a:rPr>
              <a:t> </a:t>
            </a:r>
            <a:r>
              <a:rPr lang="en-US" altLang="zh-CN" sz="2400" dirty="0">
                <a:latin typeface="+mn-ea"/>
              </a:rPr>
              <a:t>).</a:t>
            </a:r>
          </a:p>
          <a:p>
            <a:pPr>
              <a:lnSpc>
                <a:spcPct val="130000"/>
              </a:lnSpc>
            </a:pPr>
            <a:endParaRPr lang="zh-CN" altLang="en-US" sz="2400" dirty="0">
              <a:latin typeface="+mn-ea"/>
            </a:endParaRPr>
          </a:p>
        </p:txBody>
      </p:sp>
      <p:grpSp>
        <p:nvGrpSpPr>
          <p:cNvPr id="9" name="Group 111"/>
          <p:cNvGrpSpPr>
            <a:grpSpLocks/>
          </p:cNvGrpSpPr>
          <p:nvPr/>
        </p:nvGrpSpPr>
        <p:grpSpPr bwMode="auto">
          <a:xfrm>
            <a:off x="3239205" y="4197771"/>
            <a:ext cx="6113462" cy="2171700"/>
            <a:chOff x="677" y="2667"/>
            <a:chExt cx="3851" cy="1368"/>
          </a:xfrm>
        </p:grpSpPr>
        <p:sp>
          <p:nvSpPr>
            <p:cNvPr id="10" name="Freeform 2"/>
            <p:cNvSpPr>
              <a:spLocks/>
            </p:cNvSpPr>
            <p:nvPr/>
          </p:nvSpPr>
          <p:spPr bwMode="auto">
            <a:xfrm>
              <a:off x="3113" y="2812"/>
              <a:ext cx="1415" cy="930"/>
            </a:xfrm>
            <a:custGeom>
              <a:avLst/>
              <a:gdLst>
                <a:gd name="T0" fmla="*/ 50 w 1415"/>
                <a:gd name="T1" fmla="*/ 223 h 930"/>
                <a:gd name="T2" fmla="*/ 128 w 1415"/>
                <a:gd name="T3" fmla="*/ 141 h 930"/>
                <a:gd name="T4" fmla="*/ 228 w 1415"/>
                <a:gd name="T5" fmla="*/ 69 h 930"/>
                <a:gd name="T6" fmla="*/ 349 w 1415"/>
                <a:gd name="T7" fmla="*/ 19 h 930"/>
                <a:gd name="T8" fmla="*/ 454 w 1415"/>
                <a:gd name="T9" fmla="*/ 1 h 930"/>
                <a:gd name="T10" fmla="*/ 587 w 1415"/>
                <a:gd name="T11" fmla="*/ 3 h 930"/>
                <a:gd name="T12" fmla="*/ 790 w 1415"/>
                <a:gd name="T13" fmla="*/ 28 h 930"/>
                <a:gd name="T14" fmla="*/ 989 w 1415"/>
                <a:gd name="T15" fmla="*/ 70 h 930"/>
                <a:gd name="T16" fmla="*/ 1075 w 1415"/>
                <a:gd name="T17" fmla="*/ 94 h 930"/>
                <a:gd name="T18" fmla="*/ 1146 w 1415"/>
                <a:gd name="T19" fmla="*/ 119 h 930"/>
                <a:gd name="T20" fmla="*/ 1253 w 1415"/>
                <a:gd name="T21" fmla="*/ 175 h 930"/>
                <a:gd name="T22" fmla="*/ 1329 w 1415"/>
                <a:gd name="T23" fmla="*/ 243 h 930"/>
                <a:gd name="T24" fmla="*/ 1379 w 1415"/>
                <a:gd name="T25" fmla="*/ 319 h 930"/>
                <a:gd name="T26" fmla="*/ 1407 w 1415"/>
                <a:gd name="T27" fmla="*/ 399 h 930"/>
                <a:gd name="T28" fmla="*/ 1414 w 1415"/>
                <a:gd name="T29" fmla="*/ 491 h 930"/>
                <a:gd name="T30" fmla="*/ 1398 w 1415"/>
                <a:gd name="T31" fmla="*/ 593 h 930"/>
                <a:gd name="T32" fmla="*/ 1356 w 1415"/>
                <a:gd name="T33" fmla="*/ 691 h 930"/>
                <a:gd name="T34" fmla="*/ 1284 w 1415"/>
                <a:gd name="T35" fmla="*/ 771 h 930"/>
                <a:gd name="T36" fmla="*/ 1171 w 1415"/>
                <a:gd name="T37" fmla="*/ 833 h 930"/>
                <a:gd name="T38" fmla="*/ 1021 w 1415"/>
                <a:gd name="T39" fmla="*/ 884 h 930"/>
                <a:gd name="T40" fmla="*/ 856 w 1415"/>
                <a:gd name="T41" fmla="*/ 918 h 930"/>
                <a:gd name="T42" fmla="*/ 695 w 1415"/>
                <a:gd name="T43" fmla="*/ 929 h 930"/>
                <a:gd name="T44" fmla="*/ 525 w 1415"/>
                <a:gd name="T45" fmla="*/ 915 h 930"/>
                <a:gd name="T46" fmla="*/ 342 w 1415"/>
                <a:gd name="T47" fmla="*/ 879 h 930"/>
                <a:gd name="T48" fmla="*/ 178 w 1415"/>
                <a:gd name="T49" fmla="*/ 824 h 930"/>
                <a:gd name="T50" fmla="*/ 111 w 1415"/>
                <a:gd name="T51" fmla="*/ 789 h 930"/>
                <a:gd name="T52" fmla="*/ 60 w 1415"/>
                <a:gd name="T53" fmla="*/ 750 h 930"/>
                <a:gd name="T54" fmla="*/ 26 w 1415"/>
                <a:gd name="T55" fmla="*/ 702 h 930"/>
                <a:gd name="T56" fmla="*/ 7 w 1415"/>
                <a:gd name="T57" fmla="*/ 642 h 930"/>
                <a:gd name="T58" fmla="*/ 0 w 1415"/>
                <a:gd name="T59" fmla="*/ 504 h 930"/>
                <a:gd name="T60" fmla="*/ 13 w 1415"/>
                <a:gd name="T61" fmla="*/ 367 h 930"/>
                <a:gd name="T62" fmla="*/ 19 w 1415"/>
                <a:gd name="T63" fmla="*/ 285 h 9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15"/>
                <a:gd name="T97" fmla="*/ 0 h 930"/>
                <a:gd name="T98" fmla="*/ 1415 w 1415"/>
                <a:gd name="T99" fmla="*/ 930 h 9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15" h="930">
                  <a:moveTo>
                    <a:pt x="19" y="264"/>
                  </a:moveTo>
                  <a:lnTo>
                    <a:pt x="50" y="223"/>
                  </a:lnTo>
                  <a:lnTo>
                    <a:pt x="86" y="181"/>
                  </a:lnTo>
                  <a:lnTo>
                    <a:pt x="128" y="141"/>
                  </a:lnTo>
                  <a:lnTo>
                    <a:pt x="176" y="103"/>
                  </a:lnTo>
                  <a:lnTo>
                    <a:pt x="228" y="69"/>
                  </a:lnTo>
                  <a:lnTo>
                    <a:pt x="286" y="41"/>
                  </a:lnTo>
                  <a:lnTo>
                    <a:pt x="349" y="19"/>
                  </a:lnTo>
                  <a:lnTo>
                    <a:pt x="417" y="5"/>
                  </a:lnTo>
                  <a:lnTo>
                    <a:pt x="454" y="1"/>
                  </a:lnTo>
                  <a:lnTo>
                    <a:pt x="495" y="0"/>
                  </a:lnTo>
                  <a:lnTo>
                    <a:pt x="587" y="3"/>
                  </a:lnTo>
                  <a:lnTo>
                    <a:pt x="686" y="13"/>
                  </a:lnTo>
                  <a:lnTo>
                    <a:pt x="790" y="28"/>
                  </a:lnTo>
                  <a:lnTo>
                    <a:pt x="893" y="48"/>
                  </a:lnTo>
                  <a:lnTo>
                    <a:pt x="989" y="70"/>
                  </a:lnTo>
                  <a:lnTo>
                    <a:pt x="1034" y="82"/>
                  </a:lnTo>
                  <a:lnTo>
                    <a:pt x="1075" y="94"/>
                  </a:lnTo>
                  <a:lnTo>
                    <a:pt x="1113" y="106"/>
                  </a:lnTo>
                  <a:lnTo>
                    <a:pt x="1146" y="119"/>
                  </a:lnTo>
                  <a:lnTo>
                    <a:pt x="1204" y="145"/>
                  </a:lnTo>
                  <a:lnTo>
                    <a:pt x="1253" y="175"/>
                  </a:lnTo>
                  <a:lnTo>
                    <a:pt x="1294" y="207"/>
                  </a:lnTo>
                  <a:lnTo>
                    <a:pt x="1329" y="243"/>
                  </a:lnTo>
                  <a:lnTo>
                    <a:pt x="1357" y="280"/>
                  </a:lnTo>
                  <a:lnTo>
                    <a:pt x="1379" y="319"/>
                  </a:lnTo>
                  <a:lnTo>
                    <a:pt x="1395" y="359"/>
                  </a:lnTo>
                  <a:lnTo>
                    <a:pt x="1407" y="399"/>
                  </a:lnTo>
                  <a:lnTo>
                    <a:pt x="1412" y="443"/>
                  </a:lnTo>
                  <a:lnTo>
                    <a:pt x="1414" y="491"/>
                  </a:lnTo>
                  <a:lnTo>
                    <a:pt x="1409" y="541"/>
                  </a:lnTo>
                  <a:lnTo>
                    <a:pt x="1398" y="593"/>
                  </a:lnTo>
                  <a:lnTo>
                    <a:pt x="1380" y="643"/>
                  </a:lnTo>
                  <a:lnTo>
                    <a:pt x="1356" y="691"/>
                  </a:lnTo>
                  <a:lnTo>
                    <a:pt x="1324" y="734"/>
                  </a:lnTo>
                  <a:lnTo>
                    <a:pt x="1284" y="771"/>
                  </a:lnTo>
                  <a:lnTo>
                    <a:pt x="1233" y="803"/>
                  </a:lnTo>
                  <a:lnTo>
                    <a:pt x="1171" y="833"/>
                  </a:lnTo>
                  <a:lnTo>
                    <a:pt x="1099" y="860"/>
                  </a:lnTo>
                  <a:lnTo>
                    <a:pt x="1021" y="884"/>
                  </a:lnTo>
                  <a:lnTo>
                    <a:pt x="939" y="903"/>
                  </a:lnTo>
                  <a:lnTo>
                    <a:pt x="856" y="918"/>
                  </a:lnTo>
                  <a:lnTo>
                    <a:pt x="773" y="926"/>
                  </a:lnTo>
                  <a:lnTo>
                    <a:pt x="695" y="929"/>
                  </a:lnTo>
                  <a:lnTo>
                    <a:pt x="613" y="924"/>
                  </a:lnTo>
                  <a:lnTo>
                    <a:pt x="525" y="915"/>
                  </a:lnTo>
                  <a:lnTo>
                    <a:pt x="434" y="900"/>
                  </a:lnTo>
                  <a:lnTo>
                    <a:pt x="342" y="879"/>
                  </a:lnTo>
                  <a:lnTo>
                    <a:pt x="256" y="854"/>
                  </a:lnTo>
                  <a:lnTo>
                    <a:pt x="178" y="824"/>
                  </a:lnTo>
                  <a:lnTo>
                    <a:pt x="143" y="807"/>
                  </a:lnTo>
                  <a:lnTo>
                    <a:pt x="111" y="789"/>
                  </a:lnTo>
                  <a:lnTo>
                    <a:pt x="83" y="770"/>
                  </a:lnTo>
                  <a:lnTo>
                    <a:pt x="60" y="750"/>
                  </a:lnTo>
                  <a:lnTo>
                    <a:pt x="41" y="728"/>
                  </a:lnTo>
                  <a:lnTo>
                    <a:pt x="26" y="702"/>
                  </a:lnTo>
                  <a:lnTo>
                    <a:pt x="15" y="673"/>
                  </a:lnTo>
                  <a:lnTo>
                    <a:pt x="7" y="642"/>
                  </a:lnTo>
                  <a:lnTo>
                    <a:pt x="0" y="575"/>
                  </a:lnTo>
                  <a:lnTo>
                    <a:pt x="0" y="504"/>
                  </a:lnTo>
                  <a:lnTo>
                    <a:pt x="6" y="434"/>
                  </a:lnTo>
                  <a:lnTo>
                    <a:pt x="13" y="367"/>
                  </a:lnTo>
                  <a:lnTo>
                    <a:pt x="18" y="310"/>
                  </a:lnTo>
                  <a:lnTo>
                    <a:pt x="19" y="285"/>
                  </a:lnTo>
                  <a:lnTo>
                    <a:pt x="19" y="26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 name="Freeform 3"/>
            <p:cNvSpPr>
              <a:spLocks/>
            </p:cNvSpPr>
            <p:nvPr/>
          </p:nvSpPr>
          <p:spPr bwMode="auto">
            <a:xfrm>
              <a:off x="677" y="2667"/>
              <a:ext cx="1113" cy="883"/>
            </a:xfrm>
            <a:custGeom>
              <a:avLst/>
              <a:gdLst>
                <a:gd name="T0" fmla="*/ 79 w 1113"/>
                <a:gd name="T1" fmla="*/ 315 h 883"/>
                <a:gd name="T2" fmla="*/ 101 w 1113"/>
                <a:gd name="T3" fmla="*/ 260 h 883"/>
                <a:gd name="T4" fmla="*/ 111 w 1113"/>
                <a:gd name="T5" fmla="*/ 212 h 883"/>
                <a:gd name="T6" fmla="*/ 129 w 1113"/>
                <a:gd name="T7" fmla="*/ 170 h 883"/>
                <a:gd name="T8" fmla="*/ 169 w 1113"/>
                <a:gd name="T9" fmla="*/ 136 h 883"/>
                <a:gd name="T10" fmla="*/ 219 w 1113"/>
                <a:gd name="T11" fmla="*/ 111 h 883"/>
                <a:gd name="T12" fmla="*/ 281 w 1113"/>
                <a:gd name="T13" fmla="*/ 92 h 883"/>
                <a:gd name="T14" fmla="*/ 359 w 1113"/>
                <a:gd name="T15" fmla="*/ 76 h 883"/>
                <a:gd name="T16" fmla="*/ 431 w 1113"/>
                <a:gd name="T17" fmla="*/ 63 h 883"/>
                <a:gd name="T18" fmla="*/ 525 w 1113"/>
                <a:gd name="T19" fmla="*/ 43 h 883"/>
                <a:gd name="T20" fmla="*/ 669 w 1113"/>
                <a:gd name="T21" fmla="*/ 14 h 883"/>
                <a:gd name="T22" fmla="*/ 812 w 1113"/>
                <a:gd name="T23" fmla="*/ 0 h 883"/>
                <a:gd name="T24" fmla="*/ 874 w 1113"/>
                <a:gd name="T25" fmla="*/ 4 h 883"/>
                <a:gd name="T26" fmla="*/ 925 w 1113"/>
                <a:gd name="T27" fmla="*/ 18 h 883"/>
                <a:gd name="T28" fmla="*/ 967 w 1113"/>
                <a:gd name="T29" fmla="*/ 43 h 883"/>
                <a:gd name="T30" fmla="*/ 1040 w 1113"/>
                <a:gd name="T31" fmla="*/ 119 h 883"/>
                <a:gd name="T32" fmla="*/ 1090 w 1113"/>
                <a:gd name="T33" fmla="*/ 218 h 883"/>
                <a:gd name="T34" fmla="*/ 1112 w 1113"/>
                <a:gd name="T35" fmla="*/ 325 h 883"/>
                <a:gd name="T36" fmla="*/ 1100 w 1113"/>
                <a:gd name="T37" fmla="*/ 433 h 883"/>
                <a:gd name="T38" fmla="*/ 1052 w 1113"/>
                <a:gd name="T39" fmla="*/ 560 h 883"/>
                <a:gd name="T40" fmla="*/ 976 w 1113"/>
                <a:gd name="T41" fmla="*/ 687 h 883"/>
                <a:gd name="T42" fmla="*/ 906 w 1113"/>
                <a:gd name="T43" fmla="*/ 770 h 883"/>
                <a:gd name="T44" fmla="*/ 856 w 1113"/>
                <a:gd name="T45" fmla="*/ 813 h 883"/>
                <a:gd name="T46" fmla="*/ 802 w 1113"/>
                <a:gd name="T47" fmla="*/ 843 h 883"/>
                <a:gd name="T48" fmla="*/ 702 w 1113"/>
                <a:gd name="T49" fmla="*/ 871 h 883"/>
                <a:gd name="T50" fmla="*/ 548 w 1113"/>
                <a:gd name="T51" fmla="*/ 882 h 883"/>
                <a:gd name="T52" fmla="*/ 395 w 1113"/>
                <a:gd name="T53" fmla="*/ 873 h 883"/>
                <a:gd name="T54" fmla="*/ 296 w 1113"/>
                <a:gd name="T55" fmla="*/ 860 h 883"/>
                <a:gd name="T56" fmla="*/ 220 w 1113"/>
                <a:gd name="T57" fmla="*/ 843 h 883"/>
                <a:gd name="T58" fmla="*/ 135 w 1113"/>
                <a:gd name="T59" fmla="*/ 807 h 883"/>
                <a:gd name="T60" fmla="*/ 70 w 1113"/>
                <a:gd name="T61" fmla="*/ 759 h 883"/>
                <a:gd name="T62" fmla="*/ 24 w 1113"/>
                <a:gd name="T63" fmla="*/ 702 h 883"/>
                <a:gd name="T64" fmla="*/ 0 w 1113"/>
                <a:gd name="T65" fmla="*/ 635 h 883"/>
                <a:gd name="T66" fmla="*/ 6 w 1113"/>
                <a:gd name="T67" fmla="*/ 547 h 883"/>
                <a:gd name="T68" fmla="*/ 28 w 1113"/>
                <a:gd name="T69" fmla="*/ 454 h 883"/>
                <a:gd name="T70" fmla="*/ 51 w 1113"/>
                <a:gd name="T71" fmla="*/ 374 h 8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3"/>
                <a:gd name="T109" fmla="*/ 0 h 883"/>
                <a:gd name="T110" fmla="*/ 1113 w 1113"/>
                <a:gd name="T111" fmla="*/ 883 h 8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3" h="883">
                  <a:moveTo>
                    <a:pt x="58" y="344"/>
                  </a:moveTo>
                  <a:lnTo>
                    <a:pt x="79" y="315"/>
                  </a:lnTo>
                  <a:lnTo>
                    <a:pt x="92" y="287"/>
                  </a:lnTo>
                  <a:lnTo>
                    <a:pt x="101" y="260"/>
                  </a:lnTo>
                  <a:lnTo>
                    <a:pt x="106" y="236"/>
                  </a:lnTo>
                  <a:lnTo>
                    <a:pt x="111" y="212"/>
                  </a:lnTo>
                  <a:lnTo>
                    <a:pt x="118" y="190"/>
                  </a:lnTo>
                  <a:lnTo>
                    <a:pt x="129" y="170"/>
                  </a:lnTo>
                  <a:lnTo>
                    <a:pt x="146" y="152"/>
                  </a:lnTo>
                  <a:lnTo>
                    <a:pt x="169" y="136"/>
                  </a:lnTo>
                  <a:lnTo>
                    <a:pt x="193" y="122"/>
                  </a:lnTo>
                  <a:lnTo>
                    <a:pt x="219" y="111"/>
                  </a:lnTo>
                  <a:lnTo>
                    <a:pt x="249" y="101"/>
                  </a:lnTo>
                  <a:lnTo>
                    <a:pt x="281" y="92"/>
                  </a:lnTo>
                  <a:lnTo>
                    <a:pt x="318" y="84"/>
                  </a:lnTo>
                  <a:lnTo>
                    <a:pt x="359" y="76"/>
                  </a:lnTo>
                  <a:lnTo>
                    <a:pt x="405" y="68"/>
                  </a:lnTo>
                  <a:lnTo>
                    <a:pt x="431" y="63"/>
                  </a:lnTo>
                  <a:lnTo>
                    <a:pt x="460" y="57"/>
                  </a:lnTo>
                  <a:lnTo>
                    <a:pt x="525" y="43"/>
                  </a:lnTo>
                  <a:lnTo>
                    <a:pt x="596" y="28"/>
                  </a:lnTo>
                  <a:lnTo>
                    <a:pt x="669" y="14"/>
                  </a:lnTo>
                  <a:lnTo>
                    <a:pt x="743" y="4"/>
                  </a:lnTo>
                  <a:lnTo>
                    <a:pt x="812" y="0"/>
                  </a:lnTo>
                  <a:lnTo>
                    <a:pt x="844" y="1"/>
                  </a:lnTo>
                  <a:lnTo>
                    <a:pt x="874" y="4"/>
                  </a:lnTo>
                  <a:lnTo>
                    <a:pt x="901" y="9"/>
                  </a:lnTo>
                  <a:lnTo>
                    <a:pt x="925" y="18"/>
                  </a:lnTo>
                  <a:lnTo>
                    <a:pt x="946" y="29"/>
                  </a:lnTo>
                  <a:lnTo>
                    <a:pt x="967" y="43"/>
                  </a:lnTo>
                  <a:lnTo>
                    <a:pt x="1006" y="77"/>
                  </a:lnTo>
                  <a:lnTo>
                    <a:pt x="1040" y="119"/>
                  </a:lnTo>
                  <a:lnTo>
                    <a:pt x="1068" y="166"/>
                  </a:lnTo>
                  <a:lnTo>
                    <a:pt x="1090" y="218"/>
                  </a:lnTo>
                  <a:lnTo>
                    <a:pt x="1105" y="272"/>
                  </a:lnTo>
                  <a:lnTo>
                    <a:pt x="1112" y="325"/>
                  </a:lnTo>
                  <a:lnTo>
                    <a:pt x="1111" y="378"/>
                  </a:lnTo>
                  <a:lnTo>
                    <a:pt x="1100" y="433"/>
                  </a:lnTo>
                  <a:lnTo>
                    <a:pt x="1080" y="494"/>
                  </a:lnTo>
                  <a:lnTo>
                    <a:pt x="1052" y="560"/>
                  </a:lnTo>
                  <a:lnTo>
                    <a:pt x="1017" y="625"/>
                  </a:lnTo>
                  <a:lnTo>
                    <a:pt x="976" y="687"/>
                  </a:lnTo>
                  <a:lnTo>
                    <a:pt x="930" y="745"/>
                  </a:lnTo>
                  <a:lnTo>
                    <a:pt x="906" y="770"/>
                  </a:lnTo>
                  <a:lnTo>
                    <a:pt x="881" y="793"/>
                  </a:lnTo>
                  <a:lnTo>
                    <a:pt x="856" y="813"/>
                  </a:lnTo>
                  <a:lnTo>
                    <a:pt x="830" y="830"/>
                  </a:lnTo>
                  <a:lnTo>
                    <a:pt x="802" y="843"/>
                  </a:lnTo>
                  <a:lnTo>
                    <a:pt x="771" y="855"/>
                  </a:lnTo>
                  <a:lnTo>
                    <a:pt x="702" y="871"/>
                  </a:lnTo>
                  <a:lnTo>
                    <a:pt x="627" y="879"/>
                  </a:lnTo>
                  <a:lnTo>
                    <a:pt x="548" y="882"/>
                  </a:lnTo>
                  <a:lnTo>
                    <a:pt x="470" y="879"/>
                  </a:lnTo>
                  <a:lnTo>
                    <a:pt x="395" y="873"/>
                  </a:lnTo>
                  <a:lnTo>
                    <a:pt x="327" y="865"/>
                  </a:lnTo>
                  <a:lnTo>
                    <a:pt x="296" y="860"/>
                  </a:lnTo>
                  <a:lnTo>
                    <a:pt x="269" y="855"/>
                  </a:lnTo>
                  <a:lnTo>
                    <a:pt x="220" y="843"/>
                  </a:lnTo>
                  <a:lnTo>
                    <a:pt x="175" y="827"/>
                  </a:lnTo>
                  <a:lnTo>
                    <a:pt x="135" y="807"/>
                  </a:lnTo>
                  <a:lnTo>
                    <a:pt x="100" y="785"/>
                  </a:lnTo>
                  <a:lnTo>
                    <a:pt x="70" y="759"/>
                  </a:lnTo>
                  <a:lnTo>
                    <a:pt x="44" y="732"/>
                  </a:lnTo>
                  <a:lnTo>
                    <a:pt x="24" y="702"/>
                  </a:lnTo>
                  <a:lnTo>
                    <a:pt x="8" y="671"/>
                  </a:lnTo>
                  <a:lnTo>
                    <a:pt x="0" y="635"/>
                  </a:lnTo>
                  <a:lnTo>
                    <a:pt x="0" y="593"/>
                  </a:lnTo>
                  <a:lnTo>
                    <a:pt x="6" y="547"/>
                  </a:lnTo>
                  <a:lnTo>
                    <a:pt x="16" y="500"/>
                  </a:lnTo>
                  <a:lnTo>
                    <a:pt x="28" y="454"/>
                  </a:lnTo>
                  <a:lnTo>
                    <a:pt x="41" y="411"/>
                  </a:lnTo>
                  <a:lnTo>
                    <a:pt x="51" y="374"/>
                  </a:lnTo>
                  <a:lnTo>
                    <a:pt x="58" y="34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2" name="Freeform 4"/>
            <p:cNvSpPr>
              <a:spLocks/>
            </p:cNvSpPr>
            <p:nvPr/>
          </p:nvSpPr>
          <p:spPr bwMode="auto">
            <a:xfrm>
              <a:off x="1459" y="3329"/>
              <a:ext cx="1763" cy="706"/>
            </a:xfrm>
            <a:custGeom>
              <a:avLst/>
              <a:gdLst>
                <a:gd name="T0" fmla="*/ 117 w 1763"/>
                <a:gd name="T1" fmla="*/ 226 h 706"/>
                <a:gd name="T2" fmla="*/ 142 w 1763"/>
                <a:gd name="T3" fmla="*/ 194 h 706"/>
                <a:gd name="T4" fmla="*/ 171 w 1763"/>
                <a:gd name="T5" fmla="*/ 167 h 706"/>
                <a:gd name="T6" fmla="*/ 242 w 1763"/>
                <a:gd name="T7" fmla="*/ 124 h 706"/>
                <a:gd name="T8" fmla="*/ 322 w 1763"/>
                <a:gd name="T9" fmla="*/ 91 h 706"/>
                <a:gd name="T10" fmla="*/ 411 w 1763"/>
                <a:gd name="T11" fmla="*/ 64 h 706"/>
                <a:gd name="T12" fmla="*/ 459 w 1763"/>
                <a:gd name="T13" fmla="*/ 50 h 706"/>
                <a:gd name="T14" fmla="*/ 511 w 1763"/>
                <a:gd name="T15" fmla="*/ 37 h 706"/>
                <a:gd name="T16" fmla="*/ 623 w 1763"/>
                <a:gd name="T17" fmla="*/ 13 h 706"/>
                <a:gd name="T18" fmla="*/ 738 w 1763"/>
                <a:gd name="T19" fmla="*/ 0 h 706"/>
                <a:gd name="T20" fmla="*/ 796 w 1763"/>
                <a:gd name="T21" fmla="*/ 0 h 706"/>
                <a:gd name="T22" fmla="*/ 851 w 1763"/>
                <a:gd name="T23" fmla="*/ 6 h 706"/>
                <a:gd name="T24" fmla="*/ 906 w 1763"/>
                <a:gd name="T25" fmla="*/ 17 h 706"/>
                <a:gd name="T26" fmla="*/ 960 w 1763"/>
                <a:gd name="T27" fmla="*/ 34 h 706"/>
                <a:gd name="T28" fmla="*/ 1013 w 1763"/>
                <a:gd name="T29" fmla="*/ 56 h 706"/>
                <a:gd name="T30" fmla="*/ 1066 w 1763"/>
                <a:gd name="T31" fmla="*/ 80 h 706"/>
                <a:gd name="T32" fmla="*/ 1174 w 1763"/>
                <a:gd name="T33" fmla="*/ 136 h 706"/>
                <a:gd name="T34" fmla="*/ 1286 w 1763"/>
                <a:gd name="T35" fmla="*/ 194 h 706"/>
                <a:gd name="T36" fmla="*/ 1348 w 1763"/>
                <a:gd name="T37" fmla="*/ 223 h 706"/>
                <a:gd name="T38" fmla="*/ 1421 w 1763"/>
                <a:gd name="T39" fmla="*/ 253 h 706"/>
                <a:gd name="T40" fmla="*/ 1497 w 1763"/>
                <a:gd name="T41" fmla="*/ 285 h 706"/>
                <a:gd name="T42" fmla="*/ 1571 w 1763"/>
                <a:gd name="T43" fmla="*/ 317 h 706"/>
                <a:gd name="T44" fmla="*/ 1640 w 1763"/>
                <a:gd name="T45" fmla="*/ 350 h 706"/>
                <a:gd name="T46" fmla="*/ 1698 w 1763"/>
                <a:gd name="T47" fmla="*/ 383 h 706"/>
                <a:gd name="T48" fmla="*/ 1721 w 1763"/>
                <a:gd name="T49" fmla="*/ 399 h 706"/>
                <a:gd name="T50" fmla="*/ 1740 w 1763"/>
                <a:gd name="T51" fmla="*/ 415 h 706"/>
                <a:gd name="T52" fmla="*/ 1753 w 1763"/>
                <a:gd name="T53" fmla="*/ 431 h 706"/>
                <a:gd name="T54" fmla="*/ 1760 w 1763"/>
                <a:gd name="T55" fmla="*/ 446 h 706"/>
                <a:gd name="T56" fmla="*/ 1762 w 1763"/>
                <a:gd name="T57" fmla="*/ 462 h 706"/>
                <a:gd name="T58" fmla="*/ 1759 w 1763"/>
                <a:gd name="T59" fmla="*/ 478 h 706"/>
                <a:gd name="T60" fmla="*/ 1740 w 1763"/>
                <a:gd name="T61" fmla="*/ 511 h 706"/>
                <a:gd name="T62" fmla="*/ 1707 w 1763"/>
                <a:gd name="T63" fmla="*/ 545 h 706"/>
                <a:gd name="T64" fmla="*/ 1662 w 1763"/>
                <a:gd name="T65" fmla="*/ 578 h 706"/>
                <a:gd name="T66" fmla="*/ 1608 w 1763"/>
                <a:gd name="T67" fmla="*/ 609 h 706"/>
                <a:gd name="T68" fmla="*/ 1548 w 1763"/>
                <a:gd name="T69" fmla="*/ 637 h 706"/>
                <a:gd name="T70" fmla="*/ 1484 w 1763"/>
                <a:gd name="T71" fmla="*/ 661 h 706"/>
                <a:gd name="T72" fmla="*/ 1420 w 1763"/>
                <a:gd name="T73" fmla="*/ 679 h 706"/>
                <a:gd name="T74" fmla="*/ 1352 w 1763"/>
                <a:gd name="T75" fmla="*/ 692 h 706"/>
                <a:gd name="T76" fmla="*/ 1275 w 1763"/>
                <a:gd name="T77" fmla="*/ 700 h 706"/>
                <a:gd name="T78" fmla="*/ 1192 w 1763"/>
                <a:gd name="T79" fmla="*/ 703 h 706"/>
                <a:gd name="T80" fmla="*/ 1103 w 1763"/>
                <a:gd name="T81" fmla="*/ 705 h 706"/>
                <a:gd name="T82" fmla="*/ 920 w 1763"/>
                <a:gd name="T83" fmla="*/ 700 h 706"/>
                <a:gd name="T84" fmla="*/ 829 w 1763"/>
                <a:gd name="T85" fmla="*/ 696 h 706"/>
                <a:gd name="T86" fmla="*/ 741 w 1763"/>
                <a:gd name="T87" fmla="*/ 692 h 706"/>
                <a:gd name="T88" fmla="*/ 649 w 1763"/>
                <a:gd name="T89" fmla="*/ 690 h 706"/>
                <a:gd name="T90" fmla="*/ 549 w 1763"/>
                <a:gd name="T91" fmla="*/ 689 h 706"/>
                <a:gd name="T92" fmla="*/ 445 w 1763"/>
                <a:gd name="T93" fmla="*/ 689 h 706"/>
                <a:gd name="T94" fmla="*/ 343 w 1763"/>
                <a:gd name="T95" fmla="*/ 686 h 706"/>
                <a:gd name="T96" fmla="*/ 247 w 1763"/>
                <a:gd name="T97" fmla="*/ 680 h 706"/>
                <a:gd name="T98" fmla="*/ 161 w 1763"/>
                <a:gd name="T99" fmla="*/ 669 h 706"/>
                <a:gd name="T100" fmla="*/ 123 w 1763"/>
                <a:gd name="T101" fmla="*/ 661 h 706"/>
                <a:gd name="T102" fmla="*/ 91 w 1763"/>
                <a:gd name="T103" fmla="*/ 652 h 706"/>
                <a:gd name="T104" fmla="*/ 62 w 1763"/>
                <a:gd name="T105" fmla="*/ 641 h 706"/>
                <a:gd name="T106" fmla="*/ 40 w 1763"/>
                <a:gd name="T107" fmla="*/ 627 h 706"/>
                <a:gd name="T108" fmla="*/ 23 w 1763"/>
                <a:gd name="T109" fmla="*/ 611 h 706"/>
                <a:gd name="T110" fmla="*/ 11 w 1763"/>
                <a:gd name="T111" fmla="*/ 592 h 706"/>
                <a:gd name="T112" fmla="*/ 0 w 1763"/>
                <a:gd name="T113" fmla="*/ 545 h 706"/>
                <a:gd name="T114" fmla="*/ 2 w 1763"/>
                <a:gd name="T115" fmla="*/ 491 h 706"/>
                <a:gd name="T116" fmla="*/ 16 w 1763"/>
                <a:gd name="T117" fmla="*/ 433 h 706"/>
                <a:gd name="T118" fmla="*/ 38 w 1763"/>
                <a:gd name="T119" fmla="*/ 374 h 706"/>
                <a:gd name="T120" fmla="*/ 64 w 1763"/>
                <a:gd name="T121" fmla="*/ 318 h 706"/>
                <a:gd name="T122" fmla="*/ 92 w 1763"/>
                <a:gd name="T123" fmla="*/ 267 h 706"/>
                <a:gd name="T124" fmla="*/ 117 w 1763"/>
                <a:gd name="T125" fmla="*/ 226 h 7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63"/>
                <a:gd name="T190" fmla="*/ 0 h 706"/>
                <a:gd name="T191" fmla="*/ 1763 w 1763"/>
                <a:gd name="T192" fmla="*/ 706 h 70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63" h="706">
                  <a:moveTo>
                    <a:pt x="117" y="226"/>
                  </a:moveTo>
                  <a:lnTo>
                    <a:pt x="142" y="194"/>
                  </a:lnTo>
                  <a:lnTo>
                    <a:pt x="171" y="167"/>
                  </a:lnTo>
                  <a:lnTo>
                    <a:pt x="242" y="124"/>
                  </a:lnTo>
                  <a:lnTo>
                    <a:pt x="322" y="91"/>
                  </a:lnTo>
                  <a:lnTo>
                    <a:pt x="411" y="64"/>
                  </a:lnTo>
                  <a:lnTo>
                    <a:pt x="459" y="50"/>
                  </a:lnTo>
                  <a:lnTo>
                    <a:pt x="511" y="37"/>
                  </a:lnTo>
                  <a:lnTo>
                    <a:pt x="623" y="13"/>
                  </a:lnTo>
                  <a:lnTo>
                    <a:pt x="738" y="0"/>
                  </a:lnTo>
                  <a:lnTo>
                    <a:pt x="796" y="0"/>
                  </a:lnTo>
                  <a:lnTo>
                    <a:pt x="851" y="6"/>
                  </a:lnTo>
                  <a:lnTo>
                    <a:pt x="906" y="17"/>
                  </a:lnTo>
                  <a:lnTo>
                    <a:pt x="960" y="34"/>
                  </a:lnTo>
                  <a:lnTo>
                    <a:pt x="1013" y="56"/>
                  </a:lnTo>
                  <a:lnTo>
                    <a:pt x="1066" y="80"/>
                  </a:lnTo>
                  <a:lnTo>
                    <a:pt x="1174" y="136"/>
                  </a:lnTo>
                  <a:lnTo>
                    <a:pt x="1286" y="194"/>
                  </a:lnTo>
                  <a:lnTo>
                    <a:pt x="1348" y="223"/>
                  </a:lnTo>
                  <a:lnTo>
                    <a:pt x="1421" y="253"/>
                  </a:lnTo>
                  <a:lnTo>
                    <a:pt x="1497" y="285"/>
                  </a:lnTo>
                  <a:lnTo>
                    <a:pt x="1571" y="317"/>
                  </a:lnTo>
                  <a:lnTo>
                    <a:pt x="1640" y="350"/>
                  </a:lnTo>
                  <a:lnTo>
                    <a:pt x="1698" y="383"/>
                  </a:lnTo>
                  <a:lnTo>
                    <a:pt x="1721" y="399"/>
                  </a:lnTo>
                  <a:lnTo>
                    <a:pt x="1740" y="415"/>
                  </a:lnTo>
                  <a:lnTo>
                    <a:pt x="1753" y="431"/>
                  </a:lnTo>
                  <a:lnTo>
                    <a:pt x="1760" y="446"/>
                  </a:lnTo>
                  <a:lnTo>
                    <a:pt x="1762" y="462"/>
                  </a:lnTo>
                  <a:lnTo>
                    <a:pt x="1759" y="478"/>
                  </a:lnTo>
                  <a:lnTo>
                    <a:pt x="1740" y="511"/>
                  </a:lnTo>
                  <a:lnTo>
                    <a:pt x="1707" y="545"/>
                  </a:lnTo>
                  <a:lnTo>
                    <a:pt x="1662" y="578"/>
                  </a:lnTo>
                  <a:lnTo>
                    <a:pt x="1608" y="609"/>
                  </a:lnTo>
                  <a:lnTo>
                    <a:pt x="1548" y="637"/>
                  </a:lnTo>
                  <a:lnTo>
                    <a:pt x="1484" y="661"/>
                  </a:lnTo>
                  <a:lnTo>
                    <a:pt x="1420" y="679"/>
                  </a:lnTo>
                  <a:lnTo>
                    <a:pt x="1352" y="692"/>
                  </a:lnTo>
                  <a:lnTo>
                    <a:pt x="1275" y="700"/>
                  </a:lnTo>
                  <a:lnTo>
                    <a:pt x="1192" y="703"/>
                  </a:lnTo>
                  <a:lnTo>
                    <a:pt x="1103" y="705"/>
                  </a:lnTo>
                  <a:lnTo>
                    <a:pt x="920" y="700"/>
                  </a:lnTo>
                  <a:lnTo>
                    <a:pt x="829" y="696"/>
                  </a:lnTo>
                  <a:lnTo>
                    <a:pt x="741" y="692"/>
                  </a:lnTo>
                  <a:lnTo>
                    <a:pt x="649" y="690"/>
                  </a:lnTo>
                  <a:lnTo>
                    <a:pt x="549" y="689"/>
                  </a:lnTo>
                  <a:lnTo>
                    <a:pt x="445" y="689"/>
                  </a:lnTo>
                  <a:lnTo>
                    <a:pt x="343" y="686"/>
                  </a:lnTo>
                  <a:lnTo>
                    <a:pt x="247" y="680"/>
                  </a:lnTo>
                  <a:lnTo>
                    <a:pt x="161" y="669"/>
                  </a:lnTo>
                  <a:lnTo>
                    <a:pt x="123" y="661"/>
                  </a:lnTo>
                  <a:lnTo>
                    <a:pt x="91" y="652"/>
                  </a:lnTo>
                  <a:lnTo>
                    <a:pt x="62" y="641"/>
                  </a:lnTo>
                  <a:lnTo>
                    <a:pt x="40" y="627"/>
                  </a:lnTo>
                  <a:lnTo>
                    <a:pt x="23" y="611"/>
                  </a:lnTo>
                  <a:lnTo>
                    <a:pt x="11" y="592"/>
                  </a:lnTo>
                  <a:lnTo>
                    <a:pt x="0" y="545"/>
                  </a:lnTo>
                  <a:lnTo>
                    <a:pt x="2" y="491"/>
                  </a:lnTo>
                  <a:lnTo>
                    <a:pt x="16" y="433"/>
                  </a:lnTo>
                  <a:lnTo>
                    <a:pt x="38" y="374"/>
                  </a:lnTo>
                  <a:lnTo>
                    <a:pt x="64" y="318"/>
                  </a:lnTo>
                  <a:lnTo>
                    <a:pt x="92" y="267"/>
                  </a:lnTo>
                  <a:lnTo>
                    <a:pt x="117" y="22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3" name="Oval 5"/>
            <p:cNvSpPr>
              <a:spLocks noChangeArrowheads="1"/>
            </p:cNvSpPr>
            <p:nvPr/>
          </p:nvSpPr>
          <p:spPr bwMode="auto">
            <a:xfrm>
              <a:off x="890" y="33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4" name="Line 6"/>
            <p:cNvSpPr>
              <a:spLocks noChangeShapeType="1"/>
            </p:cNvSpPr>
            <p:nvPr/>
          </p:nvSpPr>
          <p:spPr bwMode="auto">
            <a:xfrm>
              <a:off x="890"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5" name="Line 7"/>
            <p:cNvSpPr>
              <a:spLocks noChangeShapeType="1"/>
            </p:cNvSpPr>
            <p:nvPr/>
          </p:nvSpPr>
          <p:spPr bwMode="auto">
            <a:xfrm>
              <a:off x="1178"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6" name="Rectangle 8"/>
            <p:cNvSpPr>
              <a:spLocks noChangeArrowheads="1"/>
            </p:cNvSpPr>
            <p:nvPr/>
          </p:nvSpPr>
          <p:spPr bwMode="auto">
            <a:xfrm>
              <a:off x="890" y="33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7" name="Oval 9"/>
            <p:cNvSpPr>
              <a:spLocks noChangeArrowheads="1"/>
            </p:cNvSpPr>
            <p:nvPr/>
          </p:nvSpPr>
          <p:spPr bwMode="auto">
            <a:xfrm>
              <a:off x="887" y="32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8" name="Rectangle 10"/>
            <p:cNvSpPr>
              <a:spLocks noChangeArrowheads="1"/>
            </p:cNvSpPr>
            <p:nvPr/>
          </p:nvSpPr>
          <p:spPr bwMode="auto">
            <a:xfrm>
              <a:off x="967" y="3263"/>
              <a:ext cx="130" cy="11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9" name="Rectangle 11"/>
            <p:cNvSpPr>
              <a:spLocks noChangeArrowheads="1"/>
            </p:cNvSpPr>
            <p:nvPr/>
          </p:nvSpPr>
          <p:spPr bwMode="auto">
            <a:xfrm>
              <a:off x="873" y="3206"/>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3b</a:t>
              </a:r>
            </a:p>
          </p:txBody>
        </p:sp>
        <p:sp>
          <p:nvSpPr>
            <p:cNvPr id="20" name="Oval 12"/>
            <p:cNvSpPr>
              <a:spLocks noChangeArrowheads="1"/>
            </p:cNvSpPr>
            <p:nvPr/>
          </p:nvSpPr>
          <p:spPr bwMode="auto">
            <a:xfrm>
              <a:off x="2010" y="3875"/>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1" name="Line 13"/>
            <p:cNvSpPr>
              <a:spLocks noChangeShapeType="1"/>
            </p:cNvSpPr>
            <p:nvPr/>
          </p:nvSpPr>
          <p:spPr bwMode="auto">
            <a:xfrm>
              <a:off x="2010"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2" name="Line 14"/>
            <p:cNvSpPr>
              <a:spLocks noChangeShapeType="1"/>
            </p:cNvSpPr>
            <p:nvPr/>
          </p:nvSpPr>
          <p:spPr bwMode="auto">
            <a:xfrm>
              <a:off x="2298"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3" name="Rectangle 15"/>
            <p:cNvSpPr>
              <a:spLocks noChangeArrowheads="1"/>
            </p:cNvSpPr>
            <p:nvPr/>
          </p:nvSpPr>
          <p:spPr bwMode="auto">
            <a:xfrm>
              <a:off x="2010" y="3868"/>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24" name="Oval 16"/>
            <p:cNvSpPr>
              <a:spLocks noChangeArrowheads="1"/>
            </p:cNvSpPr>
            <p:nvPr/>
          </p:nvSpPr>
          <p:spPr bwMode="auto">
            <a:xfrm>
              <a:off x="2007" y="3814"/>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25" name="Group 19"/>
            <p:cNvGrpSpPr>
              <a:grpSpLocks/>
            </p:cNvGrpSpPr>
            <p:nvPr/>
          </p:nvGrpSpPr>
          <p:grpSpPr bwMode="auto">
            <a:xfrm>
              <a:off x="1994" y="3755"/>
              <a:ext cx="324" cy="252"/>
              <a:chOff x="1994" y="3755"/>
              <a:chExt cx="324" cy="252"/>
            </a:xfrm>
          </p:grpSpPr>
          <p:sp>
            <p:nvSpPr>
              <p:cNvPr id="117" name="Rectangle 17"/>
              <p:cNvSpPr>
                <a:spLocks noChangeArrowheads="1"/>
              </p:cNvSpPr>
              <p:nvPr/>
            </p:nvSpPr>
            <p:spPr bwMode="auto">
              <a:xfrm>
                <a:off x="2087" y="3820"/>
                <a:ext cx="132"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8" name="Rectangle 18"/>
              <p:cNvSpPr>
                <a:spLocks noChangeArrowheads="1"/>
              </p:cNvSpPr>
              <p:nvPr/>
            </p:nvSpPr>
            <p:spPr bwMode="auto">
              <a:xfrm>
                <a:off x="1994" y="3755"/>
                <a:ext cx="3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1d</a:t>
                </a:r>
              </a:p>
            </p:txBody>
          </p:sp>
        </p:grpSp>
        <p:sp>
          <p:nvSpPr>
            <p:cNvPr id="26" name="Oval 20"/>
            <p:cNvSpPr>
              <a:spLocks noChangeArrowheads="1"/>
            </p:cNvSpPr>
            <p:nvPr/>
          </p:nvSpPr>
          <p:spPr bwMode="auto">
            <a:xfrm>
              <a:off x="1406" y="318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7" name="Line 21"/>
            <p:cNvSpPr>
              <a:spLocks noChangeShapeType="1"/>
            </p:cNvSpPr>
            <p:nvPr/>
          </p:nvSpPr>
          <p:spPr bwMode="auto">
            <a:xfrm>
              <a:off x="1406"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8" name="Line 22"/>
            <p:cNvSpPr>
              <a:spLocks noChangeShapeType="1"/>
            </p:cNvSpPr>
            <p:nvPr/>
          </p:nvSpPr>
          <p:spPr bwMode="auto">
            <a:xfrm>
              <a:off x="1694"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9" name="Rectangle 23"/>
            <p:cNvSpPr>
              <a:spLocks noChangeArrowheads="1"/>
            </p:cNvSpPr>
            <p:nvPr/>
          </p:nvSpPr>
          <p:spPr bwMode="auto">
            <a:xfrm>
              <a:off x="1406" y="318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30" name="Oval 24"/>
            <p:cNvSpPr>
              <a:spLocks noChangeArrowheads="1"/>
            </p:cNvSpPr>
            <p:nvPr/>
          </p:nvSpPr>
          <p:spPr bwMode="auto">
            <a:xfrm>
              <a:off x="1403" y="312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1" name="Rectangle 25"/>
            <p:cNvSpPr>
              <a:spLocks noChangeArrowheads="1"/>
            </p:cNvSpPr>
            <p:nvPr/>
          </p:nvSpPr>
          <p:spPr bwMode="auto">
            <a:xfrm>
              <a:off x="1483" y="3140"/>
              <a:ext cx="131"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2" name="Rectangle 26"/>
            <p:cNvSpPr>
              <a:spLocks noChangeArrowheads="1"/>
            </p:cNvSpPr>
            <p:nvPr/>
          </p:nvSpPr>
          <p:spPr bwMode="auto">
            <a:xfrm>
              <a:off x="1398" y="3083"/>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3a</a:t>
              </a:r>
            </a:p>
          </p:txBody>
        </p:sp>
        <p:sp>
          <p:nvSpPr>
            <p:cNvPr id="33" name="Oval 27"/>
            <p:cNvSpPr>
              <a:spLocks noChangeArrowheads="1"/>
            </p:cNvSpPr>
            <p:nvPr/>
          </p:nvSpPr>
          <p:spPr bwMode="auto">
            <a:xfrm>
              <a:off x="1977" y="3507"/>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4" name="Line 28"/>
            <p:cNvSpPr>
              <a:spLocks noChangeShapeType="1"/>
            </p:cNvSpPr>
            <p:nvPr/>
          </p:nvSpPr>
          <p:spPr bwMode="auto">
            <a:xfrm>
              <a:off x="1977"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35" name="Line 29"/>
            <p:cNvSpPr>
              <a:spLocks noChangeShapeType="1"/>
            </p:cNvSpPr>
            <p:nvPr/>
          </p:nvSpPr>
          <p:spPr bwMode="auto">
            <a:xfrm>
              <a:off x="2265"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36" name="Rectangle 30"/>
            <p:cNvSpPr>
              <a:spLocks noChangeArrowheads="1"/>
            </p:cNvSpPr>
            <p:nvPr/>
          </p:nvSpPr>
          <p:spPr bwMode="auto">
            <a:xfrm>
              <a:off x="1977" y="3501"/>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37" name="Oval 31"/>
            <p:cNvSpPr>
              <a:spLocks noChangeArrowheads="1"/>
            </p:cNvSpPr>
            <p:nvPr/>
          </p:nvSpPr>
          <p:spPr bwMode="auto">
            <a:xfrm>
              <a:off x="1974" y="344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38" name="Group 34"/>
            <p:cNvGrpSpPr>
              <a:grpSpLocks/>
            </p:cNvGrpSpPr>
            <p:nvPr/>
          </p:nvGrpSpPr>
          <p:grpSpPr bwMode="auto">
            <a:xfrm>
              <a:off x="1970" y="3396"/>
              <a:ext cx="301" cy="252"/>
              <a:chOff x="1970" y="3396"/>
              <a:chExt cx="301" cy="252"/>
            </a:xfrm>
          </p:grpSpPr>
          <p:sp>
            <p:nvSpPr>
              <p:cNvPr id="115" name="Rectangle 32"/>
              <p:cNvSpPr>
                <a:spLocks noChangeArrowheads="1"/>
              </p:cNvSpPr>
              <p:nvPr/>
            </p:nvSpPr>
            <p:spPr bwMode="auto">
              <a:xfrm>
                <a:off x="2053" y="3452"/>
                <a:ext cx="129" cy="123"/>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6" name="Rectangle 33"/>
              <p:cNvSpPr>
                <a:spLocks noChangeArrowheads="1"/>
              </p:cNvSpPr>
              <p:nvPr/>
            </p:nvSpPr>
            <p:spPr bwMode="auto">
              <a:xfrm>
                <a:off x="1970" y="3396"/>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1c</a:t>
                </a:r>
              </a:p>
            </p:txBody>
          </p:sp>
        </p:grpSp>
        <p:sp>
          <p:nvSpPr>
            <p:cNvPr id="39" name="Line 35"/>
            <p:cNvSpPr>
              <a:spLocks noChangeShapeType="1"/>
            </p:cNvSpPr>
            <p:nvPr/>
          </p:nvSpPr>
          <p:spPr bwMode="auto">
            <a:xfrm>
              <a:off x="3628" y="3332"/>
              <a:ext cx="283" cy="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0" name="Line 36"/>
            <p:cNvSpPr>
              <a:spLocks noChangeShapeType="1"/>
            </p:cNvSpPr>
            <p:nvPr/>
          </p:nvSpPr>
          <p:spPr bwMode="auto">
            <a:xfrm>
              <a:off x="3926" y="3262"/>
              <a:ext cx="84"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1" name="Line 37"/>
            <p:cNvSpPr>
              <a:spLocks noChangeShapeType="1"/>
            </p:cNvSpPr>
            <p:nvPr/>
          </p:nvSpPr>
          <p:spPr bwMode="auto">
            <a:xfrm flipV="1">
              <a:off x="3564" y="3220"/>
              <a:ext cx="105"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2" name="Freeform 38"/>
            <p:cNvSpPr>
              <a:spLocks/>
            </p:cNvSpPr>
            <p:nvPr/>
          </p:nvSpPr>
          <p:spPr bwMode="auto">
            <a:xfrm>
              <a:off x="2296" y="3810"/>
              <a:ext cx="244" cy="77"/>
            </a:xfrm>
            <a:custGeom>
              <a:avLst/>
              <a:gdLst>
                <a:gd name="T0" fmla="*/ 0 w 244"/>
                <a:gd name="T1" fmla="*/ 76 h 77"/>
                <a:gd name="T2" fmla="*/ 243 w 244"/>
                <a:gd name="T3" fmla="*/ 0 h 77"/>
                <a:gd name="T4" fmla="*/ 0 60000 65536"/>
                <a:gd name="T5" fmla="*/ 0 60000 65536"/>
                <a:gd name="T6" fmla="*/ 0 w 244"/>
                <a:gd name="T7" fmla="*/ 0 h 77"/>
                <a:gd name="T8" fmla="*/ 244 w 244"/>
                <a:gd name="T9" fmla="*/ 77 h 77"/>
              </a:gdLst>
              <a:ahLst/>
              <a:cxnLst>
                <a:cxn ang="T4">
                  <a:pos x="T0" y="T1"/>
                </a:cxn>
                <a:cxn ang="T5">
                  <a:pos x="T2" y="T3"/>
                </a:cxn>
              </a:cxnLst>
              <a:rect l="T6" t="T7" r="T8" b="T9"/>
              <a:pathLst>
                <a:path w="244" h="77">
                  <a:moveTo>
                    <a:pt x="0" y="76"/>
                  </a:moveTo>
                  <a:lnTo>
                    <a:pt x="243"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3" name="Freeform 39"/>
            <p:cNvSpPr>
              <a:spLocks/>
            </p:cNvSpPr>
            <p:nvPr/>
          </p:nvSpPr>
          <p:spPr bwMode="auto">
            <a:xfrm>
              <a:off x="1873" y="3776"/>
              <a:ext cx="141" cy="111"/>
            </a:xfrm>
            <a:custGeom>
              <a:avLst/>
              <a:gdLst>
                <a:gd name="T0" fmla="*/ 0 w 141"/>
                <a:gd name="T1" fmla="*/ 0 h 111"/>
                <a:gd name="T2" fmla="*/ 140 w 141"/>
                <a:gd name="T3" fmla="*/ 110 h 111"/>
                <a:gd name="T4" fmla="*/ 0 60000 65536"/>
                <a:gd name="T5" fmla="*/ 0 60000 65536"/>
                <a:gd name="T6" fmla="*/ 0 w 141"/>
                <a:gd name="T7" fmla="*/ 0 h 111"/>
                <a:gd name="T8" fmla="*/ 141 w 141"/>
                <a:gd name="T9" fmla="*/ 111 h 111"/>
              </a:gdLst>
              <a:ahLst/>
              <a:cxnLst>
                <a:cxn ang="T4">
                  <a:pos x="T0" y="T1"/>
                </a:cxn>
                <a:cxn ang="T5">
                  <a:pos x="T2" y="T3"/>
                </a:cxn>
              </a:cxnLst>
              <a:rect l="T6" t="T7" r="T8" b="T9"/>
              <a:pathLst>
                <a:path w="141" h="111">
                  <a:moveTo>
                    <a:pt x="0" y="0"/>
                  </a:moveTo>
                  <a:lnTo>
                    <a:pt x="140" y="11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4" name="Freeform 40"/>
            <p:cNvSpPr>
              <a:spLocks/>
            </p:cNvSpPr>
            <p:nvPr/>
          </p:nvSpPr>
          <p:spPr bwMode="auto">
            <a:xfrm>
              <a:off x="1987" y="3711"/>
              <a:ext cx="520" cy="78"/>
            </a:xfrm>
            <a:custGeom>
              <a:avLst/>
              <a:gdLst>
                <a:gd name="T0" fmla="*/ 0 w 520"/>
                <a:gd name="T1" fmla="*/ 0 h 78"/>
                <a:gd name="T2" fmla="*/ 519 w 520"/>
                <a:gd name="T3" fmla="*/ 77 h 78"/>
                <a:gd name="T4" fmla="*/ 0 60000 65536"/>
                <a:gd name="T5" fmla="*/ 0 60000 65536"/>
                <a:gd name="T6" fmla="*/ 0 w 520"/>
                <a:gd name="T7" fmla="*/ 0 h 78"/>
                <a:gd name="T8" fmla="*/ 520 w 520"/>
                <a:gd name="T9" fmla="*/ 78 h 78"/>
              </a:gdLst>
              <a:ahLst/>
              <a:cxnLst>
                <a:cxn ang="T4">
                  <a:pos x="T0" y="T1"/>
                </a:cxn>
                <a:cxn ang="T5">
                  <a:pos x="T2" y="T3"/>
                </a:cxn>
              </a:cxnLst>
              <a:rect l="T6" t="T7" r="T8" b="T9"/>
              <a:pathLst>
                <a:path w="520" h="78">
                  <a:moveTo>
                    <a:pt x="0" y="0"/>
                  </a:moveTo>
                  <a:lnTo>
                    <a:pt x="519" y="77"/>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5" name="Freeform 41"/>
            <p:cNvSpPr>
              <a:spLocks/>
            </p:cNvSpPr>
            <p:nvPr/>
          </p:nvSpPr>
          <p:spPr bwMode="auto">
            <a:xfrm>
              <a:off x="1930" y="3561"/>
              <a:ext cx="71" cy="88"/>
            </a:xfrm>
            <a:custGeom>
              <a:avLst/>
              <a:gdLst>
                <a:gd name="T0" fmla="*/ 0 w 71"/>
                <a:gd name="T1" fmla="*/ 87 h 88"/>
                <a:gd name="T2" fmla="*/ 70 w 71"/>
                <a:gd name="T3" fmla="*/ 0 h 88"/>
                <a:gd name="T4" fmla="*/ 0 60000 65536"/>
                <a:gd name="T5" fmla="*/ 0 60000 65536"/>
                <a:gd name="T6" fmla="*/ 0 w 71"/>
                <a:gd name="T7" fmla="*/ 0 h 88"/>
                <a:gd name="T8" fmla="*/ 71 w 71"/>
                <a:gd name="T9" fmla="*/ 88 h 88"/>
              </a:gdLst>
              <a:ahLst/>
              <a:cxnLst>
                <a:cxn ang="T4">
                  <a:pos x="T0" y="T1"/>
                </a:cxn>
                <a:cxn ang="T5">
                  <a:pos x="T2" y="T3"/>
                </a:cxn>
              </a:cxnLst>
              <a:rect l="T6" t="T7" r="T8" b="T9"/>
              <a:pathLst>
                <a:path w="71" h="88">
                  <a:moveTo>
                    <a:pt x="0" y="87"/>
                  </a:moveTo>
                  <a:lnTo>
                    <a:pt x="70"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6" name="Freeform 42"/>
            <p:cNvSpPr>
              <a:spLocks/>
            </p:cNvSpPr>
            <p:nvPr/>
          </p:nvSpPr>
          <p:spPr bwMode="auto">
            <a:xfrm>
              <a:off x="1171" y="3212"/>
              <a:ext cx="232" cy="107"/>
            </a:xfrm>
            <a:custGeom>
              <a:avLst/>
              <a:gdLst>
                <a:gd name="T0" fmla="*/ 0 w 232"/>
                <a:gd name="T1" fmla="*/ 106 h 107"/>
                <a:gd name="T2" fmla="*/ 231 w 232"/>
                <a:gd name="T3" fmla="*/ 0 h 107"/>
                <a:gd name="T4" fmla="*/ 0 60000 65536"/>
                <a:gd name="T5" fmla="*/ 0 60000 65536"/>
                <a:gd name="T6" fmla="*/ 0 w 232"/>
                <a:gd name="T7" fmla="*/ 0 h 107"/>
                <a:gd name="T8" fmla="*/ 232 w 232"/>
                <a:gd name="T9" fmla="*/ 107 h 107"/>
              </a:gdLst>
              <a:ahLst/>
              <a:cxnLst>
                <a:cxn ang="T4">
                  <a:pos x="T0" y="T1"/>
                </a:cxn>
                <a:cxn ang="T5">
                  <a:pos x="T2" y="T3"/>
                </a:cxn>
              </a:cxnLst>
              <a:rect l="T6" t="T7" r="T8" b="T9"/>
              <a:pathLst>
                <a:path w="232" h="107">
                  <a:moveTo>
                    <a:pt x="0" y="106"/>
                  </a:moveTo>
                  <a:lnTo>
                    <a:pt x="231"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7" name="Freeform 43"/>
            <p:cNvSpPr>
              <a:spLocks/>
            </p:cNvSpPr>
            <p:nvPr/>
          </p:nvSpPr>
          <p:spPr bwMode="auto">
            <a:xfrm>
              <a:off x="1571" y="3267"/>
              <a:ext cx="410" cy="241"/>
            </a:xfrm>
            <a:custGeom>
              <a:avLst/>
              <a:gdLst>
                <a:gd name="T0" fmla="*/ 0 w 410"/>
                <a:gd name="T1" fmla="*/ 0 h 241"/>
                <a:gd name="T2" fmla="*/ 409 w 410"/>
                <a:gd name="T3" fmla="*/ 240 h 241"/>
                <a:gd name="T4" fmla="*/ 0 60000 65536"/>
                <a:gd name="T5" fmla="*/ 0 60000 65536"/>
                <a:gd name="T6" fmla="*/ 0 w 410"/>
                <a:gd name="T7" fmla="*/ 0 h 241"/>
                <a:gd name="T8" fmla="*/ 410 w 410"/>
                <a:gd name="T9" fmla="*/ 241 h 241"/>
              </a:gdLst>
              <a:ahLst/>
              <a:cxnLst>
                <a:cxn ang="T4">
                  <a:pos x="T0" y="T1"/>
                </a:cxn>
                <a:cxn ang="T5">
                  <a:pos x="T2" y="T3"/>
                </a:cxn>
              </a:cxnLst>
              <a:rect l="T6" t="T7" r="T8" b="T9"/>
              <a:pathLst>
                <a:path w="410" h="241">
                  <a:moveTo>
                    <a:pt x="0" y="0"/>
                  </a:moveTo>
                  <a:lnTo>
                    <a:pt x="409" y="24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8" name="Freeform 44"/>
            <p:cNvSpPr>
              <a:spLocks/>
            </p:cNvSpPr>
            <p:nvPr/>
          </p:nvSpPr>
          <p:spPr bwMode="auto">
            <a:xfrm>
              <a:off x="2789" y="3377"/>
              <a:ext cx="603" cy="391"/>
            </a:xfrm>
            <a:custGeom>
              <a:avLst/>
              <a:gdLst>
                <a:gd name="T0" fmla="*/ 0 w 603"/>
                <a:gd name="T1" fmla="*/ 390 h 391"/>
                <a:gd name="T2" fmla="*/ 602 w 603"/>
                <a:gd name="T3" fmla="*/ 0 h 391"/>
                <a:gd name="T4" fmla="*/ 0 60000 65536"/>
                <a:gd name="T5" fmla="*/ 0 60000 65536"/>
                <a:gd name="T6" fmla="*/ 0 w 603"/>
                <a:gd name="T7" fmla="*/ 0 h 391"/>
                <a:gd name="T8" fmla="*/ 603 w 603"/>
                <a:gd name="T9" fmla="*/ 391 h 391"/>
              </a:gdLst>
              <a:ahLst/>
              <a:cxnLst>
                <a:cxn ang="T4">
                  <a:pos x="T0" y="T1"/>
                </a:cxn>
                <a:cxn ang="T5">
                  <a:pos x="T2" y="T3"/>
                </a:cxn>
              </a:cxnLst>
              <a:rect l="T6" t="T7" r="T8" b="T9"/>
              <a:pathLst>
                <a:path w="603" h="391">
                  <a:moveTo>
                    <a:pt x="0" y="390"/>
                  </a:moveTo>
                  <a:lnTo>
                    <a:pt x="602"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9" name="Oval 45"/>
            <p:cNvSpPr>
              <a:spLocks noChangeArrowheads="1"/>
            </p:cNvSpPr>
            <p:nvPr/>
          </p:nvSpPr>
          <p:spPr bwMode="auto">
            <a:xfrm>
              <a:off x="3340" y="33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0" name="Line 46"/>
            <p:cNvSpPr>
              <a:spLocks noChangeShapeType="1"/>
            </p:cNvSpPr>
            <p:nvPr/>
          </p:nvSpPr>
          <p:spPr bwMode="auto">
            <a:xfrm>
              <a:off x="3340"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1" name="Line 47"/>
            <p:cNvSpPr>
              <a:spLocks noChangeShapeType="1"/>
            </p:cNvSpPr>
            <p:nvPr/>
          </p:nvSpPr>
          <p:spPr bwMode="auto">
            <a:xfrm>
              <a:off x="3628"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2" name="Rectangle 48"/>
            <p:cNvSpPr>
              <a:spLocks noChangeArrowheads="1"/>
            </p:cNvSpPr>
            <p:nvPr/>
          </p:nvSpPr>
          <p:spPr bwMode="auto">
            <a:xfrm>
              <a:off x="3340" y="33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53" name="Oval 49"/>
            <p:cNvSpPr>
              <a:spLocks noChangeArrowheads="1"/>
            </p:cNvSpPr>
            <p:nvPr/>
          </p:nvSpPr>
          <p:spPr bwMode="auto">
            <a:xfrm>
              <a:off x="3337" y="325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4" name="Rectangle 50"/>
            <p:cNvSpPr>
              <a:spLocks noChangeArrowheads="1"/>
            </p:cNvSpPr>
            <p:nvPr/>
          </p:nvSpPr>
          <p:spPr bwMode="auto">
            <a:xfrm>
              <a:off x="3417" y="3268"/>
              <a:ext cx="130" cy="11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5" name="Rectangle 51"/>
            <p:cNvSpPr>
              <a:spLocks noChangeArrowheads="1"/>
            </p:cNvSpPr>
            <p:nvPr/>
          </p:nvSpPr>
          <p:spPr bwMode="auto">
            <a:xfrm>
              <a:off x="3331" y="3212"/>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2a</a:t>
              </a:r>
            </a:p>
          </p:txBody>
        </p:sp>
        <p:sp>
          <p:nvSpPr>
            <p:cNvPr id="56" name="Rectangle 52"/>
            <p:cNvSpPr>
              <a:spLocks noChangeArrowheads="1"/>
            </p:cNvSpPr>
            <p:nvPr/>
          </p:nvSpPr>
          <p:spPr bwMode="auto">
            <a:xfrm>
              <a:off x="1199" y="3293"/>
              <a:ext cx="4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000000"/>
                  </a:solidFill>
                  <a:effectLst/>
                  <a:uLnTx/>
                  <a:uFillTx/>
                  <a:latin typeface="+mn-ea"/>
                  <a:ea typeface="+mn-ea"/>
                </a:rPr>
                <a:t>AS3</a:t>
              </a:r>
            </a:p>
          </p:txBody>
        </p:sp>
        <p:sp>
          <p:nvSpPr>
            <p:cNvPr id="57" name="Rectangle 53"/>
            <p:cNvSpPr>
              <a:spLocks noChangeArrowheads="1"/>
            </p:cNvSpPr>
            <p:nvPr/>
          </p:nvSpPr>
          <p:spPr bwMode="auto">
            <a:xfrm>
              <a:off x="2839" y="3717"/>
              <a:ext cx="4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000000"/>
                  </a:solidFill>
                  <a:effectLst/>
                  <a:uLnTx/>
                  <a:uFillTx/>
                  <a:latin typeface="+mn-ea"/>
                  <a:ea typeface="+mn-ea"/>
                </a:rPr>
                <a:t>AS1</a:t>
              </a:r>
            </a:p>
          </p:txBody>
        </p:sp>
        <p:sp>
          <p:nvSpPr>
            <p:cNvPr id="58" name="Rectangle 54"/>
            <p:cNvSpPr>
              <a:spLocks noChangeArrowheads="1"/>
            </p:cNvSpPr>
            <p:nvPr/>
          </p:nvSpPr>
          <p:spPr bwMode="auto">
            <a:xfrm>
              <a:off x="3599" y="3479"/>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i="0" u="none" strike="noStrike" kern="0" cap="none" spc="0" normalizeH="0" baseline="0" noProof="0">
                  <a:ln>
                    <a:noFill/>
                  </a:ln>
                  <a:solidFill>
                    <a:srgbClr val="000000"/>
                  </a:solidFill>
                  <a:effectLst/>
                  <a:uLnTx/>
                  <a:uFillTx/>
                  <a:latin typeface="+mn-ea"/>
                  <a:ea typeface="+mn-ea"/>
                </a:rPr>
                <a:t>AS2</a:t>
              </a:r>
            </a:p>
          </p:txBody>
        </p:sp>
        <p:sp>
          <p:nvSpPr>
            <p:cNvPr id="59" name="Oval 55"/>
            <p:cNvSpPr>
              <a:spLocks noChangeArrowheads="1"/>
            </p:cNvSpPr>
            <p:nvPr/>
          </p:nvSpPr>
          <p:spPr bwMode="auto">
            <a:xfrm>
              <a:off x="1696" y="370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0" name="Line 56"/>
            <p:cNvSpPr>
              <a:spLocks noChangeShapeType="1"/>
            </p:cNvSpPr>
            <p:nvPr/>
          </p:nvSpPr>
          <p:spPr bwMode="auto">
            <a:xfrm>
              <a:off x="1696"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61" name="Line 57"/>
            <p:cNvSpPr>
              <a:spLocks noChangeShapeType="1"/>
            </p:cNvSpPr>
            <p:nvPr/>
          </p:nvSpPr>
          <p:spPr bwMode="auto">
            <a:xfrm>
              <a:off x="1984"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62" name="Rectangle 58"/>
            <p:cNvSpPr>
              <a:spLocks noChangeArrowheads="1"/>
            </p:cNvSpPr>
            <p:nvPr/>
          </p:nvSpPr>
          <p:spPr bwMode="auto">
            <a:xfrm>
              <a:off x="1696" y="3696"/>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63" name="Oval 59"/>
            <p:cNvSpPr>
              <a:spLocks noChangeArrowheads="1"/>
            </p:cNvSpPr>
            <p:nvPr/>
          </p:nvSpPr>
          <p:spPr bwMode="auto">
            <a:xfrm>
              <a:off x="1693" y="3645"/>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4" name="Rectangle 60"/>
            <p:cNvSpPr>
              <a:spLocks noChangeArrowheads="1"/>
            </p:cNvSpPr>
            <p:nvPr/>
          </p:nvSpPr>
          <p:spPr bwMode="auto">
            <a:xfrm>
              <a:off x="1771" y="3670"/>
              <a:ext cx="131" cy="8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5" name="Rectangle 61"/>
            <p:cNvSpPr>
              <a:spLocks noChangeArrowheads="1"/>
            </p:cNvSpPr>
            <p:nvPr/>
          </p:nvSpPr>
          <p:spPr bwMode="auto">
            <a:xfrm>
              <a:off x="1689" y="357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1a</a:t>
              </a:r>
            </a:p>
          </p:txBody>
        </p:sp>
        <p:grpSp>
          <p:nvGrpSpPr>
            <p:cNvPr id="66" name="Group 69"/>
            <p:cNvGrpSpPr>
              <a:grpSpLocks/>
            </p:cNvGrpSpPr>
            <p:nvPr/>
          </p:nvGrpSpPr>
          <p:grpSpPr bwMode="auto">
            <a:xfrm>
              <a:off x="3655" y="3098"/>
              <a:ext cx="301" cy="252"/>
              <a:chOff x="3655" y="3098"/>
              <a:chExt cx="301" cy="252"/>
            </a:xfrm>
          </p:grpSpPr>
          <p:sp>
            <p:nvSpPr>
              <p:cNvPr id="108" name="Oval 62"/>
              <p:cNvSpPr>
                <a:spLocks noChangeArrowheads="1"/>
              </p:cNvSpPr>
              <p:nvPr/>
            </p:nvSpPr>
            <p:spPr bwMode="auto">
              <a:xfrm>
                <a:off x="3660" y="32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9" name="Line 63"/>
              <p:cNvSpPr>
                <a:spLocks noChangeShapeType="1"/>
              </p:cNvSpPr>
              <p:nvPr/>
            </p:nvSpPr>
            <p:spPr bwMode="auto">
              <a:xfrm>
                <a:off x="3660"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0" name="Line 64"/>
              <p:cNvSpPr>
                <a:spLocks noChangeShapeType="1"/>
              </p:cNvSpPr>
              <p:nvPr/>
            </p:nvSpPr>
            <p:spPr bwMode="auto">
              <a:xfrm>
                <a:off x="3948"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1" name="Rectangle 65"/>
              <p:cNvSpPr>
                <a:spLocks noChangeArrowheads="1"/>
              </p:cNvSpPr>
              <p:nvPr/>
            </p:nvSpPr>
            <p:spPr bwMode="auto">
              <a:xfrm>
                <a:off x="3660" y="32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12" name="Oval 66"/>
              <p:cNvSpPr>
                <a:spLocks noChangeArrowheads="1"/>
              </p:cNvSpPr>
              <p:nvPr/>
            </p:nvSpPr>
            <p:spPr bwMode="auto">
              <a:xfrm>
                <a:off x="3657" y="31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3" name="Rectangle 67"/>
              <p:cNvSpPr>
                <a:spLocks noChangeArrowheads="1"/>
              </p:cNvSpPr>
              <p:nvPr/>
            </p:nvSpPr>
            <p:spPr bwMode="auto">
              <a:xfrm>
                <a:off x="3737" y="3163"/>
                <a:ext cx="130" cy="10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4" name="Rectangle 68"/>
              <p:cNvSpPr>
                <a:spLocks noChangeArrowheads="1"/>
              </p:cNvSpPr>
              <p:nvPr/>
            </p:nvSpPr>
            <p:spPr bwMode="auto">
              <a:xfrm>
                <a:off x="3655" y="3098"/>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2c</a:t>
                </a:r>
              </a:p>
            </p:txBody>
          </p:sp>
        </p:grpSp>
        <p:grpSp>
          <p:nvGrpSpPr>
            <p:cNvPr id="67" name="Group 77"/>
            <p:cNvGrpSpPr>
              <a:grpSpLocks/>
            </p:cNvGrpSpPr>
            <p:nvPr/>
          </p:nvGrpSpPr>
          <p:grpSpPr bwMode="auto">
            <a:xfrm>
              <a:off x="3898" y="3304"/>
              <a:ext cx="325" cy="252"/>
              <a:chOff x="3898" y="3304"/>
              <a:chExt cx="325" cy="252"/>
            </a:xfrm>
          </p:grpSpPr>
          <p:sp>
            <p:nvSpPr>
              <p:cNvPr id="101" name="Oval 70"/>
              <p:cNvSpPr>
                <a:spLocks noChangeArrowheads="1"/>
              </p:cNvSpPr>
              <p:nvPr/>
            </p:nvSpPr>
            <p:spPr bwMode="auto">
              <a:xfrm>
                <a:off x="3914" y="34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2" name="Line 71"/>
              <p:cNvSpPr>
                <a:spLocks noChangeShapeType="1"/>
              </p:cNvSpPr>
              <p:nvPr/>
            </p:nvSpPr>
            <p:spPr bwMode="auto">
              <a:xfrm>
                <a:off x="3914"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3" name="Line 72"/>
              <p:cNvSpPr>
                <a:spLocks noChangeShapeType="1"/>
              </p:cNvSpPr>
              <p:nvPr/>
            </p:nvSpPr>
            <p:spPr bwMode="auto">
              <a:xfrm>
                <a:off x="4202"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4" name="Rectangle 73"/>
              <p:cNvSpPr>
                <a:spLocks noChangeArrowheads="1"/>
              </p:cNvSpPr>
              <p:nvPr/>
            </p:nvSpPr>
            <p:spPr bwMode="auto">
              <a:xfrm>
                <a:off x="3914" y="34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05" name="Oval 74"/>
              <p:cNvSpPr>
                <a:spLocks noChangeArrowheads="1"/>
              </p:cNvSpPr>
              <p:nvPr/>
            </p:nvSpPr>
            <p:spPr bwMode="auto">
              <a:xfrm>
                <a:off x="3912" y="3357"/>
                <a:ext cx="287"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6" name="Rectangle 75"/>
              <p:cNvSpPr>
                <a:spLocks noChangeArrowheads="1"/>
              </p:cNvSpPr>
              <p:nvPr/>
            </p:nvSpPr>
            <p:spPr bwMode="auto">
              <a:xfrm>
                <a:off x="3992" y="3369"/>
                <a:ext cx="130"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7" name="Rectangle 76"/>
              <p:cNvSpPr>
                <a:spLocks noChangeArrowheads="1"/>
              </p:cNvSpPr>
              <p:nvPr/>
            </p:nvSpPr>
            <p:spPr bwMode="auto">
              <a:xfrm>
                <a:off x="3898" y="330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2b</a:t>
                </a:r>
              </a:p>
            </p:txBody>
          </p:sp>
        </p:grpSp>
        <p:grpSp>
          <p:nvGrpSpPr>
            <p:cNvPr id="68" name="Group 86"/>
            <p:cNvGrpSpPr>
              <a:grpSpLocks/>
            </p:cNvGrpSpPr>
            <p:nvPr/>
          </p:nvGrpSpPr>
          <p:grpSpPr bwMode="auto">
            <a:xfrm>
              <a:off x="2488" y="3656"/>
              <a:ext cx="325" cy="252"/>
              <a:chOff x="2488" y="3656"/>
              <a:chExt cx="325" cy="252"/>
            </a:xfrm>
          </p:grpSpPr>
          <p:sp>
            <p:nvSpPr>
              <p:cNvPr id="93" name="Oval 78"/>
              <p:cNvSpPr>
                <a:spLocks noChangeArrowheads="1"/>
              </p:cNvSpPr>
              <p:nvPr/>
            </p:nvSpPr>
            <p:spPr bwMode="auto">
              <a:xfrm>
                <a:off x="2507" y="376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4" name="Line 79"/>
              <p:cNvSpPr>
                <a:spLocks noChangeShapeType="1"/>
              </p:cNvSpPr>
              <p:nvPr/>
            </p:nvSpPr>
            <p:spPr bwMode="auto">
              <a:xfrm>
                <a:off x="2507"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95" name="Line 80"/>
              <p:cNvSpPr>
                <a:spLocks noChangeShapeType="1"/>
              </p:cNvSpPr>
              <p:nvPr/>
            </p:nvSpPr>
            <p:spPr bwMode="auto">
              <a:xfrm>
                <a:off x="2795"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96" name="Rectangle 81"/>
              <p:cNvSpPr>
                <a:spLocks noChangeArrowheads="1"/>
              </p:cNvSpPr>
              <p:nvPr/>
            </p:nvSpPr>
            <p:spPr bwMode="auto">
              <a:xfrm>
                <a:off x="2507" y="376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97" name="Oval 82"/>
              <p:cNvSpPr>
                <a:spLocks noChangeArrowheads="1"/>
              </p:cNvSpPr>
              <p:nvPr/>
            </p:nvSpPr>
            <p:spPr bwMode="auto">
              <a:xfrm>
                <a:off x="2504" y="370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98" name="Group 85"/>
              <p:cNvGrpSpPr>
                <a:grpSpLocks/>
              </p:cNvGrpSpPr>
              <p:nvPr/>
            </p:nvGrpSpPr>
            <p:grpSpPr bwMode="auto">
              <a:xfrm>
                <a:off x="2488" y="3656"/>
                <a:ext cx="325" cy="252"/>
                <a:chOff x="2488" y="3656"/>
                <a:chExt cx="325" cy="252"/>
              </a:xfrm>
            </p:grpSpPr>
            <p:sp>
              <p:nvSpPr>
                <p:cNvPr id="99" name="Rectangle 83"/>
                <p:cNvSpPr>
                  <a:spLocks noChangeArrowheads="1"/>
                </p:cNvSpPr>
                <p:nvPr/>
              </p:nvSpPr>
              <p:spPr bwMode="auto">
                <a:xfrm>
                  <a:off x="2583" y="3713"/>
                  <a:ext cx="129"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0" name="Rectangle 84"/>
                <p:cNvSpPr>
                  <a:spLocks noChangeArrowheads="1"/>
                </p:cNvSpPr>
                <p:nvPr/>
              </p:nvSpPr>
              <p:spPr bwMode="auto">
                <a:xfrm>
                  <a:off x="2488" y="3656"/>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1b</a:t>
                  </a:r>
                </a:p>
              </p:txBody>
            </p:sp>
          </p:grpSp>
        </p:grpSp>
        <p:grpSp>
          <p:nvGrpSpPr>
            <p:cNvPr id="69" name="Group 95"/>
            <p:cNvGrpSpPr>
              <a:grpSpLocks/>
            </p:cNvGrpSpPr>
            <p:nvPr/>
          </p:nvGrpSpPr>
          <p:grpSpPr bwMode="auto">
            <a:xfrm>
              <a:off x="1031" y="2955"/>
              <a:ext cx="301" cy="252"/>
              <a:chOff x="1031" y="2955"/>
              <a:chExt cx="301" cy="252"/>
            </a:xfrm>
          </p:grpSpPr>
          <p:sp>
            <p:nvSpPr>
              <p:cNvPr id="85" name="Oval 87"/>
              <p:cNvSpPr>
                <a:spLocks noChangeArrowheads="1"/>
              </p:cNvSpPr>
              <p:nvPr/>
            </p:nvSpPr>
            <p:spPr bwMode="auto">
              <a:xfrm>
                <a:off x="1038" y="3068"/>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86" name="Line 88"/>
              <p:cNvSpPr>
                <a:spLocks noChangeShapeType="1"/>
              </p:cNvSpPr>
              <p:nvPr/>
            </p:nvSpPr>
            <p:spPr bwMode="auto">
              <a:xfrm>
                <a:off x="1038"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7" name="Line 89"/>
              <p:cNvSpPr>
                <a:spLocks noChangeShapeType="1"/>
              </p:cNvSpPr>
              <p:nvPr/>
            </p:nvSpPr>
            <p:spPr bwMode="auto">
              <a:xfrm>
                <a:off x="1326"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8" name="Rectangle 90"/>
              <p:cNvSpPr>
                <a:spLocks noChangeArrowheads="1"/>
              </p:cNvSpPr>
              <p:nvPr/>
            </p:nvSpPr>
            <p:spPr bwMode="auto">
              <a:xfrm>
                <a:off x="1038" y="3062"/>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89" name="Oval 91"/>
              <p:cNvSpPr>
                <a:spLocks noChangeArrowheads="1"/>
              </p:cNvSpPr>
              <p:nvPr/>
            </p:nvSpPr>
            <p:spPr bwMode="auto">
              <a:xfrm>
                <a:off x="1035" y="3007"/>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90" name="Group 94"/>
              <p:cNvGrpSpPr>
                <a:grpSpLocks/>
              </p:cNvGrpSpPr>
              <p:nvPr/>
            </p:nvGrpSpPr>
            <p:grpSpPr bwMode="auto">
              <a:xfrm>
                <a:off x="1031" y="2955"/>
                <a:ext cx="301" cy="252"/>
                <a:chOff x="1031" y="2955"/>
                <a:chExt cx="301" cy="252"/>
              </a:xfrm>
            </p:grpSpPr>
            <p:sp>
              <p:nvSpPr>
                <p:cNvPr id="91" name="Rectangle 92"/>
                <p:cNvSpPr>
                  <a:spLocks noChangeArrowheads="1"/>
                </p:cNvSpPr>
                <p:nvPr/>
              </p:nvSpPr>
              <p:spPr bwMode="auto">
                <a:xfrm>
                  <a:off x="1113" y="3012"/>
                  <a:ext cx="130"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2" name="Rectangle 93"/>
                <p:cNvSpPr>
                  <a:spLocks noChangeArrowheads="1"/>
                </p:cNvSpPr>
                <p:nvPr/>
              </p:nvSpPr>
              <p:spPr bwMode="auto">
                <a:xfrm>
                  <a:off x="1031" y="2955"/>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3c</a:t>
                  </a:r>
                </a:p>
              </p:txBody>
            </p:sp>
          </p:grpSp>
        </p:grpSp>
        <p:sp>
          <p:nvSpPr>
            <p:cNvPr id="70" name="Line 96"/>
            <p:cNvSpPr>
              <a:spLocks noChangeShapeType="1"/>
            </p:cNvSpPr>
            <p:nvPr/>
          </p:nvSpPr>
          <p:spPr bwMode="auto">
            <a:xfrm flipH="1">
              <a:off x="1057" y="3150"/>
              <a:ext cx="57" cy="9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1" name="Line 97"/>
            <p:cNvSpPr>
              <a:spLocks noChangeShapeType="1"/>
            </p:cNvSpPr>
            <p:nvPr/>
          </p:nvSpPr>
          <p:spPr bwMode="auto">
            <a:xfrm>
              <a:off x="775" y="3193"/>
              <a:ext cx="133"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2" name="Line 98"/>
            <p:cNvSpPr>
              <a:spLocks noChangeShapeType="1"/>
            </p:cNvSpPr>
            <p:nvPr/>
          </p:nvSpPr>
          <p:spPr bwMode="auto">
            <a:xfrm flipH="1">
              <a:off x="1234" y="2863"/>
              <a:ext cx="125" cy="14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3" name="Line 99"/>
            <p:cNvSpPr>
              <a:spLocks noChangeShapeType="1"/>
            </p:cNvSpPr>
            <p:nvPr/>
          </p:nvSpPr>
          <p:spPr bwMode="auto">
            <a:xfrm>
              <a:off x="977" y="2855"/>
              <a:ext cx="109" cy="16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4" name="Line 100"/>
            <p:cNvSpPr>
              <a:spLocks noChangeShapeType="1"/>
            </p:cNvSpPr>
            <p:nvPr/>
          </p:nvSpPr>
          <p:spPr bwMode="auto">
            <a:xfrm flipH="1">
              <a:off x="1584" y="2941"/>
              <a:ext cx="63" cy="1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5" name="Line 101"/>
            <p:cNvSpPr>
              <a:spLocks noChangeShapeType="1"/>
            </p:cNvSpPr>
            <p:nvPr/>
          </p:nvSpPr>
          <p:spPr bwMode="auto">
            <a:xfrm>
              <a:off x="4194" y="3422"/>
              <a:ext cx="203"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6" name="Line 102"/>
            <p:cNvSpPr>
              <a:spLocks noChangeShapeType="1"/>
            </p:cNvSpPr>
            <p:nvPr/>
          </p:nvSpPr>
          <p:spPr bwMode="auto">
            <a:xfrm flipV="1">
              <a:off x="4139" y="3131"/>
              <a:ext cx="241" cy="236"/>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7" name="Line 103"/>
            <p:cNvSpPr>
              <a:spLocks noChangeShapeType="1"/>
            </p:cNvSpPr>
            <p:nvPr/>
          </p:nvSpPr>
          <p:spPr bwMode="auto">
            <a:xfrm flipH="1" flipV="1">
              <a:off x="3632" y="2973"/>
              <a:ext cx="117" cy="18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8" name="Line 104"/>
            <p:cNvSpPr>
              <a:spLocks noChangeShapeType="1"/>
            </p:cNvSpPr>
            <p:nvPr/>
          </p:nvSpPr>
          <p:spPr bwMode="auto">
            <a:xfrm flipH="1" flipV="1">
              <a:off x="3346" y="3068"/>
              <a:ext cx="124" cy="17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9" name="Line 105"/>
            <p:cNvSpPr>
              <a:spLocks noChangeShapeType="1"/>
            </p:cNvSpPr>
            <p:nvPr/>
          </p:nvSpPr>
          <p:spPr bwMode="auto">
            <a:xfrm flipH="1">
              <a:off x="1608" y="3760"/>
              <a:ext cx="124" cy="11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0" name="Line 106"/>
            <p:cNvSpPr>
              <a:spLocks noChangeShapeType="1"/>
            </p:cNvSpPr>
            <p:nvPr/>
          </p:nvSpPr>
          <p:spPr bwMode="auto">
            <a:xfrm flipH="1" flipV="1">
              <a:off x="1576" y="3665"/>
              <a:ext cx="117" cy="7"/>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1" name="Line 107"/>
            <p:cNvSpPr>
              <a:spLocks noChangeShapeType="1"/>
            </p:cNvSpPr>
            <p:nvPr/>
          </p:nvSpPr>
          <p:spPr bwMode="auto">
            <a:xfrm flipH="1">
              <a:off x="1826" y="3918"/>
              <a:ext cx="195" cy="1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2" name="Line 108"/>
            <p:cNvSpPr>
              <a:spLocks noChangeShapeType="1"/>
            </p:cNvSpPr>
            <p:nvPr/>
          </p:nvSpPr>
          <p:spPr bwMode="auto">
            <a:xfrm flipV="1">
              <a:off x="2269" y="3491"/>
              <a:ext cx="211" cy="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3" name="Line 109"/>
            <p:cNvSpPr>
              <a:spLocks noChangeShapeType="1"/>
            </p:cNvSpPr>
            <p:nvPr/>
          </p:nvSpPr>
          <p:spPr bwMode="auto">
            <a:xfrm>
              <a:off x="2691" y="3839"/>
              <a:ext cx="109"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4" name="Line 110"/>
            <p:cNvSpPr>
              <a:spLocks noChangeShapeType="1"/>
            </p:cNvSpPr>
            <p:nvPr/>
          </p:nvSpPr>
          <p:spPr bwMode="auto">
            <a:xfrm>
              <a:off x="2247" y="3563"/>
              <a:ext cx="132"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grpSp>
    </p:spTree>
    <p:extLst>
      <p:ext uri="{BB962C8B-B14F-4D97-AF65-F5344CB8AC3E}">
        <p14:creationId xmlns:p14="http://schemas.microsoft.com/office/powerpoint/2010/main" val="19265267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2" name="矩形 1"/>
          <p:cNvSpPr/>
          <p:nvPr/>
        </p:nvSpPr>
        <p:spPr>
          <a:xfrm>
            <a:off x="643466" y="1490231"/>
            <a:ext cx="10371750" cy="3453253"/>
          </a:xfrm>
          <a:prstGeom prst="rect">
            <a:avLst/>
          </a:prstGeom>
        </p:spPr>
        <p:txBody>
          <a:bodyPr wrap="none">
            <a:spAutoFit/>
          </a:bodyPr>
          <a:lstStyle/>
          <a:p>
            <a:pPr marL="342900" indent="-342900">
              <a:lnSpc>
                <a:spcPct val="130000"/>
              </a:lnSpc>
              <a:buFont typeface="Wingdings" panose="05000000000000000000" pitchFamily="2" charset="2"/>
              <a:buChar char="l"/>
            </a:pPr>
            <a:r>
              <a:rPr lang="zh-CN" altLang="en-US" sz="2400" b="1" dirty="0">
                <a:latin typeface="+mn-ea"/>
              </a:rPr>
              <a:t>示例：在多个自治系统中选择</a:t>
            </a:r>
            <a:endParaRPr lang="en-US" altLang="zh-CN" sz="2400" b="1" dirty="0">
              <a:latin typeface="+mn-ea"/>
            </a:endParaRPr>
          </a:p>
          <a:p>
            <a:pPr marL="342900" indent="-342900">
              <a:lnSpc>
                <a:spcPct val="130000"/>
              </a:lnSpc>
              <a:buFont typeface="Arial" panose="020B0604020202020204" pitchFamily="34" charset="0"/>
              <a:buChar char="•"/>
            </a:pPr>
            <a:r>
              <a:rPr lang="zh-CN" altLang="en-US" sz="2400" dirty="0">
                <a:latin typeface="+mn-ea"/>
              </a:rPr>
              <a:t>现在假设</a:t>
            </a:r>
            <a:r>
              <a:rPr lang="en-US" altLang="zh-CN" sz="2400" dirty="0">
                <a:latin typeface="+mn-ea"/>
              </a:rPr>
              <a:t>AS1</a:t>
            </a:r>
            <a:r>
              <a:rPr lang="zh-CN" altLang="en-US" sz="2400" dirty="0">
                <a:latin typeface="+mn-ea"/>
              </a:rPr>
              <a:t>通过域间选路协议知道子网</a:t>
            </a:r>
            <a:r>
              <a:rPr lang="en-US" altLang="zh-CN" sz="2400" dirty="0">
                <a:latin typeface="+mn-ea"/>
              </a:rPr>
              <a:t>x</a:t>
            </a:r>
            <a:r>
              <a:rPr lang="zh-CN" altLang="en-US" sz="2400" dirty="0">
                <a:latin typeface="+mn-ea"/>
              </a:rPr>
              <a:t>从</a:t>
            </a:r>
            <a:r>
              <a:rPr lang="en-US" altLang="zh-CN" sz="2400" dirty="0">
                <a:latin typeface="+mn-ea"/>
              </a:rPr>
              <a:t>AS3</a:t>
            </a:r>
            <a:r>
              <a:rPr lang="zh-CN" altLang="en-US" sz="2400" dirty="0">
                <a:latin typeface="+mn-ea"/>
              </a:rPr>
              <a:t>和</a:t>
            </a:r>
            <a:r>
              <a:rPr lang="en-US" altLang="zh-CN" sz="2400" dirty="0">
                <a:latin typeface="+mn-ea"/>
              </a:rPr>
              <a:t>AS2</a:t>
            </a:r>
            <a:r>
              <a:rPr lang="zh-CN" altLang="en-US" sz="2400" dirty="0">
                <a:latin typeface="+mn-ea"/>
              </a:rPr>
              <a:t>都可以到达</a:t>
            </a:r>
          </a:p>
          <a:p>
            <a:pPr marL="342900" indent="-342900">
              <a:lnSpc>
                <a:spcPct val="130000"/>
              </a:lnSpc>
              <a:buFont typeface="Arial" panose="020B0604020202020204" pitchFamily="34" charset="0"/>
              <a:buChar char="•"/>
            </a:pPr>
            <a:r>
              <a:rPr lang="zh-CN" altLang="en-US" sz="2400" dirty="0">
                <a:latin typeface="+mn-ea"/>
              </a:rPr>
              <a:t>为了配置转发表</a:t>
            </a:r>
            <a:r>
              <a:rPr lang="en-US" altLang="zh-CN" sz="2400" dirty="0">
                <a:latin typeface="+mn-ea"/>
              </a:rPr>
              <a:t>,</a:t>
            </a:r>
            <a:r>
              <a:rPr lang="zh-CN" altLang="en-US" sz="2400" dirty="0">
                <a:latin typeface="+mn-ea"/>
              </a:rPr>
              <a:t>路由器</a:t>
            </a:r>
            <a:r>
              <a:rPr lang="en-US" altLang="zh-CN" sz="2400" dirty="0">
                <a:latin typeface="+mn-ea"/>
              </a:rPr>
              <a:t>1d</a:t>
            </a:r>
            <a:r>
              <a:rPr lang="zh-CN" altLang="en-US" sz="2400" dirty="0">
                <a:latin typeface="+mn-ea"/>
              </a:rPr>
              <a:t>必须决定通过哪个网关将分组转发到目的子网</a:t>
            </a:r>
            <a:r>
              <a:rPr lang="en-US" altLang="zh-CN" sz="2400" dirty="0">
                <a:latin typeface="+mn-ea"/>
              </a:rPr>
              <a:t>x</a:t>
            </a:r>
          </a:p>
          <a:p>
            <a:pPr marL="342900" indent="-342900">
              <a:lnSpc>
                <a:spcPct val="130000"/>
              </a:lnSpc>
              <a:buFont typeface="Arial" panose="020B0604020202020204" pitchFamily="34" charset="0"/>
              <a:buChar char="•"/>
            </a:pPr>
            <a:r>
              <a:rPr lang="zh-CN" altLang="en-US" sz="2400" dirty="0">
                <a:latin typeface="+mn-ea"/>
              </a:rPr>
              <a:t>这同时也是域内路由协议的工作</a:t>
            </a:r>
            <a:endParaRPr lang="en-US" altLang="zh-CN" sz="2400" dirty="0">
              <a:latin typeface="+mn-ea"/>
            </a:endParaRPr>
          </a:p>
          <a:p>
            <a:pPr marL="342900" indent="-342900">
              <a:lnSpc>
                <a:spcPct val="130000"/>
              </a:lnSpc>
              <a:buFont typeface="Arial" panose="020B0604020202020204" pitchFamily="34" charset="0"/>
              <a:buChar char="•"/>
            </a:pPr>
            <a:r>
              <a:rPr lang="zh-CN" altLang="en-US" sz="2400" dirty="0">
                <a:latin typeface="+mn-ea"/>
              </a:rPr>
              <a:t>热土豆选路</a:t>
            </a:r>
            <a:r>
              <a:rPr lang="en-US" altLang="zh-CN" sz="2400" dirty="0">
                <a:latin typeface="+mn-ea"/>
              </a:rPr>
              <a:t>: </a:t>
            </a:r>
            <a:r>
              <a:rPr lang="zh-CN" altLang="en-US" sz="2400" dirty="0">
                <a:latin typeface="+mn-ea"/>
              </a:rPr>
              <a:t>把分组送到两个路由器中最近的一个</a:t>
            </a:r>
          </a:p>
          <a:p>
            <a:pPr marL="342900" indent="-342900">
              <a:lnSpc>
                <a:spcPct val="130000"/>
              </a:lnSpc>
              <a:buFont typeface="Arial" panose="020B0604020202020204" pitchFamily="34" charset="0"/>
              <a:buChar char="•"/>
            </a:pPr>
            <a:endParaRPr lang="zh-CN" altLang="en-US" sz="2400" dirty="0">
              <a:latin typeface="+mn-ea"/>
            </a:endParaRPr>
          </a:p>
          <a:p>
            <a:pPr>
              <a:lnSpc>
                <a:spcPct val="130000"/>
              </a:lnSpc>
            </a:pPr>
            <a:endParaRPr lang="zh-CN" altLang="en-US" sz="2400" dirty="0">
              <a:latin typeface="+mn-ea"/>
            </a:endParaRPr>
          </a:p>
        </p:txBody>
      </p:sp>
      <p:grpSp>
        <p:nvGrpSpPr>
          <p:cNvPr id="119" name="Group 14"/>
          <p:cNvGrpSpPr>
            <a:grpSpLocks/>
          </p:cNvGrpSpPr>
          <p:nvPr/>
        </p:nvGrpSpPr>
        <p:grpSpPr bwMode="auto">
          <a:xfrm>
            <a:off x="1200391" y="5122554"/>
            <a:ext cx="8339138" cy="1533291"/>
            <a:chOff x="168" y="2844"/>
            <a:chExt cx="5253" cy="914"/>
          </a:xfrm>
        </p:grpSpPr>
        <p:sp>
          <p:nvSpPr>
            <p:cNvPr id="120" name="Rectangle 2"/>
            <p:cNvSpPr>
              <a:spLocks noChangeArrowheads="1"/>
            </p:cNvSpPr>
            <p:nvPr/>
          </p:nvSpPr>
          <p:spPr bwMode="auto">
            <a:xfrm>
              <a:off x="168" y="2845"/>
              <a:ext cx="1132" cy="8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1" name="Rectangle 3"/>
            <p:cNvSpPr>
              <a:spLocks noChangeArrowheads="1"/>
            </p:cNvSpPr>
            <p:nvPr/>
          </p:nvSpPr>
          <p:spPr bwMode="auto">
            <a:xfrm>
              <a:off x="330" y="2972"/>
              <a:ext cx="1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1800">
                <a:latin typeface="+mn-ea"/>
                <a:ea typeface="+mn-ea"/>
              </a:endParaRPr>
            </a:p>
          </p:txBody>
        </p:sp>
        <p:sp>
          <p:nvSpPr>
            <p:cNvPr id="122" name="Rectangle 4"/>
            <p:cNvSpPr>
              <a:spLocks noChangeArrowheads="1"/>
            </p:cNvSpPr>
            <p:nvPr/>
          </p:nvSpPr>
          <p:spPr bwMode="auto">
            <a:xfrm>
              <a:off x="195" y="2888"/>
              <a:ext cx="1076"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latin typeface="+mn-ea"/>
                  <a:ea typeface="+mn-ea"/>
                </a:rPr>
                <a:t>从</a:t>
              </a:r>
              <a:r>
                <a:rPr lang="en-US" altLang="zh-CN" sz="1800">
                  <a:latin typeface="+mn-ea"/>
                  <a:ea typeface="+mn-ea"/>
                </a:rPr>
                <a:t>AS</a:t>
              </a:r>
              <a:r>
                <a:rPr lang="zh-CN" altLang="en-US" sz="1800">
                  <a:latin typeface="+mn-ea"/>
                  <a:ea typeface="+mn-ea"/>
                </a:rPr>
                <a:t>间协议知</a:t>
              </a:r>
            </a:p>
            <a:p>
              <a:pPr algn="ctr" eaLnBrk="1" hangingPunct="1">
                <a:spcBef>
                  <a:spcPct val="0"/>
                </a:spcBef>
                <a:buClrTx/>
                <a:buFontTx/>
                <a:buNone/>
              </a:pPr>
              <a:r>
                <a:rPr lang="zh-CN" altLang="en-US" sz="1800">
                  <a:latin typeface="+mn-ea"/>
                  <a:ea typeface="+mn-ea"/>
                </a:rPr>
                <a:t>道经过多个网</a:t>
              </a:r>
            </a:p>
            <a:p>
              <a:pPr algn="ctr" eaLnBrk="1" hangingPunct="1">
                <a:spcBef>
                  <a:spcPct val="0"/>
                </a:spcBef>
                <a:buClrTx/>
                <a:buFontTx/>
                <a:buNone/>
              </a:pPr>
              <a:r>
                <a:rPr lang="zh-CN" altLang="en-US" sz="1800">
                  <a:latin typeface="+mn-ea"/>
                  <a:ea typeface="+mn-ea"/>
                </a:rPr>
                <a:t>关可到达子网</a:t>
              </a:r>
              <a:r>
                <a:rPr lang="en-US" altLang="zh-CN" sz="1800">
                  <a:latin typeface="+mn-ea"/>
                  <a:ea typeface="+mn-ea"/>
                </a:rPr>
                <a:t>x</a:t>
              </a:r>
            </a:p>
          </p:txBody>
        </p:sp>
        <p:sp>
          <p:nvSpPr>
            <p:cNvPr id="123" name="Rectangle 5"/>
            <p:cNvSpPr>
              <a:spLocks noChangeArrowheads="1"/>
            </p:cNvSpPr>
            <p:nvPr/>
          </p:nvSpPr>
          <p:spPr bwMode="auto">
            <a:xfrm>
              <a:off x="2878" y="2853"/>
              <a:ext cx="1132" cy="88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4" name="Rectangle 6"/>
            <p:cNvSpPr>
              <a:spLocks noChangeArrowheads="1"/>
            </p:cNvSpPr>
            <p:nvPr/>
          </p:nvSpPr>
          <p:spPr bwMode="auto">
            <a:xfrm>
              <a:off x="1494" y="2860"/>
              <a:ext cx="1132" cy="88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5" name="Rectangle 7"/>
            <p:cNvSpPr>
              <a:spLocks noChangeArrowheads="1"/>
            </p:cNvSpPr>
            <p:nvPr/>
          </p:nvSpPr>
          <p:spPr bwMode="auto">
            <a:xfrm>
              <a:off x="4261" y="2844"/>
              <a:ext cx="1132" cy="88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6" name="Rectangle 8"/>
            <p:cNvSpPr>
              <a:spLocks noChangeArrowheads="1"/>
            </p:cNvSpPr>
            <p:nvPr/>
          </p:nvSpPr>
          <p:spPr bwMode="auto">
            <a:xfrm>
              <a:off x="1474" y="2877"/>
              <a:ext cx="1164"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dirty="0">
                  <a:latin typeface="+mn-ea"/>
                  <a:ea typeface="+mn-ea"/>
                </a:rPr>
                <a:t>使用来自</a:t>
              </a:r>
              <a:r>
                <a:rPr lang="en-US" altLang="zh-CN" sz="1800" dirty="0">
                  <a:latin typeface="+mn-ea"/>
                  <a:ea typeface="+mn-ea"/>
                </a:rPr>
                <a:t>AS</a:t>
              </a:r>
              <a:r>
                <a:rPr lang="zh-CN" altLang="en-US" sz="1800" dirty="0">
                  <a:latin typeface="+mn-ea"/>
                  <a:ea typeface="+mn-ea"/>
                </a:rPr>
                <a:t>内部协议的选路信息决定到达每个网关的最低费用路径的开销</a:t>
              </a:r>
              <a:endParaRPr lang="en-US" altLang="zh-CN" sz="1800" dirty="0">
                <a:latin typeface="+mn-ea"/>
                <a:ea typeface="+mn-ea"/>
              </a:endParaRPr>
            </a:p>
          </p:txBody>
        </p:sp>
        <p:sp>
          <p:nvSpPr>
            <p:cNvPr id="127" name="Rectangle 9"/>
            <p:cNvSpPr>
              <a:spLocks noChangeArrowheads="1"/>
            </p:cNvSpPr>
            <p:nvPr/>
          </p:nvSpPr>
          <p:spPr bwMode="auto">
            <a:xfrm>
              <a:off x="2883" y="2937"/>
              <a:ext cx="1134"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dirty="0">
                  <a:latin typeface="+mn-ea"/>
                  <a:ea typeface="+mn-ea"/>
                </a:rPr>
                <a:t>热土豆</a:t>
              </a:r>
              <a:r>
                <a:rPr lang="zh-CN" altLang="en-US" sz="1800" dirty="0">
                  <a:latin typeface="+mn-ea"/>
                  <a:ea typeface="+mn-ea"/>
                </a:rPr>
                <a:t>选路</a:t>
              </a:r>
              <a:r>
                <a:rPr lang="en-US" altLang="zh-CN" sz="1800" dirty="0">
                  <a:latin typeface="+mn-ea"/>
                  <a:ea typeface="+mn-ea"/>
                </a:rPr>
                <a:t>:</a:t>
              </a:r>
            </a:p>
            <a:p>
              <a:pPr algn="ctr" eaLnBrk="1" hangingPunct="1">
                <a:spcBef>
                  <a:spcPct val="0"/>
                </a:spcBef>
                <a:buClrTx/>
                <a:buFontTx/>
                <a:buNone/>
              </a:pPr>
              <a:r>
                <a:rPr lang="zh-CN" altLang="en-US" sz="1800" dirty="0">
                  <a:latin typeface="+mn-ea"/>
                  <a:ea typeface="+mn-ea"/>
                </a:rPr>
                <a:t>选择具有最小开销的路径</a:t>
              </a:r>
            </a:p>
          </p:txBody>
        </p:sp>
        <p:sp>
          <p:nvSpPr>
            <p:cNvPr id="128" name="Rectangle 10"/>
            <p:cNvSpPr>
              <a:spLocks noChangeArrowheads="1"/>
            </p:cNvSpPr>
            <p:nvPr/>
          </p:nvSpPr>
          <p:spPr bwMode="auto">
            <a:xfrm>
              <a:off x="4286" y="2883"/>
              <a:ext cx="1135" cy="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dirty="0">
                  <a:latin typeface="+mn-ea"/>
                  <a:ea typeface="+mn-ea"/>
                </a:rPr>
                <a:t>从转发表决定</a:t>
              </a:r>
            </a:p>
            <a:p>
              <a:pPr algn="ctr" eaLnBrk="1" hangingPunct="1">
                <a:spcBef>
                  <a:spcPct val="0"/>
                </a:spcBef>
                <a:buClrTx/>
                <a:buFontTx/>
                <a:buNone/>
              </a:pPr>
              <a:r>
                <a:rPr lang="zh-CN" altLang="en-US" sz="1800" dirty="0">
                  <a:latin typeface="+mn-ea"/>
                  <a:ea typeface="+mn-ea"/>
                </a:rPr>
                <a:t>通向最低费用</a:t>
              </a:r>
            </a:p>
            <a:p>
              <a:pPr algn="ctr" eaLnBrk="1" hangingPunct="1">
                <a:spcBef>
                  <a:spcPct val="0"/>
                </a:spcBef>
                <a:buClrTx/>
                <a:buFontTx/>
                <a:buNone/>
              </a:pPr>
              <a:r>
                <a:rPr lang="zh-CN" altLang="en-US" sz="1800" dirty="0">
                  <a:latin typeface="+mn-ea"/>
                  <a:ea typeface="+mn-ea"/>
                </a:rPr>
                <a:t>网关的接口</a:t>
              </a:r>
              <a:r>
                <a:rPr lang="en-US" altLang="zh-CN" sz="1800" i="1" dirty="0">
                  <a:solidFill>
                    <a:schemeClr val="tx2"/>
                  </a:solidFill>
                  <a:latin typeface="Tahoma" panose="020B0604030504040204" pitchFamily="34" charset="0"/>
                  <a:ea typeface="Tahoma" panose="020B0604030504040204" pitchFamily="34" charset="0"/>
                  <a:cs typeface="Tahoma" panose="020B0604030504040204" pitchFamily="34" charset="0"/>
                </a:rPr>
                <a:t>I</a:t>
              </a:r>
              <a:r>
                <a:rPr lang="en-US" altLang="zh-CN" sz="1800" dirty="0">
                  <a:latin typeface="+mn-ea"/>
                  <a:ea typeface="+mn-ea"/>
                </a:rPr>
                <a:t>,</a:t>
              </a:r>
            </a:p>
            <a:p>
              <a:pPr algn="ctr" eaLnBrk="1" hangingPunct="1">
                <a:spcBef>
                  <a:spcPct val="0"/>
                </a:spcBef>
                <a:buClrTx/>
                <a:buFontTx/>
                <a:buNone/>
              </a:pPr>
              <a:r>
                <a:rPr lang="zh-CN" altLang="en-US" sz="1800" dirty="0">
                  <a:latin typeface="+mn-ea"/>
                  <a:ea typeface="+mn-ea"/>
                </a:rPr>
                <a:t>添加转发表中的</a:t>
              </a:r>
            </a:p>
            <a:p>
              <a:pPr algn="ctr" eaLnBrk="1" hangingPunct="1">
                <a:spcBef>
                  <a:spcPct val="0"/>
                </a:spcBef>
                <a:buClrTx/>
                <a:buFontTx/>
                <a:buNone/>
              </a:pPr>
              <a:r>
                <a:rPr lang="en-US" altLang="zh-CN" sz="1800" dirty="0">
                  <a:latin typeface="+mn-ea"/>
                  <a:ea typeface="+mn-ea"/>
                </a:rPr>
                <a:t>(</a:t>
              </a:r>
              <a:r>
                <a:rPr lang="en-US" altLang="zh-CN" sz="1800" dirty="0" err="1">
                  <a:latin typeface="+mn-ea"/>
                  <a:ea typeface="+mn-ea"/>
                </a:rPr>
                <a:t>x,</a:t>
              </a:r>
              <a:r>
                <a:rPr lang="en-US" altLang="zh-CN" sz="1800" i="1" dirty="0" err="1">
                  <a:latin typeface="Tahoma" panose="020B0604030504040204" pitchFamily="34" charset="0"/>
                  <a:ea typeface="Tahoma" panose="020B0604030504040204" pitchFamily="34" charset="0"/>
                  <a:cs typeface="Tahoma" panose="020B0604030504040204" pitchFamily="34" charset="0"/>
                </a:rPr>
                <a:t>I</a:t>
              </a:r>
              <a:r>
                <a:rPr lang="en-US" altLang="zh-CN" sz="1800" dirty="0">
                  <a:latin typeface="+mn-ea"/>
                  <a:ea typeface="+mn-ea"/>
                </a:rPr>
                <a:t>)</a:t>
              </a:r>
              <a:r>
                <a:rPr lang="zh-CN" altLang="en-US" sz="1800" dirty="0">
                  <a:latin typeface="+mn-ea"/>
                  <a:ea typeface="+mn-ea"/>
                </a:rPr>
                <a:t>项</a:t>
              </a:r>
            </a:p>
          </p:txBody>
        </p:sp>
        <p:sp>
          <p:nvSpPr>
            <p:cNvPr id="129" name="Line 11"/>
            <p:cNvSpPr>
              <a:spLocks noChangeShapeType="1"/>
            </p:cNvSpPr>
            <p:nvPr/>
          </p:nvSpPr>
          <p:spPr bwMode="auto">
            <a:xfrm flipV="1">
              <a:off x="1301" y="3261"/>
              <a:ext cx="186" cy="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0" name="Line 12"/>
            <p:cNvSpPr>
              <a:spLocks noChangeShapeType="1"/>
            </p:cNvSpPr>
            <p:nvPr/>
          </p:nvSpPr>
          <p:spPr bwMode="auto">
            <a:xfrm>
              <a:off x="2631" y="3261"/>
              <a:ext cx="239"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 name="Line 13"/>
            <p:cNvSpPr>
              <a:spLocks noChangeShapeType="1"/>
            </p:cNvSpPr>
            <p:nvPr/>
          </p:nvSpPr>
          <p:spPr bwMode="auto">
            <a:xfrm>
              <a:off x="4013" y="3278"/>
              <a:ext cx="257"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pic>
        <p:nvPicPr>
          <p:cNvPr id="3" name="图片 2"/>
          <p:cNvPicPr>
            <a:picLocks noChangeAspect="1"/>
          </p:cNvPicPr>
          <p:nvPr/>
        </p:nvPicPr>
        <p:blipFill>
          <a:blip r:embed="rId3"/>
          <a:stretch>
            <a:fillRect/>
          </a:stretch>
        </p:blipFill>
        <p:spPr>
          <a:xfrm>
            <a:off x="7608476" y="3383595"/>
            <a:ext cx="4418425" cy="1616712"/>
          </a:xfrm>
          <a:prstGeom prst="rect">
            <a:avLst/>
          </a:prstGeom>
        </p:spPr>
      </p:pic>
    </p:spTree>
    <p:extLst>
      <p:ext uri="{BB962C8B-B14F-4D97-AF65-F5344CB8AC3E}">
        <p14:creationId xmlns:p14="http://schemas.microsoft.com/office/powerpoint/2010/main" val="33674760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a:t>
            </a:r>
            <a:r>
              <a:rPr lang="zh-CN" altLang="en-US" sz="2800" dirty="0">
                <a:solidFill>
                  <a:schemeClr val="tx1"/>
                </a:solidFill>
                <a:latin typeface="+mn-ea"/>
              </a:rPr>
              <a:t>会话与通告</a:t>
            </a:r>
          </a:p>
        </p:txBody>
      </p:sp>
      <p:sp>
        <p:nvSpPr>
          <p:cNvPr id="2" name="矩形 1"/>
          <p:cNvSpPr/>
          <p:nvPr/>
        </p:nvSpPr>
        <p:spPr>
          <a:xfrm>
            <a:off x="813292" y="2334617"/>
            <a:ext cx="10256490" cy="3453253"/>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800" dirty="0">
                <a:latin typeface="+mn-ea"/>
              </a:rPr>
              <a:t>路由器对（</a:t>
            </a:r>
            <a:r>
              <a:rPr lang="en-US" altLang="zh-CN" sz="2800" dirty="0">
                <a:latin typeface="+mn-ea"/>
              </a:rPr>
              <a:t>BGP</a:t>
            </a:r>
            <a:r>
              <a:rPr lang="zh-CN" altLang="en-US" sz="2800" dirty="0">
                <a:latin typeface="+mn-ea"/>
              </a:rPr>
              <a:t>对等方）通过半永久</a:t>
            </a:r>
            <a:r>
              <a:rPr lang="en-US" altLang="zh-CN" sz="2800" dirty="0">
                <a:latin typeface="+mn-ea"/>
              </a:rPr>
              <a:t>TCP</a:t>
            </a:r>
            <a:r>
              <a:rPr lang="zh-CN" altLang="en-US" sz="2800" dirty="0">
                <a:latin typeface="+mn-ea"/>
              </a:rPr>
              <a:t>连接来交换选路信息：</a:t>
            </a:r>
            <a:r>
              <a:rPr lang="en-US" altLang="zh-CN" sz="2800" dirty="0">
                <a:latin typeface="+mn-ea"/>
              </a:rPr>
              <a:t>BGP </a:t>
            </a:r>
            <a:r>
              <a:rPr lang="zh-CN" altLang="en-US" sz="2800" dirty="0">
                <a:latin typeface="+mn-ea"/>
              </a:rPr>
              <a:t>会话</a:t>
            </a:r>
          </a:p>
          <a:p>
            <a:pPr marL="342900" indent="-342900">
              <a:lnSpc>
                <a:spcPct val="130000"/>
              </a:lnSpc>
              <a:buFont typeface="Wingdings" panose="05000000000000000000" pitchFamily="2" charset="2"/>
              <a:buChar char="l"/>
            </a:pPr>
            <a:r>
              <a:rPr lang="en-US" altLang="zh-CN" sz="2800" dirty="0">
                <a:latin typeface="+mn-ea"/>
              </a:rPr>
              <a:t>BGP</a:t>
            </a:r>
            <a:r>
              <a:rPr lang="zh-CN" altLang="en-US" sz="2800" dirty="0">
                <a:latin typeface="+mn-ea"/>
              </a:rPr>
              <a:t>会话和物理链路无关（并不总是和某条物理链路对应）。</a:t>
            </a:r>
          </a:p>
          <a:p>
            <a:pPr marL="342900" indent="-342900">
              <a:lnSpc>
                <a:spcPct val="130000"/>
              </a:lnSpc>
              <a:buFont typeface="Wingdings" panose="05000000000000000000" pitchFamily="2" charset="2"/>
              <a:buChar char="l"/>
            </a:pPr>
            <a:r>
              <a:rPr lang="zh-CN" altLang="en-US" sz="2800" dirty="0">
                <a:latin typeface="+mn-ea"/>
              </a:rPr>
              <a:t>当</a:t>
            </a:r>
            <a:r>
              <a:rPr lang="en-US" altLang="zh-CN" sz="2800" dirty="0">
                <a:latin typeface="+mn-ea"/>
              </a:rPr>
              <a:t>AS2</a:t>
            </a:r>
            <a:r>
              <a:rPr lang="zh-CN" altLang="en-US" sz="2800" dirty="0">
                <a:latin typeface="+mn-ea"/>
              </a:rPr>
              <a:t>通告一个前缀给</a:t>
            </a:r>
            <a:r>
              <a:rPr lang="en-US" altLang="zh-CN" sz="2800" dirty="0">
                <a:latin typeface="+mn-ea"/>
              </a:rPr>
              <a:t>AS1,</a:t>
            </a:r>
            <a:r>
              <a:rPr lang="zh-CN" altLang="en-US" sz="2800" dirty="0">
                <a:latin typeface="+mn-ea"/>
              </a:rPr>
              <a:t>说明</a:t>
            </a:r>
            <a:r>
              <a:rPr lang="en-US" altLang="zh-CN" sz="2800" dirty="0">
                <a:latin typeface="+mn-ea"/>
              </a:rPr>
              <a:t>AS2</a:t>
            </a:r>
            <a:r>
              <a:rPr lang="zh-CN" altLang="en-US" sz="2800" dirty="0">
                <a:latin typeface="+mn-ea"/>
              </a:rPr>
              <a:t>能够转发目的地址前缀是这个通告前缀的所有分组。</a:t>
            </a:r>
          </a:p>
          <a:p>
            <a:pPr marL="342900" indent="-342900">
              <a:lnSpc>
                <a:spcPct val="130000"/>
              </a:lnSpc>
              <a:buFont typeface="Wingdings" panose="05000000000000000000" pitchFamily="2" charset="2"/>
              <a:buChar char="l"/>
            </a:pPr>
            <a:r>
              <a:rPr lang="en-US" altLang="zh-CN" sz="2800" dirty="0">
                <a:latin typeface="+mn-ea"/>
              </a:rPr>
              <a:t>AS2</a:t>
            </a:r>
            <a:r>
              <a:rPr lang="zh-CN" altLang="en-US" sz="2800" dirty="0">
                <a:latin typeface="+mn-ea"/>
              </a:rPr>
              <a:t>能够在它的通告中汇总了这些前缀。</a:t>
            </a:r>
          </a:p>
        </p:txBody>
      </p:sp>
    </p:spTree>
    <p:extLst>
      <p:ext uri="{BB962C8B-B14F-4D97-AF65-F5344CB8AC3E}">
        <p14:creationId xmlns:p14="http://schemas.microsoft.com/office/powerpoint/2010/main" val="12618983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2"/>
          <p:cNvSpPr txBox="1">
            <a:spLocks noChangeArrowheads="1"/>
          </p:cNvSpPr>
          <p:nvPr/>
        </p:nvSpPr>
        <p:spPr>
          <a:xfrm>
            <a:off x="768495" y="347231"/>
            <a:ext cx="10301287"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30000"/>
              </a:lnSpc>
              <a:spcBef>
                <a:spcPts val="0"/>
              </a:spcBef>
            </a:pPr>
            <a:r>
              <a:rPr lang="en-US" altLang="zh-CN" sz="4000"/>
              <a:t>Internet </a:t>
            </a:r>
            <a:r>
              <a:rPr lang="zh-CN" altLang="en-US" sz="4000"/>
              <a:t>域间选路</a:t>
            </a:r>
            <a:r>
              <a:rPr lang="en-US" altLang="zh-CN" sz="4000"/>
              <a:t>: BGP</a:t>
            </a:r>
            <a:endParaRPr lang="en-US" altLang="zh-CN" sz="4000" dirty="0"/>
          </a:p>
        </p:txBody>
      </p:sp>
      <p:sp>
        <p:nvSpPr>
          <p:cNvPr id="335" name="圆角矩形 334"/>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a:t>
            </a:r>
            <a:r>
              <a:rPr lang="zh-CN" altLang="en-US" sz="2800" dirty="0">
                <a:solidFill>
                  <a:schemeClr val="tx1"/>
                </a:solidFill>
                <a:latin typeface="+mn-ea"/>
              </a:rPr>
              <a:t>会话与通告</a:t>
            </a:r>
          </a:p>
        </p:txBody>
      </p:sp>
      <p:grpSp>
        <p:nvGrpSpPr>
          <p:cNvPr id="337" name="Group 106"/>
          <p:cNvGrpSpPr>
            <a:grpSpLocks/>
          </p:cNvGrpSpPr>
          <p:nvPr/>
        </p:nvGrpSpPr>
        <p:grpSpPr bwMode="auto">
          <a:xfrm>
            <a:off x="1439039" y="2365455"/>
            <a:ext cx="8700384" cy="4046920"/>
            <a:chOff x="644" y="2190"/>
            <a:chExt cx="4492" cy="1901"/>
          </a:xfrm>
        </p:grpSpPr>
        <p:sp>
          <p:nvSpPr>
            <p:cNvPr id="338" name="Freeform 4"/>
            <p:cNvSpPr>
              <a:spLocks/>
            </p:cNvSpPr>
            <p:nvPr/>
          </p:nvSpPr>
          <p:spPr bwMode="auto">
            <a:xfrm>
              <a:off x="3363" y="2387"/>
              <a:ext cx="1538" cy="1000"/>
            </a:xfrm>
            <a:custGeom>
              <a:avLst/>
              <a:gdLst>
                <a:gd name="T0" fmla="*/ 54 w 1538"/>
                <a:gd name="T1" fmla="*/ 240 h 1000"/>
                <a:gd name="T2" fmla="*/ 140 w 1538"/>
                <a:gd name="T3" fmla="*/ 151 h 1000"/>
                <a:gd name="T4" fmla="*/ 249 w 1538"/>
                <a:gd name="T5" fmla="*/ 74 h 1000"/>
                <a:gd name="T6" fmla="*/ 380 w 1538"/>
                <a:gd name="T7" fmla="*/ 20 h 1000"/>
                <a:gd name="T8" fmla="*/ 494 w 1538"/>
                <a:gd name="T9" fmla="*/ 1 h 1000"/>
                <a:gd name="T10" fmla="*/ 639 w 1538"/>
                <a:gd name="T11" fmla="*/ 3 h 1000"/>
                <a:gd name="T12" fmla="*/ 860 w 1538"/>
                <a:gd name="T13" fmla="*/ 30 h 1000"/>
                <a:gd name="T14" fmla="*/ 1076 w 1538"/>
                <a:gd name="T15" fmla="*/ 75 h 1000"/>
                <a:gd name="T16" fmla="*/ 1170 w 1538"/>
                <a:gd name="T17" fmla="*/ 101 h 1000"/>
                <a:gd name="T18" fmla="*/ 1246 w 1538"/>
                <a:gd name="T19" fmla="*/ 127 h 1000"/>
                <a:gd name="T20" fmla="*/ 1362 w 1538"/>
                <a:gd name="T21" fmla="*/ 187 h 1000"/>
                <a:gd name="T22" fmla="*/ 1446 w 1538"/>
                <a:gd name="T23" fmla="*/ 261 h 1000"/>
                <a:gd name="T24" fmla="*/ 1500 w 1538"/>
                <a:gd name="T25" fmla="*/ 343 h 1000"/>
                <a:gd name="T26" fmla="*/ 1529 w 1538"/>
                <a:gd name="T27" fmla="*/ 430 h 1000"/>
                <a:gd name="T28" fmla="*/ 1537 w 1538"/>
                <a:gd name="T29" fmla="*/ 528 h 1000"/>
                <a:gd name="T30" fmla="*/ 1521 w 1538"/>
                <a:gd name="T31" fmla="*/ 638 h 1000"/>
                <a:gd name="T32" fmla="*/ 1475 w 1538"/>
                <a:gd name="T33" fmla="*/ 743 h 1000"/>
                <a:gd name="T34" fmla="*/ 1397 w 1538"/>
                <a:gd name="T35" fmla="*/ 830 h 1000"/>
                <a:gd name="T36" fmla="*/ 1273 w 1538"/>
                <a:gd name="T37" fmla="*/ 897 h 1000"/>
                <a:gd name="T38" fmla="*/ 1111 w 1538"/>
                <a:gd name="T39" fmla="*/ 952 h 1000"/>
                <a:gd name="T40" fmla="*/ 931 w 1538"/>
                <a:gd name="T41" fmla="*/ 988 h 1000"/>
                <a:gd name="T42" fmla="*/ 756 w 1538"/>
                <a:gd name="T43" fmla="*/ 999 h 1000"/>
                <a:gd name="T44" fmla="*/ 572 w 1538"/>
                <a:gd name="T45" fmla="*/ 985 h 1000"/>
                <a:gd name="T46" fmla="*/ 373 w 1538"/>
                <a:gd name="T47" fmla="*/ 946 h 1000"/>
                <a:gd name="T48" fmla="*/ 193 w 1538"/>
                <a:gd name="T49" fmla="*/ 887 h 1000"/>
                <a:gd name="T50" fmla="*/ 121 w 1538"/>
                <a:gd name="T51" fmla="*/ 849 h 1000"/>
                <a:gd name="T52" fmla="*/ 65 w 1538"/>
                <a:gd name="T53" fmla="*/ 807 h 1000"/>
                <a:gd name="T54" fmla="*/ 28 w 1538"/>
                <a:gd name="T55" fmla="*/ 755 h 1000"/>
                <a:gd name="T56" fmla="*/ 9 w 1538"/>
                <a:gd name="T57" fmla="*/ 691 h 1000"/>
                <a:gd name="T58" fmla="*/ 1 w 1538"/>
                <a:gd name="T59" fmla="*/ 542 h 1000"/>
                <a:gd name="T60" fmla="*/ 15 w 1538"/>
                <a:gd name="T61" fmla="*/ 396 h 1000"/>
                <a:gd name="T62" fmla="*/ 21 w 1538"/>
                <a:gd name="T63" fmla="*/ 307 h 1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38"/>
                <a:gd name="T97" fmla="*/ 0 h 1000"/>
                <a:gd name="T98" fmla="*/ 1538 w 1538"/>
                <a:gd name="T99" fmla="*/ 1000 h 10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38" h="1000">
                  <a:moveTo>
                    <a:pt x="21" y="284"/>
                  </a:moveTo>
                  <a:lnTo>
                    <a:pt x="54" y="240"/>
                  </a:lnTo>
                  <a:lnTo>
                    <a:pt x="94" y="194"/>
                  </a:lnTo>
                  <a:lnTo>
                    <a:pt x="140" y="151"/>
                  </a:lnTo>
                  <a:lnTo>
                    <a:pt x="192" y="111"/>
                  </a:lnTo>
                  <a:lnTo>
                    <a:pt x="249" y="74"/>
                  </a:lnTo>
                  <a:lnTo>
                    <a:pt x="311" y="43"/>
                  </a:lnTo>
                  <a:lnTo>
                    <a:pt x="380" y="20"/>
                  </a:lnTo>
                  <a:lnTo>
                    <a:pt x="454" y="5"/>
                  </a:lnTo>
                  <a:lnTo>
                    <a:pt x="494" y="1"/>
                  </a:lnTo>
                  <a:lnTo>
                    <a:pt x="539" y="0"/>
                  </a:lnTo>
                  <a:lnTo>
                    <a:pt x="639" y="3"/>
                  </a:lnTo>
                  <a:lnTo>
                    <a:pt x="747" y="14"/>
                  </a:lnTo>
                  <a:lnTo>
                    <a:pt x="860" y="30"/>
                  </a:lnTo>
                  <a:lnTo>
                    <a:pt x="971" y="51"/>
                  </a:lnTo>
                  <a:lnTo>
                    <a:pt x="1076" y="75"/>
                  </a:lnTo>
                  <a:lnTo>
                    <a:pt x="1125" y="88"/>
                  </a:lnTo>
                  <a:lnTo>
                    <a:pt x="1170" y="101"/>
                  </a:lnTo>
                  <a:lnTo>
                    <a:pt x="1210" y="115"/>
                  </a:lnTo>
                  <a:lnTo>
                    <a:pt x="1246" y="127"/>
                  </a:lnTo>
                  <a:lnTo>
                    <a:pt x="1309" y="156"/>
                  </a:lnTo>
                  <a:lnTo>
                    <a:pt x="1362" y="187"/>
                  </a:lnTo>
                  <a:lnTo>
                    <a:pt x="1408" y="223"/>
                  </a:lnTo>
                  <a:lnTo>
                    <a:pt x="1446" y="261"/>
                  </a:lnTo>
                  <a:lnTo>
                    <a:pt x="1476" y="301"/>
                  </a:lnTo>
                  <a:lnTo>
                    <a:pt x="1500" y="343"/>
                  </a:lnTo>
                  <a:lnTo>
                    <a:pt x="1517" y="386"/>
                  </a:lnTo>
                  <a:lnTo>
                    <a:pt x="1529" y="430"/>
                  </a:lnTo>
                  <a:lnTo>
                    <a:pt x="1536" y="477"/>
                  </a:lnTo>
                  <a:lnTo>
                    <a:pt x="1537" y="528"/>
                  </a:lnTo>
                  <a:lnTo>
                    <a:pt x="1533" y="582"/>
                  </a:lnTo>
                  <a:lnTo>
                    <a:pt x="1521" y="638"/>
                  </a:lnTo>
                  <a:lnTo>
                    <a:pt x="1502" y="693"/>
                  </a:lnTo>
                  <a:lnTo>
                    <a:pt x="1475" y="743"/>
                  </a:lnTo>
                  <a:lnTo>
                    <a:pt x="1440" y="791"/>
                  </a:lnTo>
                  <a:lnTo>
                    <a:pt x="1397" y="830"/>
                  </a:lnTo>
                  <a:lnTo>
                    <a:pt x="1341" y="864"/>
                  </a:lnTo>
                  <a:lnTo>
                    <a:pt x="1273" y="897"/>
                  </a:lnTo>
                  <a:lnTo>
                    <a:pt x="1195" y="926"/>
                  </a:lnTo>
                  <a:lnTo>
                    <a:pt x="1111" y="952"/>
                  </a:lnTo>
                  <a:lnTo>
                    <a:pt x="1022" y="972"/>
                  </a:lnTo>
                  <a:lnTo>
                    <a:pt x="931" y="988"/>
                  </a:lnTo>
                  <a:lnTo>
                    <a:pt x="842" y="997"/>
                  </a:lnTo>
                  <a:lnTo>
                    <a:pt x="756" y="999"/>
                  </a:lnTo>
                  <a:lnTo>
                    <a:pt x="668" y="995"/>
                  </a:lnTo>
                  <a:lnTo>
                    <a:pt x="572" y="985"/>
                  </a:lnTo>
                  <a:lnTo>
                    <a:pt x="472" y="968"/>
                  </a:lnTo>
                  <a:lnTo>
                    <a:pt x="373" y="946"/>
                  </a:lnTo>
                  <a:lnTo>
                    <a:pt x="279" y="919"/>
                  </a:lnTo>
                  <a:lnTo>
                    <a:pt x="193" y="887"/>
                  </a:lnTo>
                  <a:lnTo>
                    <a:pt x="155" y="869"/>
                  </a:lnTo>
                  <a:lnTo>
                    <a:pt x="121" y="849"/>
                  </a:lnTo>
                  <a:lnTo>
                    <a:pt x="90" y="829"/>
                  </a:lnTo>
                  <a:lnTo>
                    <a:pt x="65" y="807"/>
                  </a:lnTo>
                  <a:lnTo>
                    <a:pt x="45" y="783"/>
                  </a:lnTo>
                  <a:lnTo>
                    <a:pt x="28" y="755"/>
                  </a:lnTo>
                  <a:lnTo>
                    <a:pt x="17" y="724"/>
                  </a:lnTo>
                  <a:lnTo>
                    <a:pt x="9" y="691"/>
                  </a:lnTo>
                  <a:lnTo>
                    <a:pt x="0" y="618"/>
                  </a:lnTo>
                  <a:lnTo>
                    <a:pt x="1" y="542"/>
                  </a:lnTo>
                  <a:lnTo>
                    <a:pt x="7" y="466"/>
                  </a:lnTo>
                  <a:lnTo>
                    <a:pt x="15" y="396"/>
                  </a:lnTo>
                  <a:lnTo>
                    <a:pt x="21" y="333"/>
                  </a:lnTo>
                  <a:lnTo>
                    <a:pt x="21" y="307"/>
                  </a:lnTo>
                  <a:lnTo>
                    <a:pt x="21" y="28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39" name="Freeform 5"/>
            <p:cNvSpPr>
              <a:spLocks/>
            </p:cNvSpPr>
            <p:nvPr/>
          </p:nvSpPr>
          <p:spPr bwMode="auto">
            <a:xfrm>
              <a:off x="644" y="2190"/>
              <a:ext cx="1211" cy="951"/>
            </a:xfrm>
            <a:custGeom>
              <a:avLst/>
              <a:gdLst>
                <a:gd name="T0" fmla="*/ 86 w 1211"/>
                <a:gd name="T1" fmla="*/ 339 h 951"/>
                <a:gd name="T2" fmla="*/ 110 w 1211"/>
                <a:gd name="T3" fmla="*/ 280 h 951"/>
                <a:gd name="T4" fmla="*/ 121 w 1211"/>
                <a:gd name="T5" fmla="*/ 228 h 951"/>
                <a:gd name="T6" fmla="*/ 141 w 1211"/>
                <a:gd name="T7" fmla="*/ 182 h 951"/>
                <a:gd name="T8" fmla="*/ 184 w 1211"/>
                <a:gd name="T9" fmla="*/ 146 h 951"/>
                <a:gd name="T10" fmla="*/ 239 w 1211"/>
                <a:gd name="T11" fmla="*/ 119 h 951"/>
                <a:gd name="T12" fmla="*/ 306 w 1211"/>
                <a:gd name="T13" fmla="*/ 99 h 951"/>
                <a:gd name="T14" fmla="*/ 390 w 1211"/>
                <a:gd name="T15" fmla="*/ 82 h 951"/>
                <a:gd name="T16" fmla="*/ 468 w 1211"/>
                <a:gd name="T17" fmla="*/ 67 h 951"/>
                <a:gd name="T18" fmla="*/ 570 w 1211"/>
                <a:gd name="T19" fmla="*/ 46 h 951"/>
                <a:gd name="T20" fmla="*/ 728 w 1211"/>
                <a:gd name="T21" fmla="*/ 15 h 951"/>
                <a:gd name="T22" fmla="*/ 884 w 1211"/>
                <a:gd name="T23" fmla="*/ 0 h 951"/>
                <a:gd name="T24" fmla="*/ 951 w 1211"/>
                <a:gd name="T25" fmla="*/ 4 h 951"/>
                <a:gd name="T26" fmla="*/ 1006 w 1211"/>
                <a:gd name="T27" fmla="*/ 19 h 951"/>
                <a:gd name="T28" fmla="*/ 1094 w 1211"/>
                <a:gd name="T29" fmla="*/ 83 h 951"/>
                <a:gd name="T30" fmla="*/ 1162 w 1211"/>
                <a:gd name="T31" fmla="*/ 178 h 951"/>
                <a:gd name="T32" fmla="*/ 1202 w 1211"/>
                <a:gd name="T33" fmla="*/ 292 h 951"/>
                <a:gd name="T34" fmla="*/ 1208 w 1211"/>
                <a:gd name="T35" fmla="*/ 406 h 951"/>
                <a:gd name="T36" fmla="*/ 1175 w 1211"/>
                <a:gd name="T37" fmla="*/ 532 h 951"/>
                <a:gd name="T38" fmla="*/ 1106 w 1211"/>
                <a:gd name="T39" fmla="*/ 672 h 951"/>
                <a:gd name="T40" fmla="*/ 1012 w 1211"/>
                <a:gd name="T41" fmla="*/ 801 h 951"/>
                <a:gd name="T42" fmla="*/ 958 w 1211"/>
                <a:gd name="T43" fmla="*/ 853 h 951"/>
                <a:gd name="T44" fmla="*/ 903 w 1211"/>
                <a:gd name="T45" fmla="*/ 893 h 951"/>
                <a:gd name="T46" fmla="*/ 839 w 1211"/>
                <a:gd name="T47" fmla="*/ 920 h 951"/>
                <a:gd name="T48" fmla="*/ 682 w 1211"/>
                <a:gd name="T49" fmla="*/ 946 h 951"/>
                <a:gd name="T50" fmla="*/ 511 w 1211"/>
                <a:gd name="T51" fmla="*/ 946 h 951"/>
                <a:gd name="T52" fmla="*/ 355 w 1211"/>
                <a:gd name="T53" fmla="*/ 930 h 951"/>
                <a:gd name="T54" fmla="*/ 293 w 1211"/>
                <a:gd name="T55" fmla="*/ 920 h 951"/>
                <a:gd name="T56" fmla="*/ 191 w 1211"/>
                <a:gd name="T57" fmla="*/ 889 h 951"/>
                <a:gd name="T58" fmla="*/ 110 w 1211"/>
                <a:gd name="T59" fmla="*/ 844 h 951"/>
                <a:gd name="T60" fmla="*/ 48 w 1211"/>
                <a:gd name="T61" fmla="*/ 787 h 951"/>
                <a:gd name="T62" fmla="*/ 9 w 1211"/>
                <a:gd name="T63" fmla="*/ 722 h 951"/>
                <a:gd name="T64" fmla="*/ 0 w 1211"/>
                <a:gd name="T65" fmla="*/ 638 h 951"/>
                <a:gd name="T66" fmla="*/ 18 w 1211"/>
                <a:gd name="T67" fmla="*/ 538 h 951"/>
                <a:gd name="T68" fmla="*/ 45 w 1211"/>
                <a:gd name="T69" fmla="*/ 442 h 951"/>
                <a:gd name="T70" fmla="*/ 63 w 1211"/>
                <a:gd name="T71" fmla="*/ 370 h 9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1"/>
                <a:gd name="T109" fmla="*/ 0 h 951"/>
                <a:gd name="T110" fmla="*/ 1211 w 1211"/>
                <a:gd name="T111" fmla="*/ 951 h 95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1" h="951">
                  <a:moveTo>
                    <a:pt x="63" y="370"/>
                  </a:moveTo>
                  <a:lnTo>
                    <a:pt x="86" y="339"/>
                  </a:lnTo>
                  <a:lnTo>
                    <a:pt x="101" y="308"/>
                  </a:lnTo>
                  <a:lnTo>
                    <a:pt x="110" y="280"/>
                  </a:lnTo>
                  <a:lnTo>
                    <a:pt x="116" y="253"/>
                  </a:lnTo>
                  <a:lnTo>
                    <a:pt x="121" y="228"/>
                  </a:lnTo>
                  <a:lnTo>
                    <a:pt x="129" y="204"/>
                  </a:lnTo>
                  <a:lnTo>
                    <a:pt x="141" y="182"/>
                  </a:lnTo>
                  <a:lnTo>
                    <a:pt x="160" y="163"/>
                  </a:lnTo>
                  <a:lnTo>
                    <a:pt x="184" y="146"/>
                  </a:lnTo>
                  <a:lnTo>
                    <a:pt x="210" y="131"/>
                  </a:lnTo>
                  <a:lnTo>
                    <a:pt x="239" y="119"/>
                  </a:lnTo>
                  <a:lnTo>
                    <a:pt x="271" y="109"/>
                  </a:lnTo>
                  <a:lnTo>
                    <a:pt x="306" y="99"/>
                  </a:lnTo>
                  <a:lnTo>
                    <a:pt x="346" y="90"/>
                  </a:lnTo>
                  <a:lnTo>
                    <a:pt x="390" y="82"/>
                  </a:lnTo>
                  <a:lnTo>
                    <a:pt x="440" y="73"/>
                  </a:lnTo>
                  <a:lnTo>
                    <a:pt x="468" y="67"/>
                  </a:lnTo>
                  <a:lnTo>
                    <a:pt x="500" y="61"/>
                  </a:lnTo>
                  <a:lnTo>
                    <a:pt x="570" y="46"/>
                  </a:lnTo>
                  <a:lnTo>
                    <a:pt x="648" y="30"/>
                  </a:lnTo>
                  <a:lnTo>
                    <a:pt x="728" y="15"/>
                  </a:lnTo>
                  <a:lnTo>
                    <a:pt x="808" y="4"/>
                  </a:lnTo>
                  <a:lnTo>
                    <a:pt x="884" y="0"/>
                  </a:lnTo>
                  <a:lnTo>
                    <a:pt x="919" y="1"/>
                  </a:lnTo>
                  <a:lnTo>
                    <a:pt x="951" y="4"/>
                  </a:lnTo>
                  <a:lnTo>
                    <a:pt x="980" y="10"/>
                  </a:lnTo>
                  <a:lnTo>
                    <a:pt x="1006" y="19"/>
                  </a:lnTo>
                  <a:lnTo>
                    <a:pt x="1052" y="45"/>
                  </a:lnTo>
                  <a:lnTo>
                    <a:pt x="1094" y="83"/>
                  </a:lnTo>
                  <a:lnTo>
                    <a:pt x="1131" y="127"/>
                  </a:lnTo>
                  <a:lnTo>
                    <a:pt x="1162" y="178"/>
                  </a:lnTo>
                  <a:lnTo>
                    <a:pt x="1186" y="234"/>
                  </a:lnTo>
                  <a:lnTo>
                    <a:pt x="1202" y="292"/>
                  </a:lnTo>
                  <a:lnTo>
                    <a:pt x="1210" y="350"/>
                  </a:lnTo>
                  <a:lnTo>
                    <a:pt x="1208" y="406"/>
                  </a:lnTo>
                  <a:lnTo>
                    <a:pt x="1196" y="466"/>
                  </a:lnTo>
                  <a:lnTo>
                    <a:pt x="1175" y="532"/>
                  </a:lnTo>
                  <a:lnTo>
                    <a:pt x="1144" y="602"/>
                  </a:lnTo>
                  <a:lnTo>
                    <a:pt x="1106" y="672"/>
                  </a:lnTo>
                  <a:lnTo>
                    <a:pt x="1061" y="740"/>
                  </a:lnTo>
                  <a:lnTo>
                    <a:pt x="1012" y="801"/>
                  </a:lnTo>
                  <a:lnTo>
                    <a:pt x="985" y="829"/>
                  </a:lnTo>
                  <a:lnTo>
                    <a:pt x="958" y="853"/>
                  </a:lnTo>
                  <a:lnTo>
                    <a:pt x="931" y="875"/>
                  </a:lnTo>
                  <a:lnTo>
                    <a:pt x="903" y="893"/>
                  </a:lnTo>
                  <a:lnTo>
                    <a:pt x="873" y="907"/>
                  </a:lnTo>
                  <a:lnTo>
                    <a:pt x="839" y="920"/>
                  </a:lnTo>
                  <a:lnTo>
                    <a:pt x="764" y="937"/>
                  </a:lnTo>
                  <a:lnTo>
                    <a:pt x="682" y="946"/>
                  </a:lnTo>
                  <a:lnTo>
                    <a:pt x="596" y="950"/>
                  </a:lnTo>
                  <a:lnTo>
                    <a:pt x="511" y="946"/>
                  </a:lnTo>
                  <a:lnTo>
                    <a:pt x="430" y="940"/>
                  </a:lnTo>
                  <a:lnTo>
                    <a:pt x="355" y="930"/>
                  </a:lnTo>
                  <a:lnTo>
                    <a:pt x="322" y="925"/>
                  </a:lnTo>
                  <a:lnTo>
                    <a:pt x="293" y="920"/>
                  </a:lnTo>
                  <a:lnTo>
                    <a:pt x="240" y="907"/>
                  </a:lnTo>
                  <a:lnTo>
                    <a:pt x="191" y="889"/>
                  </a:lnTo>
                  <a:lnTo>
                    <a:pt x="148" y="869"/>
                  </a:lnTo>
                  <a:lnTo>
                    <a:pt x="110" y="844"/>
                  </a:lnTo>
                  <a:lnTo>
                    <a:pt x="76" y="817"/>
                  </a:lnTo>
                  <a:lnTo>
                    <a:pt x="48" y="787"/>
                  </a:lnTo>
                  <a:lnTo>
                    <a:pt x="26" y="755"/>
                  </a:lnTo>
                  <a:lnTo>
                    <a:pt x="9" y="722"/>
                  </a:lnTo>
                  <a:lnTo>
                    <a:pt x="0" y="683"/>
                  </a:lnTo>
                  <a:lnTo>
                    <a:pt x="0" y="638"/>
                  </a:lnTo>
                  <a:lnTo>
                    <a:pt x="7" y="589"/>
                  </a:lnTo>
                  <a:lnTo>
                    <a:pt x="18" y="538"/>
                  </a:lnTo>
                  <a:lnTo>
                    <a:pt x="31" y="489"/>
                  </a:lnTo>
                  <a:lnTo>
                    <a:pt x="45" y="442"/>
                  </a:lnTo>
                  <a:lnTo>
                    <a:pt x="56" y="402"/>
                  </a:lnTo>
                  <a:lnTo>
                    <a:pt x="63" y="370"/>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40" name="Freeform 6"/>
            <p:cNvSpPr>
              <a:spLocks/>
            </p:cNvSpPr>
            <p:nvPr/>
          </p:nvSpPr>
          <p:spPr bwMode="auto">
            <a:xfrm>
              <a:off x="1483" y="2987"/>
              <a:ext cx="1600" cy="676"/>
            </a:xfrm>
            <a:custGeom>
              <a:avLst/>
              <a:gdLst>
                <a:gd name="T0" fmla="*/ 129 w 1600"/>
                <a:gd name="T1" fmla="*/ 185 h 676"/>
                <a:gd name="T2" fmla="*/ 186 w 1600"/>
                <a:gd name="T3" fmla="*/ 136 h 676"/>
                <a:gd name="T4" fmla="*/ 293 w 1600"/>
                <a:gd name="T5" fmla="*/ 87 h 676"/>
                <a:gd name="T6" fmla="*/ 417 w 1600"/>
                <a:gd name="T7" fmla="*/ 47 h 676"/>
                <a:gd name="T8" fmla="*/ 566 w 1600"/>
                <a:gd name="T9" fmla="*/ 11 h 676"/>
                <a:gd name="T10" fmla="*/ 671 w 1600"/>
                <a:gd name="T11" fmla="*/ 0 h 676"/>
                <a:gd name="T12" fmla="*/ 774 w 1600"/>
                <a:gd name="T13" fmla="*/ 4 h 676"/>
                <a:gd name="T14" fmla="*/ 871 w 1600"/>
                <a:gd name="T15" fmla="*/ 31 h 676"/>
                <a:gd name="T16" fmla="*/ 969 w 1600"/>
                <a:gd name="T17" fmla="*/ 75 h 676"/>
                <a:gd name="T18" fmla="*/ 1167 w 1600"/>
                <a:gd name="T19" fmla="*/ 185 h 676"/>
                <a:gd name="T20" fmla="*/ 1290 w 1600"/>
                <a:gd name="T21" fmla="*/ 242 h 676"/>
                <a:gd name="T22" fmla="*/ 1427 w 1600"/>
                <a:gd name="T23" fmla="*/ 303 h 676"/>
                <a:gd name="T24" fmla="*/ 1542 w 1600"/>
                <a:gd name="T25" fmla="*/ 366 h 676"/>
                <a:gd name="T26" fmla="*/ 1579 w 1600"/>
                <a:gd name="T27" fmla="*/ 397 h 676"/>
                <a:gd name="T28" fmla="*/ 1598 w 1600"/>
                <a:gd name="T29" fmla="*/ 427 h 676"/>
                <a:gd name="T30" fmla="*/ 1597 w 1600"/>
                <a:gd name="T31" fmla="*/ 457 h 676"/>
                <a:gd name="T32" fmla="*/ 1550 w 1600"/>
                <a:gd name="T33" fmla="*/ 521 h 676"/>
                <a:gd name="T34" fmla="*/ 1459 w 1600"/>
                <a:gd name="T35" fmla="*/ 583 h 676"/>
                <a:gd name="T36" fmla="*/ 1347 w 1600"/>
                <a:gd name="T37" fmla="*/ 633 h 676"/>
                <a:gd name="T38" fmla="*/ 1227 w 1600"/>
                <a:gd name="T39" fmla="*/ 663 h 676"/>
                <a:gd name="T40" fmla="*/ 1082 w 1600"/>
                <a:gd name="T41" fmla="*/ 674 h 676"/>
                <a:gd name="T42" fmla="*/ 836 w 1600"/>
                <a:gd name="T43" fmla="*/ 670 h 676"/>
                <a:gd name="T44" fmla="*/ 673 w 1600"/>
                <a:gd name="T45" fmla="*/ 663 h 676"/>
                <a:gd name="T46" fmla="*/ 499 w 1600"/>
                <a:gd name="T47" fmla="*/ 661 h 676"/>
                <a:gd name="T48" fmla="*/ 312 w 1600"/>
                <a:gd name="T49" fmla="*/ 657 h 676"/>
                <a:gd name="T50" fmla="*/ 147 w 1600"/>
                <a:gd name="T51" fmla="*/ 641 h 676"/>
                <a:gd name="T52" fmla="*/ 82 w 1600"/>
                <a:gd name="T53" fmla="*/ 625 h 676"/>
                <a:gd name="T54" fmla="*/ 37 w 1600"/>
                <a:gd name="T55" fmla="*/ 601 h 676"/>
                <a:gd name="T56" fmla="*/ 11 w 1600"/>
                <a:gd name="T57" fmla="*/ 567 h 676"/>
                <a:gd name="T58" fmla="*/ 3 w 1600"/>
                <a:gd name="T59" fmla="*/ 470 h 676"/>
                <a:gd name="T60" fmla="*/ 35 w 1600"/>
                <a:gd name="T61" fmla="*/ 358 h 676"/>
                <a:gd name="T62" fmla="*/ 84 w 1600"/>
                <a:gd name="T63" fmla="*/ 255 h 6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00"/>
                <a:gd name="T97" fmla="*/ 0 h 676"/>
                <a:gd name="T98" fmla="*/ 1600 w 1600"/>
                <a:gd name="T99" fmla="*/ 676 h 6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00" h="676">
                  <a:moveTo>
                    <a:pt x="107" y="216"/>
                  </a:moveTo>
                  <a:lnTo>
                    <a:pt x="129" y="185"/>
                  </a:lnTo>
                  <a:lnTo>
                    <a:pt x="156" y="159"/>
                  </a:lnTo>
                  <a:lnTo>
                    <a:pt x="186" y="136"/>
                  </a:lnTo>
                  <a:lnTo>
                    <a:pt x="219" y="118"/>
                  </a:lnTo>
                  <a:lnTo>
                    <a:pt x="293" y="87"/>
                  </a:lnTo>
                  <a:lnTo>
                    <a:pt x="373" y="60"/>
                  </a:lnTo>
                  <a:lnTo>
                    <a:pt x="417" y="47"/>
                  </a:lnTo>
                  <a:lnTo>
                    <a:pt x="464" y="34"/>
                  </a:lnTo>
                  <a:lnTo>
                    <a:pt x="566" y="11"/>
                  </a:lnTo>
                  <a:lnTo>
                    <a:pt x="618" y="4"/>
                  </a:lnTo>
                  <a:lnTo>
                    <a:pt x="671" y="0"/>
                  </a:lnTo>
                  <a:lnTo>
                    <a:pt x="723" y="0"/>
                  </a:lnTo>
                  <a:lnTo>
                    <a:pt x="774" y="4"/>
                  </a:lnTo>
                  <a:lnTo>
                    <a:pt x="823" y="15"/>
                  </a:lnTo>
                  <a:lnTo>
                    <a:pt x="871" y="31"/>
                  </a:lnTo>
                  <a:lnTo>
                    <a:pt x="920" y="52"/>
                  </a:lnTo>
                  <a:lnTo>
                    <a:pt x="969" y="75"/>
                  </a:lnTo>
                  <a:lnTo>
                    <a:pt x="1067" y="130"/>
                  </a:lnTo>
                  <a:lnTo>
                    <a:pt x="1167" y="185"/>
                  </a:lnTo>
                  <a:lnTo>
                    <a:pt x="1225" y="212"/>
                  </a:lnTo>
                  <a:lnTo>
                    <a:pt x="1290" y="242"/>
                  </a:lnTo>
                  <a:lnTo>
                    <a:pt x="1359" y="272"/>
                  </a:lnTo>
                  <a:lnTo>
                    <a:pt x="1427" y="303"/>
                  </a:lnTo>
                  <a:lnTo>
                    <a:pt x="1490" y="335"/>
                  </a:lnTo>
                  <a:lnTo>
                    <a:pt x="1542" y="366"/>
                  </a:lnTo>
                  <a:lnTo>
                    <a:pt x="1563" y="382"/>
                  </a:lnTo>
                  <a:lnTo>
                    <a:pt x="1579" y="397"/>
                  </a:lnTo>
                  <a:lnTo>
                    <a:pt x="1591" y="412"/>
                  </a:lnTo>
                  <a:lnTo>
                    <a:pt x="1598" y="427"/>
                  </a:lnTo>
                  <a:lnTo>
                    <a:pt x="1599" y="441"/>
                  </a:lnTo>
                  <a:lnTo>
                    <a:pt x="1597" y="457"/>
                  </a:lnTo>
                  <a:lnTo>
                    <a:pt x="1580" y="489"/>
                  </a:lnTo>
                  <a:lnTo>
                    <a:pt x="1550" y="521"/>
                  </a:lnTo>
                  <a:lnTo>
                    <a:pt x="1509" y="553"/>
                  </a:lnTo>
                  <a:lnTo>
                    <a:pt x="1459" y="583"/>
                  </a:lnTo>
                  <a:lnTo>
                    <a:pt x="1405" y="610"/>
                  </a:lnTo>
                  <a:lnTo>
                    <a:pt x="1347" y="633"/>
                  </a:lnTo>
                  <a:lnTo>
                    <a:pt x="1289" y="651"/>
                  </a:lnTo>
                  <a:lnTo>
                    <a:pt x="1227" y="663"/>
                  </a:lnTo>
                  <a:lnTo>
                    <a:pt x="1158" y="671"/>
                  </a:lnTo>
                  <a:lnTo>
                    <a:pt x="1082" y="674"/>
                  </a:lnTo>
                  <a:lnTo>
                    <a:pt x="1002" y="675"/>
                  </a:lnTo>
                  <a:lnTo>
                    <a:pt x="836" y="670"/>
                  </a:lnTo>
                  <a:lnTo>
                    <a:pt x="753" y="667"/>
                  </a:lnTo>
                  <a:lnTo>
                    <a:pt x="673" y="663"/>
                  </a:lnTo>
                  <a:lnTo>
                    <a:pt x="590" y="661"/>
                  </a:lnTo>
                  <a:lnTo>
                    <a:pt x="499" y="661"/>
                  </a:lnTo>
                  <a:lnTo>
                    <a:pt x="405" y="660"/>
                  </a:lnTo>
                  <a:lnTo>
                    <a:pt x="312" y="657"/>
                  </a:lnTo>
                  <a:lnTo>
                    <a:pt x="225" y="651"/>
                  </a:lnTo>
                  <a:lnTo>
                    <a:pt x="147" y="641"/>
                  </a:lnTo>
                  <a:lnTo>
                    <a:pt x="113" y="634"/>
                  </a:lnTo>
                  <a:lnTo>
                    <a:pt x="82" y="625"/>
                  </a:lnTo>
                  <a:lnTo>
                    <a:pt x="57" y="614"/>
                  </a:lnTo>
                  <a:lnTo>
                    <a:pt x="37" y="601"/>
                  </a:lnTo>
                  <a:lnTo>
                    <a:pt x="21" y="586"/>
                  </a:lnTo>
                  <a:lnTo>
                    <a:pt x="11" y="567"/>
                  </a:lnTo>
                  <a:lnTo>
                    <a:pt x="0" y="522"/>
                  </a:lnTo>
                  <a:lnTo>
                    <a:pt x="3" y="470"/>
                  </a:lnTo>
                  <a:lnTo>
                    <a:pt x="15" y="415"/>
                  </a:lnTo>
                  <a:lnTo>
                    <a:pt x="35" y="358"/>
                  </a:lnTo>
                  <a:lnTo>
                    <a:pt x="58" y="303"/>
                  </a:lnTo>
                  <a:lnTo>
                    <a:pt x="84" y="255"/>
                  </a:lnTo>
                  <a:lnTo>
                    <a:pt x="107" y="21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41" name="Oval 7"/>
            <p:cNvSpPr>
              <a:spLocks noChangeArrowheads="1"/>
            </p:cNvSpPr>
            <p:nvPr/>
          </p:nvSpPr>
          <p:spPr bwMode="auto">
            <a:xfrm>
              <a:off x="876" y="288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42" name="Line 8"/>
            <p:cNvSpPr>
              <a:spLocks noChangeShapeType="1"/>
            </p:cNvSpPr>
            <p:nvPr/>
          </p:nvSpPr>
          <p:spPr bwMode="auto">
            <a:xfrm>
              <a:off x="876" y="28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43" name="Line 9"/>
            <p:cNvSpPr>
              <a:spLocks noChangeShapeType="1"/>
            </p:cNvSpPr>
            <p:nvPr/>
          </p:nvSpPr>
          <p:spPr bwMode="auto">
            <a:xfrm>
              <a:off x="1189" y="28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44" name="Rectangle 10"/>
            <p:cNvSpPr>
              <a:spLocks noChangeArrowheads="1"/>
            </p:cNvSpPr>
            <p:nvPr/>
          </p:nvSpPr>
          <p:spPr bwMode="auto">
            <a:xfrm>
              <a:off x="876" y="287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45" name="Oval 11"/>
            <p:cNvSpPr>
              <a:spLocks noChangeArrowheads="1"/>
            </p:cNvSpPr>
            <p:nvPr/>
          </p:nvSpPr>
          <p:spPr bwMode="auto">
            <a:xfrm>
              <a:off x="873" y="2818"/>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46" name="Rectangle 12"/>
            <p:cNvSpPr>
              <a:spLocks noChangeArrowheads="1"/>
            </p:cNvSpPr>
            <p:nvPr/>
          </p:nvSpPr>
          <p:spPr bwMode="auto">
            <a:xfrm>
              <a:off x="960" y="2831"/>
              <a:ext cx="141" cy="124"/>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47" name="Rectangle 13"/>
            <p:cNvSpPr>
              <a:spLocks noChangeArrowheads="1"/>
            </p:cNvSpPr>
            <p:nvPr/>
          </p:nvSpPr>
          <p:spPr bwMode="auto">
            <a:xfrm>
              <a:off x="872" y="2770"/>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3b</a:t>
              </a:r>
            </a:p>
          </p:txBody>
        </p:sp>
        <p:sp>
          <p:nvSpPr>
            <p:cNvPr id="348" name="Oval 14"/>
            <p:cNvSpPr>
              <a:spLocks noChangeArrowheads="1"/>
            </p:cNvSpPr>
            <p:nvPr/>
          </p:nvSpPr>
          <p:spPr bwMode="auto">
            <a:xfrm>
              <a:off x="2094" y="349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49" name="Line 15"/>
            <p:cNvSpPr>
              <a:spLocks noChangeShapeType="1"/>
            </p:cNvSpPr>
            <p:nvPr/>
          </p:nvSpPr>
          <p:spPr bwMode="auto">
            <a:xfrm>
              <a:off x="2094" y="34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50" name="Line 16"/>
            <p:cNvSpPr>
              <a:spLocks noChangeShapeType="1"/>
            </p:cNvSpPr>
            <p:nvPr/>
          </p:nvSpPr>
          <p:spPr bwMode="auto">
            <a:xfrm>
              <a:off x="2407" y="34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51" name="Rectangle 17"/>
            <p:cNvSpPr>
              <a:spLocks noChangeArrowheads="1"/>
            </p:cNvSpPr>
            <p:nvPr/>
          </p:nvSpPr>
          <p:spPr bwMode="auto">
            <a:xfrm>
              <a:off x="2094" y="348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52" name="Oval 18"/>
            <p:cNvSpPr>
              <a:spLocks noChangeArrowheads="1"/>
            </p:cNvSpPr>
            <p:nvPr/>
          </p:nvSpPr>
          <p:spPr bwMode="auto">
            <a:xfrm>
              <a:off x="2091" y="342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353" name="Group 21"/>
            <p:cNvGrpSpPr>
              <a:grpSpLocks/>
            </p:cNvGrpSpPr>
            <p:nvPr/>
          </p:nvGrpSpPr>
          <p:grpSpPr bwMode="auto">
            <a:xfrm>
              <a:off x="2091" y="3370"/>
              <a:ext cx="324" cy="252"/>
              <a:chOff x="2091" y="3370"/>
              <a:chExt cx="324" cy="252"/>
            </a:xfrm>
          </p:grpSpPr>
          <p:sp>
            <p:nvSpPr>
              <p:cNvPr id="438" name="Rectangle 19"/>
              <p:cNvSpPr>
                <a:spLocks noChangeArrowheads="1"/>
              </p:cNvSpPr>
              <p:nvPr/>
            </p:nvSpPr>
            <p:spPr bwMode="auto">
              <a:xfrm>
                <a:off x="2177" y="3431"/>
                <a:ext cx="144"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39" name="Rectangle 20"/>
              <p:cNvSpPr>
                <a:spLocks noChangeArrowheads="1"/>
              </p:cNvSpPr>
              <p:nvPr/>
            </p:nvSpPr>
            <p:spPr bwMode="auto">
              <a:xfrm>
                <a:off x="2091" y="3370"/>
                <a:ext cx="3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1d</a:t>
                </a:r>
              </a:p>
            </p:txBody>
          </p:sp>
        </p:grpSp>
        <p:sp>
          <p:nvSpPr>
            <p:cNvPr id="354" name="Oval 22"/>
            <p:cNvSpPr>
              <a:spLocks noChangeArrowheads="1"/>
            </p:cNvSpPr>
            <p:nvPr/>
          </p:nvSpPr>
          <p:spPr bwMode="auto">
            <a:xfrm>
              <a:off x="1437" y="2752"/>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55" name="Line 23"/>
            <p:cNvSpPr>
              <a:spLocks noChangeShapeType="1"/>
            </p:cNvSpPr>
            <p:nvPr/>
          </p:nvSpPr>
          <p:spPr bwMode="auto">
            <a:xfrm>
              <a:off x="1437" y="2745"/>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56" name="Line 24"/>
            <p:cNvSpPr>
              <a:spLocks noChangeShapeType="1"/>
            </p:cNvSpPr>
            <p:nvPr/>
          </p:nvSpPr>
          <p:spPr bwMode="auto">
            <a:xfrm>
              <a:off x="1750" y="2745"/>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57" name="Rectangle 25"/>
            <p:cNvSpPr>
              <a:spLocks noChangeArrowheads="1"/>
            </p:cNvSpPr>
            <p:nvPr/>
          </p:nvSpPr>
          <p:spPr bwMode="auto">
            <a:xfrm>
              <a:off x="1437" y="2745"/>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58" name="Oval 26"/>
            <p:cNvSpPr>
              <a:spLocks noChangeArrowheads="1"/>
            </p:cNvSpPr>
            <p:nvPr/>
          </p:nvSpPr>
          <p:spPr bwMode="auto">
            <a:xfrm>
              <a:off x="1434" y="2686"/>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59" name="Rectangle 27"/>
            <p:cNvSpPr>
              <a:spLocks noChangeArrowheads="1"/>
            </p:cNvSpPr>
            <p:nvPr/>
          </p:nvSpPr>
          <p:spPr bwMode="auto">
            <a:xfrm>
              <a:off x="1521" y="2699"/>
              <a:ext cx="142" cy="11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60" name="Rectangle 28"/>
            <p:cNvSpPr>
              <a:spLocks noChangeArrowheads="1"/>
            </p:cNvSpPr>
            <p:nvPr/>
          </p:nvSpPr>
          <p:spPr bwMode="auto">
            <a:xfrm>
              <a:off x="1441" y="263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3a</a:t>
              </a:r>
            </a:p>
          </p:txBody>
        </p:sp>
        <p:sp>
          <p:nvSpPr>
            <p:cNvPr id="361" name="Oval 29"/>
            <p:cNvSpPr>
              <a:spLocks noChangeArrowheads="1"/>
            </p:cNvSpPr>
            <p:nvPr/>
          </p:nvSpPr>
          <p:spPr bwMode="auto">
            <a:xfrm>
              <a:off x="2058" y="309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62" name="Line 30"/>
            <p:cNvSpPr>
              <a:spLocks noChangeShapeType="1"/>
            </p:cNvSpPr>
            <p:nvPr/>
          </p:nvSpPr>
          <p:spPr bwMode="auto">
            <a:xfrm>
              <a:off x="2058" y="308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3" name="Line 31"/>
            <p:cNvSpPr>
              <a:spLocks noChangeShapeType="1"/>
            </p:cNvSpPr>
            <p:nvPr/>
          </p:nvSpPr>
          <p:spPr bwMode="auto">
            <a:xfrm>
              <a:off x="2371" y="308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4" name="Rectangle 32"/>
            <p:cNvSpPr>
              <a:spLocks noChangeArrowheads="1"/>
            </p:cNvSpPr>
            <p:nvPr/>
          </p:nvSpPr>
          <p:spPr bwMode="auto">
            <a:xfrm>
              <a:off x="2058" y="308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65" name="Oval 33"/>
            <p:cNvSpPr>
              <a:spLocks noChangeArrowheads="1"/>
            </p:cNvSpPr>
            <p:nvPr/>
          </p:nvSpPr>
          <p:spPr bwMode="auto">
            <a:xfrm>
              <a:off x="2055" y="3028"/>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366" name="Group 36"/>
            <p:cNvGrpSpPr>
              <a:grpSpLocks/>
            </p:cNvGrpSpPr>
            <p:nvPr/>
          </p:nvGrpSpPr>
          <p:grpSpPr bwMode="auto">
            <a:xfrm>
              <a:off x="2064" y="2974"/>
              <a:ext cx="301" cy="252"/>
              <a:chOff x="2064" y="2974"/>
              <a:chExt cx="301" cy="252"/>
            </a:xfrm>
          </p:grpSpPr>
          <p:sp>
            <p:nvSpPr>
              <p:cNvPr id="436" name="Rectangle 34"/>
              <p:cNvSpPr>
                <a:spLocks noChangeArrowheads="1"/>
              </p:cNvSpPr>
              <p:nvPr/>
            </p:nvSpPr>
            <p:spPr bwMode="auto">
              <a:xfrm>
                <a:off x="2140" y="303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37" name="Rectangle 35"/>
              <p:cNvSpPr>
                <a:spLocks noChangeArrowheads="1"/>
              </p:cNvSpPr>
              <p:nvPr/>
            </p:nvSpPr>
            <p:spPr bwMode="auto">
              <a:xfrm>
                <a:off x="2064" y="2974"/>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1c</a:t>
                </a:r>
              </a:p>
            </p:txBody>
          </p:sp>
        </p:grpSp>
        <p:sp>
          <p:nvSpPr>
            <p:cNvPr id="367" name="Line 37"/>
            <p:cNvSpPr>
              <a:spLocks noChangeShapeType="1"/>
            </p:cNvSpPr>
            <p:nvPr/>
          </p:nvSpPr>
          <p:spPr bwMode="auto">
            <a:xfrm>
              <a:off x="3853" y="2906"/>
              <a:ext cx="308" cy="9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8" name="Freeform 38"/>
            <p:cNvSpPr>
              <a:spLocks/>
            </p:cNvSpPr>
            <p:nvPr/>
          </p:nvSpPr>
          <p:spPr bwMode="auto">
            <a:xfrm>
              <a:off x="1181" y="2776"/>
              <a:ext cx="253" cy="115"/>
            </a:xfrm>
            <a:custGeom>
              <a:avLst/>
              <a:gdLst>
                <a:gd name="T0" fmla="*/ 0 w 253"/>
                <a:gd name="T1" fmla="*/ 114 h 115"/>
                <a:gd name="T2" fmla="*/ 252 w 253"/>
                <a:gd name="T3" fmla="*/ 0 h 115"/>
                <a:gd name="T4" fmla="*/ 0 60000 65536"/>
                <a:gd name="T5" fmla="*/ 0 60000 65536"/>
                <a:gd name="T6" fmla="*/ 0 w 253"/>
                <a:gd name="T7" fmla="*/ 0 h 115"/>
                <a:gd name="T8" fmla="*/ 253 w 253"/>
                <a:gd name="T9" fmla="*/ 115 h 115"/>
              </a:gdLst>
              <a:ahLst/>
              <a:cxnLst>
                <a:cxn ang="T4">
                  <a:pos x="T0" y="T1"/>
                </a:cxn>
                <a:cxn ang="T5">
                  <a:pos x="T2" y="T3"/>
                </a:cxn>
              </a:cxnLst>
              <a:rect l="T6" t="T7" r="T8" b="T9"/>
              <a:pathLst>
                <a:path w="253" h="115">
                  <a:moveTo>
                    <a:pt x="0" y="114"/>
                  </a:moveTo>
                  <a:lnTo>
                    <a:pt x="252" y="0"/>
                  </a:lnTo>
                </a:path>
              </a:pathLst>
            </a:custGeom>
            <a:noFill/>
            <a:ln w="38100" cap="rnd">
              <a:solidFill>
                <a:srgbClr val="000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9" name="Freeform 39"/>
            <p:cNvSpPr>
              <a:spLocks/>
            </p:cNvSpPr>
            <p:nvPr/>
          </p:nvSpPr>
          <p:spPr bwMode="auto">
            <a:xfrm>
              <a:off x="1617" y="2836"/>
              <a:ext cx="445" cy="259"/>
            </a:xfrm>
            <a:custGeom>
              <a:avLst/>
              <a:gdLst>
                <a:gd name="T0" fmla="*/ 0 w 445"/>
                <a:gd name="T1" fmla="*/ 0 h 259"/>
                <a:gd name="T2" fmla="*/ 444 w 445"/>
                <a:gd name="T3" fmla="*/ 258 h 259"/>
                <a:gd name="T4" fmla="*/ 0 60000 65536"/>
                <a:gd name="T5" fmla="*/ 0 60000 65536"/>
                <a:gd name="T6" fmla="*/ 0 w 445"/>
                <a:gd name="T7" fmla="*/ 0 h 259"/>
                <a:gd name="T8" fmla="*/ 445 w 445"/>
                <a:gd name="T9" fmla="*/ 259 h 259"/>
              </a:gdLst>
              <a:ahLst/>
              <a:cxnLst>
                <a:cxn ang="T4">
                  <a:pos x="T0" y="T1"/>
                </a:cxn>
                <a:cxn ang="T5">
                  <a:pos x="T2" y="T3"/>
                </a:cxn>
              </a:cxnLst>
              <a:rect l="T6" t="T7" r="T8" b="T9"/>
              <a:pathLst>
                <a:path w="445" h="259">
                  <a:moveTo>
                    <a:pt x="0" y="0"/>
                  </a:moveTo>
                  <a:lnTo>
                    <a:pt x="444" y="258"/>
                  </a:lnTo>
                </a:path>
              </a:pathLst>
            </a:custGeom>
            <a:noFill/>
            <a:ln w="38100" cap="rnd">
              <a:solidFill>
                <a:srgbClr val="DB55D8"/>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0" name="Freeform 40"/>
            <p:cNvSpPr>
              <a:spLocks/>
            </p:cNvSpPr>
            <p:nvPr/>
          </p:nvSpPr>
          <p:spPr bwMode="auto">
            <a:xfrm>
              <a:off x="2941" y="2954"/>
              <a:ext cx="655" cy="421"/>
            </a:xfrm>
            <a:custGeom>
              <a:avLst/>
              <a:gdLst>
                <a:gd name="T0" fmla="*/ 0 w 655"/>
                <a:gd name="T1" fmla="*/ 420 h 421"/>
                <a:gd name="T2" fmla="*/ 654 w 655"/>
                <a:gd name="T3" fmla="*/ 0 h 421"/>
                <a:gd name="T4" fmla="*/ 0 60000 65536"/>
                <a:gd name="T5" fmla="*/ 0 60000 65536"/>
                <a:gd name="T6" fmla="*/ 0 w 655"/>
                <a:gd name="T7" fmla="*/ 0 h 421"/>
                <a:gd name="T8" fmla="*/ 655 w 655"/>
                <a:gd name="T9" fmla="*/ 421 h 421"/>
              </a:gdLst>
              <a:ahLst/>
              <a:cxnLst>
                <a:cxn ang="T4">
                  <a:pos x="T0" y="T1"/>
                </a:cxn>
                <a:cxn ang="T5">
                  <a:pos x="T2" y="T3"/>
                </a:cxn>
              </a:cxnLst>
              <a:rect l="T6" t="T7" r="T8" b="T9"/>
              <a:pathLst>
                <a:path w="655" h="421">
                  <a:moveTo>
                    <a:pt x="0" y="420"/>
                  </a:moveTo>
                  <a:lnTo>
                    <a:pt x="654" y="0"/>
                  </a:lnTo>
                </a:path>
              </a:pathLst>
            </a:custGeom>
            <a:noFill/>
            <a:ln w="38100" cap="rnd">
              <a:solidFill>
                <a:srgbClr val="DB55D8"/>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1" name="Oval 41"/>
            <p:cNvSpPr>
              <a:spLocks noChangeArrowheads="1"/>
            </p:cNvSpPr>
            <p:nvPr/>
          </p:nvSpPr>
          <p:spPr bwMode="auto">
            <a:xfrm>
              <a:off x="3540" y="289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72" name="Line 42"/>
            <p:cNvSpPr>
              <a:spLocks noChangeShapeType="1"/>
            </p:cNvSpPr>
            <p:nvPr/>
          </p:nvSpPr>
          <p:spPr bwMode="auto">
            <a:xfrm>
              <a:off x="3540" y="28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3" name="Line 43"/>
            <p:cNvSpPr>
              <a:spLocks noChangeShapeType="1"/>
            </p:cNvSpPr>
            <p:nvPr/>
          </p:nvSpPr>
          <p:spPr bwMode="auto">
            <a:xfrm>
              <a:off x="3853" y="28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4" name="Rectangle 44"/>
            <p:cNvSpPr>
              <a:spLocks noChangeArrowheads="1"/>
            </p:cNvSpPr>
            <p:nvPr/>
          </p:nvSpPr>
          <p:spPr bwMode="auto">
            <a:xfrm>
              <a:off x="3540" y="288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75" name="Oval 45"/>
            <p:cNvSpPr>
              <a:spLocks noChangeArrowheads="1"/>
            </p:cNvSpPr>
            <p:nvPr/>
          </p:nvSpPr>
          <p:spPr bwMode="auto">
            <a:xfrm>
              <a:off x="3537" y="282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76" name="Rectangle 46"/>
            <p:cNvSpPr>
              <a:spLocks noChangeArrowheads="1"/>
            </p:cNvSpPr>
            <p:nvPr/>
          </p:nvSpPr>
          <p:spPr bwMode="auto">
            <a:xfrm>
              <a:off x="3624" y="2837"/>
              <a:ext cx="141" cy="12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77" name="Rectangle 47"/>
            <p:cNvSpPr>
              <a:spLocks noChangeArrowheads="1"/>
            </p:cNvSpPr>
            <p:nvPr/>
          </p:nvSpPr>
          <p:spPr bwMode="auto">
            <a:xfrm>
              <a:off x="3544" y="2776"/>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FFFFFF"/>
                  </a:solidFill>
                  <a:effectLst/>
                  <a:uLnTx/>
                  <a:uFillTx/>
                  <a:latin typeface="+mn-ea"/>
                  <a:ea typeface="+mn-ea"/>
                </a:rPr>
                <a:t>2a</a:t>
              </a:r>
            </a:p>
          </p:txBody>
        </p:sp>
        <p:sp>
          <p:nvSpPr>
            <p:cNvPr id="378" name="Rectangle 48"/>
            <p:cNvSpPr>
              <a:spLocks noChangeArrowheads="1"/>
            </p:cNvSpPr>
            <p:nvPr/>
          </p:nvSpPr>
          <p:spPr bwMode="auto">
            <a:xfrm>
              <a:off x="1212" y="2864"/>
              <a:ext cx="4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mn-ea"/>
                  <a:ea typeface="+mn-ea"/>
                </a:rPr>
                <a:t>AS3</a:t>
              </a:r>
            </a:p>
          </p:txBody>
        </p:sp>
        <p:sp>
          <p:nvSpPr>
            <p:cNvPr id="379" name="Rectangle 49"/>
            <p:cNvSpPr>
              <a:spLocks noChangeArrowheads="1"/>
            </p:cNvSpPr>
            <p:nvPr/>
          </p:nvSpPr>
          <p:spPr bwMode="auto">
            <a:xfrm>
              <a:off x="1572" y="3405"/>
              <a:ext cx="4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mn-ea"/>
                  <a:ea typeface="+mn-ea"/>
                </a:rPr>
                <a:t>AS1</a:t>
              </a:r>
            </a:p>
          </p:txBody>
        </p:sp>
        <p:sp>
          <p:nvSpPr>
            <p:cNvPr id="380" name="Rectangle 50"/>
            <p:cNvSpPr>
              <a:spLocks noChangeArrowheads="1"/>
            </p:cNvSpPr>
            <p:nvPr/>
          </p:nvSpPr>
          <p:spPr bwMode="auto">
            <a:xfrm>
              <a:off x="3822" y="3064"/>
              <a:ext cx="4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mn-ea"/>
                  <a:ea typeface="+mn-ea"/>
                </a:rPr>
                <a:t>AS2</a:t>
              </a:r>
            </a:p>
          </p:txBody>
        </p:sp>
        <p:sp>
          <p:nvSpPr>
            <p:cNvPr id="381" name="Oval 51"/>
            <p:cNvSpPr>
              <a:spLocks noChangeArrowheads="1"/>
            </p:cNvSpPr>
            <p:nvPr/>
          </p:nvSpPr>
          <p:spPr bwMode="auto">
            <a:xfrm>
              <a:off x="1752" y="330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82" name="Line 52"/>
            <p:cNvSpPr>
              <a:spLocks noChangeShapeType="1"/>
            </p:cNvSpPr>
            <p:nvPr/>
          </p:nvSpPr>
          <p:spPr bwMode="auto">
            <a:xfrm>
              <a:off x="1752" y="329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83" name="Line 53"/>
            <p:cNvSpPr>
              <a:spLocks noChangeShapeType="1"/>
            </p:cNvSpPr>
            <p:nvPr/>
          </p:nvSpPr>
          <p:spPr bwMode="auto">
            <a:xfrm>
              <a:off x="2065" y="329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84" name="Rectangle 54"/>
            <p:cNvSpPr>
              <a:spLocks noChangeArrowheads="1"/>
            </p:cNvSpPr>
            <p:nvPr/>
          </p:nvSpPr>
          <p:spPr bwMode="auto">
            <a:xfrm>
              <a:off x="1752" y="329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85" name="Oval 55"/>
            <p:cNvSpPr>
              <a:spLocks noChangeArrowheads="1"/>
            </p:cNvSpPr>
            <p:nvPr/>
          </p:nvSpPr>
          <p:spPr bwMode="auto">
            <a:xfrm>
              <a:off x="1749" y="324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86" name="Rectangle 56"/>
            <p:cNvSpPr>
              <a:spLocks noChangeArrowheads="1"/>
            </p:cNvSpPr>
            <p:nvPr/>
          </p:nvSpPr>
          <p:spPr bwMode="auto">
            <a:xfrm>
              <a:off x="1834" y="3269"/>
              <a:ext cx="142" cy="9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87" name="Rectangle 57"/>
            <p:cNvSpPr>
              <a:spLocks noChangeArrowheads="1"/>
            </p:cNvSpPr>
            <p:nvPr/>
          </p:nvSpPr>
          <p:spPr bwMode="auto">
            <a:xfrm>
              <a:off x="1758" y="318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1a</a:t>
              </a:r>
            </a:p>
          </p:txBody>
        </p:sp>
        <p:grpSp>
          <p:nvGrpSpPr>
            <p:cNvPr id="388" name="Group 65"/>
            <p:cNvGrpSpPr>
              <a:grpSpLocks/>
            </p:cNvGrpSpPr>
            <p:nvPr/>
          </p:nvGrpSpPr>
          <p:grpSpPr bwMode="auto">
            <a:xfrm>
              <a:off x="3995" y="2594"/>
              <a:ext cx="316" cy="252"/>
              <a:chOff x="3995" y="2594"/>
              <a:chExt cx="316" cy="252"/>
            </a:xfrm>
          </p:grpSpPr>
          <p:sp>
            <p:nvSpPr>
              <p:cNvPr id="429" name="Oval 58"/>
              <p:cNvSpPr>
                <a:spLocks noChangeArrowheads="1"/>
              </p:cNvSpPr>
              <p:nvPr/>
            </p:nvSpPr>
            <p:spPr bwMode="auto">
              <a:xfrm>
                <a:off x="3998" y="2708"/>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30" name="Line 59"/>
              <p:cNvSpPr>
                <a:spLocks noChangeShapeType="1"/>
              </p:cNvSpPr>
              <p:nvPr/>
            </p:nvSpPr>
            <p:spPr bwMode="auto">
              <a:xfrm>
                <a:off x="3998" y="270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31" name="Line 60"/>
              <p:cNvSpPr>
                <a:spLocks noChangeShapeType="1"/>
              </p:cNvSpPr>
              <p:nvPr/>
            </p:nvSpPr>
            <p:spPr bwMode="auto">
              <a:xfrm>
                <a:off x="4311" y="270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32" name="Rectangle 61"/>
              <p:cNvSpPr>
                <a:spLocks noChangeArrowheads="1"/>
              </p:cNvSpPr>
              <p:nvPr/>
            </p:nvSpPr>
            <p:spPr bwMode="auto">
              <a:xfrm>
                <a:off x="3998" y="2701"/>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33" name="Oval 62"/>
              <p:cNvSpPr>
                <a:spLocks noChangeArrowheads="1"/>
              </p:cNvSpPr>
              <p:nvPr/>
            </p:nvSpPr>
            <p:spPr bwMode="auto">
              <a:xfrm>
                <a:off x="3995" y="264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34" name="Rectangle 63"/>
              <p:cNvSpPr>
                <a:spLocks noChangeArrowheads="1"/>
              </p:cNvSpPr>
              <p:nvPr/>
            </p:nvSpPr>
            <p:spPr bwMode="auto">
              <a:xfrm>
                <a:off x="4082" y="2655"/>
                <a:ext cx="141" cy="118"/>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35" name="Rectangle 64"/>
              <p:cNvSpPr>
                <a:spLocks noChangeArrowheads="1"/>
              </p:cNvSpPr>
              <p:nvPr/>
            </p:nvSpPr>
            <p:spPr bwMode="auto">
              <a:xfrm>
                <a:off x="4006" y="2594"/>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2c</a:t>
                </a:r>
              </a:p>
            </p:txBody>
          </p:sp>
        </p:grpSp>
        <p:grpSp>
          <p:nvGrpSpPr>
            <p:cNvPr id="389" name="Group 73"/>
            <p:cNvGrpSpPr>
              <a:grpSpLocks/>
            </p:cNvGrpSpPr>
            <p:nvPr/>
          </p:nvGrpSpPr>
          <p:grpSpPr bwMode="auto">
            <a:xfrm>
              <a:off x="4160" y="2884"/>
              <a:ext cx="325" cy="252"/>
              <a:chOff x="4160" y="2884"/>
              <a:chExt cx="325" cy="252"/>
            </a:xfrm>
          </p:grpSpPr>
          <p:sp>
            <p:nvSpPr>
              <p:cNvPr id="422" name="Oval 66"/>
              <p:cNvSpPr>
                <a:spLocks noChangeArrowheads="1"/>
              </p:cNvSpPr>
              <p:nvPr/>
            </p:nvSpPr>
            <p:spPr bwMode="auto">
              <a:xfrm>
                <a:off x="4164" y="2998"/>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23" name="Line 67"/>
              <p:cNvSpPr>
                <a:spLocks noChangeShapeType="1"/>
              </p:cNvSpPr>
              <p:nvPr/>
            </p:nvSpPr>
            <p:spPr bwMode="auto">
              <a:xfrm>
                <a:off x="4164" y="299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24" name="Line 68"/>
              <p:cNvSpPr>
                <a:spLocks noChangeShapeType="1"/>
              </p:cNvSpPr>
              <p:nvPr/>
            </p:nvSpPr>
            <p:spPr bwMode="auto">
              <a:xfrm>
                <a:off x="4477" y="299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25" name="Rectangle 69"/>
              <p:cNvSpPr>
                <a:spLocks noChangeArrowheads="1"/>
              </p:cNvSpPr>
              <p:nvPr/>
            </p:nvSpPr>
            <p:spPr bwMode="auto">
              <a:xfrm>
                <a:off x="4164" y="2991"/>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26" name="Oval 70"/>
              <p:cNvSpPr>
                <a:spLocks noChangeArrowheads="1"/>
              </p:cNvSpPr>
              <p:nvPr/>
            </p:nvSpPr>
            <p:spPr bwMode="auto">
              <a:xfrm>
                <a:off x="4161" y="293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27" name="Rectangle 71"/>
              <p:cNvSpPr>
                <a:spLocks noChangeArrowheads="1"/>
              </p:cNvSpPr>
              <p:nvPr/>
            </p:nvSpPr>
            <p:spPr bwMode="auto">
              <a:xfrm>
                <a:off x="4248" y="2945"/>
                <a:ext cx="142" cy="11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28" name="Rectangle 72"/>
              <p:cNvSpPr>
                <a:spLocks noChangeArrowheads="1"/>
              </p:cNvSpPr>
              <p:nvPr/>
            </p:nvSpPr>
            <p:spPr bwMode="auto">
              <a:xfrm>
                <a:off x="4160" y="288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2b</a:t>
                </a:r>
              </a:p>
            </p:txBody>
          </p:sp>
        </p:grpSp>
        <p:grpSp>
          <p:nvGrpSpPr>
            <p:cNvPr id="390" name="Group 82"/>
            <p:cNvGrpSpPr>
              <a:grpSpLocks/>
            </p:cNvGrpSpPr>
            <p:nvPr/>
          </p:nvGrpSpPr>
          <p:grpSpPr bwMode="auto">
            <a:xfrm>
              <a:off x="2628" y="3254"/>
              <a:ext cx="325" cy="252"/>
              <a:chOff x="2628" y="3254"/>
              <a:chExt cx="325" cy="252"/>
            </a:xfrm>
          </p:grpSpPr>
          <p:sp>
            <p:nvSpPr>
              <p:cNvPr id="414" name="Oval 74"/>
              <p:cNvSpPr>
                <a:spLocks noChangeArrowheads="1"/>
              </p:cNvSpPr>
              <p:nvPr/>
            </p:nvSpPr>
            <p:spPr bwMode="auto">
              <a:xfrm>
                <a:off x="2634" y="3376"/>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15" name="Line 75"/>
              <p:cNvSpPr>
                <a:spLocks noChangeShapeType="1"/>
              </p:cNvSpPr>
              <p:nvPr/>
            </p:nvSpPr>
            <p:spPr bwMode="auto">
              <a:xfrm>
                <a:off x="2634" y="3369"/>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16" name="Line 76"/>
              <p:cNvSpPr>
                <a:spLocks noChangeShapeType="1"/>
              </p:cNvSpPr>
              <p:nvPr/>
            </p:nvSpPr>
            <p:spPr bwMode="auto">
              <a:xfrm>
                <a:off x="2947" y="3369"/>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17" name="Rectangle 77"/>
              <p:cNvSpPr>
                <a:spLocks noChangeArrowheads="1"/>
              </p:cNvSpPr>
              <p:nvPr/>
            </p:nvSpPr>
            <p:spPr bwMode="auto">
              <a:xfrm>
                <a:off x="2634" y="3369"/>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18" name="Oval 78"/>
              <p:cNvSpPr>
                <a:spLocks noChangeArrowheads="1"/>
              </p:cNvSpPr>
              <p:nvPr/>
            </p:nvSpPr>
            <p:spPr bwMode="auto">
              <a:xfrm>
                <a:off x="2631" y="3310"/>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419" name="Group 81"/>
              <p:cNvGrpSpPr>
                <a:grpSpLocks/>
              </p:cNvGrpSpPr>
              <p:nvPr/>
            </p:nvGrpSpPr>
            <p:grpSpPr bwMode="auto">
              <a:xfrm>
                <a:off x="2628" y="3254"/>
                <a:ext cx="325" cy="252"/>
                <a:chOff x="2628" y="3254"/>
                <a:chExt cx="325" cy="252"/>
              </a:xfrm>
            </p:grpSpPr>
            <p:sp>
              <p:nvSpPr>
                <p:cNvPr id="420" name="Rectangle 79"/>
                <p:cNvSpPr>
                  <a:spLocks noChangeArrowheads="1"/>
                </p:cNvSpPr>
                <p:nvPr/>
              </p:nvSpPr>
              <p:spPr bwMode="auto">
                <a:xfrm>
                  <a:off x="2716" y="331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21" name="Rectangle 80"/>
                <p:cNvSpPr>
                  <a:spLocks noChangeArrowheads="1"/>
                </p:cNvSpPr>
                <p:nvPr/>
              </p:nvSpPr>
              <p:spPr bwMode="auto">
                <a:xfrm>
                  <a:off x="2628" y="325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FFFFFF"/>
                      </a:solidFill>
                      <a:effectLst/>
                      <a:uLnTx/>
                      <a:uFillTx/>
                      <a:latin typeface="+mn-ea"/>
                      <a:ea typeface="+mn-ea"/>
                    </a:rPr>
                    <a:t>1b</a:t>
                  </a:r>
                </a:p>
              </p:txBody>
            </p:sp>
          </p:grpSp>
        </p:grpSp>
        <p:grpSp>
          <p:nvGrpSpPr>
            <p:cNvPr id="391" name="Group 91"/>
            <p:cNvGrpSpPr>
              <a:grpSpLocks/>
            </p:cNvGrpSpPr>
            <p:nvPr/>
          </p:nvGrpSpPr>
          <p:grpSpPr bwMode="auto">
            <a:xfrm>
              <a:off x="1043" y="2407"/>
              <a:ext cx="316" cy="252"/>
              <a:chOff x="1043" y="2407"/>
              <a:chExt cx="316" cy="252"/>
            </a:xfrm>
          </p:grpSpPr>
          <p:sp>
            <p:nvSpPr>
              <p:cNvPr id="406" name="Oval 83"/>
              <p:cNvSpPr>
                <a:spLocks noChangeArrowheads="1"/>
              </p:cNvSpPr>
              <p:nvPr/>
            </p:nvSpPr>
            <p:spPr bwMode="auto">
              <a:xfrm>
                <a:off x="1046" y="2529"/>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07" name="Line 84"/>
              <p:cNvSpPr>
                <a:spLocks noChangeShapeType="1"/>
              </p:cNvSpPr>
              <p:nvPr/>
            </p:nvSpPr>
            <p:spPr bwMode="auto">
              <a:xfrm>
                <a:off x="1046" y="252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8" name="Line 85"/>
              <p:cNvSpPr>
                <a:spLocks noChangeShapeType="1"/>
              </p:cNvSpPr>
              <p:nvPr/>
            </p:nvSpPr>
            <p:spPr bwMode="auto">
              <a:xfrm>
                <a:off x="1359" y="252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9" name="Rectangle 86"/>
              <p:cNvSpPr>
                <a:spLocks noChangeArrowheads="1"/>
              </p:cNvSpPr>
              <p:nvPr/>
            </p:nvSpPr>
            <p:spPr bwMode="auto">
              <a:xfrm>
                <a:off x="1046" y="2522"/>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10" name="Oval 87"/>
              <p:cNvSpPr>
                <a:spLocks noChangeArrowheads="1"/>
              </p:cNvSpPr>
              <p:nvPr/>
            </p:nvSpPr>
            <p:spPr bwMode="auto">
              <a:xfrm>
                <a:off x="1043" y="2463"/>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411" name="Group 90"/>
              <p:cNvGrpSpPr>
                <a:grpSpLocks/>
              </p:cNvGrpSpPr>
              <p:nvPr/>
            </p:nvGrpSpPr>
            <p:grpSpPr bwMode="auto">
              <a:xfrm>
                <a:off x="1052" y="2407"/>
                <a:ext cx="301" cy="252"/>
                <a:chOff x="1052" y="2407"/>
                <a:chExt cx="301" cy="252"/>
              </a:xfrm>
            </p:grpSpPr>
            <p:sp>
              <p:nvSpPr>
                <p:cNvPr id="412" name="Rectangle 88"/>
                <p:cNvSpPr>
                  <a:spLocks noChangeArrowheads="1"/>
                </p:cNvSpPr>
                <p:nvPr/>
              </p:nvSpPr>
              <p:spPr bwMode="auto">
                <a:xfrm>
                  <a:off x="1128" y="2468"/>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13" name="Rectangle 89"/>
                <p:cNvSpPr>
                  <a:spLocks noChangeArrowheads="1"/>
                </p:cNvSpPr>
                <p:nvPr/>
              </p:nvSpPr>
              <p:spPr bwMode="auto">
                <a:xfrm>
                  <a:off x="1052" y="2407"/>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3c</a:t>
                  </a:r>
                </a:p>
              </p:txBody>
            </p:sp>
          </p:grpSp>
        </p:grpSp>
        <p:sp>
          <p:nvSpPr>
            <p:cNvPr id="392" name="Line 92"/>
            <p:cNvSpPr>
              <a:spLocks noChangeShapeType="1"/>
            </p:cNvSpPr>
            <p:nvPr/>
          </p:nvSpPr>
          <p:spPr bwMode="auto">
            <a:xfrm flipH="1">
              <a:off x="1987" y="3146"/>
              <a:ext cx="93" cy="10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3" name="Line 93"/>
            <p:cNvSpPr>
              <a:spLocks noChangeShapeType="1"/>
            </p:cNvSpPr>
            <p:nvPr/>
          </p:nvSpPr>
          <p:spPr bwMode="auto">
            <a:xfrm>
              <a:off x="2241" y="3171"/>
              <a:ext cx="0" cy="24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4" name="Line 94"/>
            <p:cNvSpPr>
              <a:spLocks noChangeShapeType="1"/>
            </p:cNvSpPr>
            <p:nvPr/>
          </p:nvSpPr>
          <p:spPr bwMode="auto">
            <a:xfrm>
              <a:off x="2343" y="3138"/>
              <a:ext cx="313" cy="211"/>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5" name="Line 95"/>
            <p:cNvSpPr>
              <a:spLocks noChangeShapeType="1"/>
            </p:cNvSpPr>
            <p:nvPr/>
          </p:nvSpPr>
          <p:spPr bwMode="auto">
            <a:xfrm flipH="1">
              <a:off x="2419" y="3426"/>
              <a:ext cx="237" cy="7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6" name="Line 96"/>
            <p:cNvSpPr>
              <a:spLocks noChangeShapeType="1"/>
            </p:cNvSpPr>
            <p:nvPr/>
          </p:nvSpPr>
          <p:spPr bwMode="auto">
            <a:xfrm flipH="1" flipV="1">
              <a:off x="2055" y="3314"/>
              <a:ext cx="568" cy="51"/>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7" name="Line 97"/>
            <p:cNvSpPr>
              <a:spLocks noChangeShapeType="1"/>
            </p:cNvSpPr>
            <p:nvPr/>
          </p:nvSpPr>
          <p:spPr bwMode="auto">
            <a:xfrm flipV="1">
              <a:off x="3800" y="2738"/>
              <a:ext cx="220" cy="85"/>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8" name="Line 98"/>
            <p:cNvSpPr>
              <a:spLocks noChangeShapeType="1"/>
            </p:cNvSpPr>
            <p:nvPr/>
          </p:nvSpPr>
          <p:spPr bwMode="auto">
            <a:xfrm>
              <a:off x="3563" y="3773"/>
              <a:ext cx="483" cy="0"/>
            </a:xfrm>
            <a:prstGeom prst="line">
              <a:avLst/>
            </a:prstGeom>
            <a:noFill/>
            <a:ln w="38100" cap="rnd">
              <a:solidFill>
                <a:srgbClr val="DB55D8"/>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9" name="Line 99"/>
            <p:cNvSpPr>
              <a:spLocks noChangeShapeType="1"/>
            </p:cNvSpPr>
            <p:nvPr/>
          </p:nvSpPr>
          <p:spPr bwMode="auto">
            <a:xfrm>
              <a:off x="3575" y="3971"/>
              <a:ext cx="483" cy="0"/>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0" name="Rectangle 100"/>
            <p:cNvSpPr>
              <a:spLocks noChangeArrowheads="1"/>
            </p:cNvSpPr>
            <p:nvPr/>
          </p:nvSpPr>
          <p:spPr bwMode="auto">
            <a:xfrm>
              <a:off x="4098" y="3638"/>
              <a:ext cx="10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err="1">
                  <a:ln>
                    <a:noFill/>
                  </a:ln>
                  <a:effectLst/>
                  <a:uLnTx/>
                  <a:uFillTx/>
                  <a:latin typeface="+mn-ea"/>
                  <a:ea typeface="+mn-ea"/>
                </a:rPr>
                <a:t>eBGP</a:t>
              </a:r>
              <a:r>
                <a:rPr kumimoji="0" lang="en-US" altLang="zh-CN" sz="1800" i="0" u="none" strike="noStrike" kern="0" cap="none" spc="0" normalizeH="0" baseline="0" noProof="0" dirty="0">
                  <a:ln>
                    <a:noFill/>
                  </a:ln>
                  <a:effectLst/>
                  <a:uLnTx/>
                  <a:uFillTx/>
                  <a:latin typeface="+mn-ea"/>
                  <a:ea typeface="+mn-ea"/>
                </a:rPr>
                <a:t> session</a:t>
              </a:r>
            </a:p>
          </p:txBody>
        </p:sp>
        <p:sp>
          <p:nvSpPr>
            <p:cNvPr id="401" name="Rectangle 101"/>
            <p:cNvSpPr>
              <a:spLocks noChangeArrowheads="1"/>
            </p:cNvSpPr>
            <p:nvPr/>
          </p:nvSpPr>
          <p:spPr bwMode="auto">
            <a:xfrm>
              <a:off x="4115" y="3858"/>
              <a:ext cx="9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err="1">
                  <a:ln>
                    <a:noFill/>
                  </a:ln>
                  <a:effectLst/>
                  <a:uLnTx/>
                  <a:uFillTx/>
                  <a:latin typeface="+mn-ea"/>
                  <a:ea typeface="+mn-ea"/>
                </a:rPr>
                <a:t>iBGP</a:t>
              </a:r>
              <a:r>
                <a:rPr kumimoji="0" lang="en-US" altLang="zh-CN" sz="1800" i="0" u="none" strike="noStrike" kern="0" cap="none" spc="0" normalizeH="0" baseline="0" noProof="0" dirty="0">
                  <a:ln>
                    <a:noFill/>
                  </a:ln>
                  <a:effectLst/>
                  <a:uLnTx/>
                  <a:uFillTx/>
                  <a:latin typeface="+mn-ea"/>
                  <a:ea typeface="+mn-ea"/>
                </a:rPr>
                <a:t> session</a:t>
              </a:r>
            </a:p>
          </p:txBody>
        </p:sp>
        <p:sp>
          <p:nvSpPr>
            <p:cNvPr id="402" name="Line 102"/>
            <p:cNvSpPr>
              <a:spLocks noChangeShapeType="1"/>
            </p:cNvSpPr>
            <p:nvPr/>
          </p:nvSpPr>
          <p:spPr bwMode="auto">
            <a:xfrm flipH="1" flipV="1">
              <a:off x="1310" y="2587"/>
              <a:ext cx="152" cy="110"/>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3" name="Line 103"/>
            <p:cNvSpPr>
              <a:spLocks noChangeShapeType="1"/>
            </p:cNvSpPr>
            <p:nvPr/>
          </p:nvSpPr>
          <p:spPr bwMode="auto">
            <a:xfrm flipH="1">
              <a:off x="1039" y="2604"/>
              <a:ext cx="93" cy="23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4" name="Line 104"/>
            <p:cNvSpPr>
              <a:spLocks noChangeShapeType="1"/>
            </p:cNvSpPr>
            <p:nvPr/>
          </p:nvSpPr>
          <p:spPr bwMode="auto">
            <a:xfrm>
              <a:off x="4240" y="2782"/>
              <a:ext cx="43" cy="144"/>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5" name="Line 105"/>
            <p:cNvSpPr>
              <a:spLocks noChangeShapeType="1"/>
            </p:cNvSpPr>
            <p:nvPr/>
          </p:nvSpPr>
          <p:spPr bwMode="auto">
            <a:xfrm>
              <a:off x="1996" y="3366"/>
              <a:ext cx="127" cy="85"/>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grpSp>
    </p:spTree>
    <p:extLst>
      <p:ext uri="{BB962C8B-B14F-4D97-AF65-F5344CB8AC3E}">
        <p14:creationId xmlns:p14="http://schemas.microsoft.com/office/powerpoint/2010/main" val="6008592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传播可达信息</a:t>
            </a:r>
          </a:p>
        </p:txBody>
      </p:sp>
      <p:sp>
        <p:nvSpPr>
          <p:cNvPr id="2" name="矩形 1"/>
          <p:cNvSpPr/>
          <p:nvPr/>
        </p:nvSpPr>
        <p:spPr>
          <a:xfrm>
            <a:off x="451414" y="2334617"/>
            <a:ext cx="4603476" cy="3293209"/>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000" dirty="0">
                <a:latin typeface="+mn-ea"/>
              </a:rPr>
              <a:t>在</a:t>
            </a:r>
            <a:r>
              <a:rPr lang="en-US" altLang="zh-CN" sz="2000" dirty="0">
                <a:latin typeface="+mn-ea"/>
              </a:rPr>
              <a:t>3A</a:t>
            </a:r>
            <a:r>
              <a:rPr lang="zh-CN" altLang="en-US" sz="2000" dirty="0">
                <a:latin typeface="+mn-ea"/>
              </a:rPr>
              <a:t>和</a:t>
            </a:r>
            <a:r>
              <a:rPr lang="en-US" altLang="zh-CN" sz="2000" dirty="0">
                <a:latin typeface="+mn-ea"/>
              </a:rPr>
              <a:t>1C</a:t>
            </a:r>
            <a:r>
              <a:rPr lang="zh-CN" altLang="en-US" sz="2000" dirty="0">
                <a:latin typeface="+mn-ea"/>
              </a:rPr>
              <a:t>的</a:t>
            </a:r>
            <a:r>
              <a:rPr lang="en-US" altLang="zh-CN" sz="2000" dirty="0" err="1">
                <a:latin typeface="+mn-ea"/>
              </a:rPr>
              <a:t>eBGP</a:t>
            </a:r>
            <a:r>
              <a:rPr lang="zh-CN" altLang="en-US" sz="2000" dirty="0">
                <a:latin typeface="+mn-ea"/>
              </a:rPr>
              <a:t>会话中，</a:t>
            </a:r>
            <a:r>
              <a:rPr lang="en-US" altLang="zh-CN" sz="2000" dirty="0">
                <a:latin typeface="+mn-ea"/>
              </a:rPr>
              <a:t>AS3</a:t>
            </a:r>
            <a:r>
              <a:rPr lang="zh-CN" altLang="en-US" sz="2000" dirty="0">
                <a:latin typeface="+mn-ea"/>
              </a:rPr>
              <a:t>向</a:t>
            </a:r>
            <a:r>
              <a:rPr lang="en-US" altLang="zh-CN" sz="2000" dirty="0">
                <a:latin typeface="+mn-ea"/>
              </a:rPr>
              <a:t>AS1</a:t>
            </a:r>
            <a:r>
              <a:rPr lang="zh-CN" altLang="en-US" sz="2000" dirty="0">
                <a:latin typeface="+mn-ea"/>
              </a:rPr>
              <a:t>通告一个前缀可达信息。</a:t>
            </a:r>
          </a:p>
          <a:p>
            <a:pPr marL="342900" indent="-342900">
              <a:lnSpc>
                <a:spcPct val="130000"/>
              </a:lnSpc>
              <a:buFont typeface="Wingdings" panose="05000000000000000000" pitchFamily="2" charset="2"/>
              <a:buChar char="l"/>
            </a:pPr>
            <a:r>
              <a:rPr lang="en-US" altLang="zh-CN" sz="2000" dirty="0">
                <a:latin typeface="+mn-ea"/>
              </a:rPr>
              <a:t>1c</a:t>
            </a:r>
            <a:r>
              <a:rPr lang="zh-CN" altLang="en-US" sz="2000" dirty="0">
                <a:latin typeface="+mn-ea"/>
              </a:rPr>
              <a:t>通过</a:t>
            </a:r>
            <a:r>
              <a:rPr lang="en-US" altLang="zh-CN" sz="2000" dirty="0" err="1">
                <a:latin typeface="+mn-ea"/>
              </a:rPr>
              <a:t>iBGP</a:t>
            </a:r>
            <a:r>
              <a:rPr lang="zh-CN" altLang="en-US" sz="2000" dirty="0">
                <a:latin typeface="+mn-ea"/>
              </a:rPr>
              <a:t>会话向</a:t>
            </a:r>
            <a:r>
              <a:rPr lang="en-US" altLang="zh-CN" sz="2000" dirty="0">
                <a:latin typeface="+mn-ea"/>
              </a:rPr>
              <a:t>AS1</a:t>
            </a:r>
            <a:r>
              <a:rPr lang="zh-CN" altLang="en-US" sz="2000" dirty="0">
                <a:latin typeface="+mn-ea"/>
              </a:rPr>
              <a:t>中的所有路由器发布这个新的前缀可达信息。</a:t>
            </a:r>
          </a:p>
          <a:p>
            <a:pPr marL="342900" indent="-342900">
              <a:lnSpc>
                <a:spcPct val="130000"/>
              </a:lnSpc>
              <a:buFont typeface="Wingdings" panose="05000000000000000000" pitchFamily="2" charset="2"/>
              <a:buChar char="l"/>
            </a:pPr>
            <a:r>
              <a:rPr lang="en-US" altLang="zh-CN" sz="2000" dirty="0">
                <a:latin typeface="+mn-ea"/>
              </a:rPr>
              <a:t>1b </a:t>
            </a:r>
            <a:r>
              <a:rPr lang="zh-CN" altLang="en-US" sz="2000" dirty="0">
                <a:latin typeface="+mn-ea"/>
              </a:rPr>
              <a:t>又将这个可达信息通过</a:t>
            </a:r>
            <a:r>
              <a:rPr lang="en-US" altLang="zh-CN" sz="2000" dirty="0">
                <a:latin typeface="+mn-ea"/>
              </a:rPr>
              <a:t>1b</a:t>
            </a:r>
            <a:r>
              <a:rPr lang="zh-CN" altLang="en-US" sz="2000" dirty="0">
                <a:latin typeface="+mn-ea"/>
              </a:rPr>
              <a:t>和</a:t>
            </a:r>
            <a:r>
              <a:rPr lang="en-US" altLang="zh-CN" sz="2000" dirty="0">
                <a:latin typeface="+mn-ea"/>
              </a:rPr>
              <a:t>2a</a:t>
            </a:r>
            <a:r>
              <a:rPr lang="zh-CN" altLang="en-US" sz="2000" dirty="0">
                <a:latin typeface="+mn-ea"/>
              </a:rPr>
              <a:t>之间的</a:t>
            </a:r>
            <a:r>
              <a:rPr lang="en-US" altLang="zh-CN" sz="2000" dirty="0" err="1">
                <a:latin typeface="+mn-ea"/>
              </a:rPr>
              <a:t>eBGP</a:t>
            </a:r>
            <a:r>
              <a:rPr lang="zh-CN" altLang="en-US" sz="2000" dirty="0">
                <a:latin typeface="+mn-ea"/>
              </a:rPr>
              <a:t>会话通告给</a:t>
            </a:r>
            <a:r>
              <a:rPr lang="en-US" altLang="zh-CN" sz="2000" dirty="0">
                <a:latin typeface="+mn-ea"/>
              </a:rPr>
              <a:t>AS2</a:t>
            </a:r>
            <a:r>
              <a:rPr lang="zh-CN" altLang="en-US" sz="2000" dirty="0">
                <a:latin typeface="+mn-ea"/>
              </a:rPr>
              <a:t>。</a:t>
            </a:r>
          </a:p>
          <a:p>
            <a:pPr marL="342900" indent="-342900">
              <a:lnSpc>
                <a:spcPct val="130000"/>
              </a:lnSpc>
              <a:buFont typeface="Wingdings" panose="05000000000000000000" pitchFamily="2" charset="2"/>
              <a:buChar char="l"/>
            </a:pPr>
            <a:r>
              <a:rPr lang="zh-CN" altLang="en-US" sz="2000" dirty="0">
                <a:latin typeface="+mn-ea"/>
              </a:rPr>
              <a:t>当路由器得知一个新的前缀时，就在它的转发表中为该前缀创建一个项。</a:t>
            </a:r>
          </a:p>
        </p:txBody>
      </p:sp>
      <p:grpSp>
        <p:nvGrpSpPr>
          <p:cNvPr id="5" name="Group 106"/>
          <p:cNvGrpSpPr>
            <a:grpSpLocks/>
          </p:cNvGrpSpPr>
          <p:nvPr/>
        </p:nvGrpSpPr>
        <p:grpSpPr bwMode="auto">
          <a:xfrm>
            <a:off x="5116009" y="2334617"/>
            <a:ext cx="6863788" cy="3262371"/>
            <a:chOff x="644" y="2190"/>
            <a:chExt cx="4492" cy="1901"/>
          </a:xfrm>
        </p:grpSpPr>
        <p:sp>
          <p:nvSpPr>
            <p:cNvPr id="6" name="Freeform 4"/>
            <p:cNvSpPr>
              <a:spLocks/>
            </p:cNvSpPr>
            <p:nvPr/>
          </p:nvSpPr>
          <p:spPr bwMode="auto">
            <a:xfrm>
              <a:off x="3363" y="2387"/>
              <a:ext cx="1538" cy="1000"/>
            </a:xfrm>
            <a:custGeom>
              <a:avLst/>
              <a:gdLst>
                <a:gd name="T0" fmla="*/ 54 w 1538"/>
                <a:gd name="T1" fmla="*/ 240 h 1000"/>
                <a:gd name="T2" fmla="*/ 140 w 1538"/>
                <a:gd name="T3" fmla="*/ 151 h 1000"/>
                <a:gd name="T4" fmla="*/ 249 w 1538"/>
                <a:gd name="T5" fmla="*/ 74 h 1000"/>
                <a:gd name="T6" fmla="*/ 380 w 1538"/>
                <a:gd name="T7" fmla="*/ 20 h 1000"/>
                <a:gd name="T8" fmla="*/ 494 w 1538"/>
                <a:gd name="T9" fmla="*/ 1 h 1000"/>
                <a:gd name="T10" fmla="*/ 639 w 1538"/>
                <a:gd name="T11" fmla="*/ 3 h 1000"/>
                <a:gd name="T12" fmla="*/ 860 w 1538"/>
                <a:gd name="T13" fmla="*/ 30 h 1000"/>
                <a:gd name="T14" fmla="*/ 1076 w 1538"/>
                <a:gd name="T15" fmla="*/ 75 h 1000"/>
                <a:gd name="T16" fmla="*/ 1170 w 1538"/>
                <a:gd name="T17" fmla="*/ 101 h 1000"/>
                <a:gd name="T18" fmla="*/ 1246 w 1538"/>
                <a:gd name="T19" fmla="*/ 127 h 1000"/>
                <a:gd name="T20" fmla="*/ 1362 w 1538"/>
                <a:gd name="T21" fmla="*/ 187 h 1000"/>
                <a:gd name="T22" fmla="*/ 1446 w 1538"/>
                <a:gd name="T23" fmla="*/ 261 h 1000"/>
                <a:gd name="T24" fmla="*/ 1500 w 1538"/>
                <a:gd name="T25" fmla="*/ 343 h 1000"/>
                <a:gd name="T26" fmla="*/ 1529 w 1538"/>
                <a:gd name="T27" fmla="*/ 430 h 1000"/>
                <a:gd name="T28" fmla="*/ 1537 w 1538"/>
                <a:gd name="T29" fmla="*/ 528 h 1000"/>
                <a:gd name="T30" fmla="*/ 1521 w 1538"/>
                <a:gd name="T31" fmla="*/ 638 h 1000"/>
                <a:gd name="T32" fmla="*/ 1475 w 1538"/>
                <a:gd name="T33" fmla="*/ 743 h 1000"/>
                <a:gd name="T34" fmla="*/ 1397 w 1538"/>
                <a:gd name="T35" fmla="*/ 830 h 1000"/>
                <a:gd name="T36" fmla="*/ 1273 w 1538"/>
                <a:gd name="T37" fmla="*/ 897 h 1000"/>
                <a:gd name="T38" fmla="*/ 1111 w 1538"/>
                <a:gd name="T39" fmla="*/ 952 h 1000"/>
                <a:gd name="T40" fmla="*/ 931 w 1538"/>
                <a:gd name="T41" fmla="*/ 988 h 1000"/>
                <a:gd name="T42" fmla="*/ 756 w 1538"/>
                <a:gd name="T43" fmla="*/ 999 h 1000"/>
                <a:gd name="T44" fmla="*/ 572 w 1538"/>
                <a:gd name="T45" fmla="*/ 985 h 1000"/>
                <a:gd name="T46" fmla="*/ 373 w 1538"/>
                <a:gd name="T47" fmla="*/ 946 h 1000"/>
                <a:gd name="T48" fmla="*/ 193 w 1538"/>
                <a:gd name="T49" fmla="*/ 887 h 1000"/>
                <a:gd name="T50" fmla="*/ 121 w 1538"/>
                <a:gd name="T51" fmla="*/ 849 h 1000"/>
                <a:gd name="T52" fmla="*/ 65 w 1538"/>
                <a:gd name="T53" fmla="*/ 807 h 1000"/>
                <a:gd name="T54" fmla="*/ 28 w 1538"/>
                <a:gd name="T55" fmla="*/ 755 h 1000"/>
                <a:gd name="T56" fmla="*/ 9 w 1538"/>
                <a:gd name="T57" fmla="*/ 691 h 1000"/>
                <a:gd name="T58" fmla="*/ 1 w 1538"/>
                <a:gd name="T59" fmla="*/ 542 h 1000"/>
                <a:gd name="T60" fmla="*/ 15 w 1538"/>
                <a:gd name="T61" fmla="*/ 396 h 1000"/>
                <a:gd name="T62" fmla="*/ 21 w 1538"/>
                <a:gd name="T63" fmla="*/ 307 h 1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38"/>
                <a:gd name="T97" fmla="*/ 0 h 1000"/>
                <a:gd name="T98" fmla="*/ 1538 w 1538"/>
                <a:gd name="T99" fmla="*/ 1000 h 10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38" h="1000">
                  <a:moveTo>
                    <a:pt x="21" y="284"/>
                  </a:moveTo>
                  <a:lnTo>
                    <a:pt x="54" y="240"/>
                  </a:lnTo>
                  <a:lnTo>
                    <a:pt x="94" y="194"/>
                  </a:lnTo>
                  <a:lnTo>
                    <a:pt x="140" y="151"/>
                  </a:lnTo>
                  <a:lnTo>
                    <a:pt x="192" y="111"/>
                  </a:lnTo>
                  <a:lnTo>
                    <a:pt x="249" y="74"/>
                  </a:lnTo>
                  <a:lnTo>
                    <a:pt x="311" y="43"/>
                  </a:lnTo>
                  <a:lnTo>
                    <a:pt x="380" y="20"/>
                  </a:lnTo>
                  <a:lnTo>
                    <a:pt x="454" y="5"/>
                  </a:lnTo>
                  <a:lnTo>
                    <a:pt x="494" y="1"/>
                  </a:lnTo>
                  <a:lnTo>
                    <a:pt x="539" y="0"/>
                  </a:lnTo>
                  <a:lnTo>
                    <a:pt x="639" y="3"/>
                  </a:lnTo>
                  <a:lnTo>
                    <a:pt x="747" y="14"/>
                  </a:lnTo>
                  <a:lnTo>
                    <a:pt x="860" y="30"/>
                  </a:lnTo>
                  <a:lnTo>
                    <a:pt x="971" y="51"/>
                  </a:lnTo>
                  <a:lnTo>
                    <a:pt x="1076" y="75"/>
                  </a:lnTo>
                  <a:lnTo>
                    <a:pt x="1125" y="88"/>
                  </a:lnTo>
                  <a:lnTo>
                    <a:pt x="1170" y="101"/>
                  </a:lnTo>
                  <a:lnTo>
                    <a:pt x="1210" y="115"/>
                  </a:lnTo>
                  <a:lnTo>
                    <a:pt x="1246" y="127"/>
                  </a:lnTo>
                  <a:lnTo>
                    <a:pt x="1309" y="156"/>
                  </a:lnTo>
                  <a:lnTo>
                    <a:pt x="1362" y="187"/>
                  </a:lnTo>
                  <a:lnTo>
                    <a:pt x="1408" y="223"/>
                  </a:lnTo>
                  <a:lnTo>
                    <a:pt x="1446" y="261"/>
                  </a:lnTo>
                  <a:lnTo>
                    <a:pt x="1476" y="301"/>
                  </a:lnTo>
                  <a:lnTo>
                    <a:pt x="1500" y="343"/>
                  </a:lnTo>
                  <a:lnTo>
                    <a:pt x="1517" y="386"/>
                  </a:lnTo>
                  <a:lnTo>
                    <a:pt x="1529" y="430"/>
                  </a:lnTo>
                  <a:lnTo>
                    <a:pt x="1536" y="477"/>
                  </a:lnTo>
                  <a:lnTo>
                    <a:pt x="1537" y="528"/>
                  </a:lnTo>
                  <a:lnTo>
                    <a:pt x="1533" y="582"/>
                  </a:lnTo>
                  <a:lnTo>
                    <a:pt x="1521" y="638"/>
                  </a:lnTo>
                  <a:lnTo>
                    <a:pt x="1502" y="693"/>
                  </a:lnTo>
                  <a:lnTo>
                    <a:pt x="1475" y="743"/>
                  </a:lnTo>
                  <a:lnTo>
                    <a:pt x="1440" y="791"/>
                  </a:lnTo>
                  <a:lnTo>
                    <a:pt x="1397" y="830"/>
                  </a:lnTo>
                  <a:lnTo>
                    <a:pt x="1341" y="864"/>
                  </a:lnTo>
                  <a:lnTo>
                    <a:pt x="1273" y="897"/>
                  </a:lnTo>
                  <a:lnTo>
                    <a:pt x="1195" y="926"/>
                  </a:lnTo>
                  <a:lnTo>
                    <a:pt x="1111" y="952"/>
                  </a:lnTo>
                  <a:lnTo>
                    <a:pt x="1022" y="972"/>
                  </a:lnTo>
                  <a:lnTo>
                    <a:pt x="931" y="988"/>
                  </a:lnTo>
                  <a:lnTo>
                    <a:pt x="842" y="997"/>
                  </a:lnTo>
                  <a:lnTo>
                    <a:pt x="756" y="999"/>
                  </a:lnTo>
                  <a:lnTo>
                    <a:pt x="668" y="995"/>
                  </a:lnTo>
                  <a:lnTo>
                    <a:pt x="572" y="985"/>
                  </a:lnTo>
                  <a:lnTo>
                    <a:pt x="472" y="968"/>
                  </a:lnTo>
                  <a:lnTo>
                    <a:pt x="373" y="946"/>
                  </a:lnTo>
                  <a:lnTo>
                    <a:pt x="279" y="919"/>
                  </a:lnTo>
                  <a:lnTo>
                    <a:pt x="193" y="887"/>
                  </a:lnTo>
                  <a:lnTo>
                    <a:pt x="155" y="869"/>
                  </a:lnTo>
                  <a:lnTo>
                    <a:pt x="121" y="849"/>
                  </a:lnTo>
                  <a:lnTo>
                    <a:pt x="90" y="829"/>
                  </a:lnTo>
                  <a:lnTo>
                    <a:pt x="65" y="807"/>
                  </a:lnTo>
                  <a:lnTo>
                    <a:pt x="45" y="783"/>
                  </a:lnTo>
                  <a:lnTo>
                    <a:pt x="28" y="755"/>
                  </a:lnTo>
                  <a:lnTo>
                    <a:pt x="17" y="724"/>
                  </a:lnTo>
                  <a:lnTo>
                    <a:pt x="9" y="691"/>
                  </a:lnTo>
                  <a:lnTo>
                    <a:pt x="0" y="618"/>
                  </a:lnTo>
                  <a:lnTo>
                    <a:pt x="1" y="542"/>
                  </a:lnTo>
                  <a:lnTo>
                    <a:pt x="7" y="466"/>
                  </a:lnTo>
                  <a:lnTo>
                    <a:pt x="15" y="396"/>
                  </a:lnTo>
                  <a:lnTo>
                    <a:pt x="21" y="333"/>
                  </a:lnTo>
                  <a:lnTo>
                    <a:pt x="21" y="307"/>
                  </a:lnTo>
                  <a:lnTo>
                    <a:pt x="21" y="28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 name="Freeform 5"/>
            <p:cNvSpPr>
              <a:spLocks/>
            </p:cNvSpPr>
            <p:nvPr/>
          </p:nvSpPr>
          <p:spPr bwMode="auto">
            <a:xfrm>
              <a:off x="644" y="2190"/>
              <a:ext cx="1211" cy="951"/>
            </a:xfrm>
            <a:custGeom>
              <a:avLst/>
              <a:gdLst>
                <a:gd name="T0" fmla="*/ 86 w 1211"/>
                <a:gd name="T1" fmla="*/ 339 h 951"/>
                <a:gd name="T2" fmla="*/ 110 w 1211"/>
                <a:gd name="T3" fmla="*/ 280 h 951"/>
                <a:gd name="T4" fmla="*/ 121 w 1211"/>
                <a:gd name="T5" fmla="*/ 228 h 951"/>
                <a:gd name="T6" fmla="*/ 141 w 1211"/>
                <a:gd name="T7" fmla="*/ 182 h 951"/>
                <a:gd name="T8" fmla="*/ 184 w 1211"/>
                <a:gd name="T9" fmla="*/ 146 h 951"/>
                <a:gd name="T10" fmla="*/ 239 w 1211"/>
                <a:gd name="T11" fmla="*/ 119 h 951"/>
                <a:gd name="T12" fmla="*/ 306 w 1211"/>
                <a:gd name="T13" fmla="*/ 99 h 951"/>
                <a:gd name="T14" fmla="*/ 390 w 1211"/>
                <a:gd name="T15" fmla="*/ 82 h 951"/>
                <a:gd name="T16" fmla="*/ 468 w 1211"/>
                <a:gd name="T17" fmla="*/ 67 h 951"/>
                <a:gd name="T18" fmla="*/ 570 w 1211"/>
                <a:gd name="T19" fmla="*/ 46 h 951"/>
                <a:gd name="T20" fmla="*/ 728 w 1211"/>
                <a:gd name="T21" fmla="*/ 15 h 951"/>
                <a:gd name="T22" fmla="*/ 884 w 1211"/>
                <a:gd name="T23" fmla="*/ 0 h 951"/>
                <a:gd name="T24" fmla="*/ 951 w 1211"/>
                <a:gd name="T25" fmla="*/ 4 h 951"/>
                <a:gd name="T26" fmla="*/ 1006 w 1211"/>
                <a:gd name="T27" fmla="*/ 19 h 951"/>
                <a:gd name="T28" fmla="*/ 1094 w 1211"/>
                <a:gd name="T29" fmla="*/ 83 h 951"/>
                <a:gd name="T30" fmla="*/ 1162 w 1211"/>
                <a:gd name="T31" fmla="*/ 178 h 951"/>
                <a:gd name="T32" fmla="*/ 1202 w 1211"/>
                <a:gd name="T33" fmla="*/ 292 h 951"/>
                <a:gd name="T34" fmla="*/ 1208 w 1211"/>
                <a:gd name="T35" fmla="*/ 406 h 951"/>
                <a:gd name="T36" fmla="*/ 1175 w 1211"/>
                <a:gd name="T37" fmla="*/ 532 h 951"/>
                <a:gd name="T38" fmla="*/ 1106 w 1211"/>
                <a:gd name="T39" fmla="*/ 672 h 951"/>
                <a:gd name="T40" fmla="*/ 1012 w 1211"/>
                <a:gd name="T41" fmla="*/ 801 h 951"/>
                <a:gd name="T42" fmla="*/ 958 w 1211"/>
                <a:gd name="T43" fmla="*/ 853 h 951"/>
                <a:gd name="T44" fmla="*/ 903 w 1211"/>
                <a:gd name="T45" fmla="*/ 893 h 951"/>
                <a:gd name="T46" fmla="*/ 839 w 1211"/>
                <a:gd name="T47" fmla="*/ 920 h 951"/>
                <a:gd name="T48" fmla="*/ 682 w 1211"/>
                <a:gd name="T49" fmla="*/ 946 h 951"/>
                <a:gd name="T50" fmla="*/ 511 w 1211"/>
                <a:gd name="T51" fmla="*/ 946 h 951"/>
                <a:gd name="T52" fmla="*/ 355 w 1211"/>
                <a:gd name="T53" fmla="*/ 930 h 951"/>
                <a:gd name="T54" fmla="*/ 293 w 1211"/>
                <a:gd name="T55" fmla="*/ 920 h 951"/>
                <a:gd name="T56" fmla="*/ 191 w 1211"/>
                <a:gd name="T57" fmla="*/ 889 h 951"/>
                <a:gd name="T58" fmla="*/ 110 w 1211"/>
                <a:gd name="T59" fmla="*/ 844 h 951"/>
                <a:gd name="T60" fmla="*/ 48 w 1211"/>
                <a:gd name="T61" fmla="*/ 787 h 951"/>
                <a:gd name="T62" fmla="*/ 9 w 1211"/>
                <a:gd name="T63" fmla="*/ 722 h 951"/>
                <a:gd name="T64" fmla="*/ 0 w 1211"/>
                <a:gd name="T65" fmla="*/ 638 h 951"/>
                <a:gd name="T66" fmla="*/ 18 w 1211"/>
                <a:gd name="T67" fmla="*/ 538 h 951"/>
                <a:gd name="T68" fmla="*/ 45 w 1211"/>
                <a:gd name="T69" fmla="*/ 442 h 951"/>
                <a:gd name="T70" fmla="*/ 63 w 1211"/>
                <a:gd name="T71" fmla="*/ 370 h 9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1"/>
                <a:gd name="T109" fmla="*/ 0 h 951"/>
                <a:gd name="T110" fmla="*/ 1211 w 1211"/>
                <a:gd name="T111" fmla="*/ 951 h 95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1" h="951">
                  <a:moveTo>
                    <a:pt x="63" y="370"/>
                  </a:moveTo>
                  <a:lnTo>
                    <a:pt x="86" y="339"/>
                  </a:lnTo>
                  <a:lnTo>
                    <a:pt x="101" y="308"/>
                  </a:lnTo>
                  <a:lnTo>
                    <a:pt x="110" y="280"/>
                  </a:lnTo>
                  <a:lnTo>
                    <a:pt x="116" y="253"/>
                  </a:lnTo>
                  <a:lnTo>
                    <a:pt x="121" y="228"/>
                  </a:lnTo>
                  <a:lnTo>
                    <a:pt x="129" y="204"/>
                  </a:lnTo>
                  <a:lnTo>
                    <a:pt x="141" y="182"/>
                  </a:lnTo>
                  <a:lnTo>
                    <a:pt x="160" y="163"/>
                  </a:lnTo>
                  <a:lnTo>
                    <a:pt x="184" y="146"/>
                  </a:lnTo>
                  <a:lnTo>
                    <a:pt x="210" y="131"/>
                  </a:lnTo>
                  <a:lnTo>
                    <a:pt x="239" y="119"/>
                  </a:lnTo>
                  <a:lnTo>
                    <a:pt x="271" y="109"/>
                  </a:lnTo>
                  <a:lnTo>
                    <a:pt x="306" y="99"/>
                  </a:lnTo>
                  <a:lnTo>
                    <a:pt x="346" y="90"/>
                  </a:lnTo>
                  <a:lnTo>
                    <a:pt x="390" y="82"/>
                  </a:lnTo>
                  <a:lnTo>
                    <a:pt x="440" y="73"/>
                  </a:lnTo>
                  <a:lnTo>
                    <a:pt x="468" y="67"/>
                  </a:lnTo>
                  <a:lnTo>
                    <a:pt x="500" y="61"/>
                  </a:lnTo>
                  <a:lnTo>
                    <a:pt x="570" y="46"/>
                  </a:lnTo>
                  <a:lnTo>
                    <a:pt x="648" y="30"/>
                  </a:lnTo>
                  <a:lnTo>
                    <a:pt x="728" y="15"/>
                  </a:lnTo>
                  <a:lnTo>
                    <a:pt x="808" y="4"/>
                  </a:lnTo>
                  <a:lnTo>
                    <a:pt x="884" y="0"/>
                  </a:lnTo>
                  <a:lnTo>
                    <a:pt x="919" y="1"/>
                  </a:lnTo>
                  <a:lnTo>
                    <a:pt x="951" y="4"/>
                  </a:lnTo>
                  <a:lnTo>
                    <a:pt x="980" y="10"/>
                  </a:lnTo>
                  <a:lnTo>
                    <a:pt x="1006" y="19"/>
                  </a:lnTo>
                  <a:lnTo>
                    <a:pt x="1052" y="45"/>
                  </a:lnTo>
                  <a:lnTo>
                    <a:pt x="1094" y="83"/>
                  </a:lnTo>
                  <a:lnTo>
                    <a:pt x="1131" y="127"/>
                  </a:lnTo>
                  <a:lnTo>
                    <a:pt x="1162" y="178"/>
                  </a:lnTo>
                  <a:lnTo>
                    <a:pt x="1186" y="234"/>
                  </a:lnTo>
                  <a:lnTo>
                    <a:pt x="1202" y="292"/>
                  </a:lnTo>
                  <a:lnTo>
                    <a:pt x="1210" y="350"/>
                  </a:lnTo>
                  <a:lnTo>
                    <a:pt x="1208" y="406"/>
                  </a:lnTo>
                  <a:lnTo>
                    <a:pt x="1196" y="466"/>
                  </a:lnTo>
                  <a:lnTo>
                    <a:pt x="1175" y="532"/>
                  </a:lnTo>
                  <a:lnTo>
                    <a:pt x="1144" y="602"/>
                  </a:lnTo>
                  <a:lnTo>
                    <a:pt x="1106" y="672"/>
                  </a:lnTo>
                  <a:lnTo>
                    <a:pt x="1061" y="740"/>
                  </a:lnTo>
                  <a:lnTo>
                    <a:pt x="1012" y="801"/>
                  </a:lnTo>
                  <a:lnTo>
                    <a:pt x="985" y="829"/>
                  </a:lnTo>
                  <a:lnTo>
                    <a:pt x="958" y="853"/>
                  </a:lnTo>
                  <a:lnTo>
                    <a:pt x="931" y="875"/>
                  </a:lnTo>
                  <a:lnTo>
                    <a:pt x="903" y="893"/>
                  </a:lnTo>
                  <a:lnTo>
                    <a:pt x="873" y="907"/>
                  </a:lnTo>
                  <a:lnTo>
                    <a:pt x="839" y="920"/>
                  </a:lnTo>
                  <a:lnTo>
                    <a:pt x="764" y="937"/>
                  </a:lnTo>
                  <a:lnTo>
                    <a:pt x="682" y="946"/>
                  </a:lnTo>
                  <a:lnTo>
                    <a:pt x="596" y="950"/>
                  </a:lnTo>
                  <a:lnTo>
                    <a:pt x="511" y="946"/>
                  </a:lnTo>
                  <a:lnTo>
                    <a:pt x="430" y="940"/>
                  </a:lnTo>
                  <a:lnTo>
                    <a:pt x="355" y="930"/>
                  </a:lnTo>
                  <a:lnTo>
                    <a:pt x="322" y="925"/>
                  </a:lnTo>
                  <a:lnTo>
                    <a:pt x="293" y="920"/>
                  </a:lnTo>
                  <a:lnTo>
                    <a:pt x="240" y="907"/>
                  </a:lnTo>
                  <a:lnTo>
                    <a:pt x="191" y="889"/>
                  </a:lnTo>
                  <a:lnTo>
                    <a:pt x="148" y="869"/>
                  </a:lnTo>
                  <a:lnTo>
                    <a:pt x="110" y="844"/>
                  </a:lnTo>
                  <a:lnTo>
                    <a:pt x="76" y="817"/>
                  </a:lnTo>
                  <a:lnTo>
                    <a:pt x="48" y="787"/>
                  </a:lnTo>
                  <a:lnTo>
                    <a:pt x="26" y="755"/>
                  </a:lnTo>
                  <a:lnTo>
                    <a:pt x="9" y="722"/>
                  </a:lnTo>
                  <a:lnTo>
                    <a:pt x="0" y="683"/>
                  </a:lnTo>
                  <a:lnTo>
                    <a:pt x="0" y="638"/>
                  </a:lnTo>
                  <a:lnTo>
                    <a:pt x="7" y="589"/>
                  </a:lnTo>
                  <a:lnTo>
                    <a:pt x="18" y="538"/>
                  </a:lnTo>
                  <a:lnTo>
                    <a:pt x="31" y="489"/>
                  </a:lnTo>
                  <a:lnTo>
                    <a:pt x="45" y="442"/>
                  </a:lnTo>
                  <a:lnTo>
                    <a:pt x="56" y="402"/>
                  </a:lnTo>
                  <a:lnTo>
                    <a:pt x="63" y="370"/>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 name="Freeform 6"/>
            <p:cNvSpPr>
              <a:spLocks/>
            </p:cNvSpPr>
            <p:nvPr/>
          </p:nvSpPr>
          <p:spPr bwMode="auto">
            <a:xfrm>
              <a:off x="1483" y="2987"/>
              <a:ext cx="1600" cy="676"/>
            </a:xfrm>
            <a:custGeom>
              <a:avLst/>
              <a:gdLst>
                <a:gd name="T0" fmla="*/ 129 w 1600"/>
                <a:gd name="T1" fmla="*/ 185 h 676"/>
                <a:gd name="T2" fmla="*/ 186 w 1600"/>
                <a:gd name="T3" fmla="*/ 136 h 676"/>
                <a:gd name="T4" fmla="*/ 293 w 1600"/>
                <a:gd name="T5" fmla="*/ 87 h 676"/>
                <a:gd name="T6" fmla="*/ 417 w 1600"/>
                <a:gd name="T7" fmla="*/ 47 h 676"/>
                <a:gd name="T8" fmla="*/ 566 w 1600"/>
                <a:gd name="T9" fmla="*/ 11 h 676"/>
                <a:gd name="T10" fmla="*/ 671 w 1600"/>
                <a:gd name="T11" fmla="*/ 0 h 676"/>
                <a:gd name="T12" fmla="*/ 774 w 1600"/>
                <a:gd name="T13" fmla="*/ 4 h 676"/>
                <a:gd name="T14" fmla="*/ 871 w 1600"/>
                <a:gd name="T15" fmla="*/ 31 h 676"/>
                <a:gd name="T16" fmla="*/ 969 w 1600"/>
                <a:gd name="T17" fmla="*/ 75 h 676"/>
                <a:gd name="T18" fmla="*/ 1167 w 1600"/>
                <a:gd name="T19" fmla="*/ 185 h 676"/>
                <a:gd name="T20" fmla="*/ 1290 w 1600"/>
                <a:gd name="T21" fmla="*/ 242 h 676"/>
                <a:gd name="T22" fmla="*/ 1427 w 1600"/>
                <a:gd name="T23" fmla="*/ 303 h 676"/>
                <a:gd name="T24" fmla="*/ 1542 w 1600"/>
                <a:gd name="T25" fmla="*/ 366 h 676"/>
                <a:gd name="T26" fmla="*/ 1579 w 1600"/>
                <a:gd name="T27" fmla="*/ 397 h 676"/>
                <a:gd name="T28" fmla="*/ 1598 w 1600"/>
                <a:gd name="T29" fmla="*/ 427 h 676"/>
                <a:gd name="T30" fmla="*/ 1597 w 1600"/>
                <a:gd name="T31" fmla="*/ 457 h 676"/>
                <a:gd name="T32" fmla="*/ 1550 w 1600"/>
                <a:gd name="T33" fmla="*/ 521 h 676"/>
                <a:gd name="T34" fmla="*/ 1459 w 1600"/>
                <a:gd name="T35" fmla="*/ 583 h 676"/>
                <a:gd name="T36" fmla="*/ 1347 w 1600"/>
                <a:gd name="T37" fmla="*/ 633 h 676"/>
                <a:gd name="T38" fmla="*/ 1227 w 1600"/>
                <a:gd name="T39" fmla="*/ 663 h 676"/>
                <a:gd name="T40" fmla="*/ 1082 w 1600"/>
                <a:gd name="T41" fmla="*/ 674 h 676"/>
                <a:gd name="T42" fmla="*/ 836 w 1600"/>
                <a:gd name="T43" fmla="*/ 670 h 676"/>
                <a:gd name="T44" fmla="*/ 673 w 1600"/>
                <a:gd name="T45" fmla="*/ 663 h 676"/>
                <a:gd name="T46" fmla="*/ 499 w 1600"/>
                <a:gd name="T47" fmla="*/ 661 h 676"/>
                <a:gd name="T48" fmla="*/ 312 w 1600"/>
                <a:gd name="T49" fmla="*/ 657 h 676"/>
                <a:gd name="T50" fmla="*/ 147 w 1600"/>
                <a:gd name="T51" fmla="*/ 641 h 676"/>
                <a:gd name="T52" fmla="*/ 82 w 1600"/>
                <a:gd name="T53" fmla="*/ 625 h 676"/>
                <a:gd name="T54" fmla="*/ 37 w 1600"/>
                <a:gd name="T55" fmla="*/ 601 h 676"/>
                <a:gd name="T56" fmla="*/ 11 w 1600"/>
                <a:gd name="T57" fmla="*/ 567 h 676"/>
                <a:gd name="T58" fmla="*/ 3 w 1600"/>
                <a:gd name="T59" fmla="*/ 470 h 676"/>
                <a:gd name="T60" fmla="*/ 35 w 1600"/>
                <a:gd name="T61" fmla="*/ 358 h 676"/>
                <a:gd name="T62" fmla="*/ 84 w 1600"/>
                <a:gd name="T63" fmla="*/ 255 h 6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00"/>
                <a:gd name="T97" fmla="*/ 0 h 676"/>
                <a:gd name="T98" fmla="*/ 1600 w 1600"/>
                <a:gd name="T99" fmla="*/ 676 h 6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00" h="676">
                  <a:moveTo>
                    <a:pt x="107" y="216"/>
                  </a:moveTo>
                  <a:lnTo>
                    <a:pt x="129" y="185"/>
                  </a:lnTo>
                  <a:lnTo>
                    <a:pt x="156" y="159"/>
                  </a:lnTo>
                  <a:lnTo>
                    <a:pt x="186" y="136"/>
                  </a:lnTo>
                  <a:lnTo>
                    <a:pt x="219" y="118"/>
                  </a:lnTo>
                  <a:lnTo>
                    <a:pt x="293" y="87"/>
                  </a:lnTo>
                  <a:lnTo>
                    <a:pt x="373" y="60"/>
                  </a:lnTo>
                  <a:lnTo>
                    <a:pt x="417" y="47"/>
                  </a:lnTo>
                  <a:lnTo>
                    <a:pt x="464" y="34"/>
                  </a:lnTo>
                  <a:lnTo>
                    <a:pt x="566" y="11"/>
                  </a:lnTo>
                  <a:lnTo>
                    <a:pt x="618" y="4"/>
                  </a:lnTo>
                  <a:lnTo>
                    <a:pt x="671" y="0"/>
                  </a:lnTo>
                  <a:lnTo>
                    <a:pt x="723" y="0"/>
                  </a:lnTo>
                  <a:lnTo>
                    <a:pt x="774" y="4"/>
                  </a:lnTo>
                  <a:lnTo>
                    <a:pt x="823" y="15"/>
                  </a:lnTo>
                  <a:lnTo>
                    <a:pt x="871" y="31"/>
                  </a:lnTo>
                  <a:lnTo>
                    <a:pt x="920" y="52"/>
                  </a:lnTo>
                  <a:lnTo>
                    <a:pt x="969" y="75"/>
                  </a:lnTo>
                  <a:lnTo>
                    <a:pt x="1067" y="130"/>
                  </a:lnTo>
                  <a:lnTo>
                    <a:pt x="1167" y="185"/>
                  </a:lnTo>
                  <a:lnTo>
                    <a:pt x="1225" y="212"/>
                  </a:lnTo>
                  <a:lnTo>
                    <a:pt x="1290" y="242"/>
                  </a:lnTo>
                  <a:lnTo>
                    <a:pt x="1359" y="272"/>
                  </a:lnTo>
                  <a:lnTo>
                    <a:pt x="1427" y="303"/>
                  </a:lnTo>
                  <a:lnTo>
                    <a:pt x="1490" y="335"/>
                  </a:lnTo>
                  <a:lnTo>
                    <a:pt x="1542" y="366"/>
                  </a:lnTo>
                  <a:lnTo>
                    <a:pt x="1563" y="382"/>
                  </a:lnTo>
                  <a:lnTo>
                    <a:pt x="1579" y="397"/>
                  </a:lnTo>
                  <a:lnTo>
                    <a:pt x="1591" y="412"/>
                  </a:lnTo>
                  <a:lnTo>
                    <a:pt x="1598" y="427"/>
                  </a:lnTo>
                  <a:lnTo>
                    <a:pt x="1599" y="441"/>
                  </a:lnTo>
                  <a:lnTo>
                    <a:pt x="1597" y="457"/>
                  </a:lnTo>
                  <a:lnTo>
                    <a:pt x="1580" y="489"/>
                  </a:lnTo>
                  <a:lnTo>
                    <a:pt x="1550" y="521"/>
                  </a:lnTo>
                  <a:lnTo>
                    <a:pt x="1509" y="553"/>
                  </a:lnTo>
                  <a:lnTo>
                    <a:pt x="1459" y="583"/>
                  </a:lnTo>
                  <a:lnTo>
                    <a:pt x="1405" y="610"/>
                  </a:lnTo>
                  <a:lnTo>
                    <a:pt x="1347" y="633"/>
                  </a:lnTo>
                  <a:lnTo>
                    <a:pt x="1289" y="651"/>
                  </a:lnTo>
                  <a:lnTo>
                    <a:pt x="1227" y="663"/>
                  </a:lnTo>
                  <a:lnTo>
                    <a:pt x="1158" y="671"/>
                  </a:lnTo>
                  <a:lnTo>
                    <a:pt x="1082" y="674"/>
                  </a:lnTo>
                  <a:lnTo>
                    <a:pt x="1002" y="675"/>
                  </a:lnTo>
                  <a:lnTo>
                    <a:pt x="836" y="670"/>
                  </a:lnTo>
                  <a:lnTo>
                    <a:pt x="753" y="667"/>
                  </a:lnTo>
                  <a:lnTo>
                    <a:pt x="673" y="663"/>
                  </a:lnTo>
                  <a:lnTo>
                    <a:pt x="590" y="661"/>
                  </a:lnTo>
                  <a:lnTo>
                    <a:pt x="499" y="661"/>
                  </a:lnTo>
                  <a:lnTo>
                    <a:pt x="405" y="660"/>
                  </a:lnTo>
                  <a:lnTo>
                    <a:pt x="312" y="657"/>
                  </a:lnTo>
                  <a:lnTo>
                    <a:pt x="225" y="651"/>
                  </a:lnTo>
                  <a:lnTo>
                    <a:pt x="147" y="641"/>
                  </a:lnTo>
                  <a:lnTo>
                    <a:pt x="113" y="634"/>
                  </a:lnTo>
                  <a:lnTo>
                    <a:pt x="82" y="625"/>
                  </a:lnTo>
                  <a:lnTo>
                    <a:pt x="57" y="614"/>
                  </a:lnTo>
                  <a:lnTo>
                    <a:pt x="37" y="601"/>
                  </a:lnTo>
                  <a:lnTo>
                    <a:pt x="21" y="586"/>
                  </a:lnTo>
                  <a:lnTo>
                    <a:pt x="11" y="567"/>
                  </a:lnTo>
                  <a:lnTo>
                    <a:pt x="0" y="522"/>
                  </a:lnTo>
                  <a:lnTo>
                    <a:pt x="3" y="470"/>
                  </a:lnTo>
                  <a:lnTo>
                    <a:pt x="15" y="415"/>
                  </a:lnTo>
                  <a:lnTo>
                    <a:pt x="35" y="358"/>
                  </a:lnTo>
                  <a:lnTo>
                    <a:pt x="58" y="303"/>
                  </a:lnTo>
                  <a:lnTo>
                    <a:pt x="84" y="255"/>
                  </a:lnTo>
                  <a:lnTo>
                    <a:pt x="107" y="21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 name="Oval 7"/>
            <p:cNvSpPr>
              <a:spLocks noChangeArrowheads="1"/>
            </p:cNvSpPr>
            <p:nvPr/>
          </p:nvSpPr>
          <p:spPr bwMode="auto">
            <a:xfrm>
              <a:off x="876" y="288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 name="Line 8"/>
            <p:cNvSpPr>
              <a:spLocks noChangeShapeType="1"/>
            </p:cNvSpPr>
            <p:nvPr/>
          </p:nvSpPr>
          <p:spPr bwMode="auto">
            <a:xfrm>
              <a:off x="876" y="28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 name="Line 9"/>
            <p:cNvSpPr>
              <a:spLocks noChangeShapeType="1"/>
            </p:cNvSpPr>
            <p:nvPr/>
          </p:nvSpPr>
          <p:spPr bwMode="auto">
            <a:xfrm>
              <a:off x="1189" y="28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2" name="Rectangle 10"/>
            <p:cNvSpPr>
              <a:spLocks noChangeArrowheads="1"/>
            </p:cNvSpPr>
            <p:nvPr/>
          </p:nvSpPr>
          <p:spPr bwMode="auto">
            <a:xfrm>
              <a:off x="876" y="287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3" name="Oval 11"/>
            <p:cNvSpPr>
              <a:spLocks noChangeArrowheads="1"/>
            </p:cNvSpPr>
            <p:nvPr/>
          </p:nvSpPr>
          <p:spPr bwMode="auto">
            <a:xfrm>
              <a:off x="873" y="2818"/>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4" name="Rectangle 12"/>
            <p:cNvSpPr>
              <a:spLocks noChangeArrowheads="1"/>
            </p:cNvSpPr>
            <p:nvPr/>
          </p:nvSpPr>
          <p:spPr bwMode="auto">
            <a:xfrm>
              <a:off x="960" y="2831"/>
              <a:ext cx="141" cy="124"/>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5" name="Rectangle 13"/>
            <p:cNvSpPr>
              <a:spLocks noChangeArrowheads="1"/>
            </p:cNvSpPr>
            <p:nvPr/>
          </p:nvSpPr>
          <p:spPr bwMode="auto">
            <a:xfrm>
              <a:off x="872" y="2770"/>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3b</a:t>
              </a:r>
            </a:p>
          </p:txBody>
        </p:sp>
        <p:sp>
          <p:nvSpPr>
            <p:cNvPr id="16" name="Oval 14"/>
            <p:cNvSpPr>
              <a:spLocks noChangeArrowheads="1"/>
            </p:cNvSpPr>
            <p:nvPr/>
          </p:nvSpPr>
          <p:spPr bwMode="auto">
            <a:xfrm>
              <a:off x="2094" y="349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7" name="Line 15"/>
            <p:cNvSpPr>
              <a:spLocks noChangeShapeType="1"/>
            </p:cNvSpPr>
            <p:nvPr/>
          </p:nvSpPr>
          <p:spPr bwMode="auto">
            <a:xfrm>
              <a:off x="2094" y="34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8" name="Line 16"/>
            <p:cNvSpPr>
              <a:spLocks noChangeShapeType="1"/>
            </p:cNvSpPr>
            <p:nvPr/>
          </p:nvSpPr>
          <p:spPr bwMode="auto">
            <a:xfrm>
              <a:off x="2407" y="34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9" name="Rectangle 17"/>
            <p:cNvSpPr>
              <a:spLocks noChangeArrowheads="1"/>
            </p:cNvSpPr>
            <p:nvPr/>
          </p:nvSpPr>
          <p:spPr bwMode="auto">
            <a:xfrm>
              <a:off x="2094" y="348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0" name="Oval 18"/>
            <p:cNvSpPr>
              <a:spLocks noChangeArrowheads="1"/>
            </p:cNvSpPr>
            <p:nvPr/>
          </p:nvSpPr>
          <p:spPr bwMode="auto">
            <a:xfrm>
              <a:off x="2091" y="342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21" name="Group 21"/>
            <p:cNvGrpSpPr>
              <a:grpSpLocks/>
            </p:cNvGrpSpPr>
            <p:nvPr/>
          </p:nvGrpSpPr>
          <p:grpSpPr bwMode="auto">
            <a:xfrm>
              <a:off x="2091" y="3370"/>
              <a:ext cx="324" cy="252"/>
              <a:chOff x="2091" y="3370"/>
              <a:chExt cx="324" cy="252"/>
            </a:xfrm>
          </p:grpSpPr>
          <p:sp>
            <p:nvSpPr>
              <p:cNvPr id="106" name="Rectangle 19"/>
              <p:cNvSpPr>
                <a:spLocks noChangeArrowheads="1"/>
              </p:cNvSpPr>
              <p:nvPr/>
            </p:nvSpPr>
            <p:spPr bwMode="auto">
              <a:xfrm>
                <a:off x="2177" y="3431"/>
                <a:ext cx="144"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7" name="Rectangle 20"/>
              <p:cNvSpPr>
                <a:spLocks noChangeArrowheads="1"/>
              </p:cNvSpPr>
              <p:nvPr/>
            </p:nvSpPr>
            <p:spPr bwMode="auto">
              <a:xfrm>
                <a:off x="2091" y="3370"/>
                <a:ext cx="3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1d</a:t>
                </a:r>
              </a:p>
            </p:txBody>
          </p:sp>
        </p:grpSp>
        <p:sp>
          <p:nvSpPr>
            <p:cNvPr id="22" name="Oval 22"/>
            <p:cNvSpPr>
              <a:spLocks noChangeArrowheads="1"/>
            </p:cNvSpPr>
            <p:nvPr/>
          </p:nvSpPr>
          <p:spPr bwMode="auto">
            <a:xfrm>
              <a:off x="1437" y="2752"/>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3" name="Line 23"/>
            <p:cNvSpPr>
              <a:spLocks noChangeShapeType="1"/>
            </p:cNvSpPr>
            <p:nvPr/>
          </p:nvSpPr>
          <p:spPr bwMode="auto">
            <a:xfrm>
              <a:off x="1437" y="2745"/>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4" name="Line 24"/>
            <p:cNvSpPr>
              <a:spLocks noChangeShapeType="1"/>
            </p:cNvSpPr>
            <p:nvPr/>
          </p:nvSpPr>
          <p:spPr bwMode="auto">
            <a:xfrm>
              <a:off x="1750" y="2745"/>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5" name="Rectangle 25"/>
            <p:cNvSpPr>
              <a:spLocks noChangeArrowheads="1"/>
            </p:cNvSpPr>
            <p:nvPr/>
          </p:nvSpPr>
          <p:spPr bwMode="auto">
            <a:xfrm>
              <a:off x="1437" y="2745"/>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6" name="Oval 26"/>
            <p:cNvSpPr>
              <a:spLocks noChangeArrowheads="1"/>
            </p:cNvSpPr>
            <p:nvPr/>
          </p:nvSpPr>
          <p:spPr bwMode="auto">
            <a:xfrm>
              <a:off x="1434" y="2686"/>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7" name="Rectangle 27"/>
            <p:cNvSpPr>
              <a:spLocks noChangeArrowheads="1"/>
            </p:cNvSpPr>
            <p:nvPr/>
          </p:nvSpPr>
          <p:spPr bwMode="auto">
            <a:xfrm>
              <a:off x="1521" y="2699"/>
              <a:ext cx="142" cy="11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8" name="Rectangle 28"/>
            <p:cNvSpPr>
              <a:spLocks noChangeArrowheads="1"/>
            </p:cNvSpPr>
            <p:nvPr/>
          </p:nvSpPr>
          <p:spPr bwMode="auto">
            <a:xfrm>
              <a:off x="1441" y="263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3a</a:t>
              </a:r>
            </a:p>
          </p:txBody>
        </p:sp>
        <p:sp>
          <p:nvSpPr>
            <p:cNvPr id="29" name="Oval 29"/>
            <p:cNvSpPr>
              <a:spLocks noChangeArrowheads="1"/>
            </p:cNvSpPr>
            <p:nvPr/>
          </p:nvSpPr>
          <p:spPr bwMode="auto">
            <a:xfrm>
              <a:off x="2058" y="309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0" name="Line 30"/>
            <p:cNvSpPr>
              <a:spLocks noChangeShapeType="1"/>
            </p:cNvSpPr>
            <p:nvPr/>
          </p:nvSpPr>
          <p:spPr bwMode="auto">
            <a:xfrm>
              <a:off x="2058" y="308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1" name="Line 31"/>
            <p:cNvSpPr>
              <a:spLocks noChangeShapeType="1"/>
            </p:cNvSpPr>
            <p:nvPr/>
          </p:nvSpPr>
          <p:spPr bwMode="auto">
            <a:xfrm>
              <a:off x="2371" y="308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2" name="Rectangle 32"/>
            <p:cNvSpPr>
              <a:spLocks noChangeArrowheads="1"/>
            </p:cNvSpPr>
            <p:nvPr/>
          </p:nvSpPr>
          <p:spPr bwMode="auto">
            <a:xfrm>
              <a:off x="2058" y="308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3" name="Oval 33"/>
            <p:cNvSpPr>
              <a:spLocks noChangeArrowheads="1"/>
            </p:cNvSpPr>
            <p:nvPr/>
          </p:nvSpPr>
          <p:spPr bwMode="auto">
            <a:xfrm>
              <a:off x="2055" y="3028"/>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34" name="Group 36"/>
            <p:cNvGrpSpPr>
              <a:grpSpLocks/>
            </p:cNvGrpSpPr>
            <p:nvPr/>
          </p:nvGrpSpPr>
          <p:grpSpPr bwMode="auto">
            <a:xfrm>
              <a:off x="2064" y="2974"/>
              <a:ext cx="301" cy="252"/>
              <a:chOff x="2064" y="2974"/>
              <a:chExt cx="301" cy="252"/>
            </a:xfrm>
          </p:grpSpPr>
          <p:sp>
            <p:nvSpPr>
              <p:cNvPr id="104" name="Rectangle 34"/>
              <p:cNvSpPr>
                <a:spLocks noChangeArrowheads="1"/>
              </p:cNvSpPr>
              <p:nvPr/>
            </p:nvSpPr>
            <p:spPr bwMode="auto">
              <a:xfrm>
                <a:off x="2140" y="303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5" name="Rectangle 35"/>
              <p:cNvSpPr>
                <a:spLocks noChangeArrowheads="1"/>
              </p:cNvSpPr>
              <p:nvPr/>
            </p:nvSpPr>
            <p:spPr bwMode="auto">
              <a:xfrm>
                <a:off x="2064" y="2974"/>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1c</a:t>
                </a:r>
              </a:p>
            </p:txBody>
          </p:sp>
        </p:grpSp>
        <p:sp>
          <p:nvSpPr>
            <p:cNvPr id="35" name="Line 37"/>
            <p:cNvSpPr>
              <a:spLocks noChangeShapeType="1"/>
            </p:cNvSpPr>
            <p:nvPr/>
          </p:nvSpPr>
          <p:spPr bwMode="auto">
            <a:xfrm>
              <a:off x="3853" y="2906"/>
              <a:ext cx="308" cy="9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 name="Freeform 38"/>
            <p:cNvSpPr>
              <a:spLocks/>
            </p:cNvSpPr>
            <p:nvPr/>
          </p:nvSpPr>
          <p:spPr bwMode="auto">
            <a:xfrm>
              <a:off x="1181" y="2776"/>
              <a:ext cx="253" cy="115"/>
            </a:xfrm>
            <a:custGeom>
              <a:avLst/>
              <a:gdLst>
                <a:gd name="T0" fmla="*/ 0 w 253"/>
                <a:gd name="T1" fmla="*/ 114 h 115"/>
                <a:gd name="T2" fmla="*/ 252 w 253"/>
                <a:gd name="T3" fmla="*/ 0 h 115"/>
                <a:gd name="T4" fmla="*/ 0 60000 65536"/>
                <a:gd name="T5" fmla="*/ 0 60000 65536"/>
                <a:gd name="T6" fmla="*/ 0 w 253"/>
                <a:gd name="T7" fmla="*/ 0 h 115"/>
                <a:gd name="T8" fmla="*/ 253 w 253"/>
                <a:gd name="T9" fmla="*/ 115 h 115"/>
              </a:gdLst>
              <a:ahLst/>
              <a:cxnLst>
                <a:cxn ang="T4">
                  <a:pos x="T0" y="T1"/>
                </a:cxn>
                <a:cxn ang="T5">
                  <a:pos x="T2" y="T3"/>
                </a:cxn>
              </a:cxnLst>
              <a:rect l="T6" t="T7" r="T8" b="T9"/>
              <a:pathLst>
                <a:path w="253" h="115">
                  <a:moveTo>
                    <a:pt x="0" y="114"/>
                  </a:moveTo>
                  <a:lnTo>
                    <a:pt x="252" y="0"/>
                  </a:lnTo>
                </a:path>
              </a:pathLst>
            </a:custGeom>
            <a:noFill/>
            <a:ln w="38100" cap="rnd">
              <a:solidFill>
                <a:srgbClr val="000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 name="Freeform 39"/>
            <p:cNvSpPr>
              <a:spLocks/>
            </p:cNvSpPr>
            <p:nvPr/>
          </p:nvSpPr>
          <p:spPr bwMode="auto">
            <a:xfrm>
              <a:off x="1617" y="2836"/>
              <a:ext cx="445" cy="259"/>
            </a:xfrm>
            <a:custGeom>
              <a:avLst/>
              <a:gdLst>
                <a:gd name="T0" fmla="*/ 0 w 445"/>
                <a:gd name="T1" fmla="*/ 0 h 259"/>
                <a:gd name="T2" fmla="*/ 444 w 445"/>
                <a:gd name="T3" fmla="*/ 258 h 259"/>
                <a:gd name="T4" fmla="*/ 0 60000 65536"/>
                <a:gd name="T5" fmla="*/ 0 60000 65536"/>
                <a:gd name="T6" fmla="*/ 0 w 445"/>
                <a:gd name="T7" fmla="*/ 0 h 259"/>
                <a:gd name="T8" fmla="*/ 445 w 445"/>
                <a:gd name="T9" fmla="*/ 259 h 259"/>
              </a:gdLst>
              <a:ahLst/>
              <a:cxnLst>
                <a:cxn ang="T4">
                  <a:pos x="T0" y="T1"/>
                </a:cxn>
                <a:cxn ang="T5">
                  <a:pos x="T2" y="T3"/>
                </a:cxn>
              </a:cxnLst>
              <a:rect l="T6" t="T7" r="T8" b="T9"/>
              <a:pathLst>
                <a:path w="445" h="259">
                  <a:moveTo>
                    <a:pt x="0" y="0"/>
                  </a:moveTo>
                  <a:lnTo>
                    <a:pt x="444" y="258"/>
                  </a:lnTo>
                </a:path>
              </a:pathLst>
            </a:custGeom>
            <a:noFill/>
            <a:ln w="38100" cap="rnd">
              <a:solidFill>
                <a:srgbClr val="DB55D8"/>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8" name="Freeform 40"/>
            <p:cNvSpPr>
              <a:spLocks/>
            </p:cNvSpPr>
            <p:nvPr/>
          </p:nvSpPr>
          <p:spPr bwMode="auto">
            <a:xfrm>
              <a:off x="2941" y="2954"/>
              <a:ext cx="655" cy="421"/>
            </a:xfrm>
            <a:custGeom>
              <a:avLst/>
              <a:gdLst>
                <a:gd name="T0" fmla="*/ 0 w 655"/>
                <a:gd name="T1" fmla="*/ 420 h 421"/>
                <a:gd name="T2" fmla="*/ 654 w 655"/>
                <a:gd name="T3" fmla="*/ 0 h 421"/>
                <a:gd name="T4" fmla="*/ 0 60000 65536"/>
                <a:gd name="T5" fmla="*/ 0 60000 65536"/>
                <a:gd name="T6" fmla="*/ 0 w 655"/>
                <a:gd name="T7" fmla="*/ 0 h 421"/>
                <a:gd name="T8" fmla="*/ 655 w 655"/>
                <a:gd name="T9" fmla="*/ 421 h 421"/>
              </a:gdLst>
              <a:ahLst/>
              <a:cxnLst>
                <a:cxn ang="T4">
                  <a:pos x="T0" y="T1"/>
                </a:cxn>
                <a:cxn ang="T5">
                  <a:pos x="T2" y="T3"/>
                </a:cxn>
              </a:cxnLst>
              <a:rect l="T6" t="T7" r="T8" b="T9"/>
              <a:pathLst>
                <a:path w="655" h="421">
                  <a:moveTo>
                    <a:pt x="0" y="420"/>
                  </a:moveTo>
                  <a:lnTo>
                    <a:pt x="654" y="0"/>
                  </a:lnTo>
                </a:path>
              </a:pathLst>
            </a:custGeom>
            <a:noFill/>
            <a:ln w="38100" cap="rnd">
              <a:solidFill>
                <a:srgbClr val="DB55D8"/>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 name="Oval 41"/>
            <p:cNvSpPr>
              <a:spLocks noChangeArrowheads="1"/>
            </p:cNvSpPr>
            <p:nvPr/>
          </p:nvSpPr>
          <p:spPr bwMode="auto">
            <a:xfrm>
              <a:off x="3540" y="289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0" name="Line 42"/>
            <p:cNvSpPr>
              <a:spLocks noChangeShapeType="1"/>
            </p:cNvSpPr>
            <p:nvPr/>
          </p:nvSpPr>
          <p:spPr bwMode="auto">
            <a:xfrm>
              <a:off x="3540" y="28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1" name="Line 43"/>
            <p:cNvSpPr>
              <a:spLocks noChangeShapeType="1"/>
            </p:cNvSpPr>
            <p:nvPr/>
          </p:nvSpPr>
          <p:spPr bwMode="auto">
            <a:xfrm>
              <a:off x="3853" y="28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2" name="Rectangle 44"/>
            <p:cNvSpPr>
              <a:spLocks noChangeArrowheads="1"/>
            </p:cNvSpPr>
            <p:nvPr/>
          </p:nvSpPr>
          <p:spPr bwMode="auto">
            <a:xfrm>
              <a:off x="3540" y="288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3" name="Oval 45"/>
            <p:cNvSpPr>
              <a:spLocks noChangeArrowheads="1"/>
            </p:cNvSpPr>
            <p:nvPr/>
          </p:nvSpPr>
          <p:spPr bwMode="auto">
            <a:xfrm>
              <a:off x="3537" y="282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4" name="Rectangle 46"/>
            <p:cNvSpPr>
              <a:spLocks noChangeArrowheads="1"/>
            </p:cNvSpPr>
            <p:nvPr/>
          </p:nvSpPr>
          <p:spPr bwMode="auto">
            <a:xfrm>
              <a:off x="3624" y="2837"/>
              <a:ext cx="141" cy="12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5" name="Rectangle 47"/>
            <p:cNvSpPr>
              <a:spLocks noChangeArrowheads="1"/>
            </p:cNvSpPr>
            <p:nvPr/>
          </p:nvSpPr>
          <p:spPr bwMode="auto">
            <a:xfrm>
              <a:off x="3544" y="2776"/>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2a</a:t>
              </a:r>
            </a:p>
          </p:txBody>
        </p:sp>
        <p:sp>
          <p:nvSpPr>
            <p:cNvPr id="46" name="Rectangle 48"/>
            <p:cNvSpPr>
              <a:spLocks noChangeArrowheads="1"/>
            </p:cNvSpPr>
            <p:nvPr/>
          </p:nvSpPr>
          <p:spPr bwMode="auto">
            <a:xfrm>
              <a:off x="1212" y="2864"/>
              <a:ext cx="4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mn-ea"/>
                  <a:ea typeface="+mn-ea"/>
                </a:rPr>
                <a:t>AS3</a:t>
              </a:r>
            </a:p>
          </p:txBody>
        </p:sp>
        <p:sp>
          <p:nvSpPr>
            <p:cNvPr id="47" name="Rectangle 49"/>
            <p:cNvSpPr>
              <a:spLocks noChangeArrowheads="1"/>
            </p:cNvSpPr>
            <p:nvPr/>
          </p:nvSpPr>
          <p:spPr bwMode="auto">
            <a:xfrm>
              <a:off x="1572" y="3405"/>
              <a:ext cx="4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mn-ea"/>
                  <a:ea typeface="+mn-ea"/>
                </a:rPr>
                <a:t>AS1</a:t>
              </a:r>
            </a:p>
          </p:txBody>
        </p:sp>
        <p:sp>
          <p:nvSpPr>
            <p:cNvPr id="48" name="Rectangle 50"/>
            <p:cNvSpPr>
              <a:spLocks noChangeArrowheads="1"/>
            </p:cNvSpPr>
            <p:nvPr/>
          </p:nvSpPr>
          <p:spPr bwMode="auto">
            <a:xfrm>
              <a:off x="3822" y="3064"/>
              <a:ext cx="4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mn-ea"/>
                  <a:ea typeface="+mn-ea"/>
                </a:rPr>
                <a:t>AS2</a:t>
              </a:r>
            </a:p>
          </p:txBody>
        </p:sp>
        <p:sp>
          <p:nvSpPr>
            <p:cNvPr id="49" name="Oval 51"/>
            <p:cNvSpPr>
              <a:spLocks noChangeArrowheads="1"/>
            </p:cNvSpPr>
            <p:nvPr/>
          </p:nvSpPr>
          <p:spPr bwMode="auto">
            <a:xfrm>
              <a:off x="1752" y="330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50" name="Line 52"/>
            <p:cNvSpPr>
              <a:spLocks noChangeShapeType="1"/>
            </p:cNvSpPr>
            <p:nvPr/>
          </p:nvSpPr>
          <p:spPr bwMode="auto">
            <a:xfrm>
              <a:off x="1752" y="329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1" name="Line 53"/>
            <p:cNvSpPr>
              <a:spLocks noChangeShapeType="1"/>
            </p:cNvSpPr>
            <p:nvPr/>
          </p:nvSpPr>
          <p:spPr bwMode="auto">
            <a:xfrm>
              <a:off x="2065" y="329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2" name="Rectangle 54"/>
            <p:cNvSpPr>
              <a:spLocks noChangeArrowheads="1"/>
            </p:cNvSpPr>
            <p:nvPr/>
          </p:nvSpPr>
          <p:spPr bwMode="auto">
            <a:xfrm>
              <a:off x="1752" y="329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53" name="Oval 55"/>
            <p:cNvSpPr>
              <a:spLocks noChangeArrowheads="1"/>
            </p:cNvSpPr>
            <p:nvPr/>
          </p:nvSpPr>
          <p:spPr bwMode="auto">
            <a:xfrm>
              <a:off x="1749" y="324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54" name="Rectangle 56"/>
            <p:cNvSpPr>
              <a:spLocks noChangeArrowheads="1"/>
            </p:cNvSpPr>
            <p:nvPr/>
          </p:nvSpPr>
          <p:spPr bwMode="auto">
            <a:xfrm>
              <a:off x="1834" y="3269"/>
              <a:ext cx="142" cy="9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55" name="Rectangle 57"/>
            <p:cNvSpPr>
              <a:spLocks noChangeArrowheads="1"/>
            </p:cNvSpPr>
            <p:nvPr/>
          </p:nvSpPr>
          <p:spPr bwMode="auto">
            <a:xfrm>
              <a:off x="1758" y="318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1a</a:t>
              </a:r>
            </a:p>
          </p:txBody>
        </p:sp>
        <p:grpSp>
          <p:nvGrpSpPr>
            <p:cNvPr id="56" name="Group 65"/>
            <p:cNvGrpSpPr>
              <a:grpSpLocks/>
            </p:cNvGrpSpPr>
            <p:nvPr/>
          </p:nvGrpSpPr>
          <p:grpSpPr bwMode="auto">
            <a:xfrm>
              <a:off x="3995" y="2594"/>
              <a:ext cx="316" cy="252"/>
              <a:chOff x="3995" y="2594"/>
              <a:chExt cx="316" cy="252"/>
            </a:xfrm>
          </p:grpSpPr>
          <p:sp>
            <p:nvSpPr>
              <p:cNvPr id="97" name="Oval 58"/>
              <p:cNvSpPr>
                <a:spLocks noChangeArrowheads="1"/>
              </p:cNvSpPr>
              <p:nvPr/>
            </p:nvSpPr>
            <p:spPr bwMode="auto">
              <a:xfrm>
                <a:off x="3998" y="2708"/>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98" name="Line 59"/>
              <p:cNvSpPr>
                <a:spLocks noChangeShapeType="1"/>
              </p:cNvSpPr>
              <p:nvPr/>
            </p:nvSpPr>
            <p:spPr bwMode="auto">
              <a:xfrm>
                <a:off x="3998" y="270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9" name="Line 60"/>
              <p:cNvSpPr>
                <a:spLocks noChangeShapeType="1"/>
              </p:cNvSpPr>
              <p:nvPr/>
            </p:nvSpPr>
            <p:spPr bwMode="auto">
              <a:xfrm>
                <a:off x="4311" y="270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00" name="Rectangle 61"/>
              <p:cNvSpPr>
                <a:spLocks noChangeArrowheads="1"/>
              </p:cNvSpPr>
              <p:nvPr/>
            </p:nvSpPr>
            <p:spPr bwMode="auto">
              <a:xfrm>
                <a:off x="3998" y="2701"/>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01" name="Oval 62"/>
              <p:cNvSpPr>
                <a:spLocks noChangeArrowheads="1"/>
              </p:cNvSpPr>
              <p:nvPr/>
            </p:nvSpPr>
            <p:spPr bwMode="auto">
              <a:xfrm>
                <a:off x="3995" y="264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2" name="Rectangle 63"/>
              <p:cNvSpPr>
                <a:spLocks noChangeArrowheads="1"/>
              </p:cNvSpPr>
              <p:nvPr/>
            </p:nvSpPr>
            <p:spPr bwMode="auto">
              <a:xfrm>
                <a:off x="4082" y="2655"/>
                <a:ext cx="141" cy="118"/>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3" name="Rectangle 64"/>
              <p:cNvSpPr>
                <a:spLocks noChangeArrowheads="1"/>
              </p:cNvSpPr>
              <p:nvPr/>
            </p:nvSpPr>
            <p:spPr bwMode="auto">
              <a:xfrm>
                <a:off x="4006" y="2594"/>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2c</a:t>
                </a:r>
              </a:p>
            </p:txBody>
          </p:sp>
        </p:grpSp>
        <p:grpSp>
          <p:nvGrpSpPr>
            <p:cNvPr id="57" name="Group 73"/>
            <p:cNvGrpSpPr>
              <a:grpSpLocks/>
            </p:cNvGrpSpPr>
            <p:nvPr/>
          </p:nvGrpSpPr>
          <p:grpSpPr bwMode="auto">
            <a:xfrm>
              <a:off x="4160" y="2884"/>
              <a:ext cx="325" cy="252"/>
              <a:chOff x="4160" y="2884"/>
              <a:chExt cx="325" cy="252"/>
            </a:xfrm>
          </p:grpSpPr>
          <p:sp>
            <p:nvSpPr>
              <p:cNvPr id="90" name="Oval 66"/>
              <p:cNvSpPr>
                <a:spLocks noChangeArrowheads="1"/>
              </p:cNvSpPr>
              <p:nvPr/>
            </p:nvSpPr>
            <p:spPr bwMode="auto">
              <a:xfrm>
                <a:off x="4164" y="2998"/>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91" name="Line 67"/>
              <p:cNvSpPr>
                <a:spLocks noChangeShapeType="1"/>
              </p:cNvSpPr>
              <p:nvPr/>
            </p:nvSpPr>
            <p:spPr bwMode="auto">
              <a:xfrm>
                <a:off x="4164" y="299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2" name="Line 68"/>
              <p:cNvSpPr>
                <a:spLocks noChangeShapeType="1"/>
              </p:cNvSpPr>
              <p:nvPr/>
            </p:nvSpPr>
            <p:spPr bwMode="auto">
              <a:xfrm>
                <a:off x="4477" y="299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3" name="Rectangle 69"/>
              <p:cNvSpPr>
                <a:spLocks noChangeArrowheads="1"/>
              </p:cNvSpPr>
              <p:nvPr/>
            </p:nvSpPr>
            <p:spPr bwMode="auto">
              <a:xfrm>
                <a:off x="4164" y="2991"/>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94" name="Oval 70"/>
              <p:cNvSpPr>
                <a:spLocks noChangeArrowheads="1"/>
              </p:cNvSpPr>
              <p:nvPr/>
            </p:nvSpPr>
            <p:spPr bwMode="auto">
              <a:xfrm>
                <a:off x="4161" y="293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95" name="Rectangle 71"/>
              <p:cNvSpPr>
                <a:spLocks noChangeArrowheads="1"/>
              </p:cNvSpPr>
              <p:nvPr/>
            </p:nvSpPr>
            <p:spPr bwMode="auto">
              <a:xfrm>
                <a:off x="4248" y="2945"/>
                <a:ext cx="142" cy="11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96" name="Rectangle 72"/>
              <p:cNvSpPr>
                <a:spLocks noChangeArrowheads="1"/>
              </p:cNvSpPr>
              <p:nvPr/>
            </p:nvSpPr>
            <p:spPr bwMode="auto">
              <a:xfrm>
                <a:off x="4160" y="288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2b</a:t>
                </a:r>
              </a:p>
            </p:txBody>
          </p:sp>
        </p:grpSp>
        <p:grpSp>
          <p:nvGrpSpPr>
            <p:cNvPr id="58" name="Group 82"/>
            <p:cNvGrpSpPr>
              <a:grpSpLocks/>
            </p:cNvGrpSpPr>
            <p:nvPr/>
          </p:nvGrpSpPr>
          <p:grpSpPr bwMode="auto">
            <a:xfrm>
              <a:off x="2628" y="3254"/>
              <a:ext cx="325" cy="252"/>
              <a:chOff x="2628" y="3254"/>
              <a:chExt cx="325" cy="252"/>
            </a:xfrm>
          </p:grpSpPr>
          <p:sp>
            <p:nvSpPr>
              <p:cNvPr id="82" name="Oval 74"/>
              <p:cNvSpPr>
                <a:spLocks noChangeArrowheads="1"/>
              </p:cNvSpPr>
              <p:nvPr/>
            </p:nvSpPr>
            <p:spPr bwMode="auto">
              <a:xfrm>
                <a:off x="2634" y="3376"/>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83" name="Line 75"/>
              <p:cNvSpPr>
                <a:spLocks noChangeShapeType="1"/>
              </p:cNvSpPr>
              <p:nvPr/>
            </p:nvSpPr>
            <p:spPr bwMode="auto">
              <a:xfrm>
                <a:off x="2634" y="3369"/>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4" name="Line 76"/>
              <p:cNvSpPr>
                <a:spLocks noChangeShapeType="1"/>
              </p:cNvSpPr>
              <p:nvPr/>
            </p:nvSpPr>
            <p:spPr bwMode="auto">
              <a:xfrm>
                <a:off x="2947" y="3369"/>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5" name="Rectangle 77"/>
              <p:cNvSpPr>
                <a:spLocks noChangeArrowheads="1"/>
              </p:cNvSpPr>
              <p:nvPr/>
            </p:nvSpPr>
            <p:spPr bwMode="auto">
              <a:xfrm>
                <a:off x="2634" y="3369"/>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86" name="Oval 78"/>
              <p:cNvSpPr>
                <a:spLocks noChangeArrowheads="1"/>
              </p:cNvSpPr>
              <p:nvPr/>
            </p:nvSpPr>
            <p:spPr bwMode="auto">
              <a:xfrm>
                <a:off x="2631" y="3310"/>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87" name="Group 81"/>
              <p:cNvGrpSpPr>
                <a:grpSpLocks/>
              </p:cNvGrpSpPr>
              <p:nvPr/>
            </p:nvGrpSpPr>
            <p:grpSpPr bwMode="auto">
              <a:xfrm>
                <a:off x="2628" y="3254"/>
                <a:ext cx="325" cy="252"/>
                <a:chOff x="2628" y="3254"/>
                <a:chExt cx="325" cy="252"/>
              </a:xfrm>
            </p:grpSpPr>
            <p:sp>
              <p:nvSpPr>
                <p:cNvPr id="88" name="Rectangle 79"/>
                <p:cNvSpPr>
                  <a:spLocks noChangeArrowheads="1"/>
                </p:cNvSpPr>
                <p:nvPr/>
              </p:nvSpPr>
              <p:spPr bwMode="auto">
                <a:xfrm>
                  <a:off x="2716" y="331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89" name="Rectangle 80"/>
                <p:cNvSpPr>
                  <a:spLocks noChangeArrowheads="1"/>
                </p:cNvSpPr>
                <p:nvPr/>
              </p:nvSpPr>
              <p:spPr bwMode="auto">
                <a:xfrm>
                  <a:off x="2628" y="325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FFFFFF"/>
                      </a:solidFill>
                      <a:effectLst/>
                      <a:uLnTx/>
                      <a:uFillTx/>
                      <a:latin typeface="+mn-ea"/>
                      <a:ea typeface="+mn-ea"/>
                    </a:rPr>
                    <a:t>1b</a:t>
                  </a:r>
                </a:p>
              </p:txBody>
            </p:sp>
          </p:grpSp>
        </p:grpSp>
        <p:grpSp>
          <p:nvGrpSpPr>
            <p:cNvPr id="59" name="Group 91"/>
            <p:cNvGrpSpPr>
              <a:grpSpLocks/>
            </p:cNvGrpSpPr>
            <p:nvPr/>
          </p:nvGrpSpPr>
          <p:grpSpPr bwMode="auto">
            <a:xfrm>
              <a:off x="1043" y="2407"/>
              <a:ext cx="316" cy="252"/>
              <a:chOff x="1043" y="2407"/>
              <a:chExt cx="316" cy="252"/>
            </a:xfrm>
          </p:grpSpPr>
          <p:sp>
            <p:nvSpPr>
              <p:cNvPr id="74" name="Oval 83"/>
              <p:cNvSpPr>
                <a:spLocks noChangeArrowheads="1"/>
              </p:cNvSpPr>
              <p:nvPr/>
            </p:nvSpPr>
            <p:spPr bwMode="auto">
              <a:xfrm>
                <a:off x="1046" y="2529"/>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75" name="Line 84"/>
              <p:cNvSpPr>
                <a:spLocks noChangeShapeType="1"/>
              </p:cNvSpPr>
              <p:nvPr/>
            </p:nvSpPr>
            <p:spPr bwMode="auto">
              <a:xfrm>
                <a:off x="1046" y="252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6" name="Line 85"/>
              <p:cNvSpPr>
                <a:spLocks noChangeShapeType="1"/>
              </p:cNvSpPr>
              <p:nvPr/>
            </p:nvSpPr>
            <p:spPr bwMode="auto">
              <a:xfrm>
                <a:off x="1359" y="252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7" name="Rectangle 86"/>
              <p:cNvSpPr>
                <a:spLocks noChangeArrowheads="1"/>
              </p:cNvSpPr>
              <p:nvPr/>
            </p:nvSpPr>
            <p:spPr bwMode="auto">
              <a:xfrm>
                <a:off x="1046" y="2522"/>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78" name="Oval 87"/>
              <p:cNvSpPr>
                <a:spLocks noChangeArrowheads="1"/>
              </p:cNvSpPr>
              <p:nvPr/>
            </p:nvSpPr>
            <p:spPr bwMode="auto">
              <a:xfrm>
                <a:off x="1043" y="2463"/>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79" name="Group 90"/>
              <p:cNvGrpSpPr>
                <a:grpSpLocks/>
              </p:cNvGrpSpPr>
              <p:nvPr/>
            </p:nvGrpSpPr>
            <p:grpSpPr bwMode="auto">
              <a:xfrm>
                <a:off x="1052" y="2407"/>
                <a:ext cx="301" cy="252"/>
                <a:chOff x="1052" y="2407"/>
                <a:chExt cx="301" cy="252"/>
              </a:xfrm>
            </p:grpSpPr>
            <p:sp>
              <p:nvSpPr>
                <p:cNvPr id="80" name="Rectangle 88"/>
                <p:cNvSpPr>
                  <a:spLocks noChangeArrowheads="1"/>
                </p:cNvSpPr>
                <p:nvPr/>
              </p:nvSpPr>
              <p:spPr bwMode="auto">
                <a:xfrm>
                  <a:off x="1128" y="2468"/>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81" name="Rectangle 89"/>
                <p:cNvSpPr>
                  <a:spLocks noChangeArrowheads="1"/>
                </p:cNvSpPr>
                <p:nvPr/>
              </p:nvSpPr>
              <p:spPr bwMode="auto">
                <a:xfrm>
                  <a:off x="1052" y="2407"/>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3c</a:t>
                  </a:r>
                </a:p>
              </p:txBody>
            </p:sp>
          </p:grpSp>
        </p:grpSp>
        <p:sp>
          <p:nvSpPr>
            <p:cNvPr id="60" name="Line 92"/>
            <p:cNvSpPr>
              <a:spLocks noChangeShapeType="1"/>
            </p:cNvSpPr>
            <p:nvPr/>
          </p:nvSpPr>
          <p:spPr bwMode="auto">
            <a:xfrm flipH="1">
              <a:off x="1987" y="3146"/>
              <a:ext cx="93" cy="10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1" name="Line 93"/>
            <p:cNvSpPr>
              <a:spLocks noChangeShapeType="1"/>
            </p:cNvSpPr>
            <p:nvPr/>
          </p:nvSpPr>
          <p:spPr bwMode="auto">
            <a:xfrm>
              <a:off x="2241" y="3171"/>
              <a:ext cx="0" cy="24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2" name="Line 94"/>
            <p:cNvSpPr>
              <a:spLocks noChangeShapeType="1"/>
            </p:cNvSpPr>
            <p:nvPr/>
          </p:nvSpPr>
          <p:spPr bwMode="auto">
            <a:xfrm>
              <a:off x="2343" y="3138"/>
              <a:ext cx="313" cy="211"/>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3" name="Line 95"/>
            <p:cNvSpPr>
              <a:spLocks noChangeShapeType="1"/>
            </p:cNvSpPr>
            <p:nvPr/>
          </p:nvSpPr>
          <p:spPr bwMode="auto">
            <a:xfrm flipH="1">
              <a:off x="2419" y="3426"/>
              <a:ext cx="237" cy="7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4" name="Line 96"/>
            <p:cNvSpPr>
              <a:spLocks noChangeShapeType="1"/>
            </p:cNvSpPr>
            <p:nvPr/>
          </p:nvSpPr>
          <p:spPr bwMode="auto">
            <a:xfrm flipH="1" flipV="1">
              <a:off x="2055" y="3314"/>
              <a:ext cx="568" cy="51"/>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5" name="Line 97"/>
            <p:cNvSpPr>
              <a:spLocks noChangeShapeType="1"/>
            </p:cNvSpPr>
            <p:nvPr/>
          </p:nvSpPr>
          <p:spPr bwMode="auto">
            <a:xfrm flipV="1">
              <a:off x="3800" y="2738"/>
              <a:ext cx="220" cy="85"/>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6" name="Line 98"/>
            <p:cNvSpPr>
              <a:spLocks noChangeShapeType="1"/>
            </p:cNvSpPr>
            <p:nvPr/>
          </p:nvSpPr>
          <p:spPr bwMode="auto">
            <a:xfrm>
              <a:off x="3563" y="3773"/>
              <a:ext cx="483" cy="0"/>
            </a:xfrm>
            <a:prstGeom prst="line">
              <a:avLst/>
            </a:prstGeom>
            <a:noFill/>
            <a:ln w="38100" cap="rnd">
              <a:solidFill>
                <a:srgbClr val="DB55D8"/>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7" name="Line 99"/>
            <p:cNvSpPr>
              <a:spLocks noChangeShapeType="1"/>
            </p:cNvSpPr>
            <p:nvPr/>
          </p:nvSpPr>
          <p:spPr bwMode="auto">
            <a:xfrm>
              <a:off x="3575" y="3971"/>
              <a:ext cx="483" cy="0"/>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8" name="Rectangle 100"/>
            <p:cNvSpPr>
              <a:spLocks noChangeArrowheads="1"/>
            </p:cNvSpPr>
            <p:nvPr/>
          </p:nvSpPr>
          <p:spPr bwMode="auto">
            <a:xfrm>
              <a:off x="4098" y="3638"/>
              <a:ext cx="10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err="1">
                  <a:ln>
                    <a:noFill/>
                  </a:ln>
                  <a:effectLst/>
                  <a:uLnTx/>
                  <a:uFillTx/>
                  <a:latin typeface="+mn-ea"/>
                  <a:ea typeface="+mn-ea"/>
                </a:rPr>
                <a:t>eBGP</a:t>
              </a:r>
              <a:r>
                <a:rPr kumimoji="0" lang="en-US" altLang="zh-CN" sz="1800" i="0" u="none" strike="noStrike" kern="0" cap="none" spc="0" normalizeH="0" baseline="0" noProof="0" dirty="0">
                  <a:ln>
                    <a:noFill/>
                  </a:ln>
                  <a:effectLst/>
                  <a:uLnTx/>
                  <a:uFillTx/>
                  <a:latin typeface="+mn-ea"/>
                  <a:ea typeface="+mn-ea"/>
                </a:rPr>
                <a:t> session</a:t>
              </a:r>
            </a:p>
          </p:txBody>
        </p:sp>
        <p:sp>
          <p:nvSpPr>
            <p:cNvPr id="69" name="Rectangle 101"/>
            <p:cNvSpPr>
              <a:spLocks noChangeArrowheads="1"/>
            </p:cNvSpPr>
            <p:nvPr/>
          </p:nvSpPr>
          <p:spPr bwMode="auto">
            <a:xfrm>
              <a:off x="4115" y="3858"/>
              <a:ext cx="9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err="1">
                  <a:ln>
                    <a:noFill/>
                  </a:ln>
                  <a:effectLst/>
                  <a:uLnTx/>
                  <a:uFillTx/>
                  <a:latin typeface="+mn-ea"/>
                  <a:ea typeface="+mn-ea"/>
                </a:rPr>
                <a:t>iBGP</a:t>
              </a:r>
              <a:r>
                <a:rPr kumimoji="0" lang="en-US" altLang="zh-CN" sz="1800" i="0" u="none" strike="noStrike" kern="0" cap="none" spc="0" normalizeH="0" baseline="0" noProof="0" dirty="0">
                  <a:ln>
                    <a:noFill/>
                  </a:ln>
                  <a:effectLst/>
                  <a:uLnTx/>
                  <a:uFillTx/>
                  <a:latin typeface="+mn-ea"/>
                  <a:ea typeface="+mn-ea"/>
                </a:rPr>
                <a:t> session</a:t>
              </a:r>
            </a:p>
          </p:txBody>
        </p:sp>
        <p:sp>
          <p:nvSpPr>
            <p:cNvPr id="70" name="Line 102"/>
            <p:cNvSpPr>
              <a:spLocks noChangeShapeType="1"/>
            </p:cNvSpPr>
            <p:nvPr/>
          </p:nvSpPr>
          <p:spPr bwMode="auto">
            <a:xfrm flipH="1" flipV="1">
              <a:off x="1310" y="2587"/>
              <a:ext cx="152" cy="110"/>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1" name="Line 103"/>
            <p:cNvSpPr>
              <a:spLocks noChangeShapeType="1"/>
            </p:cNvSpPr>
            <p:nvPr/>
          </p:nvSpPr>
          <p:spPr bwMode="auto">
            <a:xfrm flipH="1">
              <a:off x="1039" y="2604"/>
              <a:ext cx="93" cy="23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2" name="Line 104"/>
            <p:cNvSpPr>
              <a:spLocks noChangeShapeType="1"/>
            </p:cNvSpPr>
            <p:nvPr/>
          </p:nvSpPr>
          <p:spPr bwMode="auto">
            <a:xfrm>
              <a:off x="4240" y="2782"/>
              <a:ext cx="43" cy="144"/>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3" name="Line 105"/>
            <p:cNvSpPr>
              <a:spLocks noChangeShapeType="1"/>
            </p:cNvSpPr>
            <p:nvPr/>
          </p:nvSpPr>
          <p:spPr bwMode="auto">
            <a:xfrm>
              <a:off x="1996" y="3366"/>
              <a:ext cx="127" cy="85"/>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grpSp>
    </p:spTree>
    <p:extLst>
      <p:ext uri="{BB962C8B-B14F-4D97-AF65-F5344CB8AC3E}">
        <p14:creationId xmlns:p14="http://schemas.microsoft.com/office/powerpoint/2010/main" val="1221090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2"/>
          <p:cNvSpPr>
            <a:spLocks noGrp="1" noChangeArrowheads="1"/>
          </p:cNvSpPr>
          <p:nvPr>
            <p:ph type="title" idx="4294967295"/>
          </p:nvPr>
        </p:nvSpPr>
        <p:spPr>
          <a:xfrm>
            <a:off x="0" y="385744"/>
            <a:ext cx="12192000" cy="863600"/>
          </a:xfrm>
          <a:prstGeom prst="rect">
            <a:avLst/>
          </a:prstGeom>
        </p:spPr>
        <p:txBody>
          <a:bodyPr/>
          <a:lstStyle/>
          <a:p>
            <a:pPr algn="ctr">
              <a:defRPr/>
            </a:pPr>
            <a:r>
              <a:rPr lang="zh-CN" altLang="en-US" dirty="0">
                <a:cs typeface="+mj-cs"/>
              </a:rPr>
              <a:t>数据报转发表</a:t>
            </a:r>
            <a:endParaRPr lang="en-US" dirty="0">
              <a:cs typeface="+mj-cs"/>
            </a:endParaRPr>
          </a:p>
        </p:txBody>
      </p:sp>
      <p:grpSp>
        <p:nvGrpSpPr>
          <p:cNvPr id="32771" name="Group 243"/>
          <p:cNvGrpSpPr>
            <a:grpSpLocks/>
          </p:cNvGrpSpPr>
          <p:nvPr/>
        </p:nvGrpSpPr>
        <p:grpSpPr bwMode="auto">
          <a:xfrm>
            <a:off x="5135034" y="4275139"/>
            <a:ext cx="3797300" cy="1481137"/>
            <a:chOff x="291" y="3093"/>
            <a:chExt cx="1794" cy="933"/>
          </a:xfrm>
        </p:grpSpPr>
        <p:grpSp>
          <p:nvGrpSpPr>
            <p:cNvPr id="32845" name="Group 242"/>
            <p:cNvGrpSpPr>
              <a:grpSpLocks/>
            </p:cNvGrpSpPr>
            <p:nvPr/>
          </p:nvGrpSpPr>
          <p:grpSpPr bwMode="auto">
            <a:xfrm>
              <a:off x="291" y="3093"/>
              <a:ext cx="1794" cy="933"/>
              <a:chOff x="2124" y="2903"/>
              <a:chExt cx="1794" cy="933"/>
            </a:xfrm>
          </p:grpSpPr>
          <p:sp>
            <p:nvSpPr>
              <p:cNvPr id="32849" name="Freeform 179"/>
              <p:cNvSpPr>
                <a:spLocks/>
              </p:cNvSpPr>
              <p:nvPr/>
            </p:nvSpPr>
            <p:spPr bwMode="auto">
              <a:xfrm>
                <a:off x="2124" y="2903"/>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32850" name="Group 180"/>
              <p:cNvGrpSpPr>
                <a:grpSpLocks/>
              </p:cNvGrpSpPr>
              <p:nvPr/>
            </p:nvGrpSpPr>
            <p:grpSpPr bwMode="auto">
              <a:xfrm>
                <a:off x="2196" y="3160"/>
                <a:ext cx="1642" cy="415"/>
                <a:chOff x="959" y="3814"/>
                <a:chExt cx="1642" cy="415"/>
              </a:xfrm>
            </p:grpSpPr>
            <p:grpSp>
              <p:nvGrpSpPr>
                <p:cNvPr id="32885" name="Group 181"/>
                <p:cNvGrpSpPr>
                  <a:grpSpLocks/>
                </p:cNvGrpSpPr>
                <p:nvPr/>
              </p:nvGrpSpPr>
              <p:grpSpPr bwMode="auto">
                <a:xfrm>
                  <a:off x="2223" y="3814"/>
                  <a:ext cx="378" cy="181"/>
                  <a:chOff x="4396" y="1245"/>
                  <a:chExt cx="672" cy="248"/>
                </a:xfrm>
              </p:grpSpPr>
              <p:sp>
                <p:nvSpPr>
                  <p:cNvPr id="329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9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9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907" name="Group 185"/>
                  <p:cNvGrpSpPr>
                    <a:grpSpLocks/>
                  </p:cNvGrpSpPr>
                  <p:nvPr/>
                </p:nvGrpSpPr>
                <p:grpSpPr bwMode="auto">
                  <a:xfrm>
                    <a:off x="4530" y="1287"/>
                    <a:ext cx="377" cy="75"/>
                    <a:chOff x="2468" y="1332"/>
                    <a:chExt cx="310" cy="60"/>
                  </a:xfrm>
                </p:grpSpPr>
                <p:sp>
                  <p:nvSpPr>
                    <p:cNvPr id="32910"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911"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49" name="Line 188"/>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50" name="Line 189"/>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2886" name="Group 190"/>
                <p:cNvGrpSpPr>
                  <a:grpSpLocks/>
                </p:cNvGrpSpPr>
                <p:nvPr/>
              </p:nvGrpSpPr>
              <p:grpSpPr bwMode="auto">
                <a:xfrm>
                  <a:off x="1559" y="4048"/>
                  <a:ext cx="378" cy="181"/>
                  <a:chOff x="4396" y="1245"/>
                  <a:chExt cx="672" cy="248"/>
                </a:xfrm>
              </p:grpSpPr>
              <p:sp>
                <p:nvSpPr>
                  <p:cNvPr id="328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8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8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899" name="Group 194"/>
                  <p:cNvGrpSpPr>
                    <a:grpSpLocks/>
                  </p:cNvGrpSpPr>
                  <p:nvPr/>
                </p:nvGrpSpPr>
                <p:grpSpPr bwMode="auto">
                  <a:xfrm>
                    <a:off x="4530" y="1287"/>
                    <a:ext cx="377" cy="75"/>
                    <a:chOff x="2468" y="1332"/>
                    <a:chExt cx="310" cy="60"/>
                  </a:xfrm>
                </p:grpSpPr>
                <p:sp>
                  <p:nvSpPr>
                    <p:cNvPr id="32902"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903"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41" name="Line 197"/>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42" name="Line 19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2887" name="Group 199"/>
                <p:cNvGrpSpPr>
                  <a:grpSpLocks/>
                </p:cNvGrpSpPr>
                <p:nvPr/>
              </p:nvGrpSpPr>
              <p:grpSpPr bwMode="auto">
                <a:xfrm>
                  <a:off x="959" y="3816"/>
                  <a:ext cx="378" cy="181"/>
                  <a:chOff x="4396" y="1245"/>
                  <a:chExt cx="672" cy="248"/>
                </a:xfrm>
              </p:grpSpPr>
              <p:sp>
                <p:nvSpPr>
                  <p:cNvPr id="3288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88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89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891" name="Group 203"/>
                  <p:cNvGrpSpPr>
                    <a:grpSpLocks/>
                  </p:cNvGrpSpPr>
                  <p:nvPr/>
                </p:nvGrpSpPr>
                <p:grpSpPr bwMode="auto">
                  <a:xfrm>
                    <a:off x="4530" y="1287"/>
                    <a:ext cx="377" cy="75"/>
                    <a:chOff x="2468" y="1332"/>
                    <a:chExt cx="310" cy="60"/>
                  </a:xfrm>
                </p:grpSpPr>
                <p:sp>
                  <p:nvSpPr>
                    <p:cNvPr id="32894" name="Freeform 2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95" name="Freeform 2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33" name="Line 206"/>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34" name="Line 207"/>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sp>
            <p:nvSpPr>
              <p:cNvPr id="32851" name="Freeform 208"/>
              <p:cNvSpPr>
                <a:spLocks/>
              </p:cNvSpPr>
              <p:nvPr/>
            </p:nvSpPr>
            <p:spPr bwMode="auto">
              <a:xfrm>
                <a:off x="2574" y="3086"/>
                <a:ext cx="294" cy="166"/>
              </a:xfrm>
              <a:custGeom>
                <a:avLst/>
                <a:gdLst>
                  <a:gd name="T0" fmla="*/ 0 w 294"/>
                  <a:gd name="T1" fmla="*/ 166 h 166"/>
                  <a:gd name="T2" fmla="*/ 294 w 294"/>
                  <a:gd name="T3" fmla="*/ 0 h 166"/>
                  <a:gd name="T4" fmla="*/ 0 60000 65536"/>
                  <a:gd name="T5" fmla="*/ 0 60000 65536"/>
                </a:gdLst>
                <a:ahLst/>
                <a:cxnLst>
                  <a:cxn ang="T4">
                    <a:pos x="T0" y="T1"/>
                  </a:cxn>
                  <a:cxn ang="T5">
                    <a:pos x="T2" y="T3"/>
                  </a:cxn>
                </a:cxnLst>
                <a:rect l="0" t="0" r="r" b="b"/>
                <a:pathLst>
                  <a:path w="294" h="166">
                    <a:moveTo>
                      <a:pt x="0" y="166"/>
                    </a:moveTo>
                    <a:lnTo>
                      <a:pt x="294"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2" name="Freeform 209"/>
              <p:cNvSpPr>
                <a:spLocks/>
              </p:cNvSpPr>
              <p:nvPr/>
            </p:nvSpPr>
            <p:spPr bwMode="auto">
              <a:xfrm>
                <a:off x="3182" y="3082"/>
                <a:ext cx="272" cy="174"/>
              </a:xfrm>
              <a:custGeom>
                <a:avLst/>
                <a:gdLst>
                  <a:gd name="T0" fmla="*/ 0 w 272"/>
                  <a:gd name="T1" fmla="*/ 0 h 174"/>
                  <a:gd name="T2" fmla="*/ 272 w 272"/>
                  <a:gd name="T3" fmla="*/ 174 h 174"/>
                  <a:gd name="T4" fmla="*/ 0 60000 65536"/>
                  <a:gd name="T5" fmla="*/ 0 60000 65536"/>
                </a:gdLst>
                <a:ahLst/>
                <a:cxnLst>
                  <a:cxn ang="T4">
                    <a:pos x="T0" y="T1"/>
                  </a:cxn>
                  <a:cxn ang="T5">
                    <a:pos x="T2" y="T3"/>
                  </a:cxn>
                </a:cxnLst>
                <a:rect l="0" t="0" r="r" b="b"/>
                <a:pathLst>
                  <a:path w="272" h="174">
                    <a:moveTo>
                      <a:pt x="0" y="0"/>
                    </a:moveTo>
                    <a:lnTo>
                      <a:pt x="272"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3" name="Freeform 210"/>
              <p:cNvSpPr>
                <a:spLocks/>
              </p:cNvSpPr>
              <p:nvPr/>
            </p:nvSpPr>
            <p:spPr bwMode="auto">
              <a:xfrm>
                <a:off x="2511" y="3329"/>
                <a:ext cx="303" cy="150"/>
              </a:xfrm>
              <a:custGeom>
                <a:avLst/>
                <a:gdLst>
                  <a:gd name="T0" fmla="*/ 0 w 294"/>
                  <a:gd name="T1" fmla="*/ 0 h 174"/>
                  <a:gd name="T2" fmla="*/ 342 w 294"/>
                  <a:gd name="T3" fmla="*/ 83 h 174"/>
                  <a:gd name="T4" fmla="*/ 0 60000 65536"/>
                  <a:gd name="T5" fmla="*/ 0 60000 65536"/>
                </a:gdLst>
                <a:ahLst/>
                <a:cxnLst>
                  <a:cxn ang="T4">
                    <a:pos x="T0" y="T1"/>
                  </a:cxn>
                  <a:cxn ang="T5">
                    <a:pos x="T2" y="T3"/>
                  </a:cxn>
                </a:cxnLst>
                <a:rect l="0" t="0" r="r" b="b"/>
                <a:pathLst>
                  <a:path w="294" h="174">
                    <a:moveTo>
                      <a:pt x="0" y="0"/>
                    </a:moveTo>
                    <a:lnTo>
                      <a:pt x="294"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4" name="Freeform 211"/>
              <p:cNvSpPr>
                <a:spLocks/>
              </p:cNvSpPr>
              <p:nvPr/>
            </p:nvSpPr>
            <p:spPr bwMode="auto">
              <a:xfrm>
                <a:off x="3168" y="3322"/>
                <a:ext cx="352" cy="148"/>
              </a:xfrm>
              <a:custGeom>
                <a:avLst/>
                <a:gdLst>
                  <a:gd name="T0" fmla="*/ 0 w 352"/>
                  <a:gd name="T1" fmla="*/ 148 h 148"/>
                  <a:gd name="T2" fmla="*/ 352 w 352"/>
                  <a:gd name="T3" fmla="*/ 0 h 148"/>
                  <a:gd name="T4" fmla="*/ 0 60000 65536"/>
                  <a:gd name="T5" fmla="*/ 0 60000 65536"/>
                </a:gdLst>
                <a:ahLst/>
                <a:cxnLst>
                  <a:cxn ang="T4">
                    <a:pos x="T0" y="T1"/>
                  </a:cxn>
                  <a:cxn ang="T5">
                    <a:pos x="T2" y="T3"/>
                  </a:cxn>
                </a:cxnLst>
                <a:rect l="0" t="0" r="r" b="b"/>
                <a:pathLst>
                  <a:path w="352" h="148">
                    <a:moveTo>
                      <a:pt x="0" y="148"/>
                    </a:moveTo>
                    <a:lnTo>
                      <a:pt x="35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5" name="Freeform 212"/>
              <p:cNvSpPr>
                <a:spLocks/>
              </p:cNvSpPr>
              <p:nvPr/>
            </p:nvSpPr>
            <p:spPr bwMode="auto">
              <a:xfrm>
                <a:off x="3528" y="3348"/>
                <a:ext cx="130" cy="320"/>
              </a:xfrm>
              <a:custGeom>
                <a:avLst/>
                <a:gdLst>
                  <a:gd name="T0" fmla="*/ 0 w 118"/>
                  <a:gd name="T1" fmla="*/ 54 h 500"/>
                  <a:gd name="T2" fmla="*/ 192 w 118"/>
                  <a:gd name="T3" fmla="*/ 0 h 500"/>
                  <a:gd name="T4" fmla="*/ 0 60000 65536"/>
                  <a:gd name="T5" fmla="*/ 0 60000 65536"/>
                </a:gdLst>
                <a:ahLst/>
                <a:cxnLst>
                  <a:cxn ang="T4">
                    <a:pos x="T0" y="T1"/>
                  </a:cxn>
                  <a:cxn ang="T5">
                    <a:pos x="T2" y="T3"/>
                  </a:cxn>
                </a:cxnLst>
                <a:rect l="0" t="0" r="r" b="b"/>
                <a:pathLst>
                  <a:path w="118" h="500">
                    <a:moveTo>
                      <a:pt x="0" y="500"/>
                    </a:moveTo>
                    <a:lnTo>
                      <a:pt x="11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6" name="Freeform 213"/>
              <p:cNvSpPr>
                <a:spLocks/>
              </p:cNvSpPr>
              <p:nvPr/>
            </p:nvSpPr>
            <p:spPr bwMode="auto">
              <a:xfrm>
                <a:off x="2750" y="3684"/>
                <a:ext cx="464" cy="47"/>
              </a:xfrm>
              <a:custGeom>
                <a:avLst/>
                <a:gdLst>
                  <a:gd name="T0" fmla="*/ 1147 w 370"/>
                  <a:gd name="T1" fmla="*/ 217 h 32"/>
                  <a:gd name="T2" fmla="*/ 0 w 370"/>
                  <a:gd name="T3" fmla="*/ 0 h 32"/>
                  <a:gd name="T4" fmla="*/ 0 60000 65536"/>
                  <a:gd name="T5" fmla="*/ 0 60000 65536"/>
                </a:gdLst>
                <a:ahLst/>
                <a:cxnLst>
                  <a:cxn ang="T4">
                    <a:pos x="T0" y="T1"/>
                  </a:cxn>
                  <a:cxn ang="T5">
                    <a:pos x="T2" y="T3"/>
                  </a:cxn>
                </a:cxnLst>
                <a:rect l="0" t="0" r="r" b="b"/>
                <a:pathLst>
                  <a:path w="370" h="32">
                    <a:moveTo>
                      <a:pt x="370" y="32"/>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7" name="Freeform 214"/>
              <p:cNvSpPr>
                <a:spLocks/>
              </p:cNvSpPr>
              <p:nvPr/>
            </p:nvSpPr>
            <p:spPr bwMode="auto">
              <a:xfrm>
                <a:off x="2412" y="3344"/>
                <a:ext cx="122" cy="268"/>
              </a:xfrm>
              <a:custGeom>
                <a:avLst/>
                <a:gdLst>
                  <a:gd name="T0" fmla="*/ 26 w 176"/>
                  <a:gd name="T1" fmla="*/ 47 h 412"/>
                  <a:gd name="T2" fmla="*/ 28 w 176"/>
                  <a:gd name="T3" fmla="*/ 48 h 412"/>
                  <a:gd name="T4" fmla="*/ 0 w 176"/>
                  <a:gd name="T5" fmla="*/ 0 h 412"/>
                  <a:gd name="T6" fmla="*/ 0 60000 65536"/>
                  <a:gd name="T7" fmla="*/ 0 60000 65536"/>
                  <a:gd name="T8" fmla="*/ 0 60000 65536"/>
                </a:gdLst>
                <a:ahLst/>
                <a:cxnLst>
                  <a:cxn ang="T6">
                    <a:pos x="T0" y="T1"/>
                  </a:cxn>
                  <a:cxn ang="T7">
                    <a:pos x="T2" y="T3"/>
                  </a:cxn>
                  <a:cxn ang="T8">
                    <a:pos x="T4" y="T5"/>
                  </a:cxn>
                </a:cxnLst>
                <a:rect l="0" t="0" r="r" b="b"/>
                <a:pathLst>
                  <a:path w="176" h="412">
                    <a:moveTo>
                      <a:pt x="162" y="408"/>
                    </a:moveTo>
                    <a:lnTo>
                      <a:pt x="176" y="412"/>
                    </a:ln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32858" name="Group 215"/>
              <p:cNvGrpSpPr>
                <a:grpSpLocks/>
              </p:cNvGrpSpPr>
              <p:nvPr/>
            </p:nvGrpSpPr>
            <p:grpSpPr bwMode="auto">
              <a:xfrm>
                <a:off x="2822" y="2974"/>
                <a:ext cx="378" cy="181"/>
                <a:chOff x="4396" y="1245"/>
                <a:chExt cx="672" cy="248"/>
              </a:xfrm>
            </p:grpSpPr>
            <p:sp>
              <p:nvSpPr>
                <p:cNvPr id="3287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87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87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880" name="Group 219"/>
                <p:cNvGrpSpPr>
                  <a:grpSpLocks/>
                </p:cNvGrpSpPr>
                <p:nvPr/>
              </p:nvGrpSpPr>
              <p:grpSpPr bwMode="auto">
                <a:xfrm>
                  <a:off x="4530" y="1287"/>
                  <a:ext cx="377" cy="75"/>
                  <a:chOff x="2468" y="1332"/>
                  <a:chExt cx="310" cy="60"/>
                </a:xfrm>
              </p:grpSpPr>
              <p:sp>
                <p:nvSpPr>
                  <p:cNvPr id="32883" name="Freeform 2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84" name="Freeform 2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22" name="Line 222"/>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23" name="Line 223"/>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2859" name="Group 224"/>
              <p:cNvGrpSpPr>
                <a:grpSpLocks/>
              </p:cNvGrpSpPr>
              <p:nvPr/>
            </p:nvGrpSpPr>
            <p:grpSpPr bwMode="auto">
              <a:xfrm>
                <a:off x="3171" y="3604"/>
                <a:ext cx="378" cy="181"/>
                <a:chOff x="4396" y="1245"/>
                <a:chExt cx="672" cy="248"/>
              </a:xfrm>
            </p:grpSpPr>
            <p:sp>
              <p:nvSpPr>
                <p:cNvPr id="3286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87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87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872" name="Group 228"/>
                <p:cNvGrpSpPr>
                  <a:grpSpLocks/>
                </p:cNvGrpSpPr>
                <p:nvPr/>
              </p:nvGrpSpPr>
              <p:grpSpPr bwMode="auto">
                <a:xfrm>
                  <a:off x="4530" y="1287"/>
                  <a:ext cx="377" cy="75"/>
                  <a:chOff x="2468" y="1332"/>
                  <a:chExt cx="310" cy="60"/>
                </a:xfrm>
              </p:grpSpPr>
              <p:sp>
                <p:nvSpPr>
                  <p:cNvPr id="32875" name="Freeform 2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76" name="Freeform 2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14" name="Line 231"/>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15" name="Line 232"/>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2860" name="Group 233"/>
              <p:cNvGrpSpPr>
                <a:grpSpLocks/>
              </p:cNvGrpSpPr>
              <p:nvPr/>
            </p:nvGrpSpPr>
            <p:grpSpPr bwMode="auto">
              <a:xfrm>
                <a:off x="2403" y="3574"/>
                <a:ext cx="378" cy="181"/>
                <a:chOff x="4396" y="1245"/>
                <a:chExt cx="672" cy="248"/>
              </a:xfrm>
            </p:grpSpPr>
            <p:sp>
              <p:nvSpPr>
                <p:cNvPr id="3286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86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86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864" name="Group 237"/>
                <p:cNvGrpSpPr>
                  <a:grpSpLocks/>
                </p:cNvGrpSpPr>
                <p:nvPr/>
              </p:nvGrpSpPr>
              <p:grpSpPr bwMode="auto">
                <a:xfrm>
                  <a:off x="4530" y="1287"/>
                  <a:ext cx="377" cy="75"/>
                  <a:chOff x="2468" y="1332"/>
                  <a:chExt cx="310" cy="60"/>
                </a:xfrm>
              </p:grpSpPr>
              <p:sp>
                <p:nvSpPr>
                  <p:cNvPr id="32867" name="Freeform 2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68" name="Freeform 2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06" name="Line 240"/>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07" name="Line 241"/>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sp>
          <p:nvSpPr>
            <p:cNvPr id="17487" name="Text Box 108"/>
            <p:cNvSpPr txBox="1">
              <a:spLocks noChangeArrowheads="1"/>
            </p:cNvSpPr>
            <p:nvPr/>
          </p:nvSpPr>
          <p:spPr bwMode="auto">
            <a:xfrm>
              <a:off x="667" y="3221"/>
              <a:ext cx="1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solidFill>
                    <a:prstClr val="black"/>
                  </a:solidFill>
                </a:rPr>
                <a:t>1</a:t>
              </a:r>
            </a:p>
          </p:txBody>
        </p:sp>
        <p:sp>
          <p:nvSpPr>
            <p:cNvPr id="17488" name="Text Box 109"/>
            <p:cNvSpPr txBox="1">
              <a:spLocks noChangeArrowheads="1"/>
            </p:cNvSpPr>
            <p:nvPr/>
          </p:nvSpPr>
          <p:spPr bwMode="auto">
            <a:xfrm>
              <a:off x="620" y="3504"/>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2</a:t>
              </a:r>
            </a:p>
          </p:txBody>
        </p:sp>
        <p:sp>
          <p:nvSpPr>
            <p:cNvPr id="17489" name="Text Box 110"/>
            <p:cNvSpPr txBox="1">
              <a:spLocks noChangeArrowheads="1"/>
            </p:cNvSpPr>
            <p:nvPr/>
          </p:nvSpPr>
          <p:spPr bwMode="auto">
            <a:xfrm>
              <a:off x="448" y="3501"/>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3</a:t>
              </a:r>
            </a:p>
          </p:txBody>
        </p:sp>
      </p:grpSp>
      <p:sp>
        <p:nvSpPr>
          <p:cNvPr id="32774" name="Freeform 11"/>
          <p:cNvSpPr>
            <a:spLocks/>
          </p:cNvSpPr>
          <p:nvPr/>
        </p:nvSpPr>
        <p:spPr bwMode="auto">
          <a:xfrm>
            <a:off x="3196167" y="3521075"/>
            <a:ext cx="3054351" cy="1295400"/>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17416" name="Rectangle 12"/>
          <p:cNvSpPr>
            <a:spLocks noChangeArrowheads="1"/>
          </p:cNvSpPr>
          <p:nvPr/>
        </p:nvSpPr>
        <p:spPr bwMode="auto">
          <a:xfrm>
            <a:off x="2901952" y="1195389"/>
            <a:ext cx="3371849" cy="23336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17" name="Oval 13"/>
          <p:cNvSpPr>
            <a:spLocks noChangeArrowheads="1"/>
          </p:cNvSpPr>
          <p:nvPr/>
        </p:nvSpPr>
        <p:spPr bwMode="auto">
          <a:xfrm>
            <a:off x="3350684" y="1247775"/>
            <a:ext cx="2794000" cy="6048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18" name="Rectangle 105"/>
          <p:cNvSpPr>
            <a:spLocks noChangeArrowheads="1"/>
          </p:cNvSpPr>
          <p:nvPr/>
        </p:nvSpPr>
        <p:spPr bwMode="auto">
          <a:xfrm>
            <a:off x="3276600" y="4584701"/>
            <a:ext cx="1540933" cy="23812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19" name="Rectangle 106"/>
          <p:cNvSpPr>
            <a:spLocks noChangeArrowheads="1"/>
          </p:cNvSpPr>
          <p:nvPr/>
        </p:nvSpPr>
        <p:spPr bwMode="auto">
          <a:xfrm>
            <a:off x="3244851" y="4608514"/>
            <a:ext cx="1530349" cy="2381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20" name="Line 107"/>
          <p:cNvSpPr>
            <a:spLocks noChangeShapeType="1"/>
          </p:cNvSpPr>
          <p:nvPr/>
        </p:nvSpPr>
        <p:spPr bwMode="auto">
          <a:xfrm>
            <a:off x="4612218" y="4740275"/>
            <a:ext cx="563033"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17421" name="Rectangle 111"/>
          <p:cNvSpPr>
            <a:spLocks noChangeArrowheads="1"/>
          </p:cNvSpPr>
          <p:nvPr/>
        </p:nvSpPr>
        <p:spPr bwMode="auto">
          <a:xfrm>
            <a:off x="4083051" y="4611688"/>
            <a:ext cx="569383" cy="2397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22" name="Text Box 112"/>
          <p:cNvSpPr txBox="1">
            <a:spLocks noChangeArrowheads="1"/>
          </p:cNvSpPr>
          <p:nvPr/>
        </p:nvSpPr>
        <p:spPr bwMode="auto">
          <a:xfrm>
            <a:off x="4019551" y="45847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200">
              <a:solidFill>
                <a:prstClr val="black"/>
              </a:solidFill>
            </a:endParaRPr>
          </a:p>
        </p:txBody>
      </p:sp>
      <p:sp>
        <p:nvSpPr>
          <p:cNvPr id="17423" name="Text Box 113"/>
          <p:cNvSpPr txBox="1">
            <a:spLocks noChangeArrowheads="1"/>
          </p:cNvSpPr>
          <p:nvPr/>
        </p:nvSpPr>
        <p:spPr bwMode="auto">
          <a:xfrm>
            <a:off x="1937268" y="3947796"/>
            <a:ext cx="24304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zh-CN" altLang="en-US" sz="1600" b="1" dirty="0">
                <a:solidFill>
                  <a:prstClr val="black"/>
                </a:solidFill>
                <a:latin typeface="Microsoft YaHei"/>
                <a:ea typeface="Microsoft YaHei"/>
              </a:rPr>
              <a:t>分组头部中的</a:t>
            </a:r>
            <a:r>
              <a:rPr lang="en-US" altLang="zh-CN" sz="1600" b="1" dirty="0">
                <a:solidFill>
                  <a:prstClr val="black"/>
                </a:solidFill>
                <a:latin typeface="Microsoft YaHei"/>
                <a:ea typeface="Microsoft YaHei"/>
              </a:rPr>
              <a:t>IP</a:t>
            </a:r>
            <a:r>
              <a:rPr lang="zh-CN" altLang="en-US" sz="1600" b="1" dirty="0">
                <a:solidFill>
                  <a:prstClr val="black"/>
                </a:solidFill>
                <a:latin typeface="Microsoft YaHei"/>
                <a:ea typeface="Microsoft YaHei"/>
              </a:rPr>
              <a:t>目的地址</a:t>
            </a:r>
            <a:endParaRPr lang="en-US" altLang="zh-CN" sz="1600" b="1" dirty="0">
              <a:solidFill>
                <a:prstClr val="black"/>
              </a:solidFill>
              <a:latin typeface="Microsoft YaHei"/>
              <a:ea typeface="Microsoft YaHei"/>
            </a:endParaRPr>
          </a:p>
        </p:txBody>
      </p:sp>
      <p:sp>
        <p:nvSpPr>
          <p:cNvPr id="17424" name="Line 114"/>
          <p:cNvSpPr>
            <a:spLocks noChangeShapeType="1"/>
          </p:cNvSpPr>
          <p:nvPr/>
        </p:nvSpPr>
        <p:spPr bwMode="auto">
          <a:xfrm flipH="1">
            <a:off x="3575051" y="4870450"/>
            <a:ext cx="17991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25" name="Text Box 115"/>
          <p:cNvSpPr txBox="1">
            <a:spLocks noChangeArrowheads="1"/>
          </p:cNvSpPr>
          <p:nvPr/>
        </p:nvSpPr>
        <p:spPr bwMode="auto">
          <a:xfrm>
            <a:off x="3522134" y="1404938"/>
            <a:ext cx="2484967"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1400" dirty="0">
                <a:solidFill>
                  <a:prstClr val="black"/>
                </a:solidFill>
                <a:latin typeface="Microsoft YaHei"/>
                <a:ea typeface="Microsoft YaHei"/>
              </a:rPr>
              <a:t>路由算法</a:t>
            </a:r>
            <a:endParaRPr lang="en-US" sz="1400" dirty="0">
              <a:solidFill>
                <a:prstClr val="black"/>
              </a:solidFill>
              <a:latin typeface="Microsoft YaHei"/>
              <a:ea typeface="Microsoft YaHei"/>
            </a:endParaRPr>
          </a:p>
        </p:txBody>
      </p:sp>
      <p:sp>
        <p:nvSpPr>
          <p:cNvPr id="17426" name="Rectangle 116"/>
          <p:cNvSpPr>
            <a:spLocks noChangeArrowheads="1"/>
          </p:cNvSpPr>
          <p:nvPr/>
        </p:nvSpPr>
        <p:spPr bwMode="auto">
          <a:xfrm>
            <a:off x="3183467" y="2141539"/>
            <a:ext cx="2912533" cy="1298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27" name="Text Box 117"/>
          <p:cNvSpPr txBox="1">
            <a:spLocks noChangeArrowheads="1"/>
          </p:cNvSpPr>
          <p:nvPr/>
        </p:nvSpPr>
        <p:spPr bwMode="auto">
          <a:xfrm>
            <a:off x="3530601" y="2105025"/>
            <a:ext cx="1082348"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1400" dirty="0">
                <a:solidFill>
                  <a:prstClr val="black"/>
                </a:solidFill>
                <a:latin typeface="Microsoft YaHei"/>
                <a:ea typeface="Microsoft YaHei"/>
              </a:rPr>
              <a:t>本地转发表</a:t>
            </a:r>
            <a:endParaRPr lang="en-US" sz="1400" dirty="0">
              <a:solidFill>
                <a:prstClr val="black"/>
              </a:solidFill>
              <a:latin typeface="Microsoft YaHei"/>
              <a:ea typeface="Microsoft YaHei"/>
            </a:endParaRPr>
          </a:p>
        </p:txBody>
      </p:sp>
      <p:sp>
        <p:nvSpPr>
          <p:cNvPr id="17428" name="Text Box 118"/>
          <p:cNvSpPr txBox="1">
            <a:spLocks noChangeArrowheads="1"/>
          </p:cNvSpPr>
          <p:nvPr/>
        </p:nvSpPr>
        <p:spPr bwMode="auto">
          <a:xfrm>
            <a:off x="3240617" y="2352675"/>
            <a:ext cx="175048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1400" dirty="0">
                <a:solidFill>
                  <a:prstClr val="black"/>
                </a:solidFill>
                <a:latin typeface="Microsoft YaHei"/>
                <a:ea typeface="Microsoft YaHei"/>
              </a:rPr>
              <a:t>目的地址</a:t>
            </a:r>
            <a:endParaRPr lang="en-US" sz="1400" dirty="0">
              <a:solidFill>
                <a:prstClr val="black"/>
              </a:solidFill>
              <a:latin typeface="Microsoft YaHei"/>
              <a:ea typeface="Microsoft YaHei"/>
            </a:endParaRPr>
          </a:p>
        </p:txBody>
      </p:sp>
      <p:sp>
        <p:nvSpPr>
          <p:cNvPr id="17429" name="Text Box 119"/>
          <p:cNvSpPr txBox="1">
            <a:spLocks noChangeArrowheads="1"/>
          </p:cNvSpPr>
          <p:nvPr/>
        </p:nvSpPr>
        <p:spPr bwMode="auto">
          <a:xfrm>
            <a:off x="4796367" y="2354263"/>
            <a:ext cx="138853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1400" dirty="0">
                <a:solidFill>
                  <a:prstClr val="black"/>
                </a:solidFill>
                <a:latin typeface="Microsoft YaHei"/>
                <a:ea typeface="Microsoft YaHei"/>
              </a:rPr>
              <a:t>输出链路</a:t>
            </a:r>
            <a:endParaRPr lang="en-US" sz="1400" dirty="0">
              <a:solidFill>
                <a:prstClr val="black"/>
              </a:solidFill>
              <a:latin typeface="Microsoft YaHei"/>
              <a:ea typeface="Microsoft YaHei"/>
            </a:endParaRPr>
          </a:p>
        </p:txBody>
      </p:sp>
      <p:sp>
        <p:nvSpPr>
          <p:cNvPr id="17430" name="Line 120"/>
          <p:cNvSpPr>
            <a:spLocks noChangeShapeType="1"/>
          </p:cNvSpPr>
          <p:nvPr/>
        </p:nvSpPr>
        <p:spPr bwMode="auto">
          <a:xfrm>
            <a:off x="4927600" y="2365375"/>
            <a:ext cx="10584"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31" name="Text Box 121"/>
          <p:cNvSpPr txBox="1">
            <a:spLocks noChangeArrowheads="1"/>
          </p:cNvSpPr>
          <p:nvPr/>
        </p:nvSpPr>
        <p:spPr bwMode="auto">
          <a:xfrm>
            <a:off x="3683644" y="2617788"/>
            <a:ext cx="941283"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1200" b="1" dirty="0">
                <a:solidFill>
                  <a:prstClr val="black"/>
                </a:solidFill>
                <a:latin typeface="Microsoft YaHei"/>
                <a:ea typeface="Microsoft YaHei"/>
              </a:rPr>
              <a:t>地址范围</a:t>
            </a:r>
            <a:r>
              <a:rPr lang="en-US" sz="1200" b="1" dirty="0">
                <a:solidFill>
                  <a:prstClr val="black"/>
                </a:solidFill>
                <a:latin typeface="Microsoft YaHei"/>
                <a:ea typeface="Microsoft YaHei"/>
              </a:rPr>
              <a:t> </a:t>
            </a:r>
            <a:r>
              <a:rPr lang="en-US" sz="1200" b="1" dirty="0">
                <a:solidFill>
                  <a:prstClr val="black"/>
                </a:solidFill>
              </a:rPr>
              <a:t>1</a:t>
            </a:r>
          </a:p>
          <a:p>
            <a:pPr algn="ctr">
              <a:defRPr/>
            </a:pPr>
            <a:r>
              <a:rPr lang="zh-CN" altLang="en-US" sz="1200" b="1" dirty="0">
                <a:solidFill>
                  <a:prstClr val="black"/>
                </a:solidFill>
                <a:latin typeface="Microsoft YaHei"/>
                <a:ea typeface="Microsoft YaHei"/>
              </a:rPr>
              <a:t>地址范围</a:t>
            </a:r>
            <a:r>
              <a:rPr lang="en-US" sz="1200" b="1" dirty="0">
                <a:solidFill>
                  <a:prstClr val="black"/>
                </a:solidFill>
                <a:latin typeface="Microsoft YaHei"/>
                <a:ea typeface="Microsoft YaHei"/>
              </a:rPr>
              <a:t> 2</a:t>
            </a:r>
          </a:p>
          <a:p>
            <a:pPr algn="ctr">
              <a:defRPr/>
            </a:pPr>
            <a:r>
              <a:rPr lang="zh-CN" altLang="en-US" sz="1200" b="1" dirty="0">
                <a:solidFill>
                  <a:prstClr val="black"/>
                </a:solidFill>
                <a:latin typeface="Microsoft YaHei"/>
                <a:ea typeface="Microsoft YaHei"/>
              </a:rPr>
              <a:t>地址范围</a:t>
            </a:r>
            <a:r>
              <a:rPr lang="en-US" sz="1200" b="1" dirty="0">
                <a:solidFill>
                  <a:prstClr val="black"/>
                </a:solidFill>
                <a:latin typeface="Microsoft YaHei"/>
                <a:ea typeface="Microsoft YaHei"/>
              </a:rPr>
              <a:t> 3</a:t>
            </a:r>
          </a:p>
          <a:p>
            <a:pPr algn="ctr">
              <a:defRPr/>
            </a:pPr>
            <a:r>
              <a:rPr lang="zh-CN" altLang="en-US" sz="1200" b="1" dirty="0">
                <a:solidFill>
                  <a:prstClr val="black"/>
                </a:solidFill>
                <a:latin typeface="Microsoft YaHei"/>
                <a:ea typeface="Microsoft YaHei"/>
              </a:rPr>
              <a:t>地址范围</a:t>
            </a:r>
            <a:r>
              <a:rPr lang="en-US" sz="1200" b="1" dirty="0">
                <a:solidFill>
                  <a:prstClr val="black"/>
                </a:solidFill>
                <a:latin typeface="Microsoft YaHei"/>
                <a:ea typeface="Microsoft YaHei"/>
              </a:rPr>
              <a:t> 4</a:t>
            </a:r>
          </a:p>
        </p:txBody>
      </p:sp>
      <p:sp>
        <p:nvSpPr>
          <p:cNvPr id="17432" name="Text Box 122"/>
          <p:cNvSpPr txBox="1">
            <a:spLocks noChangeArrowheads="1"/>
          </p:cNvSpPr>
          <p:nvPr/>
        </p:nvSpPr>
        <p:spPr bwMode="auto">
          <a:xfrm>
            <a:off x="4992812" y="2636839"/>
            <a:ext cx="269626"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200">
                <a:solidFill>
                  <a:prstClr val="black"/>
                </a:solidFill>
              </a:rPr>
              <a:t>3</a:t>
            </a:r>
          </a:p>
          <a:p>
            <a:pPr algn="ctr">
              <a:defRPr/>
            </a:pPr>
            <a:r>
              <a:rPr lang="en-US" sz="1200">
                <a:solidFill>
                  <a:prstClr val="black"/>
                </a:solidFill>
              </a:rPr>
              <a:t>2</a:t>
            </a:r>
          </a:p>
          <a:p>
            <a:pPr algn="ctr">
              <a:defRPr/>
            </a:pPr>
            <a:r>
              <a:rPr lang="en-US" sz="1200">
                <a:solidFill>
                  <a:prstClr val="black"/>
                </a:solidFill>
              </a:rPr>
              <a:t>2</a:t>
            </a:r>
          </a:p>
          <a:p>
            <a:pPr algn="ctr">
              <a:defRPr/>
            </a:pPr>
            <a:r>
              <a:rPr lang="en-US" sz="1200">
                <a:solidFill>
                  <a:prstClr val="black"/>
                </a:solidFill>
              </a:rPr>
              <a:t>1</a:t>
            </a:r>
          </a:p>
        </p:txBody>
      </p:sp>
      <p:sp>
        <p:nvSpPr>
          <p:cNvPr id="17433" name="Line 123"/>
          <p:cNvSpPr>
            <a:spLocks noChangeShapeType="1"/>
          </p:cNvSpPr>
          <p:nvPr/>
        </p:nvSpPr>
        <p:spPr bwMode="auto">
          <a:xfrm>
            <a:off x="3213101" y="2617788"/>
            <a:ext cx="2885017" cy="4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34" name="Line 124"/>
          <p:cNvSpPr>
            <a:spLocks noChangeShapeType="1"/>
          </p:cNvSpPr>
          <p:nvPr/>
        </p:nvSpPr>
        <p:spPr bwMode="auto">
          <a:xfrm>
            <a:off x="3189818" y="2370138"/>
            <a:ext cx="2897716" cy="4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35" name="AutoShape 125"/>
          <p:cNvSpPr>
            <a:spLocks noChangeArrowheads="1"/>
          </p:cNvSpPr>
          <p:nvPr/>
        </p:nvSpPr>
        <p:spPr bwMode="auto">
          <a:xfrm rot="5400000">
            <a:off x="4661694" y="1814249"/>
            <a:ext cx="239713" cy="364067"/>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36" name="Line 126"/>
          <p:cNvSpPr>
            <a:spLocks noChangeShapeType="1"/>
          </p:cNvSpPr>
          <p:nvPr/>
        </p:nvSpPr>
        <p:spPr bwMode="auto">
          <a:xfrm>
            <a:off x="3790951" y="4302125"/>
            <a:ext cx="484716"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32796" name="Freeform 127"/>
          <p:cNvSpPr>
            <a:spLocks/>
          </p:cNvSpPr>
          <p:nvPr/>
        </p:nvSpPr>
        <p:spPr bwMode="auto">
          <a:xfrm>
            <a:off x="5221818" y="4792663"/>
            <a:ext cx="1172633" cy="26511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Lst>
            <a:ahLst/>
            <a:cxnLst>
              <a:cxn ang="T6">
                <a:pos x="T0" y="T1"/>
              </a:cxn>
              <a:cxn ang="T7">
                <a:pos x="T2" y="T3"/>
              </a:cxn>
              <a:cxn ang="T8">
                <a:pos x="T4" y="T5"/>
              </a:cxn>
            </a:cxnLst>
            <a:rect l="0" t="0" r="r" b="b"/>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797" name="Freeform 128"/>
          <p:cNvSpPr>
            <a:spLocks/>
          </p:cNvSpPr>
          <p:nvPr/>
        </p:nvSpPr>
        <p:spPr bwMode="auto">
          <a:xfrm flipH="1">
            <a:off x="8333317" y="4356101"/>
            <a:ext cx="770467"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798" name="Freeform 129"/>
          <p:cNvSpPr>
            <a:spLocks/>
          </p:cNvSpPr>
          <p:nvPr/>
        </p:nvSpPr>
        <p:spPr bwMode="auto">
          <a:xfrm flipH="1">
            <a:off x="6987117" y="4083051"/>
            <a:ext cx="770467"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799" name="Freeform 130"/>
          <p:cNvSpPr>
            <a:spLocks/>
          </p:cNvSpPr>
          <p:nvPr/>
        </p:nvSpPr>
        <p:spPr bwMode="auto">
          <a:xfrm flipH="1" flipV="1">
            <a:off x="7878234" y="5629276"/>
            <a:ext cx="72390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00" name="Freeform 131"/>
          <p:cNvSpPr>
            <a:spLocks/>
          </p:cNvSpPr>
          <p:nvPr/>
        </p:nvSpPr>
        <p:spPr bwMode="auto">
          <a:xfrm flipH="1" flipV="1">
            <a:off x="6079067" y="5613401"/>
            <a:ext cx="72390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01" name="Freeform 132"/>
          <p:cNvSpPr>
            <a:spLocks/>
          </p:cNvSpPr>
          <p:nvPr/>
        </p:nvSpPr>
        <p:spPr bwMode="auto">
          <a:xfrm flipH="1" flipV="1">
            <a:off x="6932085" y="5321300"/>
            <a:ext cx="723900"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2802" name="Group 133"/>
          <p:cNvGrpSpPr>
            <a:grpSpLocks/>
          </p:cNvGrpSpPr>
          <p:nvPr/>
        </p:nvGrpSpPr>
        <p:grpSpPr bwMode="auto">
          <a:xfrm>
            <a:off x="6997701" y="3638550"/>
            <a:ext cx="734484" cy="452438"/>
            <a:chOff x="2886" y="1668"/>
            <a:chExt cx="347" cy="285"/>
          </a:xfrm>
        </p:grpSpPr>
        <p:sp>
          <p:nvSpPr>
            <p:cNvPr id="17479" name="Rectangle 134"/>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80" name="Oval 135"/>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81" name="Rectangle 136"/>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82" name="Line 137"/>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83" name="Line 138"/>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84" name="Line 139"/>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85" name="AutoShape 140"/>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32803" name="Group 141"/>
          <p:cNvGrpSpPr>
            <a:grpSpLocks/>
          </p:cNvGrpSpPr>
          <p:nvPr/>
        </p:nvGrpSpPr>
        <p:grpSpPr bwMode="auto">
          <a:xfrm>
            <a:off x="8348134" y="3911600"/>
            <a:ext cx="734484" cy="452438"/>
            <a:chOff x="2886" y="1668"/>
            <a:chExt cx="347" cy="285"/>
          </a:xfrm>
        </p:grpSpPr>
        <p:sp>
          <p:nvSpPr>
            <p:cNvPr id="17472" name="Rectangle 142"/>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73" name="Oval 143"/>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74" name="Rectangle 144"/>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75" name="Line 145"/>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76" name="Line 146"/>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77" name="Line 147"/>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78" name="AutoShape 148"/>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32804" name="Group 149"/>
          <p:cNvGrpSpPr>
            <a:grpSpLocks/>
          </p:cNvGrpSpPr>
          <p:nvPr/>
        </p:nvGrpSpPr>
        <p:grpSpPr bwMode="auto">
          <a:xfrm>
            <a:off x="7854951" y="5988050"/>
            <a:ext cx="734483" cy="452438"/>
            <a:chOff x="2886" y="1668"/>
            <a:chExt cx="347" cy="285"/>
          </a:xfrm>
        </p:grpSpPr>
        <p:sp>
          <p:nvSpPr>
            <p:cNvPr id="17465" name="Rectangle 150"/>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66" name="Oval 151"/>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67" name="Rectangle 152"/>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68" name="Line 153"/>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69" name="Line 154"/>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70" name="Line 155"/>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71" name="AutoShape 156"/>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32805" name="Group 157"/>
          <p:cNvGrpSpPr>
            <a:grpSpLocks/>
          </p:cNvGrpSpPr>
          <p:nvPr/>
        </p:nvGrpSpPr>
        <p:grpSpPr bwMode="auto">
          <a:xfrm>
            <a:off x="6927851" y="5768975"/>
            <a:ext cx="734483" cy="452438"/>
            <a:chOff x="2886" y="1668"/>
            <a:chExt cx="347" cy="285"/>
          </a:xfrm>
        </p:grpSpPr>
        <p:sp>
          <p:nvSpPr>
            <p:cNvPr id="17458" name="Rectangle 158"/>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59" name="Oval 159"/>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60" name="Rectangle 160"/>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61" name="Line 161"/>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62" name="Line 162"/>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63" name="Line 163"/>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64" name="AutoShape 164"/>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32806" name="Group 165"/>
          <p:cNvGrpSpPr>
            <a:grpSpLocks/>
          </p:cNvGrpSpPr>
          <p:nvPr/>
        </p:nvGrpSpPr>
        <p:grpSpPr bwMode="auto">
          <a:xfrm>
            <a:off x="6053667" y="5961064"/>
            <a:ext cx="734484" cy="452437"/>
            <a:chOff x="2886" y="1668"/>
            <a:chExt cx="347" cy="285"/>
          </a:xfrm>
        </p:grpSpPr>
        <p:sp>
          <p:nvSpPr>
            <p:cNvPr id="17451" name="Rectangle 166"/>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52" name="Oval 167"/>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53" name="Rectangle 168"/>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54" name="Line 169"/>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55" name="Line 170"/>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56" name="Line 171"/>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57" name="AutoShape 172"/>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448688" name="Group 176"/>
          <p:cNvGrpSpPr>
            <a:grpSpLocks/>
          </p:cNvGrpSpPr>
          <p:nvPr/>
        </p:nvGrpSpPr>
        <p:grpSpPr bwMode="auto">
          <a:xfrm>
            <a:off x="4656667" y="1201739"/>
            <a:ext cx="6648451" cy="1887537"/>
            <a:chOff x="2037" y="708"/>
            <a:chExt cx="3471" cy="1189"/>
          </a:xfrm>
        </p:grpSpPr>
        <p:sp>
          <p:nvSpPr>
            <p:cNvPr id="17449" name="Text Box 174"/>
            <p:cNvSpPr txBox="1">
              <a:spLocks noChangeArrowheads="1"/>
            </p:cNvSpPr>
            <p:nvPr/>
          </p:nvSpPr>
          <p:spPr bwMode="auto">
            <a:xfrm>
              <a:off x="3474" y="708"/>
              <a:ext cx="2034" cy="834"/>
            </a:xfrm>
            <a:prstGeom prst="rect">
              <a:avLst/>
            </a:prstGeom>
            <a:noFill/>
            <a:ln w="127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2000" dirty="0">
                  <a:solidFill>
                    <a:srgbClr val="000099"/>
                  </a:solidFill>
                  <a:latin typeface="Microsoft YaHei"/>
                  <a:ea typeface="Microsoft YaHei"/>
                </a:rPr>
                <a:t>如果为每个目的地址建立一个表项，那么将需要建立大约</a:t>
              </a:r>
              <a:r>
                <a:rPr lang="en-US" altLang="zh-CN" sz="2000" dirty="0">
                  <a:solidFill>
                    <a:srgbClr val="000099"/>
                  </a:solidFill>
                  <a:latin typeface="Microsoft YaHei"/>
                  <a:ea typeface="Microsoft YaHei"/>
                </a:rPr>
                <a:t>40</a:t>
              </a:r>
              <a:r>
                <a:rPr lang="zh-CN" altLang="en-US" sz="2000" dirty="0">
                  <a:solidFill>
                    <a:srgbClr val="000099"/>
                  </a:solidFill>
                  <a:latin typeface="Microsoft YaHei"/>
                  <a:ea typeface="Microsoft YaHei"/>
                </a:rPr>
                <a:t>亿个表项，因此转发表中采用地址范围来建立表项</a:t>
              </a:r>
              <a:endParaRPr lang="en-US" sz="2000" dirty="0">
                <a:solidFill>
                  <a:srgbClr val="000099"/>
                </a:solidFill>
                <a:latin typeface="Microsoft YaHei"/>
                <a:ea typeface="Microsoft YaHei"/>
              </a:endParaRPr>
            </a:p>
          </p:txBody>
        </p:sp>
        <p:sp>
          <p:nvSpPr>
            <p:cNvPr id="17450" name="Line 175"/>
            <p:cNvSpPr>
              <a:spLocks noChangeShapeType="1"/>
            </p:cNvSpPr>
            <p:nvPr/>
          </p:nvSpPr>
          <p:spPr bwMode="auto">
            <a:xfrm flipH="1">
              <a:off x="2037" y="1229"/>
              <a:ext cx="1433" cy="66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Tree>
    <p:extLst>
      <p:ext uri="{BB962C8B-B14F-4D97-AF65-F5344CB8AC3E}">
        <p14:creationId xmlns:p14="http://schemas.microsoft.com/office/powerpoint/2010/main" val="3140281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8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4089876"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路径属性 和 </a:t>
            </a:r>
            <a:r>
              <a:rPr lang="en-US" altLang="zh-CN" sz="2800" dirty="0">
                <a:solidFill>
                  <a:schemeClr val="tx1"/>
                </a:solidFill>
                <a:latin typeface="+mn-ea"/>
              </a:rPr>
              <a:t>BGP </a:t>
            </a:r>
            <a:r>
              <a:rPr lang="zh-CN" altLang="en-US" sz="2800" dirty="0">
                <a:solidFill>
                  <a:schemeClr val="tx1"/>
                </a:solidFill>
                <a:latin typeface="+mn-ea"/>
              </a:rPr>
              <a:t>路由</a:t>
            </a:r>
          </a:p>
        </p:txBody>
      </p:sp>
      <p:sp>
        <p:nvSpPr>
          <p:cNvPr id="2" name="矩形 1"/>
          <p:cNvSpPr/>
          <p:nvPr/>
        </p:nvSpPr>
        <p:spPr>
          <a:xfrm>
            <a:off x="813291" y="2230442"/>
            <a:ext cx="11062333" cy="4573560"/>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800" dirty="0">
                <a:latin typeface="+mn-ea"/>
              </a:rPr>
              <a:t>当通告前缀时，通告包含了</a:t>
            </a:r>
            <a:r>
              <a:rPr lang="en-US" altLang="zh-CN" sz="2800" dirty="0">
                <a:latin typeface="+mn-ea"/>
              </a:rPr>
              <a:t>BGP</a:t>
            </a:r>
            <a:r>
              <a:rPr lang="zh-CN" altLang="en-US" sz="2800" dirty="0">
                <a:latin typeface="+mn-ea"/>
              </a:rPr>
              <a:t>属性</a:t>
            </a:r>
            <a:r>
              <a:rPr lang="en-US" altLang="zh-CN" sz="2800" dirty="0">
                <a:latin typeface="+mn-ea"/>
              </a:rPr>
              <a:t>. </a:t>
            </a:r>
          </a:p>
          <a:p>
            <a:pPr marL="342900" indent="-342900">
              <a:lnSpc>
                <a:spcPct val="130000"/>
              </a:lnSpc>
              <a:buFont typeface="Wingdings" panose="05000000000000000000" pitchFamily="2" charset="2"/>
              <a:buChar char="l"/>
            </a:pPr>
            <a:r>
              <a:rPr lang="zh-CN" altLang="en-US" sz="2800" dirty="0">
                <a:latin typeface="+mn-ea"/>
              </a:rPr>
              <a:t>前缀</a:t>
            </a:r>
            <a:r>
              <a:rPr lang="en-US" altLang="zh-CN" sz="2800" dirty="0">
                <a:latin typeface="+mn-ea"/>
              </a:rPr>
              <a:t>+</a:t>
            </a:r>
            <a:r>
              <a:rPr lang="zh-CN" altLang="en-US" sz="2800" dirty="0">
                <a:latin typeface="+mn-ea"/>
              </a:rPr>
              <a:t>属性</a:t>
            </a:r>
            <a:r>
              <a:rPr lang="en-US" altLang="zh-CN" sz="2800" dirty="0">
                <a:latin typeface="+mn-ea"/>
              </a:rPr>
              <a:t>=“</a:t>
            </a:r>
            <a:r>
              <a:rPr lang="zh-CN" altLang="en-US" sz="2800" dirty="0">
                <a:latin typeface="+mn-ea"/>
              </a:rPr>
              <a:t>路由”</a:t>
            </a:r>
          </a:p>
          <a:p>
            <a:pPr marL="342900" indent="-342900">
              <a:lnSpc>
                <a:spcPct val="130000"/>
              </a:lnSpc>
              <a:buFont typeface="Wingdings" panose="05000000000000000000" pitchFamily="2" charset="2"/>
              <a:buChar char="l"/>
            </a:pPr>
            <a:r>
              <a:rPr lang="zh-CN" altLang="en-US" sz="2800" dirty="0">
                <a:latin typeface="+mn-ea"/>
              </a:rPr>
              <a:t>两个重要的属性</a:t>
            </a:r>
            <a:r>
              <a:rPr lang="en-US" altLang="zh-CN" sz="2800" dirty="0">
                <a:latin typeface="+mn-ea"/>
              </a:rPr>
              <a:t>:</a:t>
            </a:r>
          </a:p>
          <a:p>
            <a:pPr marL="342900" indent="-342900">
              <a:lnSpc>
                <a:spcPct val="130000"/>
              </a:lnSpc>
              <a:buFont typeface="Wingdings" panose="05000000000000000000" pitchFamily="2" charset="2"/>
              <a:buChar char="l"/>
            </a:pPr>
            <a:r>
              <a:rPr lang="en-US" altLang="zh-CN" sz="2800" dirty="0">
                <a:latin typeface="+mn-ea"/>
              </a:rPr>
              <a:t>AS-PATH: </a:t>
            </a:r>
            <a:r>
              <a:rPr lang="zh-CN" altLang="en-US" sz="2800" dirty="0">
                <a:latin typeface="+mn-ea"/>
              </a:rPr>
              <a:t>包含了前缀的通告已经通告过的那些</a:t>
            </a:r>
            <a:r>
              <a:rPr lang="en-US" altLang="zh-CN" sz="2800" dirty="0">
                <a:latin typeface="+mn-ea"/>
              </a:rPr>
              <a:t>AS,</a:t>
            </a:r>
            <a:r>
              <a:rPr lang="zh-CN" altLang="en-US" sz="2800" dirty="0">
                <a:latin typeface="+mn-ea"/>
              </a:rPr>
              <a:t>如 </a:t>
            </a:r>
            <a:r>
              <a:rPr lang="en-US" altLang="zh-CN" sz="2800" dirty="0">
                <a:latin typeface="+mn-ea"/>
              </a:rPr>
              <a:t>AS 67 AS 17 </a:t>
            </a:r>
          </a:p>
          <a:p>
            <a:pPr marL="342900" indent="-342900">
              <a:lnSpc>
                <a:spcPct val="130000"/>
              </a:lnSpc>
              <a:buFont typeface="Wingdings" panose="05000000000000000000" pitchFamily="2" charset="2"/>
              <a:buChar char="l"/>
            </a:pPr>
            <a:r>
              <a:rPr lang="en-US" altLang="zh-CN" sz="2800" dirty="0">
                <a:latin typeface="+mn-ea"/>
              </a:rPr>
              <a:t>NEXT-HOP: </a:t>
            </a:r>
            <a:r>
              <a:rPr lang="zh-CN" altLang="en-US" sz="2800" dirty="0">
                <a:latin typeface="+mn-ea"/>
              </a:rPr>
              <a:t>指出到达下一个</a:t>
            </a:r>
            <a:r>
              <a:rPr lang="en-US" altLang="zh-CN" sz="2800" dirty="0">
                <a:latin typeface="+mn-ea"/>
              </a:rPr>
              <a:t>AS</a:t>
            </a:r>
            <a:r>
              <a:rPr lang="zh-CN" altLang="en-US" sz="2800" dirty="0">
                <a:latin typeface="+mn-ea"/>
              </a:rPr>
              <a:t>的具体</a:t>
            </a:r>
            <a:r>
              <a:rPr lang="en-US" altLang="zh-CN" sz="2800" dirty="0">
                <a:latin typeface="+mn-ea"/>
              </a:rPr>
              <a:t>AS</a:t>
            </a:r>
            <a:r>
              <a:rPr lang="zh-CN" altLang="en-US" sz="2800" dirty="0">
                <a:latin typeface="+mn-ea"/>
              </a:rPr>
              <a:t>间边界路由器（可能存在多条从当前</a:t>
            </a:r>
            <a:r>
              <a:rPr lang="en-US" altLang="zh-CN" sz="2800" dirty="0">
                <a:latin typeface="+mn-ea"/>
              </a:rPr>
              <a:t>AS</a:t>
            </a:r>
            <a:r>
              <a:rPr lang="zh-CN" altLang="en-US" sz="2800" dirty="0">
                <a:latin typeface="+mn-ea"/>
              </a:rPr>
              <a:t>到达下一个</a:t>
            </a:r>
            <a:r>
              <a:rPr lang="en-US" altLang="zh-CN" sz="2800" dirty="0">
                <a:latin typeface="+mn-ea"/>
              </a:rPr>
              <a:t>AS</a:t>
            </a:r>
            <a:r>
              <a:rPr lang="zh-CN" altLang="en-US" sz="2800" dirty="0">
                <a:latin typeface="+mn-ea"/>
              </a:rPr>
              <a:t>的链路）</a:t>
            </a:r>
          </a:p>
          <a:p>
            <a:pPr marL="342900" indent="-342900">
              <a:lnSpc>
                <a:spcPct val="130000"/>
              </a:lnSpc>
              <a:buFont typeface="Wingdings" panose="05000000000000000000" pitchFamily="2" charset="2"/>
              <a:buChar char="l"/>
            </a:pPr>
            <a:r>
              <a:rPr lang="zh-CN" altLang="en-US" sz="2800" dirty="0">
                <a:latin typeface="+mn-ea"/>
              </a:rPr>
              <a:t>当网关路由器接收到路由通告时，使用</a:t>
            </a:r>
            <a:r>
              <a:rPr lang="zh-CN" altLang="en-US" sz="2800" dirty="0">
                <a:solidFill>
                  <a:srgbClr val="FF0000"/>
                </a:solidFill>
                <a:latin typeface="+mn-ea"/>
              </a:rPr>
              <a:t>输入策略</a:t>
            </a:r>
            <a:r>
              <a:rPr lang="zh-CN" altLang="en-US" sz="2800" dirty="0">
                <a:latin typeface="+mn-ea"/>
              </a:rPr>
              <a:t>来决定接收</a:t>
            </a:r>
            <a:r>
              <a:rPr lang="en-US" altLang="zh-CN" sz="2800" dirty="0">
                <a:latin typeface="+mn-ea"/>
              </a:rPr>
              <a:t>/</a:t>
            </a:r>
            <a:r>
              <a:rPr lang="zh-CN" altLang="en-US" sz="2800" dirty="0">
                <a:latin typeface="+mn-ea"/>
              </a:rPr>
              <a:t>舍弃该通告。</a:t>
            </a:r>
          </a:p>
        </p:txBody>
      </p:sp>
    </p:spTree>
    <p:extLst>
      <p:ext uri="{BB962C8B-B14F-4D97-AF65-F5344CB8AC3E}">
        <p14:creationId xmlns:p14="http://schemas.microsoft.com/office/powerpoint/2010/main" val="28848751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33752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 </a:t>
            </a:r>
            <a:r>
              <a:rPr lang="zh-CN" altLang="en-US" sz="2800" dirty="0">
                <a:solidFill>
                  <a:schemeClr val="tx1"/>
                </a:solidFill>
                <a:latin typeface="+mn-ea"/>
              </a:rPr>
              <a:t>路由选择</a:t>
            </a:r>
          </a:p>
        </p:txBody>
      </p:sp>
      <p:sp>
        <p:nvSpPr>
          <p:cNvPr id="2" name="矩形 1"/>
          <p:cNvSpPr/>
          <p:nvPr/>
        </p:nvSpPr>
        <p:spPr>
          <a:xfrm>
            <a:off x="813291" y="2230442"/>
            <a:ext cx="11062333" cy="3453253"/>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800" dirty="0">
                <a:latin typeface="+mn-ea"/>
              </a:rPr>
              <a:t>路由器可能知道到相同前缀的多条路由，路由器必须从中选择</a:t>
            </a:r>
            <a:r>
              <a:rPr lang="en-US" altLang="zh-CN" sz="2800" dirty="0">
                <a:latin typeface="+mn-ea"/>
              </a:rPr>
              <a:t>.</a:t>
            </a:r>
          </a:p>
          <a:p>
            <a:pPr marL="342900" indent="-342900">
              <a:lnSpc>
                <a:spcPct val="130000"/>
              </a:lnSpc>
              <a:buFont typeface="Wingdings" panose="05000000000000000000" pitchFamily="2" charset="2"/>
              <a:buChar char="l"/>
            </a:pPr>
            <a:r>
              <a:rPr lang="zh-CN" altLang="en-US" sz="2800" dirty="0">
                <a:latin typeface="+mn-ea"/>
              </a:rPr>
              <a:t>排除规则（应用排除规则直到有一条留下）</a:t>
            </a:r>
          </a:p>
          <a:p>
            <a:pPr marL="914400" lvl="1" indent="-457200">
              <a:lnSpc>
                <a:spcPct val="130000"/>
              </a:lnSpc>
              <a:buFont typeface="Arial" panose="020B0604020202020204" pitchFamily="34" charset="0"/>
              <a:buChar char="•"/>
            </a:pPr>
            <a:r>
              <a:rPr lang="zh-CN" altLang="en-US" sz="2800" dirty="0">
                <a:latin typeface="+mn-ea"/>
              </a:rPr>
              <a:t>本地偏好值属性</a:t>
            </a:r>
            <a:r>
              <a:rPr lang="en-US" altLang="zh-CN" sz="2800" dirty="0">
                <a:latin typeface="+mn-ea"/>
              </a:rPr>
              <a:t>: </a:t>
            </a:r>
            <a:r>
              <a:rPr lang="zh-CN" altLang="en-US" sz="2800" dirty="0">
                <a:latin typeface="+mn-ea"/>
              </a:rPr>
              <a:t>具有最高偏好值的路由被选择</a:t>
            </a:r>
          </a:p>
          <a:p>
            <a:pPr marL="914400" lvl="1" indent="-457200">
              <a:lnSpc>
                <a:spcPct val="130000"/>
              </a:lnSpc>
              <a:buFont typeface="Arial" panose="020B0604020202020204" pitchFamily="34" charset="0"/>
              <a:buChar char="•"/>
            </a:pPr>
            <a:r>
              <a:rPr lang="zh-CN" altLang="en-US" sz="2800" dirty="0">
                <a:latin typeface="+mn-ea"/>
              </a:rPr>
              <a:t>最短</a:t>
            </a:r>
            <a:r>
              <a:rPr lang="en-US" altLang="zh-CN" sz="2800" dirty="0">
                <a:latin typeface="+mn-ea"/>
              </a:rPr>
              <a:t>AS-PATH</a:t>
            </a:r>
            <a:r>
              <a:rPr lang="zh-CN" altLang="en-US" sz="2800" dirty="0">
                <a:latin typeface="+mn-ea"/>
              </a:rPr>
              <a:t>的路由 </a:t>
            </a:r>
          </a:p>
          <a:p>
            <a:pPr marL="914400" lvl="1" indent="-457200">
              <a:lnSpc>
                <a:spcPct val="130000"/>
              </a:lnSpc>
              <a:buFont typeface="Arial" panose="020B0604020202020204" pitchFamily="34" charset="0"/>
              <a:buChar char="•"/>
            </a:pPr>
            <a:r>
              <a:rPr lang="zh-CN" altLang="en-US" sz="2800" dirty="0">
                <a:latin typeface="+mn-ea"/>
              </a:rPr>
              <a:t>最靠近 </a:t>
            </a:r>
            <a:r>
              <a:rPr lang="en-US" altLang="zh-CN" sz="2800" dirty="0">
                <a:latin typeface="+mn-ea"/>
              </a:rPr>
              <a:t>NEXT-HOP</a:t>
            </a:r>
            <a:r>
              <a:rPr lang="zh-CN" altLang="en-US" sz="2800" dirty="0">
                <a:latin typeface="+mn-ea"/>
              </a:rPr>
              <a:t>路由器的路由 </a:t>
            </a:r>
            <a:r>
              <a:rPr lang="en-US" altLang="zh-CN" sz="2800" dirty="0">
                <a:latin typeface="+mn-ea"/>
              </a:rPr>
              <a:t>: </a:t>
            </a:r>
            <a:r>
              <a:rPr lang="zh-CN" altLang="en-US" sz="2800" dirty="0">
                <a:latin typeface="+mn-ea"/>
              </a:rPr>
              <a:t>热土豆路由</a:t>
            </a:r>
          </a:p>
          <a:p>
            <a:pPr marL="914400" lvl="1" indent="-457200">
              <a:lnSpc>
                <a:spcPct val="130000"/>
              </a:lnSpc>
              <a:buFont typeface="Arial" panose="020B0604020202020204" pitchFamily="34" charset="0"/>
              <a:buChar char="•"/>
            </a:pPr>
            <a:r>
              <a:rPr lang="zh-CN" altLang="en-US" sz="2800" dirty="0">
                <a:latin typeface="+mn-ea"/>
              </a:rPr>
              <a:t>其他标准</a:t>
            </a:r>
          </a:p>
        </p:txBody>
      </p:sp>
    </p:spTree>
    <p:extLst>
      <p:ext uri="{BB962C8B-B14F-4D97-AF65-F5344CB8AC3E}">
        <p14:creationId xmlns:p14="http://schemas.microsoft.com/office/powerpoint/2010/main" val="4897080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16390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 </a:t>
            </a:r>
            <a:r>
              <a:rPr lang="zh-CN" altLang="en-US" sz="2800" dirty="0">
                <a:solidFill>
                  <a:schemeClr val="tx1"/>
                </a:solidFill>
                <a:latin typeface="+mn-ea"/>
              </a:rPr>
              <a:t>报文</a:t>
            </a:r>
          </a:p>
        </p:txBody>
      </p:sp>
      <p:sp>
        <p:nvSpPr>
          <p:cNvPr id="2" name="矩形 1"/>
          <p:cNvSpPr/>
          <p:nvPr/>
        </p:nvSpPr>
        <p:spPr>
          <a:xfrm>
            <a:off x="813291" y="2230442"/>
            <a:ext cx="10090061" cy="4013406"/>
          </a:xfrm>
          <a:prstGeom prst="rect">
            <a:avLst/>
          </a:prstGeom>
        </p:spPr>
        <p:txBody>
          <a:bodyPr wrap="square">
            <a:spAutoFit/>
          </a:bodyPr>
          <a:lstStyle/>
          <a:p>
            <a:pPr marL="342900" indent="-342900">
              <a:lnSpc>
                <a:spcPct val="130000"/>
              </a:lnSpc>
              <a:buFont typeface="Wingdings" panose="05000000000000000000" pitchFamily="2" charset="2"/>
              <a:buChar char="l"/>
            </a:pPr>
            <a:r>
              <a:rPr lang="en-US" altLang="zh-CN" sz="2800" dirty="0">
                <a:latin typeface="+mn-ea"/>
              </a:rPr>
              <a:t>BGP </a:t>
            </a:r>
            <a:r>
              <a:rPr lang="zh-CN" altLang="en-US" sz="2800" dirty="0">
                <a:latin typeface="+mn-ea"/>
              </a:rPr>
              <a:t>报文交换使用 </a:t>
            </a:r>
            <a:r>
              <a:rPr lang="en-US" altLang="zh-CN" sz="2800" dirty="0">
                <a:latin typeface="+mn-ea"/>
              </a:rPr>
              <a:t>TCP</a:t>
            </a:r>
          </a:p>
          <a:p>
            <a:pPr marL="342900" indent="-342900">
              <a:lnSpc>
                <a:spcPct val="130000"/>
              </a:lnSpc>
              <a:buFont typeface="Wingdings" panose="05000000000000000000" pitchFamily="2" charset="2"/>
              <a:buChar char="l"/>
            </a:pPr>
            <a:r>
              <a:rPr lang="en-US" altLang="zh-CN" sz="2800" dirty="0">
                <a:latin typeface="+mn-ea"/>
              </a:rPr>
              <a:t>BGP </a:t>
            </a:r>
            <a:r>
              <a:rPr lang="zh-CN" altLang="en-US" sz="2800" dirty="0">
                <a:latin typeface="+mn-ea"/>
              </a:rPr>
              <a:t>报文</a:t>
            </a:r>
            <a:r>
              <a:rPr lang="en-US" altLang="zh-CN" sz="2800" dirty="0">
                <a:latin typeface="+mn-ea"/>
              </a:rPr>
              <a:t>:</a:t>
            </a:r>
          </a:p>
          <a:p>
            <a:pPr marL="914400" lvl="1" indent="-457200">
              <a:lnSpc>
                <a:spcPct val="130000"/>
              </a:lnSpc>
              <a:buFont typeface="Arial" panose="020B0604020202020204" pitchFamily="34" charset="0"/>
              <a:buChar char="•"/>
            </a:pPr>
            <a:r>
              <a:rPr lang="en-US" altLang="zh-CN" sz="2800" dirty="0">
                <a:latin typeface="+mn-ea"/>
              </a:rPr>
              <a:t>OPEN:</a:t>
            </a:r>
            <a:r>
              <a:rPr lang="zh-CN" altLang="en-US" sz="2800" dirty="0">
                <a:latin typeface="+mn-ea"/>
              </a:rPr>
              <a:t>建立到对方的</a:t>
            </a:r>
            <a:r>
              <a:rPr lang="en-US" altLang="zh-CN" sz="2800" dirty="0">
                <a:latin typeface="+mn-ea"/>
              </a:rPr>
              <a:t>TCP</a:t>
            </a:r>
            <a:r>
              <a:rPr lang="zh-CN" altLang="en-US" sz="2800" dirty="0">
                <a:latin typeface="+mn-ea"/>
              </a:rPr>
              <a:t>连接，并对发送者进行认证</a:t>
            </a:r>
          </a:p>
          <a:p>
            <a:pPr marL="914400" lvl="1" indent="-457200">
              <a:lnSpc>
                <a:spcPct val="130000"/>
              </a:lnSpc>
              <a:buFont typeface="Arial" panose="020B0604020202020204" pitchFamily="34" charset="0"/>
              <a:buChar char="•"/>
            </a:pPr>
            <a:r>
              <a:rPr lang="zh-CN" altLang="en-US" sz="2800" dirty="0">
                <a:latin typeface="+mn-ea"/>
              </a:rPr>
              <a:t> </a:t>
            </a:r>
            <a:r>
              <a:rPr lang="en-US" altLang="zh-CN" sz="2800" dirty="0">
                <a:latin typeface="+mn-ea"/>
              </a:rPr>
              <a:t>UPDATE:</a:t>
            </a:r>
            <a:r>
              <a:rPr lang="zh-CN" altLang="en-US" sz="2800" dirty="0">
                <a:latin typeface="+mn-ea"/>
              </a:rPr>
              <a:t>通告新路径 </a:t>
            </a:r>
            <a:r>
              <a:rPr lang="en-US" altLang="zh-CN" sz="2800" dirty="0">
                <a:latin typeface="+mn-ea"/>
              </a:rPr>
              <a:t>(</a:t>
            </a:r>
            <a:r>
              <a:rPr lang="zh-CN" altLang="en-US" sz="2800" dirty="0">
                <a:latin typeface="+mn-ea"/>
              </a:rPr>
              <a:t>或者撤销旧路径</a:t>
            </a:r>
            <a:r>
              <a:rPr lang="en-US" altLang="zh-CN" sz="2800" dirty="0">
                <a:latin typeface="+mn-ea"/>
              </a:rPr>
              <a:t>)</a:t>
            </a:r>
          </a:p>
          <a:p>
            <a:pPr marL="914400" lvl="1" indent="-457200">
              <a:lnSpc>
                <a:spcPct val="130000"/>
              </a:lnSpc>
              <a:buFont typeface="Arial" panose="020B0604020202020204" pitchFamily="34" charset="0"/>
              <a:buChar char="•"/>
            </a:pPr>
            <a:r>
              <a:rPr lang="en-US" altLang="zh-CN" sz="2800" dirty="0">
                <a:latin typeface="+mn-ea"/>
              </a:rPr>
              <a:t>KEEPALIVE:</a:t>
            </a:r>
            <a:r>
              <a:rPr lang="zh-CN" altLang="en-US" sz="2800" dirty="0">
                <a:latin typeface="+mn-ea"/>
              </a:rPr>
              <a:t>在没有</a:t>
            </a:r>
            <a:r>
              <a:rPr lang="en-US" altLang="zh-CN" sz="2800" dirty="0">
                <a:latin typeface="+mn-ea"/>
              </a:rPr>
              <a:t>UPDATES</a:t>
            </a:r>
            <a:r>
              <a:rPr lang="zh-CN" altLang="en-US" sz="2800" dirty="0">
                <a:latin typeface="+mn-ea"/>
              </a:rPr>
              <a:t>时保持连结活跃</a:t>
            </a:r>
            <a:r>
              <a:rPr lang="en-US" altLang="zh-CN" sz="2800" dirty="0">
                <a:latin typeface="+mn-ea"/>
              </a:rPr>
              <a:t>; </a:t>
            </a:r>
            <a:r>
              <a:rPr lang="zh-CN" altLang="en-US" sz="2800" dirty="0">
                <a:latin typeface="+mn-ea"/>
              </a:rPr>
              <a:t>也对</a:t>
            </a:r>
            <a:r>
              <a:rPr lang="en-US" altLang="zh-CN" sz="2800" dirty="0">
                <a:latin typeface="+mn-ea"/>
              </a:rPr>
              <a:t>OPEN</a:t>
            </a:r>
            <a:r>
              <a:rPr lang="zh-CN" altLang="en-US" sz="2800" dirty="0">
                <a:latin typeface="+mn-ea"/>
              </a:rPr>
              <a:t>请求作出应答</a:t>
            </a:r>
          </a:p>
          <a:p>
            <a:pPr marL="914400" lvl="1" indent="-457200">
              <a:lnSpc>
                <a:spcPct val="130000"/>
              </a:lnSpc>
              <a:buFont typeface="Arial" panose="020B0604020202020204" pitchFamily="34" charset="0"/>
              <a:buChar char="•"/>
            </a:pPr>
            <a:r>
              <a:rPr lang="en-US" altLang="zh-CN" sz="2800" dirty="0">
                <a:latin typeface="+mn-ea"/>
              </a:rPr>
              <a:t>NOTIFICATION:</a:t>
            </a:r>
            <a:r>
              <a:rPr lang="zh-CN" altLang="en-US" sz="2800" dirty="0">
                <a:latin typeface="+mn-ea"/>
              </a:rPr>
              <a:t>报告前面报文的错误</a:t>
            </a:r>
            <a:r>
              <a:rPr lang="en-US" altLang="zh-CN" sz="2800" dirty="0">
                <a:latin typeface="+mn-ea"/>
              </a:rPr>
              <a:t>; </a:t>
            </a:r>
            <a:r>
              <a:rPr lang="zh-CN" altLang="en-US" sz="2800" dirty="0">
                <a:latin typeface="+mn-ea"/>
              </a:rPr>
              <a:t>也用于关闭连结</a:t>
            </a:r>
          </a:p>
        </p:txBody>
      </p:sp>
    </p:spTree>
    <p:extLst>
      <p:ext uri="{BB962C8B-B14F-4D97-AF65-F5344CB8AC3E}">
        <p14:creationId xmlns:p14="http://schemas.microsoft.com/office/powerpoint/2010/main" val="9258311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16390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 </a:t>
            </a:r>
            <a:r>
              <a:rPr lang="zh-CN" altLang="en-US" sz="2800" dirty="0">
                <a:solidFill>
                  <a:schemeClr val="tx1"/>
                </a:solidFill>
                <a:latin typeface="+mn-ea"/>
              </a:rPr>
              <a:t>选路策略</a:t>
            </a:r>
          </a:p>
        </p:txBody>
      </p:sp>
      <p:sp>
        <p:nvSpPr>
          <p:cNvPr id="2" name="矩形 1"/>
          <p:cNvSpPr/>
          <p:nvPr/>
        </p:nvSpPr>
        <p:spPr>
          <a:xfrm>
            <a:off x="606707" y="2675573"/>
            <a:ext cx="6220287" cy="2492990"/>
          </a:xfrm>
          <a:prstGeom prst="rect">
            <a:avLst/>
          </a:prstGeom>
        </p:spPr>
        <p:txBody>
          <a:bodyPr wrap="square">
            <a:spAutoFit/>
          </a:bodyPr>
          <a:lstStyle/>
          <a:p>
            <a:pPr marL="342900" indent="-342900">
              <a:lnSpc>
                <a:spcPct val="130000"/>
              </a:lnSpc>
              <a:buFont typeface="Wingdings" panose="05000000000000000000" pitchFamily="2" charset="2"/>
              <a:buChar char="l"/>
            </a:pPr>
            <a:r>
              <a:rPr lang="en-US" altLang="zh-CN" sz="2400" dirty="0">
                <a:latin typeface="+mn-ea"/>
              </a:rPr>
              <a:t>A,B,C </a:t>
            </a:r>
            <a:r>
              <a:rPr lang="zh-CN" altLang="en-US" sz="2400" dirty="0">
                <a:latin typeface="+mn-ea"/>
              </a:rPr>
              <a:t>是提供商的网络</a:t>
            </a:r>
          </a:p>
          <a:p>
            <a:pPr marL="342900" indent="-342900">
              <a:lnSpc>
                <a:spcPct val="130000"/>
              </a:lnSpc>
              <a:buFont typeface="Wingdings" panose="05000000000000000000" pitchFamily="2" charset="2"/>
              <a:buChar char="l"/>
            </a:pPr>
            <a:r>
              <a:rPr lang="en-US" altLang="zh-CN" sz="2400" dirty="0">
                <a:latin typeface="+mn-ea"/>
              </a:rPr>
              <a:t>X,W,Y</a:t>
            </a:r>
            <a:r>
              <a:rPr lang="zh-CN" altLang="en-US" sz="2400" dirty="0">
                <a:latin typeface="+mn-ea"/>
              </a:rPr>
              <a:t>是提供商的客户 </a:t>
            </a:r>
          </a:p>
          <a:p>
            <a:pPr marL="342900" indent="-342900">
              <a:lnSpc>
                <a:spcPct val="130000"/>
              </a:lnSpc>
              <a:buFont typeface="Wingdings" panose="05000000000000000000" pitchFamily="2" charset="2"/>
              <a:buChar char="l"/>
            </a:pPr>
            <a:r>
              <a:rPr lang="en-US" altLang="zh-CN" sz="2400" dirty="0">
                <a:latin typeface="+mn-ea"/>
              </a:rPr>
              <a:t>X</a:t>
            </a:r>
            <a:r>
              <a:rPr lang="zh-CN" altLang="en-US" sz="2400" dirty="0">
                <a:latin typeface="+mn-ea"/>
              </a:rPr>
              <a:t>是双重的</a:t>
            </a:r>
            <a:r>
              <a:rPr lang="en-US" altLang="zh-CN" sz="2400" dirty="0">
                <a:latin typeface="+mn-ea"/>
              </a:rPr>
              <a:t>: </a:t>
            </a:r>
            <a:r>
              <a:rPr lang="zh-CN" altLang="en-US" sz="2400" dirty="0">
                <a:latin typeface="+mn-ea"/>
              </a:rPr>
              <a:t>连接到两个网络</a:t>
            </a:r>
          </a:p>
          <a:p>
            <a:pPr marL="342900" indent="-342900">
              <a:lnSpc>
                <a:spcPct val="130000"/>
              </a:lnSpc>
              <a:buFont typeface="Wingdings" panose="05000000000000000000" pitchFamily="2" charset="2"/>
              <a:buChar char="l"/>
            </a:pPr>
            <a:r>
              <a:rPr lang="en-US" altLang="zh-CN" sz="2400" dirty="0">
                <a:latin typeface="+mn-ea"/>
              </a:rPr>
              <a:t>X </a:t>
            </a:r>
            <a:r>
              <a:rPr lang="zh-CN" altLang="en-US" sz="2400" dirty="0">
                <a:latin typeface="+mn-ea"/>
              </a:rPr>
              <a:t>不希望 </a:t>
            </a:r>
            <a:r>
              <a:rPr lang="en-US" altLang="zh-CN" sz="2400" dirty="0">
                <a:latin typeface="+mn-ea"/>
              </a:rPr>
              <a:t>B </a:t>
            </a:r>
            <a:r>
              <a:rPr lang="zh-CN" altLang="en-US" sz="2400" dirty="0">
                <a:latin typeface="+mn-ea"/>
              </a:rPr>
              <a:t>通过 </a:t>
            </a:r>
            <a:r>
              <a:rPr lang="en-US" altLang="zh-CN" sz="2400" dirty="0">
                <a:latin typeface="+mn-ea"/>
              </a:rPr>
              <a:t>X </a:t>
            </a:r>
            <a:r>
              <a:rPr lang="zh-CN" altLang="en-US" sz="2400" dirty="0">
                <a:latin typeface="+mn-ea"/>
              </a:rPr>
              <a:t>到 </a:t>
            </a:r>
            <a:r>
              <a:rPr lang="en-US" altLang="zh-CN" sz="2400" dirty="0">
                <a:latin typeface="+mn-ea"/>
              </a:rPr>
              <a:t>C</a:t>
            </a:r>
            <a:r>
              <a:rPr lang="zh-CN" altLang="en-US" sz="2400" dirty="0">
                <a:latin typeface="+mn-ea"/>
              </a:rPr>
              <a:t>的路由</a:t>
            </a:r>
            <a:r>
              <a:rPr lang="en-US" altLang="zh-CN" sz="2400" dirty="0">
                <a:latin typeface="+mn-ea"/>
              </a:rPr>
              <a:t>BXC</a:t>
            </a:r>
          </a:p>
          <a:p>
            <a:pPr marL="342900" indent="-342900">
              <a:lnSpc>
                <a:spcPct val="130000"/>
              </a:lnSpc>
              <a:buFont typeface="Wingdings" panose="05000000000000000000" pitchFamily="2" charset="2"/>
              <a:buChar char="l"/>
            </a:pPr>
            <a:r>
              <a:rPr lang="en-US" altLang="zh-CN" sz="2400" dirty="0">
                <a:latin typeface="+mn-ea"/>
              </a:rPr>
              <a:t>.. </a:t>
            </a:r>
            <a:r>
              <a:rPr lang="zh-CN" altLang="en-US" sz="2400" dirty="0">
                <a:latin typeface="+mn-ea"/>
              </a:rPr>
              <a:t>所以 </a:t>
            </a:r>
            <a:r>
              <a:rPr lang="en-US" altLang="zh-CN" sz="2400" dirty="0">
                <a:latin typeface="+mn-ea"/>
              </a:rPr>
              <a:t>X </a:t>
            </a:r>
            <a:r>
              <a:rPr lang="zh-CN" altLang="en-US" sz="2400" dirty="0">
                <a:latin typeface="+mn-ea"/>
              </a:rPr>
              <a:t>不会向</a:t>
            </a:r>
            <a:r>
              <a:rPr lang="en-US" altLang="zh-CN" sz="2400" dirty="0">
                <a:latin typeface="+mn-ea"/>
              </a:rPr>
              <a:t>B</a:t>
            </a:r>
            <a:r>
              <a:rPr lang="zh-CN" altLang="en-US" sz="2400" dirty="0">
                <a:latin typeface="+mn-ea"/>
              </a:rPr>
              <a:t>公告到</a:t>
            </a:r>
            <a:r>
              <a:rPr lang="en-US" altLang="zh-CN" sz="2400" dirty="0">
                <a:latin typeface="+mn-ea"/>
              </a:rPr>
              <a:t>C</a:t>
            </a:r>
            <a:r>
              <a:rPr lang="zh-CN" altLang="en-US" sz="2400" dirty="0">
                <a:latin typeface="+mn-ea"/>
              </a:rPr>
              <a:t>的路由</a:t>
            </a:r>
            <a:r>
              <a:rPr lang="en-US" altLang="zh-CN" sz="2400" dirty="0">
                <a:latin typeface="+mn-ea"/>
              </a:rPr>
              <a:t>XC</a:t>
            </a:r>
          </a:p>
        </p:txBody>
      </p:sp>
      <p:grpSp>
        <p:nvGrpSpPr>
          <p:cNvPr id="4" name="组合 3"/>
          <p:cNvGrpSpPr/>
          <p:nvPr/>
        </p:nvGrpSpPr>
        <p:grpSpPr>
          <a:xfrm>
            <a:off x="5439288" y="1756127"/>
            <a:ext cx="4240314" cy="2416409"/>
            <a:chOff x="3995666" y="2206728"/>
            <a:chExt cx="4240314" cy="2416409"/>
          </a:xfrm>
        </p:grpSpPr>
        <p:sp>
          <p:nvSpPr>
            <p:cNvPr id="7" name="Freeform 7"/>
            <p:cNvSpPr>
              <a:spLocks/>
            </p:cNvSpPr>
            <p:nvPr/>
          </p:nvSpPr>
          <p:spPr bwMode="auto">
            <a:xfrm>
              <a:off x="6078974" y="2206728"/>
              <a:ext cx="1011995" cy="727521"/>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3"/>
                <a:gd name="T160" fmla="*/ 0 h 364"/>
                <a:gd name="T161" fmla="*/ 563 w 563"/>
                <a:gd name="T162" fmla="*/ 364 h 3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 name="Freeform 8"/>
            <p:cNvSpPr>
              <a:spLocks/>
            </p:cNvSpPr>
            <p:nvPr/>
          </p:nvSpPr>
          <p:spPr bwMode="auto">
            <a:xfrm>
              <a:off x="4908799" y="2876287"/>
              <a:ext cx="1010198" cy="729520"/>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2"/>
                <a:gd name="T160" fmla="*/ 0 h 365"/>
                <a:gd name="T161" fmla="*/ 562 w 562"/>
                <a:gd name="T162" fmla="*/ 365 h 36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 name="Rectangle 9"/>
            <p:cNvSpPr>
              <a:spLocks noChangeArrowheads="1"/>
            </p:cNvSpPr>
            <p:nvPr/>
          </p:nvSpPr>
          <p:spPr bwMode="auto">
            <a:xfrm flipH="1">
              <a:off x="5327617" y="3066162"/>
              <a:ext cx="133015" cy="345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en-US" b="1">
                  <a:solidFill>
                    <a:schemeClr val="bg1"/>
                  </a:solidFill>
                </a:rPr>
                <a:t>A</a:t>
              </a:r>
            </a:p>
          </p:txBody>
        </p:sp>
        <p:sp>
          <p:nvSpPr>
            <p:cNvPr id="10" name="Rectangle 10"/>
            <p:cNvSpPr>
              <a:spLocks noChangeArrowheads="1"/>
            </p:cNvSpPr>
            <p:nvPr/>
          </p:nvSpPr>
          <p:spPr bwMode="auto">
            <a:xfrm>
              <a:off x="6555313" y="2410594"/>
              <a:ext cx="172560" cy="345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dirty="0">
                  <a:solidFill>
                    <a:schemeClr val="bg1"/>
                  </a:solidFill>
                </a:rPr>
                <a:t>B</a:t>
              </a:r>
            </a:p>
          </p:txBody>
        </p:sp>
        <p:sp>
          <p:nvSpPr>
            <p:cNvPr id="11" name="Freeform 11"/>
            <p:cNvSpPr>
              <a:spLocks/>
            </p:cNvSpPr>
            <p:nvPr/>
          </p:nvSpPr>
          <p:spPr bwMode="auto">
            <a:xfrm>
              <a:off x="6147280" y="3459903"/>
              <a:ext cx="1015590" cy="723524"/>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5"/>
                <a:gd name="T160" fmla="*/ 0 h 362"/>
                <a:gd name="T161" fmla="*/ 565 w 565"/>
                <a:gd name="T162" fmla="*/ 362 h 3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 name="Rectangle 12"/>
            <p:cNvSpPr>
              <a:spLocks noChangeArrowheads="1"/>
            </p:cNvSpPr>
            <p:nvPr/>
          </p:nvSpPr>
          <p:spPr bwMode="auto">
            <a:xfrm>
              <a:off x="6607441" y="3609804"/>
              <a:ext cx="186941" cy="345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b="1">
                  <a:solidFill>
                    <a:schemeClr val="bg1"/>
                  </a:solidFill>
                </a:rPr>
                <a:t>C</a:t>
              </a:r>
            </a:p>
          </p:txBody>
        </p:sp>
        <p:sp>
          <p:nvSpPr>
            <p:cNvPr id="13" name="Rectangle 13"/>
            <p:cNvSpPr>
              <a:spLocks noChangeArrowheads="1"/>
            </p:cNvSpPr>
            <p:nvPr/>
          </p:nvSpPr>
          <p:spPr bwMode="auto">
            <a:xfrm>
              <a:off x="6727874" y="3609804"/>
              <a:ext cx="55723" cy="267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4" name="Freeform 14"/>
            <p:cNvSpPr>
              <a:spLocks/>
            </p:cNvSpPr>
            <p:nvPr/>
          </p:nvSpPr>
          <p:spPr bwMode="auto">
            <a:xfrm>
              <a:off x="3995666" y="2966228"/>
              <a:ext cx="391856" cy="429717"/>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5"/>
                <a:gd name="T98" fmla="*/ 218 w 218"/>
                <a:gd name="T99" fmla="*/ 215 h 2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 name="Rectangle 15"/>
            <p:cNvSpPr>
              <a:spLocks noChangeArrowheads="1"/>
            </p:cNvSpPr>
            <p:nvPr/>
          </p:nvSpPr>
          <p:spPr bwMode="auto">
            <a:xfrm>
              <a:off x="4085541" y="3052172"/>
              <a:ext cx="217498" cy="307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rPr>
                <a:t>W</a:t>
              </a:r>
            </a:p>
          </p:txBody>
        </p:sp>
        <p:sp>
          <p:nvSpPr>
            <p:cNvPr id="16" name="Rectangle 16"/>
            <p:cNvSpPr>
              <a:spLocks noChangeArrowheads="1"/>
            </p:cNvSpPr>
            <p:nvPr/>
          </p:nvSpPr>
          <p:spPr bwMode="auto">
            <a:xfrm>
              <a:off x="4308432" y="3016195"/>
              <a:ext cx="55723" cy="267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7" name="Freeform 17"/>
            <p:cNvSpPr>
              <a:spLocks/>
            </p:cNvSpPr>
            <p:nvPr/>
          </p:nvSpPr>
          <p:spPr bwMode="auto">
            <a:xfrm>
              <a:off x="7844124" y="2736379"/>
              <a:ext cx="391856" cy="423721"/>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 name="Rectangle 18"/>
            <p:cNvSpPr>
              <a:spLocks noChangeArrowheads="1"/>
            </p:cNvSpPr>
            <p:nvPr/>
          </p:nvSpPr>
          <p:spPr bwMode="auto">
            <a:xfrm>
              <a:off x="7946582" y="2820324"/>
              <a:ext cx="152788" cy="307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600" b="1" dirty="0">
                  <a:solidFill>
                    <a:schemeClr val="bg1"/>
                  </a:solidFill>
                </a:rPr>
                <a:t>X</a:t>
              </a:r>
            </a:p>
          </p:txBody>
        </p:sp>
        <p:sp>
          <p:nvSpPr>
            <p:cNvPr id="19" name="Freeform 19"/>
            <p:cNvSpPr>
              <a:spLocks/>
            </p:cNvSpPr>
            <p:nvPr/>
          </p:nvSpPr>
          <p:spPr bwMode="auto">
            <a:xfrm>
              <a:off x="7835137" y="4199416"/>
              <a:ext cx="391856" cy="423721"/>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Rectangle 20"/>
            <p:cNvSpPr>
              <a:spLocks noChangeArrowheads="1"/>
            </p:cNvSpPr>
            <p:nvPr/>
          </p:nvSpPr>
          <p:spPr bwMode="auto">
            <a:xfrm>
              <a:off x="7968152" y="4261376"/>
              <a:ext cx="152788" cy="307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rPr>
                <a:t>Y</a:t>
              </a:r>
            </a:p>
          </p:txBody>
        </p:sp>
        <p:sp>
          <p:nvSpPr>
            <p:cNvPr id="21" name="Line 21"/>
            <p:cNvSpPr>
              <a:spLocks noChangeShapeType="1"/>
            </p:cNvSpPr>
            <p:nvPr/>
          </p:nvSpPr>
          <p:spPr bwMode="auto">
            <a:xfrm>
              <a:off x="4410890" y="3192079"/>
              <a:ext cx="503301" cy="1999"/>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 name="Line 22"/>
            <p:cNvSpPr>
              <a:spLocks noChangeShapeType="1"/>
            </p:cNvSpPr>
            <p:nvPr/>
          </p:nvSpPr>
          <p:spPr bwMode="auto">
            <a:xfrm>
              <a:off x="7090970" y="2576485"/>
              <a:ext cx="753155" cy="347771"/>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3" name="Line 23"/>
            <p:cNvSpPr>
              <a:spLocks noChangeShapeType="1"/>
            </p:cNvSpPr>
            <p:nvPr/>
          </p:nvSpPr>
          <p:spPr bwMode="auto">
            <a:xfrm flipV="1">
              <a:off x="7139502" y="3058168"/>
              <a:ext cx="758547" cy="713530"/>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 name="Line 24"/>
            <p:cNvSpPr>
              <a:spLocks noChangeShapeType="1"/>
            </p:cNvSpPr>
            <p:nvPr/>
          </p:nvSpPr>
          <p:spPr bwMode="auto">
            <a:xfrm>
              <a:off x="7148490" y="3937589"/>
              <a:ext cx="695634" cy="401736"/>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5" name="Line 25"/>
            <p:cNvSpPr>
              <a:spLocks noChangeShapeType="1"/>
            </p:cNvSpPr>
            <p:nvPr/>
          </p:nvSpPr>
          <p:spPr bwMode="auto">
            <a:xfrm flipV="1">
              <a:off x="5861476" y="2752369"/>
              <a:ext cx="328943" cy="295805"/>
            </a:xfrm>
            <a:prstGeom prst="line">
              <a:avLst/>
            </a:prstGeom>
            <a:noFill/>
            <a:ln w="555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6" name="Line 26"/>
            <p:cNvSpPr>
              <a:spLocks noChangeShapeType="1"/>
            </p:cNvSpPr>
            <p:nvPr/>
          </p:nvSpPr>
          <p:spPr bwMode="auto">
            <a:xfrm flipV="1">
              <a:off x="6848307" y="2914262"/>
              <a:ext cx="1798" cy="535647"/>
            </a:xfrm>
            <a:prstGeom prst="line">
              <a:avLst/>
            </a:prstGeom>
            <a:noFill/>
            <a:ln w="555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7" name="Line 27"/>
            <p:cNvSpPr>
              <a:spLocks noChangeShapeType="1"/>
            </p:cNvSpPr>
            <p:nvPr/>
          </p:nvSpPr>
          <p:spPr bwMode="auto">
            <a:xfrm>
              <a:off x="5890236" y="3449910"/>
              <a:ext cx="300183" cy="207863"/>
            </a:xfrm>
            <a:prstGeom prst="line">
              <a:avLst/>
            </a:prstGeom>
            <a:noFill/>
            <a:ln w="555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 name="组合 2"/>
          <p:cNvGrpSpPr/>
          <p:nvPr/>
        </p:nvGrpSpPr>
        <p:grpSpPr>
          <a:xfrm>
            <a:off x="8522899" y="4475234"/>
            <a:ext cx="3314382" cy="1868770"/>
            <a:chOff x="8259565" y="2002862"/>
            <a:chExt cx="3314382" cy="1868770"/>
          </a:xfrm>
        </p:grpSpPr>
        <p:sp>
          <p:nvSpPr>
            <p:cNvPr id="28" name="Rectangle 28"/>
            <p:cNvSpPr>
              <a:spLocks noChangeArrowheads="1"/>
            </p:cNvSpPr>
            <p:nvPr/>
          </p:nvSpPr>
          <p:spPr bwMode="auto">
            <a:xfrm>
              <a:off x="8681762" y="2002862"/>
              <a:ext cx="1092883" cy="5676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 name="Rectangle 29"/>
            <p:cNvSpPr>
              <a:spLocks noChangeArrowheads="1"/>
            </p:cNvSpPr>
            <p:nvPr/>
          </p:nvSpPr>
          <p:spPr bwMode="auto">
            <a:xfrm>
              <a:off x="8259565" y="2845897"/>
              <a:ext cx="783712" cy="347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dirty="0"/>
                <a:t>图例：</a:t>
              </a:r>
              <a:endParaRPr lang="en-US" dirty="0"/>
            </a:p>
          </p:txBody>
        </p:sp>
        <p:sp>
          <p:nvSpPr>
            <p:cNvPr id="30" name="Rectangle 30"/>
            <p:cNvSpPr>
              <a:spLocks noChangeArrowheads="1"/>
            </p:cNvSpPr>
            <p:nvPr/>
          </p:nvSpPr>
          <p:spPr bwMode="auto">
            <a:xfrm>
              <a:off x="9576919" y="2092803"/>
              <a:ext cx="68305" cy="325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700">
                  <a:solidFill>
                    <a:srgbClr val="000000"/>
                  </a:solidFill>
                </a:rPr>
                <a:t> </a:t>
              </a:r>
              <a:endParaRPr lang="en-US"/>
            </a:p>
          </p:txBody>
        </p:sp>
        <p:sp>
          <p:nvSpPr>
            <p:cNvPr id="32" name="Rectangle 32"/>
            <p:cNvSpPr>
              <a:spLocks noChangeArrowheads="1"/>
            </p:cNvSpPr>
            <p:nvPr/>
          </p:nvSpPr>
          <p:spPr bwMode="auto">
            <a:xfrm>
              <a:off x="10313896" y="3204072"/>
              <a:ext cx="1260051"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customer </a:t>
              </a:r>
              <a:endParaRPr lang="en-US" sz="2000" dirty="0"/>
            </a:p>
          </p:txBody>
        </p:sp>
        <p:sp>
          <p:nvSpPr>
            <p:cNvPr id="33" name="Rectangle 33"/>
            <p:cNvSpPr>
              <a:spLocks noChangeArrowheads="1"/>
            </p:cNvSpPr>
            <p:nvPr/>
          </p:nvSpPr>
          <p:spPr bwMode="auto">
            <a:xfrm>
              <a:off x="10321086" y="3487885"/>
              <a:ext cx="1085693"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network:</a:t>
              </a:r>
              <a:endParaRPr lang="en-US" sz="2000" dirty="0"/>
            </a:p>
          </p:txBody>
        </p:sp>
        <p:sp>
          <p:nvSpPr>
            <p:cNvPr id="36" name="Rectangle 36"/>
            <p:cNvSpPr>
              <a:spLocks noChangeArrowheads="1"/>
            </p:cNvSpPr>
            <p:nvPr/>
          </p:nvSpPr>
          <p:spPr bwMode="auto">
            <a:xfrm>
              <a:off x="10313896" y="2160758"/>
              <a:ext cx="1038958"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provider</a:t>
              </a:r>
              <a:endParaRPr lang="en-US" sz="2000" dirty="0"/>
            </a:p>
          </p:txBody>
        </p:sp>
        <p:sp>
          <p:nvSpPr>
            <p:cNvPr id="38" name="Rectangle 38"/>
            <p:cNvSpPr>
              <a:spLocks noChangeArrowheads="1"/>
            </p:cNvSpPr>
            <p:nvPr/>
          </p:nvSpPr>
          <p:spPr bwMode="auto">
            <a:xfrm>
              <a:off x="10319289" y="2446570"/>
              <a:ext cx="1006603"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network</a:t>
              </a:r>
              <a:endParaRPr lang="en-US" sz="2000" dirty="0"/>
            </a:p>
          </p:txBody>
        </p:sp>
        <p:sp>
          <p:nvSpPr>
            <p:cNvPr id="40" name="Freeform 40"/>
            <p:cNvSpPr>
              <a:spLocks/>
            </p:cNvSpPr>
            <p:nvPr/>
          </p:nvSpPr>
          <p:spPr bwMode="auto">
            <a:xfrm>
              <a:off x="8951387" y="2322652"/>
              <a:ext cx="1011995" cy="723524"/>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3"/>
                <a:gd name="T163" fmla="*/ 0 h 362"/>
                <a:gd name="T164" fmla="*/ 563 w 563"/>
                <a:gd name="T165" fmla="*/ 362 h 3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41"/>
            <p:cNvSpPr>
              <a:spLocks/>
            </p:cNvSpPr>
            <p:nvPr/>
          </p:nvSpPr>
          <p:spPr bwMode="auto">
            <a:xfrm>
              <a:off x="9449296" y="3312001"/>
              <a:ext cx="391856" cy="423721"/>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6116745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16390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 </a:t>
            </a:r>
            <a:r>
              <a:rPr lang="zh-CN" altLang="en-US" sz="2800" dirty="0">
                <a:solidFill>
                  <a:schemeClr val="tx1"/>
                </a:solidFill>
                <a:latin typeface="+mn-ea"/>
              </a:rPr>
              <a:t>选路策略</a:t>
            </a:r>
          </a:p>
        </p:txBody>
      </p:sp>
      <p:sp>
        <p:nvSpPr>
          <p:cNvPr id="2" name="矩形 1"/>
          <p:cNvSpPr/>
          <p:nvPr/>
        </p:nvSpPr>
        <p:spPr>
          <a:xfrm>
            <a:off x="606707" y="2675573"/>
            <a:ext cx="6220287" cy="3453253"/>
          </a:xfrm>
          <a:prstGeom prst="rect">
            <a:avLst/>
          </a:prstGeom>
        </p:spPr>
        <p:txBody>
          <a:bodyPr wrap="square">
            <a:spAutoFit/>
          </a:bodyPr>
          <a:lstStyle/>
          <a:p>
            <a:pPr marL="342900" indent="-342900">
              <a:lnSpc>
                <a:spcPct val="130000"/>
              </a:lnSpc>
              <a:buFont typeface="Wingdings" panose="05000000000000000000" pitchFamily="2" charset="2"/>
              <a:buChar char="l"/>
            </a:pPr>
            <a:r>
              <a:rPr lang="en-US" altLang="zh-CN" sz="2400" dirty="0">
                <a:latin typeface="+mn-ea"/>
              </a:rPr>
              <a:t>A </a:t>
            </a:r>
            <a:r>
              <a:rPr lang="zh-CN" altLang="en-US" sz="2400" dirty="0">
                <a:latin typeface="+mn-ea"/>
              </a:rPr>
              <a:t>向</a:t>
            </a:r>
            <a:r>
              <a:rPr lang="en-US" altLang="zh-CN" sz="2400" dirty="0">
                <a:latin typeface="+mn-ea"/>
              </a:rPr>
              <a:t>B</a:t>
            </a:r>
            <a:r>
              <a:rPr lang="zh-CN" altLang="en-US" sz="2400" dirty="0">
                <a:latin typeface="+mn-ea"/>
              </a:rPr>
              <a:t>通告路径 </a:t>
            </a:r>
            <a:r>
              <a:rPr lang="en-US" altLang="zh-CN" sz="2400" dirty="0">
                <a:latin typeface="+mn-ea"/>
              </a:rPr>
              <a:t>AW </a:t>
            </a:r>
          </a:p>
          <a:p>
            <a:pPr marL="342900" indent="-342900">
              <a:lnSpc>
                <a:spcPct val="130000"/>
              </a:lnSpc>
              <a:buFont typeface="Wingdings" panose="05000000000000000000" pitchFamily="2" charset="2"/>
              <a:buChar char="l"/>
            </a:pPr>
            <a:r>
              <a:rPr lang="en-US" altLang="zh-CN" sz="2400" dirty="0">
                <a:latin typeface="+mn-ea"/>
              </a:rPr>
              <a:t>B </a:t>
            </a:r>
            <a:r>
              <a:rPr lang="zh-CN" altLang="en-US" sz="2400" dirty="0">
                <a:latin typeface="+mn-ea"/>
              </a:rPr>
              <a:t>向</a:t>
            </a:r>
            <a:r>
              <a:rPr lang="en-US" altLang="zh-CN" sz="2400" dirty="0">
                <a:latin typeface="+mn-ea"/>
              </a:rPr>
              <a:t>X</a:t>
            </a:r>
            <a:r>
              <a:rPr lang="zh-CN" altLang="en-US" sz="2400" dirty="0">
                <a:latin typeface="+mn-ea"/>
              </a:rPr>
              <a:t>通告路由</a:t>
            </a:r>
            <a:r>
              <a:rPr lang="en-US" altLang="zh-CN" sz="2400" dirty="0">
                <a:latin typeface="+mn-ea"/>
              </a:rPr>
              <a:t>BAW </a:t>
            </a:r>
          </a:p>
          <a:p>
            <a:pPr marL="342900" indent="-342900">
              <a:lnSpc>
                <a:spcPct val="130000"/>
              </a:lnSpc>
              <a:buFont typeface="Wingdings" panose="05000000000000000000" pitchFamily="2" charset="2"/>
              <a:buChar char="l"/>
            </a:pPr>
            <a:r>
              <a:rPr lang="en-US" altLang="zh-CN" sz="2400" dirty="0">
                <a:latin typeface="+mn-ea"/>
              </a:rPr>
              <a:t>B </a:t>
            </a:r>
            <a:r>
              <a:rPr lang="zh-CN" altLang="en-US" sz="2400" dirty="0">
                <a:latin typeface="+mn-ea"/>
              </a:rPr>
              <a:t>应该向</a:t>
            </a:r>
            <a:r>
              <a:rPr lang="en-US" altLang="zh-CN" sz="2400" dirty="0">
                <a:latin typeface="+mn-ea"/>
              </a:rPr>
              <a:t>C</a:t>
            </a:r>
            <a:r>
              <a:rPr lang="zh-CN" altLang="en-US" sz="2400" dirty="0">
                <a:latin typeface="+mn-ea"/>
              </a:rPr>
              <a:t>通告路由</a:t>
            </a:r>
            <a:r>
              <a:rPr lang="en-US" altLang="zh-CN" sz="2400" dirty="0">
                <a:latin typeface="+mn-ea"/>
              </a:rPr>
              <a:t>BAW?</a:t>
            </a:r>
          </a:p>
          <a:p>
            <a:pPr marL="914400" lvl="1" indent="-457200">
              <a:lnSpc>
                <a:spcPct val="130000"/>
              </a:lnSpc>
              <a:buFont typeface="Arial" panose="020B0604020202020204" pitchFamily="34" charset="0"/>
              <a:buChar char="•"/>
            </a:pPr>
            <a:r>
              <a:rPr lang="zh-CN" altLang="en-US" sz="2400" dirty="0">
                <a:latin typeface="+mn-ea"/>
              </a:rPr>
              <a:t>决不</a:t>
            </a:r>
            <a:r>
              <a:rPr lang="en-US" altLang="zh-CN" sz="2400" dirty="0">
                <a:latin typeface="+mn-ea"/>
              </a:rPr>
              <a:t>! B </a:t>
            </a:r>
            <a:r>
              <a:rPr lang="zh-CN" altLang="en-US" sz="2400" dirty="0">
                <a:latin typeface="+mn-ea"/>
              </a:rPr>
              <a:t>路由 </a:t>
            </a:r>
            <a:r>
              <a:rPr lang="en-US" altLang="zh-CN" sz="2400" dirty="0">
                <a:latin typeface="+mn-ea"/>
              </a:rPr>
              <a:t>CBAW </a:t>
            </a:r>
            <a:r>
              <a:rPr lang="zh-CN" altLang="en-US" sz="2400" dirty="0">
                <a:latin typeface="+mn-ea"/>
              </a:rPr>
              <a:t>没有什么“好处”，因为 </a:t>
            </a:r>
            <a:r>
              <a:rPr lang="en-US" altLang="zh-CN" sz="2400" dirty="0">
                <a:latin typeface="+mn-ea"/>
              </a:rPr>
              <a:t>W </a:t>
            </a:r>
            <a:r>
              <a:rPr lang="zh-CN" altLang="en-US" sz="2400" dirty="0">
                <a:latin typeface="+mn-ea"/>
              </a:rPr>
              <a:t>和 </a:t>
            </a:r>
            <a:r>
              <a:rPr lang="en-US" altLang="zh-CN" sz="2400" dirty="0">
                <a:latin typeface="+mn-ea"/>
              </a:rPr>
              <a:t>C </a:t>
            </a:r>
            <a:r>
              <a:rPr lang="zh-CN" altLang="en-US" sz="2400" dirty="0">
                <a:latin typeface="+mn-ea"/>
              </a:rPr>
              <a:t>都不是 </a:t>
            </a:r>
            <a:r>
              <a:rPr lang="en-US" altLang="zh-CN" sz="2400" dirty="0">
                <a:latin typeface="+mn-ea"/>
              </a:rPr>
              <a:t>B</a:t>
            </a:r>
            <a:r>
              <a:rPr lang="zh-CN" altLang="en-US" sz="2400" dirty="0">
                <a:latin typeface="+mn-ea"/>
              </a:rPr>
              <a:t>的客户 </a:t>
            </a:r>
          </a:p>
          <a:p>
            <a:pPr marL="914400" lvl="1" indent="-457200">
              <a:lnSpc>
                <a:spcPct val="130000"/>
              </a:lnSpc>
              <a:buFont typeface="Arial" panose="020B0604020202020204" pitchFamily="34" charset="0"/>
              <a:buChar char="•"/>
            </a:pPr>
            <a:r>
              <a:rPr lang="en-US" altLang="zh-CN" sz="2400" dirty="0">
                <a:latin typeface="+mn-ea"/>
              </a:rPr>
              <a:t>B </a:t>
            </a:r>
            <a:r>
              <a:rPr lang="zh-CN" altLang="en-US" sz="2400" dirty="0">
                <a:latin typeface="+mn-ea"/>
              </a:rPr>
              <a:t>希望强迫 </a:t>
            </a:r>
            <a:r>
              <a:rPr lang="en-US" altLang="zh-CN" sz="2400" dirty="0">
                <a:latin typeface="+mn-ea"/>
              </a:rPr>
              <a:t>C</a:t>
            </a:r>
            <a:r>
              <a:rPr lang="zh-CN" altLang="en-US" sz="2400" dirty="0">
                <a:latin typeface="+mn-ea"/>
              </a:rPr>
              <a:t>通过</a:t>
            </a:r>
            <a:r>
              <a:rPr lang="en-US" altLang="zh-CN" sz="2400" dirty="0">
                <a:latin typeface="+mn-ea"/>
              </a:rPr>
              <a:t>A</a:t>
            </a:r>
            <a:r>
              <a:rPr lang="zh-CN" altLang="en-US" sz="2400" dirty="0">
                <a:latin typeface="+mn-ea"/>
              </a:rPr>
              <a:t>路由到</a:t>
            </a:r>
            <a:r>
              <a:rPr lang="en-US" altLang="zh-CN" sz="2400" dirty="0">
                <a:latin typeface="+mn-ea"/>
              </a:rPr>
              <a:t>W--CAW</a:t>
            </a:r>
            <a:endParaRPr lang="zh-CN" altLang="en-US" sz="2400" dirty="0">
              <a:latin typeface="+mn-ea"/>
            </a:endParaRPr>
          </a:p>
          <a:p>
            <a:pPr marL="914400" lvl="1" indent="-457200">
              <a:lnSpc>
                <a:spcPct val="130000"/>
              </a:lnSpc>
              <a:buFont typeface="Arial" panose="020B0604020202020204" pitchFamily="34" charset="0"/>
              <a:buChar char="•"/>
            </a:pPr>
            <a:r>
              <a:rPr lang="en-US" altLang="zh-CN" sz="2400" dirty="0">
                <a:latin typeface="+mn-ea"/>
              </a:rPr>
              <a:t>B </a:t>
            </a:r>
            <a:r>
              <a:rPr lang="zh-CN" altLang="en-US" sz="2400" dirty="0">
                <a:latin typeface="+mn-ea"/>
              </a:rPr>
              <a:t>只想路由它的客户</a:t>
            </a:r>
            <a:r>
              <a:rPr lang="en-US" altLang="zh-CN" sz="2400" dirty="0">
                <a:latin typeface="+mn-ea"/>
              </a:rPr>
              <a:t>!</a:t>
            </a:r>
          </a:p>
        </p:txBody>
      </p:sp>
      <p:grpSp>
        <p:nvGrpSpPr>
          <p:cNvPr id="4" name="组合 3"/>
          <p:cNvGrpSpPr/>
          <p:nvPr/>
        </p:nvGrpSpPr>
        <p:grpSpPr>
          <a:xfrm>
            <a:off x="5439288" y="1756127"/>
            <a:ext cx="4240314" cy="2416409"/>
            <a:chOff x="3995666" y="2206728"/>
            <a:chExt cx="4240314" cy="2416409"/>
          </a:xfrm>
        </p:grpSpPr>
        <p:sp>
          <p:nvSpPr>
            <p:cNvPr id="7" name="Freeform 7"/>
            <p:cNvSpPr>
              <a:spLocks/>
            </p:cNvSpPr>
            <p:nvPr/>
          </p:nvSpPr>
          <p:spPr bwMode="auto">
            <a:xfrm>
              <a:off x="6078974" y="2206728"/>
              <a:ext cx="1011995" cy="727521"/>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3"/>
                <a:gd name="T160" fmla="*/ 0 h 364"/>
                <a:gd name="T161" fmla="*/ 563 w 563"/>
                <a:gd name="T162" fmla="*/ 364 h 3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 name="Freeform 8"/>
            <p:cNvSpPr>
              <a:spLocks/>
            </p:cNvSpPr>
            <p:nvPr/>
          </p:nvSpPr>
          <p:spPr bwMode="auto">
            <a:xfrm>
              <a:off x="4908799" y="2876287"/>
              <a:ext cx="1010198" cy="729520"/>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2"/>
                <a:gd name="T160" fmla="*/ 0 h 365"/>
                <a:gd name="T161" fmla="*/ 562 w 562"/>
                <a:gd name="T162" fmla="*/ 365 h 36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 name="Rectangle 9"/>
            <p:cNvSpPr>
              <a:spLocks noChangeArrowheads="1"/>
            </p:cNvSpPr>
            <p:nvPr/>
          </p:nvSpPr>
          <p:spPr bwMode="auto">
            <a:xfrm flipH="1">
              <a:off x="5327617" y="3066162"/>
              <a:ext cx="133015" cy="345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en-US" b="1">
                  <a:solidFill>
                    <a:schemeClr val="bg1"/>
                  </a:solidFill>
                </a:rPr>
                <a:t>A</a:t>
              </a:r>
            </a:p>
          </p:txBody>
        </p:sp>
        <p:sp>
          <p:nvSpPr>
            <p:cNvPr id="10" name="Rectangle 10"/>
            <p:cNvSpPr>
              <a:spLocks noChangeArrowheads="1"/>
            </p:cNvSpPr>
            <p:nvPr/>
          </p:nvSpPr>
          <p:spPr bwMode="auto">
            <a:xfrm>
              <a:off x="6555313" y="2410594"/>
              <a:ext cx="172560" cy="345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chemeClr val="bg1"/>
                  </a:solidFill>
                </a:rPr>
                <a:t>B</a:t>
              </a:r>
            </a:p>
          </p:txBody>
        </p:sp>
        <p:sp>
          <p:nvSpPr>
            <p:cNvPr id="11" name="Freeform 11"/>
            <p:cNvSpPr>
              <a:spLocks/>
            </p:cNvSpPr>
            <p:nvPr/>
          </p:nvSpPr>
          <p:spPr bwMode="auto">
            <a:xfrm>
              <a:off x="6147280" y="3459903"/>
              <a:ext cx="1015590" cy="723524"/>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5"/>
                <a:gd name="T160" fmla="*/ 0 h 362"/>
                <a:gd name="T161" fmla="*/ 565 w 565"/>
                <a:gd name="T162" fmla="*/ 362 h 3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 name="Rectangle 12"/>
            <p:cNvSpPr>
              <a:spLocks noChangeArrowheads="1"/>
            </p:cNvSpPr>
            <p:nvPr/>
          </p:nvSpPr>
          <p:spPr bwMode="auto">
            <a:xfrm>
              <a:off x="6607441" y="3609804"/>
              <a:ext cx="186941" cy="345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b="1">
                  <a:solidFill>
                    <a:schemeClr val="bg1"/>
                  </a:solidFill>
                </a:rPr>
                <a:t>C</a:t>
              </a:r>
            </a:p>
          </p:txBody>
        </p:sp>
        <p:sp>
          <p:nvSpPr>
            <p:cNvPr id="13" name="Rectangle 13"/>
            <p:cNvSpPr>
              <a:spLocks noChangeArrowheads="1"/>
            </p:cNvSpPr>
            <p:nvPr/>
          </p:nvSpPr>
          <p:spPr bwMode="auto">
            <a:xfrm>
              <a:off x="6727874" y="3609804"/>
              <a:ext cx="55723" cy="267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4" name="Freeform 14"/>
            <p:cNvSpPr>
              <a:spLocks/>
            </p:cNvSpPr>
            <p:nvPr/>
          </p:nvSpPr>
          <p:spPr bwMode="auto">
            <a:xfrm>
              <a:off x="3995666" y="2966228"/>
              <a:ext cx="391856" cy="429717"/>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5"/>
                <a:gd name="T98" fmla="*/ 218 w 218"/>
                <a:gd name="T99" fmla="*/ 215 h 2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 name="Rectangle 15"/>
            <p:cNvSpPr>
              <a:spLocks noChangeArrowheads="1"/>
            </p:cNvSpPr>
            <p:nvPr/>
          </p:nvSpPr>
          <p:spPr bwMode="auto">
            <a:xfrm>
              <a:off x="4085541" y="3052172"/>
              <a:ext cx="217498" cy="307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rPr>
                <a:t>W</a:t>
              </a:r>
            </a:p>
          </p:txBody>
        </p:sp>
        <p:sp>
          <p:nvSpPr>
            <p:cNvPr id="16" name="Rectangle 16"/>
            <p:cNvSpPr>
              <a:spLocks noChangeArrowheads="1"/>
            </p:cNvSpPr>
            <p:nvPr/>
          </p:nvSpPr>
          <p:spPr bwMode="auto">
            <a:xfrm>
              <a:off x="4308432" y="3016195"/>
              <a:ext cx="55723" cy="267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7" name="Freeform 17"/>
            <p:cNvSpPr>
              <a:spLocks/>
            </p:cNvSpPr>
            <p:nvPr/>
          </p:nvSpPr>
          <p:spPr bwMode="auto">
            <a:xfrm>
              <a:off x="7844124" y="2736379"/>
              <a:ext cx="391856" cy="423721"/>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 name="Rectangle 18"/>
            <p:cNvSpPr>
              <a:spLocks noChangeArrowheads="1"/>
            </p:cNvSpPr>
            <p:nvPr/>
          </p:nvSpPr>
          <p:spPr bwMode="auto">
            <a:xfrm>
              <a:off x="7946582" y="2820324"/>
              <a:ext cx="152788" cy="307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rPr>
                <a:t>X</a:t>
              </a:r>
            </a:p>
          </p:txBody>
        </p:sp>
        <p:sp>
          <p:nvSpPr>
            <p:cNvPr id="19" name="Freeform 19"/>
            <p:cNvSpPr>
              <a:spLocks/>
            </p:cNvSpPr>
            <p:nvPr/>
          </p:nvSpPr>
          <p:spPr bwMode="auto">
            <a:xfrm>
              <a:off x="7835137" y="4199416"/>
              <a:ext cx="391856" cy="423721"/>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Rectangle 20"/>
            <p:cNvSpPr>
              <a:spLocks noChangeArrowheads="1"/>
            </p:cNvSpPr>
            <p:nvPr/>
          </p:nvSpPr>
          <p:spPr bwMode="auto">
            <a:xfrm>
              <a:off x="7968152" y="4261376"/>
              <a:ext cx="152788" cy="307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rPr>
                <a:t>Y</a:t>
              </a:r>
            </a:p>
          </p:txBody>
        </p:sp>
        <p:sp>
          <p:nvSpPr>
            <p:cNvPr id="21" name="Line 21"/>
            <p:cNvSpPr>
              <a:spLocks noChangeShapeType="1"/>
            </p:cNvSpPr>
            <p:nvPr/>
          </p:nvSpPr>
          <p:spPr bwMode="auto">
            <a:xfrm>
              <a:off x="4410890" y="3192079"/>
              <a:ext cx="503301" cy="1999"/>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 name="Line 22"/>
            <p:cNvSpPr>
              <a:spLocks noChangeShapeType="1"/>
            </p:cNvSpPr>
            <p:nvPr/>
          </p:nvSpPr>
          <p:spPr bwMode="auto">
            <a:xfrm>
              <a:off x="7090970" y="2576485"/>
              <a:ext cx="753155" cy="347771"/>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3" name="Line 23"/>
            <p:cNvSpPr>
              <a:spLocks noChangeShapeType="1"/>
            </p:cNvSpPr>
            <p:nvPr/>
          </p:nvSpPr>
          <p:spPr bwMode="auto">
            <a:xfrm flipV="1">
              <a:off x="7139502" y="3058168"/>
              <a:ext cx="758547" cy="713530"/>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 name="Line 24"/>
            <p:cNvSpPr>
              <a:spLocks noChangeShapeType="1"/>
            </p:cNvSpPr>
            <p:nvPr/>
          </p:nvSpPr>
          <p:spPr bwMode="auto">
            <a:xfrm>
              <a:off x="7148490" y="3937589"/>
              <a:ext cx="695634" cy="401736"/>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5" name="Line 25"/>
            <p:cNvSpPr>
              <a:spLocks noChangeShapeType="1"/>
            </p:cNvSpPr>
            <p:nvPr/>
          </p:nvSpPr>
          <p:spPr bwMode="auto">
            <a:xfrm flipV="1">
              <a:off x="5861476" y="2752369"/>
              <a:ext cx="328943" cy="295805"/>
            </a:xfrm>
            <a:prstGeom prst="line">
              <a:avLst/>
            </a:prstGeom>
            <a:noFill/>
            <a:ln w="555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6" name="Line 26"/>
            <p:cNvSpPr>
              <a:spLocks noChangeShapeType="1"/>
            </p:cNvSpPr>
            <p:nvPr/>
          </p:nvSpPr>
          <p:spPr bwMode="auto">
            <a:xfrm flipV="1">
              <a:off x="6848307" y="2914262"/>
              <a:ext cx="1798" cy="535647"/>
            </a:xfrm>
            <a:prstGeom prst="line">
              <a:avLst/>
            </a:prstGeom>
            <a:noFill/>
            <a:ln w="555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7" name="Line 27"/>
            <p:cNvSpPr>
              <a:spLocks noChangeShapeType="1"/>
            </p:cNvSpPr>
            <p:nvPr/>
          </p:nvSpPr>
          <p:spPr bwMode="auto">
            <a:xfrm>
              <a:off x="5890236" y="3449910"/>
              <a:ext cx="300183" cy="207863"/>
            </a:xfrm>
            <a:prstGeom prst="line">
              <a:avLst/>
            </a:prstGeom>
            <a:noFill/>
            <a:ln w="555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 name="组合 2"/>
          <p:cNvGrpSpPr/>
          <p:nvPr/>
        </p:nvGrpSpPr>
        <p:grpSpPr>
          <a:xfrm>
            <a:off x="8522899" y="4475234"/>
            <a:ext cx="3314382" cy="1868770"/>
            <a:chOff x="8259565" y="2002862"/>
            <a:chExt cx="3314382" cy="1868770"/>
          </a:xfrm>
        </p:grpSpPr>
        <p:sp>
          <p:nvSpPr>
            <p:cNvPr id="28" name="Rectangle 28"/>
            <p:cNvSpPr>
              <a:spLocks noChangeArrowheads="1"/>
            </p:cNvSpPr>
            <p:nvPr/>
          </p:nvSpPr>
          <p:spPr bwMode="auto">
            <a:xfrm>
              <a:off x="8681762" y="2002862"/>
              <a:ext cx="1092883" cy="5676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 name="Rectangle 29"/>
            <p:cNvSpPr>
              <a:spLocks noChangeArrowheads="1"/>
            </p:cNvSpPr>
            <p:nvPr/>
          </p:nvSpPr>
          <p:spPr bwMode="auto">
            <a:xfrm>
              <a:off x="8259565" y="2845897"/>
              <a:ext cx="783712" cy="347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dirty="0"/>
                <a:t>图例：</a:t>
              </a:r>
              <a:endParaRPr lang="en-US" dirty="0"/>
            </a:p>
          </p:txBody>
        </p:sp>
        <p:sp>
          <p:nvSpPr>
            <p:cNvPr id="30" name="Rectangle 30"/>
            <p:cNvSpPr>
              <a:spLocks noChangeArrowheads="1"/>
            </p:cNvSpPr>
            <p:nvPr/>
          </p:nvSpPr>
          <p:spPr bwMode="auto">
            <a:xfrm>
              <a:off x="9576919" y="2092803"/>
              <a:ext cx="68305" cy="325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700">
                  <a:solidFill>
                    <a:srgbClr val="000000"/>
                  </a:solidFill>
                </a:rPr>
                <a:t> </a:t>
              </a:r>
              <a:endParaRPr lang="en-US"/>
            </a:p>
          </p:txBody>
        </p:sp>
        <p:sp>
          <p:nvSpPr>
            <p:cNvPr id="32" name="Rectangle 32"/>
            <p:cNvSpPr>
              <a:spLocks noChangeArrowheads="1"/>
            </p:cNvSpPr>
            <p:nvPr/>
          </p:nvSpPr>
          <p:spPr bwMode="auto">
            <a:xfrm>
              <a:off x="10313896" y="3204072"/>
              <a:ext cx="1260051"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customer </a:t>
              </a:r>
              <a:endParaRPr lang="en-US" sz="2000" dirty="0"/>
            </a:p>
          </p:txBody>
        </p:sp>
        <p:sp>
          <p:nvSpPr>
            <p:cNvPr id="33" name="Rectangle 33"/>
            <p:cNvSpPr>
              <a:spLocks noChangeArrowheads="1"/>
            </p:cNvSpPr>
            <p:nvPr/>
          </p:nvSpPr>
          <p:spPr bwMode="auto">
            <a:xfrm>
              <a:off x="10321086" y="3487885"/>
              <a:ext cx="1085693"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network:</a:t>
              </a:r>
              <a:endParaRPr lang="en-US" sz="2000" dirty="0"/>
            </a:p>
          </p:txBody>
        </p:sp>
        <p:sp>
          <p:nvSpPr>
            <p:cNvPr id="36" name="Rectangle 36"/>
            <p:cNvSpPr>
              <a:spLocks noChangeArrowheads="1"/>
            </p:cNvSpPr>
            <p:nvPr/>
          </p:nvSpPr>
          <p:spPr bwMode="auto">
            <a:xfrm>
              <a:off x="10313896" y="2160758"/>
              <a:ext cx="1038958"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provider</a:t>
              </a:r>
              <a:endParaRPr lang="en-US" sz="2000" dirty="0"/>
            </a:p>
          </p:txBody>
        </p:sp>
        <p:sp>
          <p:nvSpPr>
            <p:cNvPr id="38" name="Rectangle 38"/>
            <p:cNvSpPr>
              <a:spLocks noChangeArrowheads="1"/>
            </p:cNvSpPr>
            <p:nvPr/>
          </p:nvSpPr>
          <p:spPr bwMode="auto">
            <a:xfrm>
              <a:off x="10319289" y="2446570"/>
              <a:ext cx="1006603"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network</a:t>
              </a:r>
              <a:endParaRPr lang="en-US" sz="2000" dirty="0"/>
            </a:p>
          </p:txBody>
        </p:sp>
        <p:sp>
          <p:nvSpPr>
            <p:cNvPr id="40" name="Freeform 40"/>
            <p:cNvSpPr>
              <a:spLocks/>
            </p:cNvSpPr>
            <p:nvPr/>
          </p:nvSpPr>
          <p:spPr bwMode="auto">
            <a:xfrm>
              <a:off x="8951387" y="2322652"/>
              <a:ext cx="1011995" cy="723524"/>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3"/>
                <a:gd name="T163" fmla="*/ 0 h 362"/>
                <a:gd name="T164" fmla="*/ 563 w 563"/>
                <a:gd name="T165" fmla="*/ 362 h 3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41"/>
            <p:cNvSpPr>
              <a:spLocks/>
            </p:cNvSpPr>
            <p:nvPr/>
          </p:nvSpPr>
          <p:spPr bwMode="auto">
            <a:xfrm>
              <a:off x="9449296" y="3312001"/>
              <a:ext cx="391856" cy="423721"/>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12564063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899754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为什么</a:t>
            </a:r>
            <a:r>
              <a:rPr lang="en-US" altLang="zh-CN" sz="2800" dirty="0">
                <a:solidFill>
                  <a:schemeClr val="tx1"/>
                </a:solidFill>
                <a:latin typeface="+mn-ea"/>
              </a:rPr>
              <a:t>AS</a:t>
            </a:r>
            <a:r>
              <a:rPr lang="zh-CN" altLang="en-US" sz="2800" dirty="0">
                <a:solidFill>
                  <a:schemeClr val="tx1"/>
                </a:solidFill>
                <a:latin typeface="+mn-ea"/>
              </a:rPr>
              <a:t>内选路和</a:t>
            </a:r>
            <a:r>
              <a:rPr lang="en-US" altLang="zh-CN" sz="2800" dirty="0">
                <a:solidFill>
                  <a:schemeClr val="tx1"/>
                </a:solidFill>
                <a:latin typeface="+mn-ea"/>
              </a:rPr>
              <a:t>AS</a:t>
            </a:r>
            <a:r>
              <a:rPr lang="zh-CN" altLang="en-US" sz="2800" dirty="0">
                <a:solidFill>
                  <a:schemeClr val="tx1"/>
                </a:solidFill>
                <a:latin typeface="+mn-ea"/>
              </a:rPr>
              <a:t>间选路采用不同的协议 </a:t>
            </a:r>
            <a:r>
              <a:rPr lang="en-US" altLang="zh-CN" sz="2800" dirty="0">
                <a:solidFill>
                  <a:schemeClr val="tx1"/>
                </a:solidFill>
                <a:latin typeface="+mn-ea"/>
              </a:rPr>
              <a:t>?</a:t>
            </a:r>
            <a:endParaRPr lang="zh-CN" altLang="en-US" sz="2800" dirty="0">
              <a:solidFill>
                <a:schemeClr val="tx1"/>
              </a:solidFill>
              <a:latin typeface="+mn-ea"/>
            </a:endParaRPr>
          </a:p>
        </p:txBody>
      </p:sp>
      <p:sp>
        <p:nvSpPr>
          <p:cNvPr id="2" name="矩形 1"/>
          <p:cNvSpPr/>
          <p:nvPr/>
        </p:nvSpPr>
        <p:spPr>
          <a:xfrm>
            <a:off x="738413" y="2235735"/>
            <a:ext cx="10331369" cy="4413516"/>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400" dirty="0">
                <a:latin typeface="+mn-ea"/>
              </a:rPr>
              <a:t>策略</a:t>
            </a:r>
            <a:r>
              <a:rPr lang="en-US" altLang="zh-CN" sz="2400" dirty="0">
                <a:latin typeface="+mn-ea"/>
              </a:rPr>
              <a:t>: </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间</a:t>
            </a:r>
            <a:r>
              <a:rPr lang="en-US" altLang="zh-CN" sz="2400" dirty="0">
                <a:latin typeface="+mn-ea"/>
              </a:rPr>
              <a:t>: </a:t>
            </a:r>
            <a:r>
              <a:rPr lang="zh-CN" altLang="en-US" sz="2400" dirty="0">
                <a:latin typeface="+mn-ea"/>
              </a:rPr>
              <a:t>管理员想控制本</a:t>
            </a:r>
            <a:r>
              <a:rPr lang="en-US" altLang="zh-CN" sz="2400" dirty="0">
                <a:latin typeface="+mn-ea"/>
              </a:rPr>
              <a:t>AS</a:t>
            </a:r>
            <a:r>
              <a:rPr lang="zh-CN" altLang="en-US" sz="2400" dirty="0">
                <a:latin typeface="+mn-ea"/>
              </a:rPr>
              <a:t>内产生的通信流怎样选路，以及什么通信流穿过自己的网络</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内</a:t>
            </a:r>
            <a:r>
              <a:rPr lang="en-US" altLang="zh-CN" sz="2400" dirty="0">
                <a:latin typeface="+mn-ea"/>
              </a:rPr>
              <a:t>:</a:t>
            </a:r>
            <a:r>
              <a:rPr lang="zh-CN" altLang="en-US" sz="2400" dirty="0">
                <a:latin typeface="+mn-ea"/>
              </a:rPr>
              <a:t>单个管理者</a:t>
            </a:r>
            <a:r>
              <a:rPr lang="en-US" altLang="zh-CN" sz="2400" dirty="0">
                <a:latin typeface="+mn-ea"/>
              </a:rPr>
              <a:t>, </a:t>
            </a:r>
            <a:r>
              <a:rPr lang="zh-CN" altLang="en-US" sz="2400" dirty="0">
                <a:latin typeface="+mn-ea"/>
              </a:rPr>
              <a:t>因此不需要策略</a:t>
            </a:r>
          </a:p>
          <a:p>
            <a:pPr marL="342900" indent="-342900">
              <a:lnSpc>
                <a:spcPct val="130000"/>
              </a:lnSpc>
              <a:buFont typeface="Wingdings" panose="05000000000000000000" pitchFamily="2" charset="2"/>
              <a:buChar char="l"/>
            </a:pPr>
            <a:r>
              <a:rPr lang="zh-CN" altLang="en-US" sz="2400" dirty="0">
                <a:latin typeface="+mn-ea"/>
              </a:rPr>
              <a:t>规模</a:t>
            </a:r>
            <a:r>
              <a:rPr lang="en-US" altLang="zh-CN" sz="2400" dirty="0">
                <a:latin typeface="+mn-ea"/>
              </a:rPr>
              <a:t>:</a:t>
            </a:r>
          </a:p>
          <a:p>
            <a:pPr marL="800100" lvl="1" indent="-342900">
              <a:lnSpc>
                <a:spcPct val="130000"/>
              </a:lnSpc>
              <a:buFont typeface="Arial" panose="020B0604020202020204" pitchFamily="34" charset="0"/>
              <a:buChar char="•"/>
            </a:pPr>
            <a:r>
              <a:rPr lang="zh-CN" altLang="en-US" sz="2400" dirty="0">
                <a:latin typeface="+mn-ea"/>
              </a:rPr>
              <a:t>层次路由节省了转发表的大小空间，减少了路由更新的流量</a:t>
            </a:r>
          </a:p>
          <a:p>
            <a:pPr marL="342900" indent="-342900">
              <a:lnSpc>
                <a:spcPct val="130000"/>
              </a:lnSpc>
              <a:buFont typeface="Wingdings" panose="05000000000000000000" pitchFamily="2" charset="2"/>
              <a:buChar char="l"/>
            </a:pPr>
            <a:r>
              <a:rPr lang="zh-CN" altLang="en-US" sz="2400" dirty="0">
                <a:latin typeface="+mn-ea"/>
              </a:rPr>
              <a:t>性能</a:t>
            </a:r>
            <a:r>
              <a:rPr lang="en-US" altLang="zh-CN" sz="2400" dirty="0">
                <a:latin typeface="+mn-ea"/>
              </a:rPr>
              <a:t>: </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内</a:t>
            </a:r>
            <a:r>
              <a:rPr lang="en-US" altLang="zh-CN" sz="2400" dirty="0">
                <a:latin typeface="+mn-ea"/>
              </a:rPr>
              <a:t>: </a:t>
            </a:r>
            <a:r>
              <a:rPr lang="zh-CN" altLang="en-US" sz="2400" dirty="0">
                <a:latin typeface="+mn-ea"/>
              </a:rPr>
              <a:t>集中在性能上</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间</a:t>
            </a:r>
            <a:r>
              <a:rPr lang="en-US" altLang="zh-CN" sz="2400" dirty="0">
                <a:latin typeface="+mn-ea"/>
              </a:rPr>
              <a:t>: </a:t>
            </a:r>
            <a:r>
              <a:rPr lang="zh-CN" altLang="en-US" sz="2400" dirty="0">
                <a:latin typeface="+mn-ea"/>
              </a:rPr>
              <a:t>策略可能比性能更加重要</a:t>
            </a:r>
          </a:p>
        </p:txBody>
      </p:sp>
    </p:spTree>
    <p:extLst>
      <p:ext uri="{BB962C8B-B14F-4D97-AF65-F5344CB8AC3E}">
        <p14:creationId xmlns:p14="http://schemas.microsoft.com/office/powerpoint/2010/main" val="36264229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8815" y="2689251"/>
            <a:ext cx="7725639" cy="923330"/>
          </a:xfrm>
          <a:prstGeom prst="rect">
            <a:avLst/>
          </a:prstGeom>
          <a:noFill/>
        </p:spPr>
        <p:txBody>
          <a:bodyPr wrap="square" rtlCol="0">
            <a:spAutoFit/>
          </a:bodyPr>
          <a:lstStyle/>
          <a:p>
            <a:r>
              <a:rPr lang="en-US" altLang="zh-CN" sz="5400" b="1" dirty="0">
                <a:solidFill>
                  <a:srgbClr val="575757"/>
                </a:solidFill>
                <a:cs typeface="+mn-ea"/>
                <a:sym typeface="+mn-lt"/>
              </a:rPr>
              <a:t>4.7  SDN</a:t>
            </a:r>
            <a:endParaRPr lang="zh-CN" altLang="en-US" sz="5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14313925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286271"/>
            <a:ext cx="10301287" cy="1143000"/>
          </a:xfrm>
          <a:prstGeom prst="rect">
            <a:avLst/>
          </a:prstGeom>
          <a:noFill/>
        </p:spPr>
        <p:txBody>
          <a:bodyPr/>
          <a:lstStyle/>
          <a:p>
            <a:pPr eaLnBrk="1" hangingPunct="1">
              <a:lnSpc>
                <a:spcPct val="130000"/>
              </a:lnSpc>
              <a:spcBef>
                <a:spcPts val="0"/>
              </a:spcBef>
            </a:pPr>
            <a:r>
              <a:rPr lang="zh-CN" altLang="en-US" sz="4000" dirty="0"/>
              <a:t>什么是</a:t>
            </a:r>
            <a:r>
              <a:rPr lang="en-US" altLang="zh-CN" sz="4000" dirty="0"/>
              <a:t>SDN</a:t>
            </a:r>
          </a:p>
        </p:txBody>
      </p:sp>
      <p:grpSp>
        <p:nvGrpSpPr>
          <p:cNvPr id="5" name="组合 4"/>
          <p:cNvGrpSpPr/>
          <p:nvPr/>
        </p:nvGrpSpPr>
        <p:grpSpPr>
          <a:xfrm>
            <a:off x="867473" y="1519238"/>
            <a:ext cx="10049909" cy="4686300"/>
            <a:chOff x="951646" y="1648481"/>
            <a:chExt cx="4333875" cy="4686300"/>
          </a:xfrm>
          <a:noFill/>
        </p:grpSpPr>
        <p:sp>
          <p:nvSpPr>
            <p:cNvPr id="6" name="圆角矩形 5"/>
            <p:cNvSpPr/>
            <p:nvPr/>
          </p:nvSpPr>
          <p:spPr>
            <a:xfrm>
              <a:off x="951646" y="1648481"/>
              <a:ext cx="4333875" cy="4686300"/>
            </a:xfrm>
            <a:prstGeom prst="roundRect">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600">
                <a:latin typeface="+mn-ea"/>
                <a:cs typeface="+mn-ea"/>
                <a:sym typeface="+mn-lt"/>
              </a:endParaRPr>
            </a:p>
          </p:txBody>
        </p:sp>
        <p:sp>
          <p:nvSpPr>
            <p:cNvPr id="7" name="Rectangle 3"/>
            <p:cNvSpPr>
              <a:spLocks noChangeArrowheads="1"/>
            </p:cNvSpPr>
            <p:nvPr/>
          </p:nvSpPr>
          <p:spPr bwMode="auto">
            <a:xfrm>
              <a:off x="1113778" y="1833784"/>
              <a:ext cx="4055238" cy="4093585"/>
            </a:xfrm>
            <a:prstGeom prst="rect">
              <a:avLst/>
            </a:prstGeom>
            <a:grpFill/>
            <a:ln w="38100">
              <a:noFill/>
              <a:miter lim="800000"/>
              <a:headEnd/>
              <a:tailEnd/>
            </a:ln>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30000"/>
                </a:lnSpc>
                <a:spcBef>
                  <a:spcPts val="0"/>
                </a:spcBef>
                <a:buClr>
                  <a:srgbClr val="0096D6"/>
                </a:buClr>
                <a:buSzPct val="85000"/>
                <a:buFont typeface="Wingdings" panose="05000000000000000000" pitchFamily="2" charset="2"/>
                <a:buChar char="l"/>
              </a:pPr>
              <a:r>
                <a:rPr lang="zh-CN" altLang="en-US" sz="2400" dirty="0">
                  <a:solidFill>
                    <a:srgbClr val="FF0000"/>
                  </a:solidFill>
                  <a:latin typeface="Arial" pitchFamily="34" charset="0"/>
                  <a:cs typeface="Arial" pitchFamily="34" charset="0"/>
                  <a:sym typeface="+mn-lt"/>
                </a:rPr>
                <a:t>软件定义网络</a:t>
              </a:r>
              <a:r>
                <a:rPr lang="zh-CN" altLang="en-US" sz="2400" dirty="0">
                  <a:latin typeface="Arial" pitchFamily="34" charset="0"/>
                  <a:cs typeface="Arial" pitchFamily="34" charset="0"/>
                  <a:sym typeface="+mn-lt"/>
                </a:rPr>
                <a:t>（</a:t>
              </a:r>
              <a:r>
                <a:rPr lang="en-US" altLang="zh-CN" sz="2400" dirty="0">
                  <a:latin typeface="Arial" pitchFamily="34" charset="0"/>
                  <a:cs typeface="Arial" pitchFamily="34" charset="0"/>
                  <a:sym typeface="+mn-lt"/>
                </a:rPr>
                <a:t>SDN</a:t>
              </a:r>
              <a:r>
                <a:rPr lang="zh-CN" altLang="en-US" sz="2400" dirty="0">
                  <a:latin typeface="Arial" pitchFamily="34" charset="0"/>
                  <a:cs typeface="Arial" pitchFamily="34" charset="0"/>
                  <a:sym typeface="+mn-lt"/>
                </a:rPr>
                <a:t>，</a:t>
              </a:r>
              <a:r>
                <a:rPr lang="en-US" altLang="zh-CN" sz="2400" dirty="0" err="1">
                  <a:latin typeface="Arial" pitchFamily="34" charset="0"/>
                  <a:cs typeface="Arial" pitchFamily="34" charset="0"/>
                  <a:sym typeface="+mn-lt"/>
                </a:rPr>
                <a:t>SoftwareDefinedNetwork</a:t>
              </a:r>
              <a:r>
                <a:rPr lang="zh-CN" altLang="en-US" sz="2400" dirty="0">
                  <a:latin typeface="Arial" pitchFamily="34" charset="0"/>
                  <a:cs typeface="Arial" pitchFamily="34" charset="0"/>
                  <a:sym typeface="+mn-lt"/>
                </a:rPr>
                <a:t>）源自美国斯坦福大学</a:t>
              </a:r>
              <a:r>
                <a:rPr lang="en-US" altLang="zh-CN" sz="2400" dirty="0" err="1">
                  <a:latin typeface="Arial" pitchFamily="34" charset="0"/>
                  <a:cs typeface="Arial" pitchFamily="34" charset="0"/>
                  <a:sym typeface="+mn-lt"/>
                </a:rPr>
                <a:t>CLeanState</a:t>
              </a:r>
              <a:r>
                <a:rPr lang="zh-CN" altLang="en-US" sz="2400" dirty="0">
                  <a:latin typeface="Arial" pitchFamily="34" charset="0"/>
                  <a:cs typeface="Arial" pitchFamily="34" charset="0"/>
                  <a:sym typeface="+mn-lt"/>
                </a:rPr>
                <a:t>研究组提出的一种新型网络创新架构，可通过软件编程的形式定义和控制网络，具有控制平面和转发平面分离及开放性可编程的特点。</a:t>
              </a:r>
              <a:endParaRPr lang="en-US" altLang="zh-CN" sz="2400" dirty="0">
                <a:latin typeface="Arial" pitchFamily="34" charset="0"/>
                <a:cs typeface="Arial" pitchFamily="34" charset="0"/>
                <a:sym typeface="+mn-lt"/>
              </a:endParaRPr>
            </a:p>
            <a:p>
              <a:pPr>
                <a:lnSpc>
                  <a:spcPct val="130000"/>
                </a:lnSpc>
                <a:spcBef>
                  <a:spcPts val="0"/>
                </a:spcBef>
                <a:buClr>
                  <a:srgbClr val="0096D6"/>
                </a:buClr>
                <a:buSzPct val="85000"/>
                <a:buFont typeface="Wingdings" panose="05000000000000000000" pitchFamily="2" charset="2"/>
                <a:buChar char="l"/>
              </a:pPr>
              <a:r>
                <a:rPr lang="en-US" altLang="zh-CN" sz="2400" dirty="0">
                  <a:latin typeface="Arial" pitchFamily="34" charset="0"/>
                  <a:cs typeface="Arial" pitchFamily="34" charset="0"/>
                  <a:sym typeface="+mn-lt"/>
                </a:rPr>
                <a:t>SDN</a:t>
              </a:r>
              <a:r>
                <a:rPr lang="zh-CN" altLang="en-US" sz="2400" dirty="0">
                  <a:latin typeface="Arial" pitchFamily="34" charset="0"/>
                  <a:cs typeface="Arial" pitchFamily="34" charset="0"/>
                  <a:sym typeface="+mn-lt"/>
                </a:rPr>
                <a:t>的核心理念是，希望应用软件可以参与对网络的控制管理，满足上层业务需求，通过自动化业务部署，简化网络运维。</a:t>
              </a:r>
              <a:endParaRPr lang="en-US" altLang="zh-CN" sz="2400" dirty="0">
                <a:latin typeface="Arial" pitchFamily="34" charset="0"/>
                <a:cs typeface="Arial" pitchFamily="34" charset="0"/>
                <a:sym typeface="+mn-lt"/>
              </a:endParaRPr>
            </a:p>
            <a:p>
              <a:pPr marL="380990" indent="-380990">
                <a:buClr>
                  <a:srgbClr val="0096D6"/>
                </a:buClr>
                <a:buFont typeface="Wingdings" panose="05000000000000000000" pitchFamily="2" charset="2"/>
                <a:buChar char="l"/>
              </a:pPr>
              <a:r>
                <a:rPr lang="en-US" altLang="zh-CN" sz="2400" dirty="0">
                  <a:latin typeface="Arial" pitchFamily="34" charset="0"/>
                  <a:cs typeface="Arial" pitchFamily="34" charset="0"/>
                </a:rPr>
                <a:t>SDN</a:t>
              </a:r>
              <a:r>
                <a:rPr lang="zh-CN" altLang="en-US" sz="2400" dirty="0">
                  <a:latin typeface="Arial" pitchFamily="34" charset="0"/>
                  <a:cs typeface="Arial" pitchFamily="34" charset="0"/>
                </a:rPr>
                <a:t>并不是一个具体的技术，它是一种网络设计理念，规划了网络的各个组成部分（软件、硬件、转发面和控制面）及相互之间的互动关系。</a:t>
              </a:r>
              <a:endParaRPr lang="en-US" altLang="zh-CN" sz="2400" dirty="0">
                <a:latin typeface="Arial" pitchFamily="34" charset="0"/>
                <a:cs typeface="Arial" pitchFamily="34" charset="0"/>
                <a:sym typeface="+mn-lt"/>
              </a:endParaRPr>
            </a:p>
          </p:txBody>
        </p:sp>
      </p:grpSp>
      <p:sp>
        <p:nvSpPr>
          <p:cNvPr id="8" name="矩形 7"/>
          <p:cNvSpPr/>
          <p:nvPr/>
        </p:nvSpPr>
        <p:spPr>
          <a:xfrm>
            <a:off x="608948" y="107130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680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89932"/>
            <a:ext cx="11430000" cy="520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idx="4294967295"/>
          </p:nvPr>
        </p:nvSpPr>
        <p:spPr>
          <a:xfrm>
            <a:off x="1672798" y="244475"/>
            <a:ext cx="7813964" cy="609600"/>
          </a:xfrm>
          <a:prstGeom prst="rect">
            <a:avLst/>
          </a:prstGeom>
        </p:spPr>
        <p:txBody>
          <a:bodyPr/>
          <a:lstStyle/>
          <a:p>
            <a:pPr algn="ctr"/>
            <a:r>
              <a:rPr lang="en-US" altLang="zh-CN" sz="4000" dirty="0">
                <a:latin typeface="+mn-ea"/>
                <a:ea typeface="+mn-ea"/>
              </a:rPr>
              <a:t>Google SDN</a:t>
            </a:r>
            <a:r>
              <a:rPr lang="zh-CN" altLang="en-US" sz="4000" dirty="0">
                <a:latin typeface="+mn-ea"/>
                <a:ea typeface="+mn-ea"/>
              </a:rPr>
              <a:t>案例</a:t>
            </a:r>
          </a:p>
        </p:txBody>
      </p:sp>
      <p:sp>
        <p:nvSpPr>
          <p:cNvPr id="3" name="TextBox 2"/>
          <p:cNvSpPr txBox="1"/>
          <p:nvPr/>
        </p:nvSpPr>
        <p:spPr>
          <a:xfrm>
            <a:off x="585550" y="1253917"/>
            <a:ext cx="6099747" cy="748795"/>
          </a:xfrm>
          <a:prstGeom prst="rect">
            <a:avLst/>
          </a:prstGeom>
          <a:noFill/>
        </p:spPr>
        <p:txBody>
          <a:bodyPr wrap="none" rtlCol="0">
            <a:spAutoFit/>
          </a:bodyPr>
          <a:lstStyle/>
          <a:p>
            <a:pPr marL="342900" indent="-342900">
              <a:buFont typeface="Arial" panose="020B0604020202020204" pitchFamily="34" charset="0"/>
              <a:buChar char="•"/>
            </a:pPr>
            <a:r>
              <a:rPr lang="zh-CN" altLang="en-US" sz="2133" dirty="0">
                <a:latin typeface="微软雅黑" pitchFamily="34" charset="-122"/>
                <a:ea typeface="微软雅黑" pitchFamily="34" charset="-122"/>
              </a:rPr>
              <a:t>将分布于全球的</a:t>
            </a:r>
            <a:r>
              <a:rPr lang="en-US" altLang="zh-CN" sz="2133" dirty="0">
                <a:latin typeface="微软雅黑" pitchFamily="34" charset="-122"/>
                <a:ea typeface="微软雅黑" pitchFamily="34" charset="-122"/>
              </a:rPr>
              <a:t>11</a:t>
            </a:r>
            <a:r>
              <a:rPr lang="zh-CN" altLang="en-US" sz="2133" dirty="0">
                <a:latin typeface="微软雅黑" pitchFamily="34" charset="-122"/>
                <a:ea typeface="微软雅黑" pitchFamily="34" charset="-122"/>
              </a:rPr>
              <a:t>个数据中心用</a:t>
            </a:r>
            <a:r>
              <a:rPr lang="en-US" altLang="zh-CN" sz="2133" dirty="0">
                <a:latin typeface="微软雅黑" pitchFamily="34" charset="-122"/>
                <a:ea typeface="微软雅黑" pitchFamily="34" charset="-122"/>
              </a:rPr>
              <a:t>SDN</a:t>
            </a:r>
            <a:r>
              <a:rPr lang="zh-CN" altLang="en-US" sz="2133" dirty="0">
                <a:latin typeface="微软雅黑" pitchFamily="34" charset="-122"/>
                <a:ea typeface="微软雅黑" pitchFamily="34" charset="-122"/>
              </a:rPr>
              <a:t>技术互联</a:t>
            </a:r>
            <a:endParaRPr lang="en-US" altLang="zh-CN" sz="2133" dirty="0">
              <a:latin typeface="微软雅黑" pitchFamily="34" charset="-122"/>
              <a:ea typeface="微软雅黑" pitchFamily="34" charset="-122"/>
            </a:endParaRPr>
          </a:p>
          <a:p>
            <a:r>
              <a:rPr lang="en-US" altLang="zh-CN" sz="2133" dirty="0">
                <a:latin typeface="微软雅黑" pitchFamily="34" charset="-122"/>
                <a:ea typeface="微软雅黑" pitchFamily="34" charset="-122"/>
              </a:rPr>
              <a:t>2010</a:t>
            </a:r>
            <a:r>
              <a:rPr lang="zh-CN" altLang="en-US" sz="2133" dirty="0">
                <a:latin typeface="微软雅黑" pitchFamily="34" charset="-122"/>
                <a:ea typeface="微软雅黑" pitchFamily="34" charset="-122"/>
              </a:rPr>
              <a:t>年试点，</a:t>
            </a:r>
            <a:r>
              <a:rPr lang="en-US" altLang="zh-CN" sz="2133" dirty="0">
                <a:latin typeface="微软雅黑" pitchFamily="34" charset="-122"/>
                <a:ea typeface="微软雅黑" pitchFamily="34" charset="-122"/>
              </a:rPr>
              <a:t>2012</a:t>
            </a:r>
            <a:r>
              <a:rPr lang="zh-CN" altLang="en-US" sz="2133" dirty="0">
                <a:latin typeface="微软雅黑" pitchFamily="34" charset="-122"/>
                <a:ea typeface="微软雅黑" pitchFamily="34" charset="-122"/>
              </a:rPr>
              <a:t>年完成全网部署</a:t>
            </a:r>
          </a:p>
        </p:txBody>
      </p:sp>
      <p:sp>
        <p:nvSpPr>
          <p:cNvPr id="5" name="TextBox 4"/>
          <p:cNvSpPr txBox="1"/>
          <p:nvPr/>
        </p:nvSpPr>
        <p:spPr>
          <a:xfrm>
            <a:off x="3983765" y="5833032"/>
            <a:ext cx="4857420" cy="748795"/>
          </a:xfrm>
          <a:prstGeom prst="rect">
            <a:avLst/>
          </a:prstGeom>
          <a:noFill/>
        </p:spPr>
        <p:txBody>
          <a:bodyPr wrap="none" rtlCol="0">
            <a:spAutoFit/>
          </a:bodyPr>
          <a:lstStyle/>
          <a:p>
            <a:pPr marL="380990" indent="-380990">
              <a:buFont typeface="Arial" pitchFamily="34" charset="0"/>
              <a:buChar char="•"/>
            </a:pPr>
            <a:r>
              <a:rPr lang="zh-CN" altLang="en-US" sz="2133" dirty="0">
                <a:latin typeface="微软雅黑" pitchFamily="34" charset="-122"/>
                <a:ea typeface="微软雅黑" pitchFamily="34" charset="-122"/>
              </a:rPr>
              <a:t>广域网带宽利用率提升至接近</a:t>
            </a:r>
            <a:r>
              <a:rPr lang="en-US" altLang="zh-CN" sz="2133" dirty="0">
                <a:latin typeface="微软雅黑" pitchFamily="34" charset="-122"/>
                <a:ea typeface="微软雅黑" pitchFamily="34" charset="-122"/>
              </a:rPr>
              <a:t>100%</a:t>
            </a:r>
          </a:p>
          <a:p>
            <a:pPr marL="380990" indent="-380990">
              <a:buFont typeface="Arial" pitchFamily="34" charset="0"/>
              <a:buChar char="•"/>
            </a:pPr>
            <a:r>
              <a:rPr lang="zh-CN" altLang="en-US" sz="2133" dirty="0">
                <a:latin typeface="微软雅黑" pitchFamily="34" charset="-122"/>
                <a:ea typeface="微软雅黑" pitchFamily="34" charset="-122"/>
              </a:rPr>
              <a:t>故障收敛时间从</a:t>
            </a:r>
            <a:r>
              <a:rPr lang="en-US" altLang="zh-CN" sz="2133" dirty="0">
                <a:latin typeface="微软雅黑" pitchFamily="34" charset="-122"/>
                <a:ea typeface="微软雅黑" pitchFamily="34" charset="-122"/>
              </a:rPr>
              <a:t>9s</a:t>
            </a:r>
            <a:r>
              <a:rPr lang="zh-CN" altLang="en-US" sz="2133" dirty="0">
                <a:latin typeface="微软雅黑" pitchFamily="34" charset="-122"/>
                <a:ea typeface="微软雅黑" pitchFamily="34" charset="-122"/>
              </a:rPr>
              <a:t>减低到</a:t>
            </a:r>
            <a:r>
              <a:rPr lang="en-US" altLang="zh-CN" sz="2133" dirty="0">
                <a:latin typeface="微软雅黑" pitchFamily="34" charset="-122"/>
                <a:ea typeface="微软雅黑" pitchFamily="34" charset="-122"/>
              </a:rPr>
              <a:t>1s</a:t>
            </a:r>
            <a:endParaRPr lang="zh-CN" altLang="en-US" sz="2133" dirty="0">
              <a:latin typeface="微软雅黑" pitchFamily="34" charset="-122"/>
              <a:ea typeface="微软雅黑" pitchFamily="34" charset="-122"/>
            </a:endParaRPr>
          </a:p>
        </p:txBody>
      </p:sp>
      <p:sp>
        <p:nvSpPr>
          <p:cNvPr id="6" name="矩形 5"/>
          <p:cNvSpPr/>
          <p:nvPr/>
        </p:nvSpPr>
        <p:spPr>
          <a:xfrm>
            <a:off x="838088" y="890451"/>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2587659"/>
      </p:ext>
    </p:extLst>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81696" y="391568"/>
            <a:ext cx="10363200" cy="752726"/>
          </a:xfrm>
          <a:prstGeom prst="rect">
            <a:avLst/>
          </a:prstGeom>
        </p:spPr>
        <p:txBody>
          <a:bodyPr/>
          <a:lstStyle/>
          <a:p>
            <a:pPr algn="ctr"/>
            <a:r>
              <a:rPr lang="en-US" altLang="zh-CN" sz="4000" dirty="0">
                <a:latin typeface="+mn-ea"/>
                <a:ea typeface="+mn-ea"/>
              </a:rPr>
              <a:t>SDN</a:t>
            </a:r>
            <a:r>
              <a:rPr lang="zh-CN" altLang="en-US" sz="4000" dirty="0">
                <a:latin typeface="+mn-ea"/>
                <a:ea typeface="+mn-ea"/>
              </a:rPr>
              <a:t>的发展驱动力和优势</a:t>
            </a:r>
          </a:p>
        </p:txBody>
      </p:sp>
      <p:sp>
        <p:nvSpPr>
          <p:cNvPr id="5" name="TextBox 4"/>
          <p:cNvSpPr txBox="1"/>
          <p:nvPr/>
        </p:nvSpPr>
        <p:spPr>
          <a:xfrm>
            <a:off x="592326" y="2392617"/>
            <a:ext cx="5345485" cy="3933384"/>
          </a:xfrm>
          <a:prstGeom prst="rect">
            <a:avLst/>
          </a:prstGeom>
          <a:noFill/>
        </p:spPr>
        <p:txBody>
          <a:bodyPr wrap="square" rtlCol="0">
            <a:spAutoFit/>
          </a:bodyPr>
          <a:lstStyle/>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计算虚拟化驱动：静态到动态的网络变化</a:t>
            </a:r>
            <a:endParaRPr lang="en-US" altLang="zh-CN" sz="2600" dirty="0">
              <a:latin typeface="微软雅黑" pitchFamily="34" charset="-122"/>
              <a:ea typeface="微软雅黑" pitchFamily="34" charset="-122"/>
            </a:endParaRP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云计算对资源的垂直整合：独立演进到协同</a:t>
            </a:r>
            <a:endParaRPr lang="en-US" altLang="zh-CN" sz="2600" dirty="0">
              <a:latin typeface="微软雅黑" pitchFamily="34" charset="-122"/>
              <a:ea typeface="微软雅黑" pitchFamily="34" charset="-122"/>
            </a:endParaRP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云计算时代</a:t>
            </a:r>
            <a:r>
              <a:rPr lang="en-US" altLang="zh-CN" sz="2600" dirty="0">
                <a:latin typeface="微软雅黑" pitchFamily="34" charset="-122"/>
                <a:ea typeface="微软雅黑" pitchFamily="34" charset="-122"/>
              </a:rPr>
              <a:t>IT</a:t>
            </a:r>
            <a:r>
              <a:rPr lang="zh-CN" altLang="en-US" sz="2600" dirty="0">
                <a:latin typeface="微软雅黑" pitchFamily="34" charset="-122"/>
                <a:ea typeface="微软雅黑" pitchFamily="34" charset="-122"/>
              </a:rPr>
              <a:t>业务的发展</a:t>
            </a:r>
            <a:endParaRPr lang="en-US" altLang="zh-CN" sz="2600" dirty="0">
              <a:latin typeface="微软雅黑" pitchFamily="34" charset="-122"/>
              <a:ea typeface="微软雅黑" pitchFamily="34" charset="-122"/>
            </a:endParaRP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数据中心资源：需要随业务跨地域整合，并使数据中心间广域流量增大</a:t>
            </a:r>
            <a:endParaRPr lang="en-US" altLang="zh-CN" sz="2600" dirty="0"/>
          </a:p>
        </p:txBody>
      </p:sp>
      <p:sp>
        <p:nvSpPr>
          <p:cNvPr id="17" name="矩形 16"/>
          <p:cNvSpPr/>
          <p:nvPr/>
        </p:nvSpPr>
        <p:spPr>
          <a:xfrm>
            <a:off x="608948" y="107130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1669877" y="1546867"/>
            <a:ext cx="275173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发展</a:t>
            </a:r>
            <a:r>
              <a:rPr lang="zh-CN" altLang="en-US" sz="2800" dirty="0">
                <a:solidFill>
                  <a:schemeClr val="tx1"/>
                </a:solidFill>
                <a:latin typeface="微软雅黑" pitchFamily="34" charset="-122"/>
                <a:ea typeface="微软雅黑" pitchFamily="34" charset="-122"/>
              </a:rPr>
              <a:t>驱动力</a:t>
            </a:r>
          </a:p>
        </p:txBody>
      </p:sp>
      <p:sp>
        <p:nvSpPr>
          <p:cNvPr id="19" name="圆角矩形 18"/>
          <p:cNvSpPr/>
          <p:nvPr/>
        </p:nvSpPr>
        <p:spPr>
          <a:xfrm>
            <a:off x="7410920" y="1546867"/>
            <a:ext cx="275173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优势</a:t>
            </a:r>
          </a:p>
        </p:txBody>
      </p:sp>
      <p:sp>
        <p:nvSpPr>
          <p:cNvPr id="20" name="TextBox 4"/>
          <p:cNvSpPr txBox="1"/>
          <p:nvPr/>
        </p:nvSpPr>
        <p:spPr>
          <a:xfrm>
            <a:off x="6395939" y="2392617"/>
            <a:ext cx="5398663" cy="3822585"/>
          </a:xfrm>
          <a:prstGeom prst="rect">
            <a:avLst/>
          </a:prstGeom>
          <a:noFill/>
        </p:spPr>
        <p:txBody>
          <a:bodyPr wrap="square" rtlCol="0">
            <a:spAutoFit/>
          </a:bodyPr>
          <a:lstStyle/>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统一便捷的管理</a:t>
            </a:r>
          </a:p>
          <a:p>
            <a:pPr marL="800100" lvl="1" indent="-342900">
              <a:lnSpc>
                <a:spcPct val="120000"/>
              </a:lnSpc>
              <a:buClr>
                <a:srgbClr val="0096D6"/>
              </a:buClr>
              <a:buFont typeface="Wingdings" panose="05000000000000000000" pitchFamily="2" charset="2"/>
              <a:buChar char="ü"/>
            </a:pPr>
            <a:r>
              <a:rPr lang="zh-CN" altLang="en-US" sz="2400" dirty="0">
                <a:latin typeface="微软雅黑" pitchFamily="34" charset="-122"/>
                <a:ea typeface="微软雅黑" pitchFamily="34" charset="-122"/>
              </a:rPr>
              <a:t>解决网络中设备越来越多样化问题</a:t>
            </a: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无缝的版本升级</a:t>
            </a:r>
          </a:p>
          <a:p>
            <a:pPr marL="914400" lvl="1" indent="-457200">
              <a:lnSpc>
                <a:spcPct val="120000"/>
              </a:lnSpc>
              <a:buClr>
                <a:srgbClr val="0096D6"/>
              </a:buClr>
              <a:buFont typeface="Wingdings" panose="05000000000000000000" pitchFamily="2" charset="2"/>
              <a:buChar char="ü"/>
            </a:pPr>
            <a:r>
              <a:rPr lang="zh-CN" altLang="en-US" sz="2400" dirty="0">
                <a:latin typeface="微软雅黑" pitchFamily="34" charset="-122"/>
                <a:ea typeface="微软雅黑" pitchFamily="34" charset="-122"/>
              </a:rPr>
              <a:t>解决设备版本升级对业务的影响</a:t>
            </a: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网络数据可视化</a:t>
            </a: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整体的流量调度</a:t>
            </a:r>
          </a:p>
          <a:p>
            <a:pPr marL="457200" indent="-457200">
              <a:lnSpc>
                <a:spcPct val="120000"/>
              </a:lnSpc>
              <a:buClr>
                <a:srgbClr val="0096D6"/>
              </a:buClr>
              <a:buFont typeface="Arial" panose="020B0604020202020204" pitchFamily="34" charset="0"/>
              <a:buChar char="•"/>
            </a:pPr>
            <a:r>
              <a:rPr lang="en-US" altLang="zh-CN" sz="2600" dirty="0">
                <a:latin typeface="微软雅黑" pitchFamily="34" charset="-122"/>
                <a:ea typeface="微软雅黑" pitchFamily="34" charset="-122"/>
              </a:rPr>
              <a:t>……</a:t>
            </a:r>
          </a:p>
        </p:txBody>
      </p:sp>
    </p:spTree>
    <p:extLst>
      <p:ext uri="{BB962C8B-B14F-4D97-AF65-F5344CB8AC3E}">
        <p14:creationId xmlns:p14="http://schemas.microsoft.com/office/powerpoint/2010/main" val="19626342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6" name="Rectangle 17"/>
          <p:cNvSpPr>
            <a:spLocks noGrp="1" noChangeArrowheads="1"/>
          </p:cNvSpPr>
          <p:nvPr>
            <p:ph type="title" idx="4294967295"/>
          </p:nvPr>
        </p:nvSpPr>
        <p:spPr>
          <a:xfrm>
            <a:off x="0" y="420469"/>
            <a:ext cx="12192000" cy="863600"/>
          </a:xfrm>
          <a:prstGeom prst="rect">
            <a:avLst/>
          </a:prstGeom>
        </p:spPr>
        <p:txBody>
          <a:bodyPr/>
          <a:lstStyle/>
          <a:p>
            <a:pPr algn="ctr">
              <a:defRPr/>
            </a:pPr>
            <a:r>
              <a:rPr lang="zh-CN" altLang="en-US" dirty="0">
                <a:cs typeface="+mj-cs"/>
              </a:rPr>
              <a:t>数据报转发表</a:t>
            </a:r>
            <a:endParaRPr lang="en-US" dirty="0">
              <a:cs typeface="+mj-cs"/>
            </a:endParaRPr>
          </a:p>
        </p:txBody>
      </p:sp>
      <p:sp>
        <p:nvSpPr>
          <p:cNvPr id="18436" name="Rectangle 3"/>
          <p:cNvSpPr>
            <a:spLocks noChangeArrowheads="1"/>
          </p:cNvSpPr>
          <p:nvPr/>
        </p:nvSpPr>
        <p:spPr bwMode="auto">
          <a:xfrm>
            <a:off x="1685874" y="1281758"/>
            <a:ext cx="5285421"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just"/>
            <a:r>
              <a:rPr lang="zh-CN" altLang="en-US" b="1" dirty="0">
                <a:solidFill>
                  <a:prstClr val="black"/>
                </a:solidFill>
                <a:latin typeface="Microsoft YaHei"/>
                <a:ea typeface="Microsoft YaHei"/>
                <a:cs typeface="Times New Roman" pitchFamily="18" charset="0"/>
              </a:rPr>
              <a:t>目的地址范围</a:t>
            </a:r>
            <a:endParaRPr lang="en-US" altLang="zh-CN" b="1" dirty="0">
              <a:solidFill>
                <a:prstClr val="black"/>
              </a:solidFill>
              <a:latin typeface="Microsoft YaHei"/>
              <a:ea typeface="Microsoft YaHei"/>
              <a:cs typeface="Times New Roman" pitchFamily="18" charset="0"/>
            </a:endParaRPr>
          </a:p>
          <a:p>
            <a:pPr algn="just"/>
            <a:endParaRPr lang="en-US" altLang="zh-CN" sz="1600" b="1" dirty="0">
              <a:solidFill>
                <a:prstClr val="black"/>
              </a:solidFill>
              <a:latin typeface="Microsoft YaHei"/>
              <a:ea typeface="Microsoft YaHei"/>
              <a:cs typeface="Times New Roman" pitchFamily="18" charset="0"/>
            </a:endParaRPr>
          </a:p>
          <a:p>
            <a:pPr algn="just"/>
            <a:r>
              <a:rPr lang="en-US" altLang="zh-CN" sz="1800" b="1" dirty="0">
                <a:solidFill>
                  <a:prstClr val="black"/>
                </a:solidFill>
                <a:latin typeface="Courier New" pitchFamily="49" charset="0"/>
                <a:cs typeface="Times New Roman" pitchFamily="18" charset="0"/>
              </a:rPr>
              <a:t>11001000 00010111 00010000 00000000</a:t>
            </a:r>
            <a:endParaRPr lang="en-US" altLang="zh-CN" sz="2000" b="1" dirty="0">
              <a:solidFill>
                <a:prstClr val="black"/>
              </a:solidFill>
              <a:latin typeface="Courier New" pitchFamily="49" charset="0"/>
            </a:endParaRPr>
          </a:p>
          <a:p>
            <a:pPr algn="just"/>
            <a:r>
              <a:rPr lang="en-US" altLang="zh-CN" sz="1800" dirty="0">
                <a:solidFill>
                  <a:prstClr val="black"/>
                </a:solidFill>
                <a:cs typeface="Times New Roman" pitchFamily="18" charset="0"/>
              </a:rPr>
              <a:t>through</a:t>
            </a:r>
            <a:r>
              <a:rPr lang="en-US" altLang="zh-CN" sz="1800" dirty="0">
                <a:solidFill>
                  <a:prstClr val="black"/>
                </a:solidFill>
                <a:latin typeface="Comic Sans MS" pitchFamily="66" charset="0"/>
                <a:cs typeface="Times New Roman" pitchFamily="18" charset="0"/>
              </a:rPr>
              <a:t>                                 </a:t>
            </a:r>
            <a:endParaRPr lang="en-US" altLang="zh-CN" sz="2000" dirty="0">
              <a:solidFill>
                <a:prstClr val="black"/>
              </a:solidFill>
              <a:latin typeface="Comic Sans MS" pitchFamily="66" charset="0"/>
            </a:endParaRPr>
          </a:p>
          <a:p>
            <a:pPr algn="just"/>
            <a:r>
              <a:rPr lang="en-US" altLang="zh-CN" sz="1800" b="1" dirty="0">
                <a:solidFill>
                  <a:prstClr val="black"/>
                </a:solidFill>
                <a:latin typeface="Courier New" pitchFamily="49" charset="0"/>
                <a:cs typeface="Times New Roman" pitchFamily="18" charset="0"/>
              </a:rPr>
              <a:t>11001000 00010111 00010111 11111111</a:t>
            </a:r>
          </a:p>
          <a:p>
            <a:pPr algn="just"/>
            <a:endParaRPr lang="en-US" altLang="zh-CN" sz="1800" b="1" dirty="0">
              <a:solidFill>
                <a:prstClr val="black"/>
              </a:solidFill>
              <a:latin typeface="Courier New" pitchFamily="49" charset="0"/>
              <a:cs typeface="Times New Roman" pitchFamily="18" charset="0"/>
            </a:endParaRPr>
          </a:p>
          <a:p>
            <a:pPr algn="just"/>
            <a:r>
              <a:rPr lang="en-US" altLang="zh-CN" sz="1800" b="1" dirty="0">
                <a:solidFill>
                  <a:prstClr val="black"/>
                </a:solidFill>
                <a:latin typeface="Courier New" pitchFamily="49" charset="0"/>
                <a:cs typeface="Times New Roman" pitchFamily="18" charset="0"/>
              </a:rPr>
              <a:t>11001000 00010111 00011000 00000000</a:t>
            </a:r>
            <a:endParaRPr lang="en-US" altLang="zh-CN" sz="2000" b="1" dirty="0">
              <a:solidFill>
                <a:prstClr val="black"/>
              </a:solidFill>
              <a:latin typeface="Courier New" pitchFamily="49" charset="0"/>
            </a:endParaRPr>
          </a:p>
          <a:p>
            <a:pPr algn="just"/>
            <a:r>
              <a:rPr lang="en-US" altLang="zh-CN" sz="1800" dirty="0">
                <a:solidFill>
                  <a:prstClr val="black"/>
                </a:solidFill>
                <a:cs typeface="Times New Roman" pitchFamily="18" charset="0"/>
              </a:rPr>
              <a:t>through</a:t>
            </a:r>
            <a:endParaRPr lang="en-US" altLang="zh-CN" sz="2000" dirty="0">
              <a:solidFill>
                <a:prstClr val="black"/>
              </a:solidFill>
            </a:endParaRPr>
          </a:p>
          <a:p>
            <a:pPr algn="just"/>
            <a:r>
              <a:rPr lang="en-US" altLang="zh-CN" sz="1800" b="1" dirty="0">
                <a:solidFill>
                  <a:prstClr val="black"/>
                </a:solidFill>
                <a:latin typeface="Courier New" pitchFamily="49" charset="0"/>
                <a:cs typeface="Times New Roman" pitchFamily="18" charset="0"/>
              </a:rPr>
              <a:t>11001000 00010111 00011000 11111111  </a:t>
            </a:r>
          </a:p>
          <a:p>
            <a:pPr algn="just"/>
            <a:endParaRPr lang="en-US" altLang="zh-CN" sz="2000" b="1" dirty="0">
              <a:solidFill>
                <a:prstClr val="black"/>
              </a:solidFill>
              <a:latin typeface="Courier New" pitchFamily="49" charset="0"/>
            </a:endParaRPr>
          </a:p>
          <a:p>
            <a:pPr algn="just"/>
            <a:r>
              <a:rPr lang="en-US" altLang="zh-CN" sz="1800" b="1" dirty="0">
                <a:solidFill>
                  <a:prstClr val="black"/>
                </a:solidFill>
                <a:latin typeface="Courier New" pitchFamily="49" charset="0"/>
                <a:cs typeface="Times New Roman" pitchFamily="18" charset="0"/>
              </a:rPr>
              <a:t>11001000 00010111 00011001 00000000</a:t>
            </a:r>
            <a:endParaRPr lang="en-US" altLang="zh-CN" sz="2000" b="1" dirty="0">
              <a:solidFill>
                <a:prstClr val="black"/>
              </a:solidFill>
              <a:latin typeface="Courier New" pitchFamily="49" charset="0"/>
            </a:endParaRPr>
          </a:p>
          <a:p>
            <a:pPr algn="just"/>
            <a:r>
              <a:rPr lang="en-US" altLang="zh-CN" sz="1800" dirty="0">
                <a:solidFill>
                  <a:prstClr val="black"/>
                </a:solidFill>
                <a:cs typeface="Times New Roman" pitchFamily="18" charset="0"/>
              </a:rPr>
              <a:t>through</a:t>
            </a:r>
            <a:endParaRPr lang="en-US" altLang="zh-CN" sz="2000" dirty="0">
              <a:solidFill>
                <a:prstClr val="black"/>
              </a:solidFill>
            </a:endParaRPr>
          </a:p>
          <a:p>
            <a:pPr algn="just"/>
            <a:r>
              <a:rPr lang="en-US" altLang="zh-CN" sz="1800" b="1" dirty="0">
                <a:solidFill>
                  <a:prstClr val="black"/>
                </a:solidFill>
                <a:latin typeface="Courier New" pitchFamily="49" charset="0"/>
                <a:cs typeface="Times New Roman" pitchFamily="18" charset="0"/>
              </a:rPr>
              <a:t>11001000 00010111 00011111 11111111  </a:t>
            </a:r>
          </a:p>
          <a:p>
            <a:pPr algn="just"/>
            <a:endParaRPr lang="en-US" altLang="zh-CN" sz="1800" dirty="0">
              <a:solidFill>
                <a:prstClr val="black"/>
              </a:solidFill>
              <a:latin typeface="Comic Sans MS" pitchFamily="66" charset="0"/>
              <a:cs typeface="Times New Roman" pitchFamily="18" charset="0"/>
            </a:endParaRPr>
          </a:p>
          <a:p>
            <a:pPr algn="just"/>
            <a:r>
              <a:rPr lang="en-US" altLang="zh-CN" sz="1800" dirty="0">
                <a:solidFill>
                  <a:prstClr val="black"/>
                </a:solidFill>
                <a:cs typeface="Times New Roman" pitchFamily="18" charset="0"/>
              </a:rPr>
              <a:t>otherwise</a:t>
            </a:r>
          </a:p>
        </p:txBody>
      </p:sp>
      <p:sp>
        <p:nvSpPr>
          <p:cNvPr id="18437" name="Rectangle 5"/>
          <p:cNvSpPr>
            <a:spLocks noChangeArrowheads="1"/>
          </p:cNvSpPr>
          <p:nvPr/>
        </p:nvSpPr>
        <p:spPr bwMode="auto">
          <a:xfrm>
            <a:off x="8400132" y="1365876"/>
            <a:ext cx="141577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zh-CN" altLang="en-US" b="1" dirty="0">
                <a:solidFill>
                  <a:prstClr val="black"/>
                </a:solidFill>
                <a:latin typeface="Microsoft YaHei"/>
                <a:ea typeface="Microsoft YaHei"/>
                <a:cs typeface="Times New Roman" pitchFamily="18" charset="0"/>
              </a:rPr>
              <a:t>链路端口</a:t>
            </a:r>
            <a:endParaRPr lang="en-US" altLang="zh-CN" b="1" dirty="0">
              <a:solidFill>
                <a:prstClr val="black"/>
              </a:solidFill>
              <a:latin typeface="Microsoft YaHei"/>
              <a:ea typeface="Microsoft YaHei"/>
              <a:cs typeface="Times New Roman" pitchFamily="18" charset="0"/>
            </a:endParaRPr>
          </a:p>
          <a:p>
            <a:pPr algn="ctr"/>
            <a:endParaRPr lang="en-US" altLang="zh-CN" sz="1100" b="1" dirty="0">
              <a:solidFill>
                <a:prstClr val="black"/>
              </a:solidFill>
              <a:latin typeface="Microsoft YaHei"/>
              <a:ea typeface="Microsoft YaHei"/>
              <a:cs typeface="Times New Roman" pitchFamily="18" charset="0"/>
            </a:endParaRPr>
          </a:p>
          <a:p>
            <a:pPr algn="ctr"/>
            <a:endParaRPr lang="en-US" altLang="zh-CN" sz="1800" u="sng" dirty="0">
              <a:solidFill>
                <a:prstClr val="black"/>
              </a:solidFill>
              <a:cs typeface="Times New Roman" pitchFamily="18" charset="0"/>
            </a:endParaRPr>
          </a:p>
          <a:p>
            <a:pPr algn="ctr"/>
            <a:r>
              <a:rPr lang="en-US" altLang="zh-CN" sz="1800" dirty="0">
                <a:solidFill>
                  <a:prstClr val="black"/>
                </a:solidFill>
                <a:cs typeface="Times New Roman" pitchFamily="18" charset="0"/>
              </a:rPr>
              <a:t>0</a:t>
            </a:r>
          </a:p>
          <a:p>
            <a:pPr algn="ctr"/>
            <a:endParaRPr lang="en-US" altLang="zh-CN" sz="1800" dirty="0">
              <a:solidFill>
                <a:prstClr val="black"/>
              </a:solidFill>
              <a:cs typeface="Times New Roman" pitchFamily="18" charset="0"/>
            </a:endParaRPr>
          </a:p>
          <a:p>
            <a:pPr algn="ctr"/>
            <a:endParaRPr lang="en-US" altLang="zh-CN" sz="1800" dirty="0">
              <a:solidFill>
                <a:prstClr val="black"/>
              </a:solidFill>
              <a:cs typeface="Times New Roman" pitchFamily="18" charset="0"/>
            </a:endParaRPr>
          </a:p>
          <a:p>
            <a:pPr algn="ctr"/>
            <a:endParaRPr lang="en-US" altLang="zh-CN" sz="1800" dirty="0">
              <a:solidFill>
                <a:prstClr val="black"/>
              </a:solidFill>
              <a:cs typeface="Times New Roman" pitchFamily="18" charset="0"/>
            </a:endParaRPr>
          </a:p>
          <a:p>
            <a:pPr algn="ctr"/>
            <a:r>
              <a:rPr lang="en-US" altLang="zh-CN" sz="1800" dirty="0">
                <a:solidFill>
                  <a:prstClr val="black"/>
                </a:solidFill>
                <a:cs typeface="Times New Roman" pitchFamily="18" charset="0"/>
              </a:rPr>
              <a:t>1</a:t>
            </a:r>
          </a:p>
          <a:p>
            <a:pPr algn="ctr"/>
            <a:endParaRPr lang="en-US" altLang="zh-CN" sz="1800" dirty="0">
              <a:solidFill>
                <a:prstClr val="black"/>
              </a:solidFill>
              <a:cs typeface="Times New Roman" pitchFamily="18" charset="0"/>
            </a:endParaRPr>
          </a:p>
          <a:p>
            <a:pPr algn="ctr"/>
            <a:endParaRPr lang="en-US" altLang="zh-CN" sz="1800" dirty="0">
              <a:solidFill>
                <a:prstClr val="black"/>
              </a:solidFill>
              <a:cs typeface="Times New Roman" pitchFamily="18" charset="0"/>
            </a:endParaRPr>
          </a:p>
          <a:p>
            <a:pPr algn="ctr"/>
            <a:endParaRPr lang="en-US" altLang="zh-CN" sz="1800" dirty="0">
              <a:solidFill>
                <a:prstClr val="black"/>
              </a:solidFill>
              <a:cs typeface="Times New Roman" pitchFamily="18" charset="0"/>
            </a:endParaRPr>
          </a:p>
          <a:p>
            <a:pPr algn="ctr"/>
            <a:r>
              <a:rPr lang="en-US" altLang="zh-CN" sz="1800" dirty="0">
                <a:solidFill>
                  <a:prstClr val="black"/>
                </a:solidFill>
                <a:cs typeface="Times New Roman" pitchFamily="18" charset="0"/>
              </a:rPr>
              <a:t>2</a:t>
            </a:r>
          </a:p>
          <a:p>
            <a:pPr algn="ctr"/>
            <a:endParaRPr lang="en-US" altLang="zh-CN" sz="1800" dirty="0">
              <a:solidFill>
                <a:prstClr val="black"/>
              </a:solidFill>
              <a:cs typeface="Times New Roman" pitchFamily="18" charset="0"/>
            </a:endParaRPr>
          </a:p>
          <a:p>
            <a:pPr algn="ctr"/>
            <a:endParaRPr lang="en-US" altLang="zh-CN" sz="1800" dirty="0">
              <a:solidFill>
                <a:prstClr val="black"/>
              </a:solidFill>
              <a:cs typeface="Times New Roman" pitchFamily="18" charset="0"/>
            </a:endParaRPr>
          </a:p>
          <a:p>
            <a:pPr algn="ctr"/>
            <a:r>
              <a:rPr lang="en-US" altLang="zh-CN" sz="1800" dirty="0">
                <a:solidFill>
                  <a:prstClr val="black"/>
                </a:solidFill>
                <a:cs typeface="Times New Roman" pitchFamily="18" charset="0"/>
              </a:rPr>
              <a:t>  3  </a:t>
            </a:r>
            <a:endParaRPr lang="en-US" altLang="zh-CN" sz="2000" dirty="0">
              <a:solidFill>
                <a:prstClr val="black"/>
              </a:solidFill>
            </a:endParaRPr>
          </a:p>
          <a:p>
            <a:pPr algn="ctr"/>
            <a:endParaRPr lang="en-US" altLang="zh-CN" sz="1800" b="1" dirty="0">
              <a:solidFill>
                <a:prstClr val="black"/>
              </a:solidFill>
              <a:cs typeface="Times New Roman" pitchFamily="18" charset="0"/>
            </a:endParaRPr>
          </a:p>
        </p:txBody>
      </p:sp>
      <p:sp>
        <p:nvSpPr>
          <p:cNvPr id="18438" name="Rectangle 6"/>
          <p:cNvSpPr>
            <a:spLocks noChangeArrowheads="1"/>
          </p:cNvSpPr>
          <p:nvPr/>
        </p:nvSpPr>
        <p:spPr bwMode="auto">
          <a:xfrm>
            <a:off x="848785" y="1266826"/>
            <a:ext cx="9630833" cy="4525963"/>
          </a:xfrm>
          <a:prstGeom prst="rect">
            <a:avLst/>
          </a:prstGeom>
          <a:noFill/>
          <a:ln w="19050">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8439" name="Line 7"/>
          <p:cNvSpPr>
            <a:spLocks noChangeShapeType="1"/>
          </p:cNvSpPr>
          <p:nvPr/>
        </p:nvSpPr>
        <p:spPr bwMode="auto">
          <a:xfrm>
            <a:off x="833968" y="1873250"/>
            <a:ext cx="9630833"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8440" name="Line 8"/>
          <p:cNvSpPr>
            <a:spLocks noChangeShapeType="1"/>
          </p:cNvSpPr>
          <p:nvPr/>
        </p:nvSpPr>
        <p:spPr bwMode="auto">
          <a:xfrm>
            <a:off x="869952" y="2928938"/>
            <a:ext cx="9630833"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8441" name="Line 9"/>
          <p:cNvSpPr>
            <a:spLocks noChangeShapeType="1"/>
          </p:cNvSpPr>
          <p:nvPr/>
        </p:nvSpPr>
        <p:spPr bwMode="auto">
          <a:xfrm>
            <a:off x="861485" y="4051300"/>
            <a:ext cx="9630833"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8442" name="Line 10"/>
          <p:cNvSpPr>
            <a:spLocks noChangeShapeType="1"/>
          </p:cNvSpPr>
          <p:nvPr/>
        </p:nvSpPr>
        <p:spPr bwMode="auto">
          <a:xfrm>
            <a:off x="853018" y="5173663"/>
            <a:ext cx="9630833"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8443" name="Line 11"/>
          <p:cNvSpPr>
            <a:spLocks noChangeShapeType="1"/>
          </p:cNvSpPr>
          <p:nvPr/>
        </p:nvSpPr>
        <p:spPr bwMode="auto">
          <a:xfrm>
            <a:off x="7905751" y="1277938"/>
            <a:ext cx="0" cy="4514850"/>
          </a:xfrm>
          <a:prstGeom prst="line">
            <a:avLst/>
          </a:prstGeom>
          <a:noFill/>
          <a:ln w="127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8444" name="Text Box 12"/>
          <p:cNvSpPr txBox="1">
            <a:spLocks noChangeArrowheads="1"/>
          </p:cNvSpPr>
          <p:nvPr/>
        </p:nvSpPr>
        <p:spPr bwMode="auto">
          <a:xfrm>
            <a:off x="753533" y="6007100"/>
            <a:ext cx="77364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zh-CN" altLang="en-US" i="1" dirty="0">
                <a:solidFill>
                  <a:srgbClr val="CC0000"/>
                </a:solidFill>
                <a:latin typeface="Microsoft YaHei"/>
                <a:ea typeface="Microsoft YaHei"/>
              </a:rPr>
              <a:t>问题</a:t>
            </a:r>
            <a:r>
              <a:rPr lang="en-US" altLang="zh-CN" i="1" dirty="0">
                <a:solidFill>
                  <a:srgbClr val="CC0000"/>
                </a:solidFill>
                <a:latin typeface="Microsoft YaHei"/>
                <a:ea typeface="Microsoft YaHei"/>
              </a:rPr>
              <a:t>:</a:t>
            </a:r>
            <a:r>
              <a:rPr lang="en-US" altLang="zh-CN" dirty="0">
                <a:solidFill>
                  <a:prstClr val="black"/>
                </a:solidFill>
                <a:latin typeface="Microsoft YaHei"/>
                <a:ea typeface="Microsoft YaHei"/>
              </a:rPr>
              <a:t> </a:t>
            </a:r>
            <a:r>
              <a:rPr lang="zh-CN" altLang="en-US" dirty="0">
                <a:solidFill>
                  <a:prstClr val="black"/>
                </a:solidFill>
                <a:latin typeface="Microsoft YaHei"/>
                <a:ea typeface="Microsoft YaHei"/>
              </a:rPr>
              <a:t>如果地址范围分配没有很合理，会发生什么问题？</a:t>
            </a:r>
            <a:endParaRPr lang="en-US" altLang="zh-CN" dirty="0">
              <a:solidFill>
                <a:prstClr val="black"/>
              </a:solidFill>
              <a:latin typeface="Microsoft YaHei"/>
              <a:ea typeface="Microsoft YaHei"/>
            </a:endParaRPr>
          </a:p>
        </p:txBody>
      </p:sp>
      <p:sp>
        <p:nvSpPr>
          <p:cNvPr id="14" name="Rectangle 9"/>
          <p:cNvSpPr>
            <a:spLocks noChangeArrowheads="1"/>
          </p:cNvSpPr>
          <p:nvPr/>
        </p:nvSpPr>
        <p:spPr bwMode="auto">
          <a:xfrm>
            <a:off x="4917070" y="1970405"/>
            <a:ext cx="1676770" cy="857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5" name="Rectangle 9"/>
          <p:cNvSpPr>
            <a:spLocks noChangeArrowheads="1"/>
          </p:cNvSpPr>
          <p:nvPr/>
        </p:nvSpPr>
        <p:spPr bwMode="auto">
          <a:xfrm>
            <a:off x="5445390" y="3106738"/>
            <a:ext cx="1239890" cy="857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6" name="Rectangle 9"/>
          <p:cNvSpPr>
            <a:spLocks noChangeArrowheads="1"/>
          </p:cNvSpPr>
          <p:nvPr/>
        </p:nvSpPr>
        <p:spPr bwMode="auto">
          <a:xfrm>
            <a:off x="4927230" y="4204018"/>
            <a:ext cx="1666610" cy="857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Tree>
    <p:extLst>
      <p:ext uri="{BB962C8B-B14F-4D97-AF65-F5344CB8AC3E}">
        <p14:creationId xmlns:p14="http://schemas.microsoft.com/office/powerpoint/2010/main" val="267042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07613" y="243343"/>
            <a:ext cx="9652000" cy="609600"/>
          </a:xfrm>
          <a:prstGeom prst="rect">
            <a:avLst/>
          </a:prstGeom>
        </p:spPr>
        <p:txBody>
          <a:bodyPr/>
          <a:lstStyle/>
          <a:p>
            <a:pPr algn="ctr"/>
            <a:r>
              <a:rPr lang="en-US" altLang="zh-CN" sz="4000" dirty="0">
                <a:latin typeface="+mn-ea"/>
                <a:ea typeface="+mn-ea"/>
              </a:rPr>
              <a:t>SDN</a:t>
            </a:r>
            <a:r>
              <a:rPr lang="zh-CN" altLang="en-US" sz="4000" dirty="0">
                <a:latin typeface="+mn-ea"/>
                <a:ea typeface="+mn-ea"/>
              </a:rPr>
              <a:t>的相关组织</a:t>
            </a:r>
          </a:p>
        </p:txBody>
      </p:sp>
      <p:sp>
        <p:nvSpPr>
          <p:cNvPr id="3" name="TextBox 2"/>
          <p:cNvSpPr txBox="1"/>
          <p:nvPr/>
        </p:nvSpPr>
        <p:spPr>
          <a:xfrm>
            <a:off x="488870" y="2945137"/>
            <a:ext cx="11293285" cy="3453253"/>
          </a:xfrm>
          <a:prstGeom prst="rect">
            <a:avLst/>
          </a:prstGeom>
          <a:noFill/>
        </p:spPr>
        <p:txBody>
          <a:bodyPr wrap="square" rtlCol="0">
            <a:spAutoFit/>
          </a:bodyPr>
          <a:lstStyle/>
          <a:p>
            <a:pPr marL="380990" indent="-380990">
              <a:lnSpc>
                <a:spcPct val="130000"/>
              </a:lnSpc>
              <a:buClr>
                <a:srgbClr val="0070C0"/>
              </a:buClr>
              <a:buFont typeface="Wingdings" pitchFamily="2" charset="2"/>
              <a:buChar char="l"/>
            </a:pPr>
            <a:r>
              <a:rPr lang="en-US" altLang="zh-CN" sz="2400" dirty="0">
                <a:latin typeface="+mn-ea"/>
              </a:rPr>
              <a:t>ONF</a:t>
            </a:r>
            <a:r>
              <a:rPr lang="zh-CN" altLang="en-US" sz="2400" dirty="0">
                <a:latin typeface="+mn-ea"/>
              </a:rPr>
              <a:t>（</a:t>
            </a:r>
            <a:r>
              <a:rPr lang="en-US" altLang="zh-CN" sz="2400" dirty="0">
                <a:latin typeface="+mn-ea"/>
              </a:rPr>
              <a:t>open network foundation </a:t>
            </a:r>
            <a:r>
              <a:rPr lang="zh-CN" altLang="en-US" sz="2400" dirty="0">
                <a:latin typeface="+mn-ea"/>
              </a:rPr>
              <a:t>）：</a:t>
            </a:r>
            <a:r>
              <a:rPr lang="en-US" altLang="zh-CN" sz="2400" dirty="0" err="1">
                <a:latin typeface="+mn-ea"/>
              </a:rPr>
              <a:t>openflow</a:t>
            </a:r>
            <a:endParaRPr lang="en-US" altLang="zh-CN" sz="2400" dirty="0">
              <a:latin typeface="+mn-ea"/>
            </a:endParaRPr>
          </a:p>
          <a:p>
            <a:pPr>
              <a:lnSpc>
                <a:spcPct val="130000"/>
              </a:lnSpc>
              <a:buClr>
                <a:srgbClr val="0070C0"/>
              </a:buClr>
            </a:pPr>
            <a:r>
              <a:rPr lang="zh-CN" altLang="en-US" sz="2400" dirty="0">
                <a:latin typeface="+mn-ea"/>
              </a:rPr>
              <a:t>    该组织的发起者为</a:t>
            </a:r>
            <a:r>
              <a:rPr lang="en-US" altLang="zh-CN" sz="2400" dirty="0" err="1">
                <a:latin typeface="+mn-ea"/>
              </a:rPr>
              <a:t>google</a:t>
            </a:r>
            <a:r>
              <a:rPr lang="zh-CN" altLang="en-US" sz="2400" dirty="0">
                <a:latin typeface="+mn-ea"/>
              </a:rPr>
              <a:t>、</a:t>
            </a:r>
            <a:r>
              <a:rPr lang="en-US" altLang="zh-CN" sz="2400" dirty="0" err="1">
                <a:latin typeface="+mn-ea"/>
              </a:rPr>
              <a:t>facebook</a:t>
            </a:r>
            <a:r>
              <a:rPr lang="en-US" altLang="zh-CN" sz="2400" dirty="0">
                <a:latin typeface="+mn-ea"/>
              </a:rPr>
              <a:t> </a:t>
            </a:r>
            <a:r>
              <a:rPr lang="zh-CN" altLang="en-US" sz="2400" dirty="0">
                <a:latin typeface="+mn-ea"/>
              </a:rPr>
              <a:t>、微软等由客户驱动的组织，负责推动</a:t>
            </a:r>
            <a:r>
              <a:rPr lang="en-US" altLang="zh-CN" sz="2400" dirty="0">
                <a:latin typeface="+mn-ea"/>
              </a:rPr>
              <a:t>SDN</a:t>
            </a:r>
            <a:r>
              <a:rPr lang="zh-CN" altLang="en-US" sz="2400" dirty="0">
                <a:latin typeface="+mn-ea"/>
              </a:rPr>
              <a:t>网络的部署</a:t>
            </a:r>
            <a:endParaRPr lang="en-US" altLang="zh-CN" sz="2400" dirty="0">
              <a:latin typeface="+mn-ea"/>
            </a:endParaRPr>
          </a:p>
          <a:p>
            <a:pPr marL="380990" indent="-380990">
              <a:lnSpc>
                <a:spcPct val="130000"/>
              </a:lnSpc>
              <a:buClr>
                <a:srgbClr val="0070C0"/>
              </a:buClr>
              <a:buFont typeface="Wingdings" pitchFamily="2" charset="2"/>
              <a:buChar char="l"/>
            </a:pPr>
            <a:endParaRPr lang="en-US" altLang="zh-CN" sz="2400" dirty="0">
              <a:latin typeface="+mn-ea"/>
            </a:endParaRPr>
          </a:p>
          <a:p>
            <a:pPr marL="380990" indent="-380990">
              <a:lnSpc>
                <a:spcPct val="130000"/>
              </a:lnSpc>
              <a:buClr>
                <a:srgbClr val="0070C0"/>
              </a:buClr>
              <a:buFont typeface="Wingdings" pitchFamily="2" charset="2"/>
              <a:buChar char="l"/>
            </a:pPr>
            <a:r>
              <a:rPr lang="en-US" altLang="zh-CN" sz="2400" dirty="0">
                <a:latin typeface="+mn-ea"/>
              </a:rPr>
              <a:t>IETF  I2RS interface to route system</a:t>
            </a:r>
          </a:p>
          <a:p>
            <a:pPr>
              <a:lnSpc>
                <a:spcPct val="130000"/>
              </a:lnSpc>
              <a:buClr>
                <a:srgbClr val="0070C0"/>
              </a:buClr>
            </a:pPr>
            <a:r>
              <a:rPr lang="en-US" altLang="zh-CN" sz="2400" dirty="0">
                <a:latin typeface="+mn-ea"/>
              </a:rPr>
              <a:t>    I2RS</a:t>
            </a:r>
            <a:r>
              <a:rPr lang="zh-CN" altLang="en-US" sz="2400" dirty="0">
                <a:latin typeface="+mn-ea"/>
              </a:rPr>
              <a:t>实现路由系统的开放访问接口标准化，通过外部控制平面对设备控制平面进行扩展，也不是完全取代现有控制平面，可以实现基于控制层面的</a:t>
            </a:r>
            <a:r>
              <a:rPr lang="en-US" altLang="zh-CN" sz="2400" dirty="0">
                <a:latin typeface="+mn-ea"/>
              </a:rPr>
              <a:t>hybrid SDN</a:t>
            </a:r>
            <a:endParaRPr lang="en-US" altLang="zh-CN" sz="2400" dirty="0"/>
          </a:p>
        </p:txBody>
      </p:sp>
      <p:pic>
        <p:nvPicPr>
          <p:cNvPr id="7" name="Picture 2" descr="https://www.opennetworking.org/templates/onf-home/images/logo.png"/>
          <p:cNvPicPr>
            <a:picLocks noChangeAspect="1" noChangeArrowheads="1"/>
          </p:cNvPicPr>
          <p:nvPr/>
        </p:nvPicPr>
        <p:blipFill rotWithShape="1">
          <a:blip r:embed="rId3" cstate="print"/>
          <a:srcRect r="21377"/>
          <a:stretch/>
        </p:blipFill>
        <p:spPr bwMode="auto">
          <a:xfrm>
            <a:off x="248439" y="1197484"/>
            <a:ext cx="2400000" cy="1644763"/>
          </a:xfrm>
          <a:prstGeom prst="rect">
            <a:avLst/>
          </a:prstGeom>
          <a:ln>
            <a:noFill/>
          </a:ln>
          <a:effectLst>
            <a:outerShdw blurRad="292100" dist="139700" dir="2700000" algn="tl" rotWithShape="0">
              <a:srgbClr val="333333">
                <a:alpha val="65000"/>
              </a:srgbClr>
            </a:outerShdw>
          </a:effectLst>
        </p:spPr>
      </p:pic>
      <p:pic>
        <p:nvPicPr>
          <p:cNvPr id="8" name="Picture 5" descr="ietflogo2e"/>
          <p:cNvPicPr>
            <a:picLocks noChangeAspect="1" noChangeArrowheads="1"/>
          </p:cNvPicPr>
          <p:nvPr/>
        </p:nvPicPr>
        <p:blipFill>
          <a:blip r:embed="rId4" cstate="print"/>
          <a:srcRect/>
          <a:stretch>
            <a:fillRect/>
          </a:stretch>
        </p:blipFill>
        <p:spPr bwMode="auto">
          <a:xfrm>
            <a:off x="3105959" y="1292735"/>
            <a:ext cx="2400000" cy="1372828"/>
          </a:xfrm>
          <a:prstGeom prst="rect">
            <a:avLst/>
          </a:prstGeom>
          <a:ln>
            <a:noFill/>
          </a:ln>
          <a:effectLst>
            <a:outerShdw blurRad="292100" dist="139700" dir="2700000" algn="tl" rotWithShape="0">
              <a:srgbClr val="333333">
                <a:alpha val="65000"/>
              </a:srgbClr>
            </a:outerShdw>
          </a:effectLst>
        </p:spPr>
      </p:pic>
      <p:pic>
        <p:nvPicPr>
          <p:cNvPr id="10" name="Picture 2" descr="ETSI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0883" y="1313956"/>
            <a:ext cx="2032000" cy="1397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7126" y="1431545"/>
            <a:ext cx="2304255" cy="1176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2115454"/>
      </p:ext>
    </p:extLst>
  </p:cSld>
  <p:clrMapOvr>
    <a:masterClrMapping/>
  </p:clrMapOvr>
  <p:transition spd="slow">
    <p:push dir="u"/>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07613" y="240298"/>
            <a:ext cx="9652000" cy="609600"/>
          </a:xfrm>
          <a:prstGeom prst="rect">
            <a:avLst/>
          </a:prstGeom>
        </p:spPr>
        <p:txBody>
          <a:bodyPr/>
          <a:lstStyle/>
          <a:p>
            <a:pPr algn="ctr"/>
            <a:r>
              <a:rPr lang="en-US" altLang="zh-CN" sz="4000" dirty="0">
                <a:latin typeface="+mn-ea"/>
                <a:ea typeface="+mn-ea"/>
              </a:rPr>
              <a:t>SDN</a:t>
            </a:r>
            <a:r>
              <a:rPr lang="zh-CN" altLang="en-US" sz="4000" dirty="0">
                <a:latin typeface="+mn-ea"/>
                <a:ea typeface="+mn-ea"/>
              </a:rPr>
              <a:t>的相关组织</a:t>
            </a:r>
          </a:p>
        </p:txBody>
      </p:sp>
      <p:sp>
        <p:nvSpPr>
          <p:cNvPr id="3" name="TextBox 2"/>
          <p:cNvSpPr txBox="1"/>
          <p:nvPr/>
        </p:nvSpPr>
        <p:spPr>
          <a:xfrm>
            <a:off x="407849" y="2941638"/>
            <a:ext cx="11293285" cy="3379387"/>
          </a:xfrm>
          <a:prstGeom prst="rect">
            <a:avLst/>
          </a:prstGeom>
          <a:noFill/>
        </p:spPr>
        <p:txBody>
          <a:bodyPr wrap="square" rtlCol="0">
            <a:spAutoFit/>
          </a:bodyPr>
          <a:lstStyle/>
          <a:p>
            <a:pPr marL="380990" indent="-380990">
              <a:lnSpc>
                <a:spcPct val="130000"/>
              </a:lnSpc>
              <a:buClr>
                <a:srgbClr val="0070C0"/>
              </a:buClr>
              <a:buFont typeface="Wingdings" pitchFamily="2" charset="2"/>
              <a:buChar char="l"/>
            </a:pPr>
            <a:r>
              <a:rPr lang="zh-CN" altLang="en-US" sz="2400" dirty="0">
                <a:latin typeface="+mn-ea"/>
              </a:rPr>
              <a:t>国际主流运营商发起成立的</a:t>
            </a:r>
            <a:r>
              <a:rPr lang="en-US" altLang="zh-CN" sz="2400" dirty="0">
                <a:latin typeface="+mn-ea"/>
              </a:rPr>
              <a:t>ETSI</a:t>
            </a:r>
            <a:r>
              <a:rPr lang="zh-CN" altLang="en-US" sz="2400" dirty="0">
                <a:latin typeface="+mn-ea"/>
              </a:rPr>
              <a:t>：</a:t>
            </a:r>
            <a:r>
              <a:rPr lang="en-US" altLang="zh-CN" sz="2400" dirty="0">
                <a:latin typeface="+mn-ea"/>
              </a:rPr>
              <a:t> </a:t>
            </a:r>
            <a:r>
              <a:rPr lang="zh-CN" altLang="en-US" sz="2400" dirty="0">
                <a:latin typeface="+mn-ea"/>
              </a:rPr>
              <a:t>网络功能虚拟化工作组（</a:t>
            </a:r>
            <a:r>
              <a:rPr lang="en-US" altLang="zh-CN" sz="2400" dirty="0">
                <a:latin typeface="+mn-ea"/>
              </a:rPr>
              <a:t>Network Function </a:t>
            </a:r>
            <a:r>
              <a:rPr lang="en-US" altLang="zh-CN" sz="2400" dirty="0" err="1">
                <a:latin typeface="+mn-ea"/>
              </a:rPr>
              <a:t>Virtualizetion</a:t>
            </a:r>
            <a:r>
              <a:rPr lang="zh-CN" altLang="en-US" sz="2400" dirty="0">
                <a:latin typeface="+mn-ea"/>
              </a:rPr>
              <a:t>，</a:t>
            </a:r>
            <a:r>
              <a:rPr lang="en-US" altLang="zh-CN" sz="2400" dirty="0">
                <a:latin typeface="+mn-ea"/>
              </a:rPr>
              <a:t>NFV</a:t>
            </a:r>
            <a:r>
              <a:rPr lang="zh-CN" altLang="en-US" sz="2400" dirty="0">
                <a:latin typeface="+mn-ea"/>
              </a:rPr>
              <a:t>）</a:t>
            </a:r>
            <a:endParaRPr lang="en-US" altLang="zh-CN" sz="2400" dirty="0">
              <a:latin typeface="+mn-ea"/>
            </a:endParaRPr>
          </a:p>
          <a:p>
            <a:r>
              <a:rPr lang="en-US" altLang="zh-CN" sz="2400" dirty="0">
                <a:latin typeface="微软雅黑" pitchFamily="34" charset="-122"/>
                <a:ea typeface="微软雅黑" pitchFamily="34" charset="-122"/>
              </a:rPr>
              <a:t>      NFV</a:t>
            </a:r>
            <a:r>
              <a:rPr lang="zh-CN" altLang="en-US" sz="2400" dirty="0">
                <a:latin typeface="微软雅黑" pitchFamily="34" charset="-122"/>
                <a:ea typeface="微软雅黑" pitchFamily="34" charset="-122"/>
              </a:rPr>
              <a:t>的目标是利用当前的一些</a:t>
            </a:r>
            <a:r>
              <a:rPr lang="en-US" altLang="zh-CN" sz="2400" dirty="0">
                <a:latin typeface="微软雅黑" pitchFamily="34" charset="-122"/>
                <a:ea typeface="微软雅黑" pitchFamily="34" charset="-122"/>
              </a:rPr>
              <a:t>IT</a:t>
            </a:r>
            <a:r>
              <a:rPr lang="zh-CN" altLang="en-US" sz="2400" dirty="0">
                <a:latin typeface="微软雅黑" pitchFamily="34" charset="-122"/>
                <a:ea typeface="微软雅黑" pitchFamily="34" charset="-122"/>
              </a:rPr>
              <a:t>虚拟化技术，讲多种网络设备虚拟到大量符合行业标准的物理服务器、交换机或者存储设备上，然后在这些标准的硬件上运行各种执行这些网络功能（路由、安全功能、负载均衡、</a:t>
            </a:r>
            <a:r>
              <a:rPr lang="en-US" altLang="zh-CN" sz="2400" dirty="0">
                <a:latin typeface="微软雅黑" pitchFamily="34" charset="-122"/>
                <a:ea typeface="微软雅黑" pitchFamily="34" charset="-122"/>
              </a:rPr>
              <a:t>SBC</a:t>
            </a:r>
            <a:r>
              <a:rPr lang="zh-CN" altLang="en-US" sz="2400" dirty="0">
                <a:latin typeface="微软雅黑" pitchFamily="34" charset="-122"/>
                <a:ea typeface="微软雅黑" pitchFamily="34" charset="-122"/>
              </a:rPr>
              <a:t>等）</a:t>
            </a:r>
            <a:endParaRPr lang="en-US" altLang="zh-CN" sz="2400" dirty="0">
              <a:latin typeface="微软雅黑" pitchFamily="34" charset="-122"/>
              <a:ea typeface="微软雅黑" pitchFamily="34" charset="-122"/>
            </a:endParaRPr>
          </a:p>
          <a:p>
            <a:endParaRPr lang="en-US" altLang="zh-CN" sz="2400" dirty="0">
              <a:latin typeface="微软雅黑" pitchFamily="34" charset="-122"/>
              <a:ea typeface="微软雅黑" pitchFamily="34" charset="-122"/>
            </a:endParaRPr>
          </a:p>
          <a:p>
            <a:pPr marL="380990" indent="-380990">
              <a:lnSpc>
                <a:spcPct val="130000"/>
              </a:lnSpc>
              <a:buClr>
                <a:srgbClr val="0070C0"/>
              </a:buClr>
              <a:buFont typeface="Wingdings" pitchFamily="2" charset="2"/>
              <a:buChar char="l"/>
            </a:pPr>
            <a:r>
              <a:rPr lang="en-US" altLang="zh-CN" sz="2400" dirty="0" err="1">
                <a:latin typeface="+mn-ea"/>
              </a:rPr>
              <a:t>Opendaylight</a:t>
            </a:r>
            <a:endParaRPr lang="en-US" altLang="zh-CN" sz="2400" dirty="0">
              <a:latin typeface="+mn-ea"/>
            </a:endParaRPr>
          </a:p>
          <a:p>
            <a:r>
              <a:rPr lang="zh-CN" altLang="en-US" sz="2400" dirty="0">
                <a:latin typeface="微软雅黑" pitchFamily="34" charset="-122"/>
                <a:ea typeface="微软雅黑" pitchFamily="34" charset="-122"/>
              </a:rPr>
              <a:t>     由各软硬件厂商成立目标打造一个开源的基于</a:t>
            </a:r>
            <a:r>
              <a:rPr lang="en-US" altLang="zh-CN" sz="2400" dirty="0">
                <a:latin typeface="微软雅黑" pitchFamily="34" charset="-122"/>
                <a:ea typeface="微软雅黑" pitchFamily="34" charset="-122"/>
              </a:rPr>
              <a:t>SDN</a:t>
            </a:r>
            <a:r>
              <a:rPr lang="zh-CN" altLang="en-US" sz="2400" dirty="0">
                <a:latin typeface="微软雅黑" pitchFamily="34" charset="-122"/>
                <a:ea typeface="微软雅黑" pitchFamily="34" charset="-122"/>
              </a:rPr>
              <a:t>的平台框架</a:t>
            </a:r>
            <a:endParaRPr lang="en-US" altLang="zh-CN" sz="2400" dirty="0">
              <a:latin typeface="微软雅黑" pitchFamily="34" charset="-122"/>
              <a:ea typeface="微软雅黑" pitchFamily="34" charset="-122"/>
            </a:endParaRPr>
          </a:p>
        </p:txBody>
      </p:sp>
      <p:pic>
        <p:nvPicPr>
          <p:cNvPr id="7" name="Picture 2" descr="https://www.opennetworking.org/templates/onf-home/images/logo.png"/>
          <p:cNvPicPr>
            <a:picLocks noChangeAspect="1" noChangeArrowheads="1"/>
          </p:cNvPicPr>
          <p:nvPr/>
        </p:nvPicPr>
        <p:blipFill rotWithShape="1">
          <a:blip r:embed="rId3" cstate="print"/>
          <a:srcRect r="21377"/>
          <a:stretch/>
        </p:blipFill>
        <p:spPr bwMode="auto">
          <a:xfrm>
            <a:off x="248439" y="1197484"/>
            <a:ext cx="2400000" cy="1644763"/>
          </a:xfrm>
          <a:prstGeom prst="rect">
            <a:avLst/>
          </a:prstGeom>
          <a:ln>
            <a:noFill/>
          </a:ln>
          <a:effectLst>
            <a:outerShdw blurRad="292100" dist="139700" dir="2700000" algn="tl" rotWithShape="0">
              <a:srgbClr val="333333">
                <a:alpha val="65000"/>
              </a:srgbClr>
            </a:outerShdw>
          </a:effectLst>
        </p:spPr>
      </p:pic>
      <p:pic>
        <p:nvPicPr>
          <p:cNvPr id="8" name="Picture 5" descr="ietflogo2e"/>
          <p:cNvPicPr>
            <a:picLocks noChangeAspect="1" noChangeArrowheads="1"/>
          </p:cNvPicPr>
          <p:nvPr/>
        </p:nvPicPr>
        <p:blipFill>
          <a:blip r:embed="rId4" cstate="print"/>
          <a:srcRect/>
          <a:stretch>
            <a:fillRect/>
          </a:stretch>
        </p:blipFill>
        <p:spPr bwMode="auto">
          <a:xfrm>
            <a:off x="3105959" y="1292735"/>
            <a:ext cx="2400000" cy="1372828"/>
          </a:xfrm>
          <a:prstGeom prst="rect">
            <a:avLst/>
          </a:prstGeom>
          <a:ln>
            <a:noFill/>
          </a:ln>
          <a:effectLst>
            <a:outerShdw blurRad="292100" dist="139700" dir="2700000" algn="tl" rotWithShape="0">
              <a:srgbClr val="333333">
                <a:alpha val="65000"/>
              </a:srgbClr>
            </a:outerShdw>
          </a:effectLst>
        </p:spPr>
      </p:pic>
      <p:pic>
        <p:nvPicPr>
          <p:cNvPr id="10" name="Picture 2" descr="ETSI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0883" y="1313956"/>
            <a:ext cx="2032000" cy="1397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7126" y="1431545"/>
            <a:ext cx="2304255" cy="1176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41266"/>
      </p:ext>
    </p:extLst>
  </p:cSld>
  <p:clrMapOvr>
    <a:masterClrMapping/>
  </p:clrMapOvr>
  <p:transition spd="slow">
    <p:push dir="u"/>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24325" y="232730"/>
            <a:ext cx="10363200" cy="703262"/>
          </a:xfrm>
          <a:prstGeom prst="rect">
            <a:avLst/>
          </a:prstGeom>
        </p:spPr>
        <p:txBody>
          <a:bodyPr/>
          <a:lstStyle/>
          <a:p>
            <a:pPr algn="ctr"/>
            <a:r>
              <a:rPr lang="en-US" altLang="zh-CN" sz="4000" dirty="0">
                <a:latin typeface="+mn-ea"/>
                <a:ea typeface="+mn-ea"/>
              </a:rPr>
              <a:t>SDN</a:t>
            </a:r>
            <a:r>
              <a:rPr lang="zh-CN" altLang="en-US" sz="4000" dirty="0">
                <a:latin typeface="+mn-ea"/>
                <a:ea typeface="+mn-ea"/>
              </a:rPr>
              <a:t>技术的应用方向</a:t>
            </a:r>
          </a:p>
        </p:txBody>
      </p:sp>
      <p:grpSp>
        <p:nvGrpSpPr>
          <p:cNvPr id="3" name="组合 2"/>
          <p:cNvGrpSpPr/>
          <p:nvPr/>
        </p:nvGrpSpPr>
        <p:grpSpPr>
          <a:xfrm>
            <a:off x="0" y="1333486"/>
            <a:ext cx="3947765" cy="5500201"/>
            <a:chOff x="0" y="1000114"/>
            <a:chExt cx="2960824" cy="4125151"/>
          </a:xfrm>
        </p:grpSpPr>
        <p:sp>
          <p:nvSpPr>
            <p:cNvPr id="6" name="对角圆角矩形 5"/>
            <p:cNvSpPr/>
            <p:nvPr/>
          </p:nvSpPr>
          <p:spPr>
            <a:xfrm>
              <a:off x="0" y="1000114"/>
              <a:ext cx="2952000" cy="1796485"/>
            </a:xfrm>
            <a:prstGeom prst="round2DiagRect">
              <a:avLst>
                <a:gd name="adj1" fmla="val 0"/>
                <a:gd name="adj2" fmla="val 19769"/>
              </a:avLst>
            </a:prstGeom>
            <a:blipFill>
              <a:blip r:embed="rId3"/>
              <a:stretch>
                <a:fillRect/>
              </a:stretch>
            </a:blipFill>
            <a:ln>
              <a:noFill/>
            </a:ln>
            <a:effectLst>
              <a:outerShdw blurRad="40000" dist="23000" dir="5400000" rotWithShape="0">
                <a:srgbClr val="000000">
                  <a:alpha val="35000"/>
                </a:srgbClr>
              </a:outerShdw>
            </a:effectLst>
          </p:spPr>
          <p:txBody>
            <a:bodyPr lIns="0" rIns="0"/>
            <a:lstStyle/>
            <a:p>
              <a:pPr algn="ctr">
                <a:lnSpc>
                  <a:spcPct val="85000"/>
                </a:lnSpc>
              </a:pPr>
              <a:endParaRPr lang="zh-CN" altLang="en-US" sz="1867" kern="0" dirty="0">
                <a:solidFill>
                  <a:prstClr val="white"/>
                </a:solidFill>
                <a:latin typeface="微软雅黑" pitchFamily="34" charset="-122"/>
                <a:ea typeface="微软雅黑" pitchFamily="34" charset="-122"/>
              </a:endParaRPr>
            </a:p>
          </p:txBody>
        </p:sp>
        <p:sp>
          <p:nvSpPr>
            <p:cNvPr id="561" name="矩形 560"/>
            <p:cNvSpPr/>
            <p:nvPr/>
          </p:nvSpPr>
          <p:spPr>
            <a:xfrm>
              <a:off x="61454" y="2840313"/>
              <a:ext cx="2899370" cy="2284952"/>
            </a:xfrm>
            <a:prstGeom prst="rect">
              <a:avLst/>
            </a:prstGeom>
          </p:spPr>
          <p:txBody>
            <a:bodyPr wrap="square">
              <a:spAutoFit/>
            </a:bodyPr>
            <a:lstStyle/>
            <a:p>
              <a:pPr>
                <a:lnSpc>
                  <a:spcPct val="150000"/>
                </a:lnSpc>
                <a:buClr>
                  <a:srgbClr val="C00000"/>
                </a:buClr>
              </a:pPr>
              <a:r>
                <a:rPr lang="zh-CN" altLang="en-US" sz="2133" b="1" dirty="0">
                  <a:latin typeface="微软雅黑" pitchFamily="34" charset="-122"/>
                  <a:ea typeface="微软雅黑" pitchFamily="34" charset="-122"/>
                </a:rPr>
                <a:t>数据中心</a:t>
              </a:r>
              <a:endParaRPr lang="en-US" altLang="zh-CN" sz="2133" b="1"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虚拟机联动</a:t>
              </a:r>
              <a:r>
                <a:rPr lang="en-US" altLang="zh-CN" sz="2133" dirty="0">
                  <a:latin typeface="微软雅黑" pitchFamily="34" charset="-122"/>
                  <a:ea typeface="微软雅黑" pitchFamily="34" charset="-122"/>
                </a:rPr>
                <a:t>/</a:t>
              </a:r>
              <a:r>
                <a:rPr lang="zh-CN" altLang="en-US" sz="2133" dirty="0">
                  <a:latin typeface="微软雅黑" pitchFamily="34" charset="-122"/>
                  <a:ea typeface="微软雅黑" pitchFamily="34" charset="-122"/>
                </a:rPr>
                <a:t>多租户</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流量监视</a:t>
              </a:r>
              <a:r>
                <a:rPr lang="en-US" altLang="zh-CN" sz="2133" dirty="0">
                  <a:latin typeface="微软雅黑" pitchFamily="34" charset="-122"/>
                  <a:ea typeface="微软雅黑" pitchFamily="34" charset="-122"/>
                </a:rPr>
                <a:t>/</a:t>
              </a:r>
              <a:r>
                <a:rPr lang="zh-CN" altLang="en-US" sz="2133" dirty="0">
                  <a:latin typeface="微软雅黑" pitchFamily="34" charset="-122"/>
                  <a:ea typeface="微软雅黑" pitchFamily="34" charset="-122"/>
                </a:rPr>
                <a:t>拥塞发现</a:t>
              </a:r>
              <a:r>
                <a:rPr lang="en-US" altLang="zh-CN" sz="2133" dirty="0">
                  <a:latin typeface="微软雅黑" pitchFamily="34" charset="-122"/>
                  <a:ea typeface="微软雅黑" pitchFamily="34" charset="-122"/>
                </a:rPr>
                <a:t>/</a:t>
              </a:r>
              <a:r>
                <a:rPr lang="zh-CN" altLang="en-US" sz="2133" dirty="0">
                  <a:latin typeface="微软雅黑" pitchFamily="34" charset="-122"/>
                  <a:ea typeface="微软雅黑" pitchFamily="34" charset="-122"/>
                </a:rPr>
                <a:t>自动分流</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可编程</a:t>
              </a:r>
              <a:r>
                <a:rPr lang="en-US" altLang="zh-CN" sz="2133" dirty="0">
                  <a:latin typeface="微软雅黑" pitchFamily="34" charset="-122"/>
                  <a:ea typeface="微软雅黑" pitchFamily="34" charset="-122"/>
                </a:rPr>
                <a:t>/</a:t>
              </a:r>
              <a:r>
                <a:rPr lang="zh-CN" altLang="en-US" sz="2133" dirty="0">
                  <a:latin typeface="微软雅黑" pitchFamily="34" charset="-122"/>
                  <a:ea typeface="微软雅黑" pitchFamily="34" charset="-122"/>
                </a:rPr>
                <a:t>自定义路由</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自动化管理与运维</a:t>
              </a:r>
            </a:p>
          </p:txBody>
        </p:sp>
      </p:grpSp>
      <p:grpSp>
        <p:nvGrpSpPr>
          <p:cNvPr id="7" name="组合 6"/>
          <p:cNvGrpSpPr/>
          <p:nvPr/>
        </p:nvGrpSpPr>
        <p:grpSpPr>
          <a:xfrm>
            <a:off x="4137925" y="1329402"/>
            <a:ext cx="3936000" cy="4535718"/>
            <a:chOff x="3103444" y="997051"/>
            <a:chExt cx="2952000" cy="3401789"/>
          </a:xfrm>
        </p:grpSpPr>
        <p:sp>
          <p:nvSpPr>
            <p:cNvPr id="5" name="对角圆角矩形 4"/>
            <p:cNvSpPr/>
            <p:nvPr/>
          </p:nvSpPr>
          <p:spPr>
            <a:xfrm>
              <a:off x="3103444" y="997051"/>
              <a:ext cx="2952000" cy="1796485"/>
            </a:xfrm>
            <a:prstGeom prst="round2DiagRect">
              <a:avLst>
                <a:gd name="adj1" fmla="val 0"/>
                <a:gd name="adj2" fmla="val 19769"/>
              </a:avLst>
            </a:prstGeom>
            <a:blipFill>
              <a:blip r:embed="rId4"/>
              <a:stretch>
                <a:fillRect/>
              </a:stretch>
            </a:blipFill>
            <a:ln>
              <a:noFill/>
            </a:ln>
            <a:effectLst>
              <a:outerShdw blurRad="40000" dist="23000" dir="5400000" rotWithShape="0">
                <a:srgbClr val="000000">
                  <a:alpha val="35000"/>
                </a:srgbClr>
              </a:outerShdw>
            </a:effectLst>
          </p:spPr>
          <p:txBody>
            <a:bodyPr lIns="0" rIns="0"/>
            <a:lstStyle/>
            <a:p>
              <a:pPr algn="ctr">
                <a:lnSpc>
                  <a:spcPct val="85000"/>
                </a:lnSpc>
              </a:pPr>
              <a:endParaRPr lang="zh-CN" altLang="en-US" sz="1867" kern="0" dirty="0">
                <a:solidFill>
                  <a:prstClr val="white"/>
                </a:solidFill>
                <a:latin typeface="微软雅黑" pitchFamily="34" charset="-122"/>
                <a:ea typeface="微软雅黑" pitchFamily="34" charset="-122"/>
              </a:endParaRPr>
            </a:p>
          </p:txBody>
        </p:sp>
        <p:sp>
          <p:nvSpPr>
            <p:cNvPr id="10" name="矩形 9"/>
            <p:cNvSpPr/>
            <p:nvPr/>
          </p:nvSpPr>
          <p:spPr>
            <a:xfrm>
              <a:off x="3114076" y="2852455"/>
              <a:ext cx="2899370" cy="1546385"/>
            </a:xfrm>
            <a:prstGeom prst="rect">
              <a:avLst/>
            </a:prstGeom>
          </p:spPr>
          <p:txBody>
            <a:bodyPr wrap="square">
              <a:spAutoFit/>
            </a:bodyPr>
            <a:lstStyle/>
            <a:p>
              <a:pPr>
                <a:lnSpc>
                  <a:spcPct val="150000"/>
                </a:lnSpc>
                <a:buClr>
                  <a:srgbClr val="C00000"/>
                </a:buClr>
              </a:pPr>
              <a:r>
                <a:rPr lang="zh-CN" altLang="en-US" sz="2133" b="1" dirty="0">
                  <a:latin typeface="微软雅黑" pitchFamily="34" charset="-122"/>
                  <a:ea typeface="微软雅黑" pitchFamily="34" charset="-122"/>
                </a:rPr>
                <a:t>广域网</a:t>
              </a:r>
              <a:endParaRPr lang="en-US" altLang="zh-CN" sz="2133" b="1"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流量工程</a:t>
              </a:r>
              <a:r>
                <a:rPr lang="en-US" altLang="zh-CN" sz="2133" dirty="0">
                  <a:latin typeface="微软雅黑" pitchFamily="34" charset="-122"/>
                  <a:ea typeface="微软雅黑" pitchFamily="34" charset="-122"/>
                </a:rPr>
                <a:t>(TE)</a:t>
              </a: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流量识别与差异化调度</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业务</a:t>
              </a:r>
              <a:r>
                <a:rPr lang="en-US" altLang="zh-CN" sz="2133" dirty="0">
                  <a:latin typeface="微软雅黑" pitchFamily="34" charset="-122"/>
                  <a:ea typeface="微软雅黑" pitchFamily="34" charset="-122"/>
                </a:rPr>
                <a:t>QoS</a:t>
              </a:r>
              <a:r>
                <a:rPr lang="zh-CN" altLang="en-US" sz="2133" dirty="0">
                  <a:latin typeface="微软雅黑" pitchFamily="34" charset="-122"/>
                  <a:ea typeface="微软雅黑" pitchFamily="34" charset="-122"/>
                </a:rPr>
                <a:t>自动部署与保证</a:t>
              </a:r>
              <a:endParaRPr lang="en-US" altLang="zh-CN" sz="2133" dirty="0">
                <a:latin typeface="微软雅黑" pitchFamily="34" charset="-122"/>
                <a:ea typeface="微软雅黑" pitchFamily="34" charset="-122"/>
              </a:endParaRPr>
            </a:p>
          </p:txBody>
        </p:sp>
      </p:grpSp>
      <p:grpSp>
        <p:nvGrpSpPr>
          <p:cNvPr id="8" name="组合 7"/>
          <p:cNvGrpSpPr/>
          <p:nvPr/>
        </p:nvGrpSpPr>
        <p:grpSpPr>
          <a:xfrm>
            <a:off x="8261674" y="1316766"/>
            <a:ext cx="3950177" cy="5082641"/>
            <a:chOff x="6196255" y="987574"/>
            <a:chExt cx="2962633" cy="3811981"/>
          </a:xfrm>
        </p:grpSpPr>
        <p:sp>
          <p:nvSpPr>
            <p:cNvPr id="4" name="对角圆角矩形 3"/>
            <p:cNvSpPr/>
            <p:nvPr/>
          </p:nvSpPr>
          <p:spPr>
            <a:xfrm>
              <a:off x="6206888" y="987574"/>
              <a:ext cx="2952000" cy="1796485"/>
            </a:xfrm>
            <a:prstGeom prst="round2DiagRect">
              <a:avLst>
                <a:gd name="adj1" fmla="val 0"/>
                <a:gd name="adj2" fmla="val 19769"/>
              </a:avLst>
            </a:prstGeom>
            <a:blipFill>
              <a:blip r:embed="rId5"/>
              <a:stretch>
                <a:fillRect/>
              </a:stretch>
            </a:blipFill>
            <a:ln>
              <a:noFill/>
            </a:ln>
            <a:effectLst>
              <a:outerShdw blurRad="40000" dist="23000" dir="5400000" rotWithShape="0">
                <a:srgbClr val="000000">
                  <a:alpha val="35000"/>
                </a:srgbClr>
              </a:outerShdw>
            </a:effectLst>
          </p:spPr>
          <p:txBody>
            <a:bodyPr lIns="0" rIns="0"/>
            <a:lstStyle/>
            <a:p>
              <a:pPr algn="ctr">
                <a:lnSpc>
                  <a:spcPct val="85000"/>
                </a:lnSpc>
              </a:pPr>
              <a:endParaRPr lang="zh-CN" altLang="en-US" sz="1867" kern="0" dirty="0">
                <a:solidFill>
                  <a:prstClr val="white"/>
                </a:solidFill>
                <a:latin typeface="微软雅黑" pitchFamily="34" charset="-122"/>
                <a:ea typeface="微软雅黑" pitchFamily="34" charset="-122"/>
              </a:endParaRPr>
            </a:p>
          </p:txBody>
        </p:sp>
        <p:sp>
          <p:nvSpPr>
            <p:cNvPr id="11" name="矩形 10"/>
            <p:cNvSpPr/>
            <p:nvPr/>
          </p:nvSpPr>
          <p:spPr>
            <a:xfrm>
              <a:off x="6196255" y="2883886"/>
              <a:ext cx="2899370" cy="1915669"/>
            </a:xfrm>
            <a:prstGeom prst="rect">
              <a:avLst/>
            </a:prstGeom>
          </p:spPr>
          <p:txBody>
            <a:bodyPr wrap="square">
              <a:spAutoFit/>
            </a:bodyPr>
            <a:lstStyle/>
            <a:p>
              <a:pPr>
                <a:lnSpc>
                  <a:spcPct val="150000"/>
                </a:lnSpc>
                <a:buClr>
                  <a:srgbClr val="C00000"/>
                </a:buClr>
              </a:pPr>
              <a:r>
                <a:rPr lang="zh-CN" altLang="en-US" sz="2133" b="1" dirty="0">
                  <a:latin typeface="微软雅黑" pitchFamily="34" charset="-122"/>
                  <a:ea typeface="微软雅黑" pitchFamily="34" charset="-122"/>
                </a:rPr>
                <a:t>无线、安全等</a:t>
              </a:r>
              <a:endParaRPr lang="en-US" altLang="zh-CN" sz="2133" b="1"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业务动态隔离及权限控制</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统一安全防护</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en-US" altLang="zh-CN" sz="2133" dirty="0">
                  <a:latin typeface="微软雅黑" pitchFamily="34" charset="-122"/>
                  <a:ea typeface="微软雅黑" pitchFamily="34" charset="-122"/>
                </a:rPr>
                <a:t>BYOD</a:t>
              </a:r>
            </a:p>
            <a:p>
              <a:pPr marL="457189" indent="-457189">
                <a:lnSpc>
                  <a:spcPct val="150000"/>
                </a:lnSpc>
                <a:buClr>
                  <a:srgbClr val="C00000"/>
                </a:buClr>
                <a:buFont typeface="Wingdings" pitchFamily="2" charset="2"/>
                <a:buChar char="p"/>
              </a:pPr>
              <a:r>
                <a:rPr lang="en-US" altLang="zh-CN" sz="2133" dirty="0">
                  <a:latin typeface="微软雅黑" pitchFamily="34" charset="-122"/>
                  <a:ea typeface="微软雅黑" pitchFamily="34" charset="-122"/>
                </a:rPr>
                <a:t>AC</a:t>
              </a:r>
              <a:r>
                <a:rPr lang="zh-CN" altLang="en-US" sz="2133" dirty="0">
                  <a:latin typeface="微软雅黑" pitchFamily="34" charset="-122"/>
                  <a:ea typeface="微软雅黑" pitchFamily="34" charset="-122"/>
                </a:rPr>
                <a:t>云</a:t>
              </a:r>
            </a:p>
          </p:txBody>
        </p:sp>
      </p:grpSp>
      <p:sp>
        <p:nvSpPr>
          <p:cNvPr id="12" name="矩形 11"/>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349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9628" y="2103573"/>
            <a:ext cx="2884043" cy="3238415"/>
          </a:xfrm>
          <a:prstGeom prst="rect">
            <a:avLst/>
          </a:prstGeom>
        </p:spPr>
      </p:pic>
      <p:sp>
        <p:nvSpPr>
          <p:cNvPr id="3" name="标题 2"/>
          <p:cNvSpPr>
            <a:spLocks noGrp="1"/>
          </p:cNvSpPr>
          <p:nvPr>
            <p:ph type="title" idx="4294967295"/>
          </p:nvPr>
        </p:nvSpPr>
        <p:spPr>
          <a:xfrm>
            <a:off x="821802" y="125013"/>
            <a:ext cx="10363200" cy="550794"/>
          </a:xfrm>
          <a:prstGeom prst="rect">
            <a:avLst/>
          </a:prstGeom>
        </p:spPr>
        <p:txBody>
          <a:bodyPr/>
          <a:lstStyle/>
          <a:p>
            <a:pPr algn="ctr"/>
            <a:r>
              <a:rPr lang="zh-CN" altLang="en-US" sz="4000" dirty="0">
                <a:latin typeface="+mn-ea"/>
                <a:ea typeface="+mn-ea"/>
              </a:rPr>
              <a:t>一个简单的类比</a:t>
            </a: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b="369"/>
          <a:stretch/>
        </p:blipFill>
        <p:spPr>
          <a:xfrm>
            <a:off x="3887908" y="3392792"/>
            <a:ext cx="5699948" cy="960000"/>
          </a:xfrm>
          <a:prstGeom prst="rect">
            <a:avLst/>
          </a:prstGeom>
        </p:spPr>
      </p:pic>
      <p:sp>
        <p:nvSpPr>
          <p:cNvPr id="19" name="Line 53"/>
          <p:cNvSpPr>
            <a:spLocks noChangeShapeType="1"/>
          </p:cNvSpPr>
          <p:nvPr/>
        </p:nvSpPr>
        <p:spPr bwMode="auto">
          <a:xfrm>
            <a:off x="1889342" y="1125537"/>
            <a:ext cx="0" cy="5327651"/>
          </a:xfrm>
          <a:prstGeom prst="line">
            <a:avLst/>
          </a:prstGeom>
          <a:noFill/>
          <a:ln w="381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chemeClr val="tx1">
                      <a:gamma/>
                      <a:shade val="60000"/>
                      <a:invGamma/>
                    </a:schemeClr>
                  </a:outerShdw>
                </a:effectLst>
              </a14:hiddenEffects>
            </a:ext>
          </a:extLst>
        </p:spPr>
        <p:txBody>
          <a:bodyPr wrap="none" anchor="ctr"/>
          <a:lstStyle/>
          <a:p>
            <a:endParaRPr lang="zh-CN" altLang="en-US" sz="2400">
              <a:latin typeface="+mn-ea"/>
            </a:endParaRPr>
          </a:p>
        </p:txBody>
      </p:sp>
      <p:sp>
        <p:nvSpPr>
          <p:cNvPr id="11" name="右箭头 10"/>
          <p:cNvSpPr/>
          <p:nvPr/>
        </p:nvSpPr>
        <p:spPr>
          <a:xfrm>
            <a:off x="1217267" y="3333043"/>
            <a:ext cx="1440373" cy="672021"/>
          </a:xfrm>
          <a:prstGeom prst="rightArrow">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mn-ea"/>
            </a:endParaRPr>
          </a:p>
        </p:txBody>
      </p:sp>
      <p:sp>
        <p:nvSpPr>
          <p:cNvPr id="15" name="十字形 14"/>
          <p:cNvSpPr/>
          <p:nvPr/>
        </p:nvSpPr>
        <p:spPr>
          <a:xfrm>
            <a:off x="6401845" y="4581129"/>
            <a:ext cx="491708" cy="491708"/>
          </a:xfrm>
          <a:prstGeom prst="plus">
            <a:avLst>
              <a:gd name="adj" fmla="val 390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mn-ea"/>
            </a:endParaRPr>
          </a:p>
        </p:txBody>
      </p:sp>
      <p:sp>
        <p:nvSpPr>
          <p:cNvPr id="26" name="十字形 25"/>
          <p:cNvSpPr/>
          <p:nvPr/>
        </p:nvSpPr>
        <p:spPr>
          <a:xfrm>
            <a:off x="6401844" y="2660915"/>
            <a:ext cx="491708" cy="491708"/>
          </a:xfrm>
          <a:prstGeom prst="plus">
            <a:avLst>
              <a:gd name="adj" fmla="val 390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mn-ea"/>
            </a:endParaRPr>
          </a:p>
        </p:txBody>
      </p:sp>
      <p:grpSp>
        <p:nvGrpSpPr>
          <p:cNvPr id="20" name="组合 19"/>
          <p:cNvGrpSpPr/>
          <p:nvPr/>
        </p:nvGrpSpPr>
        <p:grpSpPr>
          <a:xfrm>
            <a:off x="2657641" y="5211024"/>
            <a:ext cx="8084607" cy="1194307"/>
            <a:chOff x="2843968" y="3908268"/>
            <a:chExt cx="6063455" cy="895730"/>
          </a:xfrm>
        </p:grpSpPr>
        <p:grpSp>
          <p:nvGrpSpPr>
            <p:cNvPr id="10" name="组合 9"/>
            <p:cNvGrpSpPr/>
            <p:nvPr/>
          </p:nvGrpSpPr>
          <p:grpSpPr>
            <a:xfrm>
              <a:off x="2900873" y="3993613"/>
              <a:ext cx="6006550" cy="554401"/>
              <a:chOff x="3173962" y="3993613"/>
              <a:chExt cx="6006550" cy="554401"/>
            </a:xfrm>
          </p:grpSpPr>
          <p:pic>
            <p:nvPicPr>
              <p:cNvPr id="1028" name="Picture 4" descr="liuhanq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tretch/>
            </p:blipFill>
            <p:spPr bwMode="auto">
              <a:xfrm>
                <a:off x="3173962" y="4058311"/>
                <a:ext cx="1080000" cy="4250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hoto.3cdma.com/var/albums/article-pic/logo/moto_logo.jpg?m=12678048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3993613"/>
                <a:ext cx="1080000" cy="5544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y03133\appdata\local\360CHR~1\Chrome\USERDA~1\Temp\xiaomi.g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8782" b="25414"/>
              <a:stretch/>
            </p:blipFill>
            <p:spPr bwMode="auto">
              <a:xfrm>
                <a:off x="5652120" y="4000357"/>
                <a:ext cx="1080000" cy="54091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rotWithShape="1">
              <a:blip r:embed="rId8" cstate="print">
                <a:extLst>
                  <a:ext uri="{28A0092B-C50C-407E-A947-70E740481C1C}">
                    <a14:useLocalDpi xmlns:a14="http://schemas.microsoft.com/office/drawing/2010/main" val="0"/>
                  </a:ext>
                </a:extLst>
              </a:blip>
              <a:srcRect b="288"/>
              <a:stretch/>
            </p:blipFill>
            <p:spPr>
              <a:xfrm>
                <a:off x="6948264" y="4148629"/>
                <a:ext cx="1080000" cy="244369"/>
              </a:xfrm>
              <a:prstGeom prst="rect">
                <a:avLst/>
              </a:prstGeom>
            </p:spPr>
          </p:pic>
          <p:sp>
            <p:nvSpPr>
              <p:cNvPr id="8" name="TextBox 7"/>
              <p:cNvSpPr txBox="1"/>
              <p:nvPr/>
            </p:nvSpPr>
            <p:spPr>
              <a:xfrm>
                <a:off x="8172400" y="4086147"/>
                <a:ext cx="1008112" cy="346248"/>
              </a:xfrm>
              <a:prstGeom prst="rect">
                <a:avLst/>
              </a:prstGeom>
              <a:noFill/>
            </p:spPr>
            <p:txBody>
              <a:bodyPr wrap="square" rtlCol="0">
                <a:spAutoFit/>
              </a:bodyPr>
              <a:lstStyle/>
              <a:p>
                <a:r>
                  <a:rPr lang="en-US" altLang="zh-CN" sz="2400" dirty="0">
                    <a:latin typeface="+mn-ea"/>
                  </a:rPr>
                  <a:t>……</a:t>
                </a:r>
                <a:endParaRPr lang="zh-CN" altLang="en-US" sz="2400" dirty="0">
                  <a:latin typeface="+mn-ea"/>
                </a:endParaRPr>
              </a:p>
            </p:txBody>
          </p:sp>
        </p:grpSp>
        <p:sp>
          <p:nvSpPr>
            <p:cNvPr id="16" name="矩形 15"/>
            <p:cNvSpPr/>
            <p:nvPr/>
          </p:nvSpPr>
          <p:spPr>
            <a:xfrm>
              <a:off x="2843968" y="3908268"/>
              <a:ext cx="5976504" cy="895730"/>
            </a:xfrm>
            <a:prstGeom prst="rect">
              <a:avLst/>
            </a:prstGeom>
            <a:noFill/>
            <a:ln>
              <a:solidFill>
                <a:srgbClr val="0096D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mn-ea"/>
              </a:endParaRPr>
            </a:p>
          </p:txBody>
        </p:sp>
      </p:grpSp>
      <p:sp>
        <p:nvSpPr>
          <p:cNvPr id="18" name="圆角矩形 17"/>
          <p:cNvSpPr/>
          <p:nvPr/>
        </p:nvSpPr>
        <p:spPr>
          <a:xfrm>
            <a:off x="9090142" y="4869159"/>
            <a:ext cx="980031" cy="464651"/>
          </a:xfrm>
          <a:prstGeom prst="round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lvl="0" algn="ctr"/>
            <a:r>
              <a:rPr lang="zh-CN" altLang="en-US" sz="1467" b="1">
                <a:solidFill>
                  <a:prstClr val="white"/>
                </a:solidFill>
                <a:latin typeface="Microsoft YaHei"/>
              </a:rPr>
              <a:t>硬件</a:t>
            </a:r>
            <a:endParaRPr lang="zh-CN" altLang="en-US" sz="1467" b="1" dirty="0">
              <a:solidFill>
                <a:prstClr val="white"/>
              </a:solidFill>
              <a:latin typeface="Microsoft YaHei"/>
            </a:endParaRPr>
          </a:p>
        </p:txBody>
      </p:sp>
      <p:sp>
        <p:nvSpPr>
          <p:cNvPr id="30" name="圆角矩形 29"/>
          <p:cNvSpPr/>
          <p:nvPr/>
        </p:nvSpPr>
        <p:spPr>
          <a:xfrm>
            <a:off x="9090142" y="3100717"/>
            <a:ext cx="980031" cy="464651"/>
          </a:xfrm>
          <a:prstGeom prst="round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lvl="0" algn="ctr"/>
            <a:r>
              <a:rPr lang="zh-CN" altLang="en-US" sz="1467" b="1">
                <a:solidFill>
                  <a:prstClr val="white"/>
                </a:solidFill>
                <a:latin typeface="Microsoft YaHei"/>
              </a:rPr>
              <a:t>系统</a:t>
            </a:r>
            <a:endParaRPr lang="zh-CN" altLang="en-US" sz="1467" b="1" dirty="0">
              <a:solidFill>
                <a:prstClr val="white"/>
              </a:solidFill>
              <a:latin typeface="Microsoft YaHei"/>
            </a:endParaRPr>
          </a:p>
        </p:txBody>
      </p:sp>
      <p:sp>
        <p:nvSpPr>
          <p:cNvPr id="31" name="圆角矩形 30"/>
          <p:cNvSpPr/>
          <p:nvPr/>
        </p:nvSpPr>
        <p:spPr>
          <a:xfrm>
            <a:off x="9090142" y="940664"/>
            <a:ext cx="1248059" cy="464651"/>
          </a:xfrm>
          <a:prstGeom prst="round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lvl="0" algn="ctr"/>
            <a:r>
              <a:rPr lang="zh-CN" altLang="en-US" sz="1467" b="1">
                <a:solidFill>
                  <a:prstClr val="white"/>
                </a:solidFill>
                <a:latin typeface="Microsoft YaHei"/>
              </a:rPr>
              <a:t>应用</a:t>
            </a:r>
            <a:r>
              <a:rPr lang="en-US" altLang="zh-CN" sz="1467" b="1">
                <a:solidFill>
                  <a:prstClr val="white"/>
                </a:solidFill>
                <a:latin typeface="Microsoft YaHei"/>
              </a:rPr>
              <a:t>/</a:t>
            </a:r>
            <a:r>
              <a:rPr lang="zh-CN" altLang="en-US" sz="1467" b="1">
                <a:solidFill>
                  <a:prstClr val="white"/>
                </a:solidFill>
                <a:latin typeface="Microsoft YaHei"/>
              </a:rPr>
              <a:t>市场</a:t>
            </a:r>
            <a:endParaRPr lang="zh-CN" altLang="en-US" sz="1467" b="1" dirty="0">
              <a:solidFill>
                <a:prstClr val="white"/>
              </a:solidFill>
              <a:latin typeface="Microsoft YaHei"/>
            </a:endParaRPr>
          </a:p>
        </p:txBody>
      </p:sp>
      <p:grpSp>
        <p:nvGrpSpPr>
          <p:cNvPr id="29" name="组合 28"/>
          <p:cNvGrpSpPr/>
          <p:nvPr/>
        </p:nvGrpSpPr>
        <p:grpSpPr>
          <a:xfrm>
            <a:off x="2273385" y="1116616"/>
            <a:ext cx="8468863" cy="1304149"/>
            <a:chOff x="2555776" y="837462"/>
            <a:chExt cx="6351647" cy="978112"/>
          </a:xfrm>
        </p:grpSpPr>
        <p:grpSp>
          <p:nvGrpSpPr>
            <p:cNvPr id="32" name="组合 31"/>
            <p:cNvGrpSpPr/>
            <p:nvPr/>
          </p:nvGrpSpPr>
          <p:grpSpPr>
            <a:xfrm>
              <a:off x="2555776" y="837462"/>
              <a:ext cx="6351647" cy="978112"/>
              <a:chOff x="2555776" y="837462"/>
              <a:chExt cx="6351647" cy="978112"/>
            </a:xfrm>
          </p:grpSpPr>
          <p:grpSp>
            <p:nvGrpSpPr>
              <p:cNvPr id="35" name="组合 34"/>
              <p:cNvGrpSpPr/>
              <p:nvPr/>
            </p:nvGrpSpPr>
            <p:grpSpPr>
              <a:xfrm>
                <a:off x="2555776" y="837462"/>
                <a:ext cx="6351647" cy="978112"/>
                <a:chOff x="2555776" y="837462"/>
                <a:chExt cx="6351647" cy="978112"/>
              </a:xfrm>
            </p:grpSpPr>
            <p:pic>
              <p:nvPicPr>
                <p:cNvPr id="37" name="Picture 18" descr="http://img0.pconline.com.cn/pconline/1203/29/2721434_google-play-logo.jpg"/>
                <p:cNvPicPr>
                  <a:picLocks noChangeAspect="1" noChangeArrowheads="1"/>
                </p:cNvPicPr>
                <p:nvPr/>
              </p:nvPicPr>
              <p:blipFill rotWithShape="1">
                <a:blip r:embed="rId9">
                  <a:extLst>
                    <a:ext uri="{28A0092B-C50C-407E-A947-70E740481C1C}">
                      <a14:useLocalDpi xmlns:a14="http://schemas.microsoft.com/office/drawing/2010/main" val="0"/>
                    </a:ext>
                  </a:extLst>
                </a:blip>
                <a:srcRect b="115"/>
                <a:stretch/>
              </p:blipFill>
              <p:spPr bwMode="auto">
                <a:xfrm>
                  <a:off x="2627764" y="1096809"/>
                  <a:ext cx="1440000" cy="483767"/>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2555776" y="837462"/>
                  <a:ext cx="6351647" cy="978112"/>
                </a:xfrm>
                <a:prstGeom prst="rect">
                  <a:avLst/>
                </a:prstGeom>
                <a:noFill/>
                <a:ln>
                  <a:solidFill>
                    <a:srgbClr val="0096D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mn-ea"/>
                  </a:endParaRPr>
                </a:p>
              </p:txBody>
            </p:sp>
          </p:grpSp>
          <p:pic>
            <p:nvPicPr>
              <p:cNvPr id="3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0472" y="1039790"/>
                <a:ext cx="1440000" cy="540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8104" y="1104870"/>
              <a:ext cx="1440000" cy="395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6296" y="1115711"/>
              <a:ext cx="1440000" cy="36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9" name="矩形 38"/>
          <p:cNvSpPr/>
          <p:nvPr/>
        </p:nvSpPr>
        <p:spPr>
          <a:xfrm>
            <a:off x="608948" y="770359"/>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extLst>
      <p:ext uri="{BB962C8B-B14F-4D97-AF65-F5344CB8AC3E}">
        <p14:creationId xmlns:p14="http://schemas.microsoft.com/office/powerpoint/2010/main" val="119390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left)">
                                      <p:cBhvr>
                                        <p:cTn id="9" dur="500"/>
                                        <p:tgtEl>
                                          <p:spTgt spid="11"/>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1000"/>
                            </p:stCondLst>
                            <p:childTnLst>
                              <p:par>
                                <p:cTn id="45" presetID="42"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1000"/>
                                        <p:tgtEl>
                                          <p:spTgt spid="31"/>
                                        </p:tgtEl>
                                      </p:cBhvr>
                                    </p:animEffect>
                                    <p:anim calcmode="lin" valueType="num">
                                      <p:cBhvr>
                                        <p:cTn id="48" dur="1000" fill="hold"/>
                                        <p:tgtEl>
                                          <p:spTgt spid="31"/>
                                        </p:tgtEl>
                                        <p:attrNameLst>
                                          <p:attrName>ppt_x</p:attrName>
                                        </p:attrNameLst>
                                      </p:cBhvr>
                                      <p:tavLst>
                                        <p:tav tm="0">
                                          <p:val>
                                            <p:strVal val="#ppt_x"/>
                                          </p:val>
                                        </p:tav>
                                        <p:tav tm="100000">
                                          <p:val>
                                            <p:strVal val="#ppt_x"/>
                                          </p:val>
                                        </p:tav>
                                      </p:tavLst>
                                    </p:anim>
                                    <p:anim calcmode="lin" valueType="num">
                                      <p:cBhvr>
                                        <p:cTn id="4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P spid="15" grpId="0" animBg="1"/>
      <p:bldP spid="26" grpId="0" animBg="1"/>
      <p:bldP spid="18" grpId="0" animBg="1"/>
      <p:bldP spid="30" grpId="0" animBg="1"/>
      <p:bldP spid="31"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76" name="TextBox 114"/>
          <p:cNvSpPr txBox="1">
            <a:spLocks noChangeArrowheads="1"/>
          </p:cNvSpPr>
          <p:nvPr/>
        </p:nvSpPr>
        <p:spPr bwMode="auto">
          <a:xfrm>
            <a:off x="509586" y="1658819"/>
            <a:ext cx="4747330" cy="385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lnSpc>
                <a:spcPct val="130000"/>
              </a:lnSpc>
              <a:buFont typeface="Arial" panose="020B0604020202020204" pitchFamily="34" charset="0"/>
              <a:buChar char="•"/>
            </a:pPr>
            <a:r>
              <a:rPr lang="en-US" altLang="zh-CN" sz="2800" dirty="0">
                <a:latin typeface="+mn-ea"/>
                <a:ea typeface="+mn-ea"/>
              </a:rPr>
              <a:t>SDN</a:t>
            </a:r>
            <a:r>
              <a:rPr lang="zh-CN" altLang="en-US" sz="2800" dirty="0">
                <a:latin typeface="+mn-ea"/>
                <a:ea typeface="+mn-ea"/>
              </a:rPr>
              <a:t>的核心思想是建立一个通用转发体系</a:t>
            </a:r>
            <a:endParaRPr lang="en-US" altLang="zh-CN" sz="2800" dirty="0">
              <a:latin typeface="+mn-ea"/>
              <a:ea typeface="+mn-ea"/>
            </a:endParaRPr>
          </a:p>
          <a:p>
            <a:pPr marL="457200" indent="-457200">
              <a:buFont typeface="Arial" panose="020B0604020202020204" pitchFamily="34" charset="0"/>
              <a:buChar char="•"/>
            </a:pPr>
            <a:endParaRPr lang="en-US" altLang="zh-CN" sz="1600" dirty="0">
              <a:latin typeface="+mn-ea"/>
              <a:ea typeface="+mn-ea"/>
            </a:endParaRPr>
          </a:p>
          <a:p>
            <a:pPr lvl="1">
              <a:lnSpc>
                <a:spcPct val="130000"/>
              </a:lnSpc>
            </a:pPr>
            <a:r>
              <a:rPr lang="zh-CN" altLang="en-US" dirty="0">
                <a:latin typeface="+mn-ea"/>
                <a:ea typeface="+mn-ea"/>
              </a:rPr>
              <a:t>    </a:t>
            </a:r>
            <a:r>
              <a:rPr lang="en-US" altLang="zh-CN" dirty="0">
                <a:latin typeface="+mn-ea"/>
                <a:ea typeface="+mn-ea"/>
              </a:rPr>
              <a:t>——</a:t>
            </a:r>
            <a:r>
              <a:rPr lang="zh-CN" altLang="en-US" dirty="0">
                <a:latin typeface="+mn-ea"/>
                <a:ea typeface="+mn-ea"/>
              </a:rPr>
              <a:t>每个交换设备包含一个</a:t>
            </a:r>
            <a:r>
              <a:rPr lang="zh-CN" altLang="en-US" dirty="0">
                <a:solidFill>
                  <a:srgbClr val="FF0000"/>
                </a:solidFill>
                <a:latin typeface="+mn-ea"/>
                <a:ea typeface="+mn-ea"/>
              </a:rPr>
              <a:t>流表</a:t>
            </a:r>
            <a:r>
              <a:rPr lang="en-US" altLang="zh-CN" dirty="0">
                <a:solidFill>
                  <a:srgbClr val="FF0000"/>
                </a:solidFill>
                <a:latin typeface="+mn-ea"/>
                <a:ea typeface="+mn-ea"/>
              </a:rPr>
              <a:t>(flow table)</a:t>
            </a:r>
            <a:r>
              <a:rPr lang="en-US" altLang="zh-CN" dirty="0">
                <a:latin typeface="+mn-ea"/>
                <a:ea typeface="+mn-ea"/>
              </a:rPr>
              <a:t>. </a:t>
            </a:r>
            <a:r>
              <a:rPr lang="zh-CN" altLang="en-US" dirty="0">
                <a:latin typeface="+mn-ea"/>
                <a:ea typeface="+mn-ea"/>
              </a:rPr>
              <a:t>流表由一个逻辑上中心化的控制器（远程控制器）来计算和分发</a:t>
            </a:r>
            <a:endParaRPr lang="en-US" altLang="zh-CN" dirty="0">
              <a:latin typeface="+mn-ea"/>
              <a:ea typeface="+mn-ea"/>
            </a:endParaRPr>
          </a:p>
        </p:txBody>
      </p:sp>
      <p:grpSp>
        <p:nvGrpSpPr>
          <p:cNvPr id="2" name="组合 1"/>
          <p:cNvGrpSpPr/>
          <p:nvPr/>
        </p:nvGrpSpPr>
        <p:grpSpPr>
          <a:xfrm>
            <a:off x="5783877" y="1515280"/>
            <a:ext cx="5624871" cy="4584701"/>
            <a:chOff x="3155592" y="2017713"/>
            <a:chExt cx="5624871" cy="4584701"/>
          </a:xfrm>
        </p:grpSpPr>
        <p:sp>
          <p:nvSpPr>
            <p:cNvPr id="116739" name="Rectangle 4"/>
            <p:cNvSpPr>
              <a:spLocks noChangeArrowheads="1"/>
            </p:cNvSpPr>
            <p:nvPr/>
          </p:nvSpPr>
          <p:spPr bwMode="auto">
            <a:xfrm flipV="1">
              <a:off x="4581525" y="2017713"/>
              <a:ext cx="4065588" cy="982662"/>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40" name="Freeform 2"/>
            <p:cNvSpPr>
              <a:spLocks/>
            </p:cNvSpPr>
            <p:nvPr/>
          </p:nvSpPr>
          <p:spPr bwMode="auto">
            <a:xfrm>
              <a:off x="5027614" y="5022851"/>
              <a:ext cx="2847975" cy="1579563"/>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mn-ea"/>
              </a:endParaRPr>
            </a:p>
          </p:txBody>
        </p:sp>
        <p:sp>
          <p:nvSpPr>
            <p:cNvPr id="116741" name="Freeform 6"/>
            <p:cNvSpPr>
              <a:spLocks/>
            </p:cNvSpPr>
            <p:nvPr/>
          </p:nvSpPr>
          <p:spPr bwMode="auto">
            <a:xfrm>
              <a:off x="5665789" y="5326064"/>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2" name="Freeform 91"/>
            <p:cNvSpPr>
              <a:spLocks/>
            </p:cNvSpPr>
            <p:nvPr/>
          </p:nvSpPr>
          <p:spPr bwMode="auto">
            <a:xfrm>
              <a:off x="6707189" y="5319714"/>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3" name="Freeform 92"/>
            <p:cNvSpPr>
              <a:spLocks/>
            </p:cNvSpPr>
            <p:nvPr/>
          </p:nvSpPr>
          <p:spPr bwMode="auto">
            <a:xfrm>
              <a:off x="5641975" y="5711825"/>
              <a:ext cx="1227138" cy="3444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4" name="Freeform 93"/>
            <p:cNvSpPr>
              <a:spLocks/>
            </p:cNvSpPr>
            <p:nvPr/>
          </p:nvSpPr>
          <p:spPr bwMode="auto">
            <a:xfrm>
              <a:off x="5988050" y="5635625"/>
              <a:ext cx="992188" cy="6413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5" name="Freeform 94"/>
            <p:cNvSpPr>
              <a:spLocks/>
            </p:cNvSpPr>
            <p:nvPr/>
          </p:nvSpPr>
          <p:spPr bwMode="auto">
            <a:xfrm>
              <a:off x="7081838" y="5699125"/>
              <a:ext cx="80962" cy="414338"/>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6" name="Freeform 95"/>
            <p:cNvSpPr>
              <a:spLocks/>
            </p:cNvSpPr>
            <p:nvPr/>
          </p:nvSpPr>
          <p:spPr bwMode="auto">
            <a:xfrm flipV="1">
              <a:off x="6021389" y="6132513"/>
              <a:ext cx="796925" cy="203200"/>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7" name="Freeform 96"/>
            <p:cNvSpPr>
              <a:spLocks/>
            </p:cNvSpPr>
            <p:nvPr/>
          </p:nvSpPr>
          <p:spPr bwMode="auto">
            <a:xfrm>
              <a:off x="5484813" y="5735638"/>
              <a:ext cx="222250" cy="506412"/>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8" name="Rectangle 97"/>
            <p:cNvSpPr>
              <a:spLocks noChangeArrowheads="1"/>
            </p:cNvSpPr>
            <p:nvPr/>
          </p:nvSpPr>
          <p:spPr bwMode="auto">
            <a:xfrm>
              <a:off x="3440113" y="5449889"/>
              <a:ext cx="12065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49" name="Rectangle 98"/>
            <p:cNvSpPr>
              <a:spLocks noChangeArrowheads="1"/>
            </p:cNvSpPr>
            <p:nvPr/>
          </p:nvSpPr>
          <p:spPr bwMode="auto">
            <a:xfrm>
              <a:off x="3406775" y="5473701"/>
              <a:ext cx="1208088" cy="2381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50" name="Line 99"/>
            <p:cNvSpPr>
              <a:spLocks noChangeShapeType="1"/>
            </p:cNvSpPr>
            <p:nvPr/>
          </p:nvSpPr>
          <p:spPr bwMode="auto">
            <a:xfrm>
              <a:off x="4678364" y="5624513"/>
              <a:ext cx="422275"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751" name="Text Box 101"/>
            <p:cNvSpPr txBox="1">
              <a:spLocks noChangeArrowheads="1"/>
            </p:cNvSpPr>
            <p:nvPr/>
          </p:nvSpPr>
          <p:spPr bwMode="auto">
            <a:xfrm>
              <a:off x="5511801" y="5659438"/>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00"/>
                  </a:solidFill>
                  <a:latin typeface="+mn-ea"/>
                  <a:ea typeface="+mn-ea"/>
                </a:rPr>
                <a:t>2</a:t>
              </a:r>
            </a:p>
          </p:txBody>
        </p:sp>
        <p:sp>
          <p:nvSpPr>
            <p:cNvPr id="116752" name="Text Box 102"/>
            <p:cNvSpPr txBox="1">
              <a:spLocks noChangeArrowheads="1"/>
            </p:cNvSpPr>
            <p:nvPr/>
          </p:nvSpPr>
          <p:spPr bwMode="auto">
            <a:xfrm>
              <a:off x="5260976" y="5732463"/>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00"/>
                  </a:solidFill>
                  <a:latin typeface="+mn-ea"/>
                  <a:ea typeface="+mn-ea"/>
                </a:rPr>
                <a:t>3</a:t>
              </a:r>
            </a:p>
          </p:txBody>
        </p:sp>
        <p:sp>
          <p:nvSpPr>
            <p:cNvPr id="116753" name="Rectangle 104"/>
            <p:cNvSpPr>
              <a:spLocks noChangeArrowheads="1"/>
            </p:cNvSpPr>
            <p:nvPr/>
          </p:nvSpPr>
          <p:spPr bwMode="auto">
            <a:xfrm>
              <a:off x="3876675" y="5476876"/>
              <a:ext cx="738188" cy="23971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54" name="Text Box 105"/>
            <p:cNvSpPr txBox="1">
              <a:spLocks noChangeArrowheads="1"/>
            </p:cNvSpPr>
            <p:nvPr/>
          </p:nvSpPr>
          <p:spPr bwMode="auto">
            <a:xfrm>
              <a:off x="3803651" y="5467351"/>
              <a:ext cx="944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latin typeface="+mn-ea"/>
                  <a:ea typeface="+mn-ea"/>
                </a:rPr>
                <a:t>0100 1101</a:t>
              </a:r>
            </a:p>
          </p:txBody>
        </p:sp>
        <p:sp>
          <p:nvSpPr>
            <p:cNvPr id="116755" name="Text Box 106"/>
            <p:cNvSpPr txBox="1">
              <a:spLocks noChangeArrowheads="1"/>
            </p:cNvSpPr>
            <p:nvPr/>
          </p:nvSpPr>
          <p:spPr bwMode="auto">
            <a:xfrm>
              <a:off x="3236069" y="6163401"/>
              <a:ext cx="1980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00"/>
                  </a:solidFill>
                  <a:latin typeface="+mn-ea"/>
                  <a:ea typeface="+mn-ea"/>
                </a:rPr>
                <a:t>到达的分组首部中的值</a:t>
              </a:r>
              <a:endParaRPr lang="en-US" altLang="zh-CN" sz="1400" dirty="0">
                <a:solidFill>
                  <a:srgbClr val="000000"/>
                </a:solidFill>
                <a:latin typeface="+mn-ea"/>
                <a:ea typeface="+mn-ea"/>
              </a:endParaRPr>
            </a:p>
          </p:txBody>
        </p:sp>
        <p:grpSp>
          <p:nvGrpSpPr>
            <p:cNvPr id="116756" name="Group 25"/>
            <p:cNvGrpSpPr>
              <a:grpSpLocks/>
            </p:cNvGrpSpPr>
            <p:nvPr/>
          </p:nvGrpSpPr>
          <p:grpSpPr bwMode="auto">
            <a:xfrm>
              <a:off x="4403725" y="2162176"/>
              <a:ext cx="4376738" cy="397486"/>
              <a:chOff x="2876479" y="1379891"/>
              <a:chExt cx="4376824" cy="398442"/>
            </a:xfrm>
          </p:grpSpPr>
          <p:sp>
            <p:nvSpPr>
              <p:cNvPr id="116977" name="Oval 5"/>
              <p:cNvSpPr>
                <a:spLocks noChangeArrowheads="1"/>
              </p:cNvSpPr>
              <p:nvPr/>
            </p:nvSpPr>
            <p:spPr bwMode="auto">
              <a:xfrm>
                <a:off x="3143886" y="1379891"/>
                <a:ext cx="3785019" cy="39305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78" name="Text Box 108"/>
              <p:cNvSpPr txBox="1">
                <a:spLocks noChangeArrowheads="1"/>
              </p:cNvSpPr>
              <p:nvPr/>
            </p:nvSpPr>
            <p:spPr bwMode="auto">
              <a:xfrm>
                <a:off x="2876479" y="1408113"/>
                <a:ext cx="4376824" cy="37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latin typeface="+mn-ea"/>
                    <a:ea typeface="+mn-ea"/>
                  </a:rPr>
                  <a:t>远程控制器</a:t>
                </a:r>
                <a:endParaRPr lang="en-US" altLang="zh-CN" sz="1400" dirty="0">
                  <a:solidFill>
                    <a:srgbClr val="000000"/>
                  </a:solidFill>
                  <a:latin typeface="+mn-ea"/>
                  <a:ea typeface="+mn-ea"/>
                </a:endParaRPr>
              </a:p>
            </p:txBody>
          </p:sp>
        </p:grpSp>
        <p:sp>
          <p:nvSpPr>
            <p:cNvPr id="116757" name="Line 119"/>
            <p:cNvSpPr>
              <a:spLocks noChangeShapeType="1"/>
            </p:cNvSpPr>
            <p:nvPr/>
          </p:nvSpPr>
          <p:spPr bwMode="auto">
            <a:xfrm flipH="1" flipV="1">
              <a:off x="4268788" y="577215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0" name="Freeform 122"/>
            <p:cNvSpPr>
              <a:spLocks/>
            </p:cNvSpPr>
            <p:nvPr/>
          </p:nvSpPr>
          <p:spPr bwMode="auto">
            <a:xfrm flipH="1">
              <a:off x="6376989" y="4848226"/>
              <a:ext cx="407987" cy="3714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a:solidFill>
                  <a:srgbClr val="000000"/>
                </a:solidFill>
                <a:latin typeface="+mn-ea"/>
                <a:cs typeface="ＭＳ Ｐゴシック" charset="0"/>
              </a:endParaRPr>
            </a:p>
          </p:txBody>
        </p:sp>
        <p:sp>
          <p:nvSpPr>
            <p:cNvPr id="31" name="Freeform 122"/>
            <p:cNvSpPr>
              <a:spLocks/>
            </p:cNvSpPr>
            <p:nvPr/>
          </p:nvSpPr>
          <p:spPr bwMode="auto">
            <a:xfrm flipH="1">
              <a:off x="6942139" y="5053014"/>
              <a:ext cx="396875" cy="471487"/>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2860 h 12638"/>
                <a:gd name="connsiteX1" fmla="*/ 7457 w 12434"/>
                <a:gd name="connsiteY1" fmla="*/ 12443 h 12638"/>
                <a:gd name="connsiteX2" fmla="*/ 9148 w 12434"/>
                <a:gd name="connsiteY2" fmla="*/ 12517 h 12638"/>
                <a:gd name="connsiteX3" fmla="*/ 12434 w 12434"/>
                <a:gd name="connsiteY3" fmla="*/ 0 h 12638"/>
                <a:gd name="connsiteX4" fmla="*/ 0 w 12434"/>
                <a:gd name="connsiteY4" fmla="*/ 2860 h 12638"/>
                <a:gd name="connsiteX0" fmla="*/ 0 w 6870"/>
                <a:gd name="connsiteY0" fmla="*/ 0 h 12699"/>
                <a:gd name="connsiteX1" fmla="*/ 1893 w 6870"/>
                <a:gd name="connsiteY1" fmla="*/ 12504 h 12699"/>
                <a:gd name="connsiteX2" fmla="*/ 3584 w 6870"/>
                <a:gd name="connsiteY2" fmla="*/ 12578 h 12699"/>
                <a:gd name="connsiteX3" fmla="*/ 6870 w 6870"/>
                <a:gd name="connsiteY3" fmla="*/ 61 h 12699"/>
                <a:gd name="connsiteX4" fmla="*/ 0 w 6870"/>
                <a:gd name="connsiteY4" fmla="*/ 0 h 12699"/>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3229" y="5733"/>
                    <a:pt x="2358" y="5470"/>
                    <a:pt x="2755" y="9846"/>
                  </a:cubicBezTo>
                  <a:cubicBezTo>
                    <a:pt x="3854" y="9780"/>
                    <a:pt x="4208" y="10175"/>
                    <a:pt x="5217" y="9905"/>
                  </a:cubicBezTo>
                  <a:cubicBezTo>
                    <a:pt x="5361" y="4711"/>
                    <a:pt x="8316" y="3397"/>
                    <a:pt x="10000" y="48"/>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dirty="0">
                <a:solidFill>
                  <a:srgbClr val="000000"/>
                </a:solidFill>
                <a:latin typeface="+mn-ea"/>
                <a:cs typeface="ＭＳ Ｐゴシック" charset="0"/>
              </a:endParaRPr>
            </a:p>
          </p:txBody>
        </p:sp>
        <p:grpSp>
          <p:nvGrpSpPr>
            <p:cNvPr id="116760" name="Group 77"/>
            <p:cNvGrpSpPr>
              <a:grpSpLocks/>
            </p:cNvGrpSpPr>
            <p:nvPr/>
          </p:nvGrpSpPr>
          <p:grpSpPr bwMode="auto">
            <a:xfrm>
              <a:off x="6869113" y="5478463"/>
              <a:ext cx="501650" cy="233362"/>
              <a:chOff x="3600" y="219"/>
              <a:chExt cx="360" cy="175"/>
            </a:xfrm>
          </p:grpSpPr>
          <p:sp>
            <p:nvSpPr>
              <p:cNvPr id="116964" name="Oval 7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65" name="Line 7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6"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7" name="Rectangle 8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68"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69" name="Group 83"/>
              <p:cNvGrpSpPr>
                <a:grpSpLocks/>
              </p:cNvGrpSpPr>
              <p:nvPr/>
            </p:nvGrpSpPr>
            <p:grpSpPr bwMode="auto">
              <a:xfrm>
                <a:off x="3686" y="244"/>
                <a:ext cx="177" cy="66"/>
                <a:chOff x="2848" y="848"/>
                <a:chExt cx="140" cy="98"/>
              </a:xfrm>
            </p:grpSpPr>
            <p:sp>
              <p:nvSpPr>
                <p:cNvPr id="116974"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5" name="Line 8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6"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70" name="Group 87"/>
              <p:cNvGrpSpPr>
                <a:grpSpLocks/>
              </p:cNvGrpSpPr>
              <p:nvPr/>
            </p:nvGrpSpPr>
            <p:grpSpPr bwMode="auto">
              <a:xfrm flipV="1">
                <a:off x="3686" y="243"/>
                <a:ext cx="177" cy="66"/>
                <a:chOff x="2848" y="848"/>
                <a:chExt cx="140" cy="98"/>
              </a:xfrm>
            </p:grpSpPr>
            <p:sp>
              <p:nvSpPr>
                <p:cNvPr id="116971"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2"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3"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sp>
          <p:nvSpPr>
            <p:cNvPr id="48" name="Freeform 122"/>
            <p:cNvSpPr>
              <a:spLocks/>
            </p:cNvSpPr>
            <p:nvPr/>
          </p:nvSpPr>
          <p:spPr bwMode="auto">
            <a:xfrm flipH="1">
              <a:off x="7232651" y="5572125"/>
              <a:ext cx="347663" cy="560388"/>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4" h="12711">
                  <a:moveTo>
                    <a:pt x="174" y="9049"/>
                  </a:moveTo>
                  <a:cubicBezTo>
                    <a:pt x="4475" y="9662"/>
                    <a:pt x="4372" y="8900"/>
                    <a:pt x="9897" y="12711"/>
                  </a:cubicBezTo>
                  <a:cubicBezTo>
                    <a:pt x="9952" y="11889"/>
                    <a:pt x="9533" y="10766"/>
                    <a:pt x="10174" y="10500"/>
                  </a:cubicBezTo>
                  <a:cubicBezTo>
                    <a:pt x="2742" y="6806"/>
                    <a:pt x="2583" y="3892"/>
                    <a:pt x="53" y="0"/>
                  </a:cubicBezTo>
                  <a:cubicBezTo>
                    <a:pt x="-167" y="3529"/>
                    <a:pt x="382" y="5436"/>
                    <a:pt x="174" y="9049"/>
                  </a:cubicBezTo>
                  <a:close/>
                </a:path>
              </a:pathLst>
            </a:custGeom>
            <a:gradFill rotWithShape="1">
              <a:gsLst>
                <a:gs pos="0">
                  <a:schemeClr val="accent2">
                    <a:lumMod val="40000"/>
                    <a:lumOff val="60000"/>
                  </a:schemeClr>
                </a:gs>
                <a:gs pos="100000">
                  <a:schemeClr val="bg1"/>
                </a:gs>
              </a:gsLst>
              <a:lin ang="10800000" scaled="0"/>
            </a:gradFill>
            <a:ln>
              <a:noFill/>
            </a:ln>
          </p:spPr>
          <p:txBody>
            <a:bodyPr/>
            <a:lstStyle/>
            <a:p>
              <a:pPr>
                <a:defRPr/>
              </a:pPr>
              <a:endParaRPr lang="en-US" dirty="0">
                <a:solidFill>
                  <a:srgbClr val="000000"/>
                </a:solidFill>
                <a:latin typeface="+mn-ea"/>
                <a:cs typeface="ＭＳ Ｐゴシック" charset="0"/>
              </a:endParaRPr>
            </a:p>
          </p:txBody>
        </p:sp>
        <p:sp>
          <p:nvSpPr>
            <p:cNvPr id="49" name="Freeform 122"/>
            <p:cNvSpPr>
              <a:spLocks/>
            </p:cNvSpPr>
            <p:nvPr/>
          </p:nvSpPr>
          <p:spPr bwMode="auto">
            <a:xfrm flipH="1">
              <a:off x="4087813" y="5051426"/>
              <a:ext cx="2146300" cy="45402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51"/>
                <a:gd name="connsiteY0" fmla="*/ 0 h 10495"/>
                <a:gd name="connsiteX1" fmla="*/ 7457 w 10151"/>
                <a:gd name="connsiteY1" fmla="*/ 9583 h 10495"/>
                <a:gd name="connsiteX2" fmla="*/ 10151 w 10151"/>
                <a:gd name="connsiteY2" fmla="*/ 10437 h 10495"/>
                <a:gd name="connsiteX3" fmla="*/ 10000 w 10151"/>
                <a:gd name="connsiteY3" fmla="*/ 61 h 10495"/>
                <a:gd name="connsiteX4" fmla="*/ 0 w 10151"/>
                <a:gd name="connsiteY4" fmla="*/ 0 h 10495"/>
                <a:gd name="connsiteX0" fmla="*/ 0 w 10151"/>
                <a:gd name="connsiteY0" fmla="*/ 0 h 10515"/>
                <a:gd name="connsiteX1" fmla="*/ 6036 w 10151"/>
                <a:gd name="connsiteY1" fmla="*/ 9973 h 10515"/>
                <a:gd name="connsiteX2" fmla="*/ 10151 w 10151"/>
                <a:gd name="connsiteY2" fmla="*/ 10437 h 10515"/>
                <a:gd name="connsiteX3" fmla="*/ 10000 w 10151"/>
                <a:gd name="connsiteY3" fmla="*/ 61 h 10515"/>
                <a:gd name="connsiteX4" fmla="*/ 0 w 10151"/>
                <a:gd name="connsiteY4" fmla="*/ 0 h 10515"/>
                <a:gd name="connsiteX0" fmla="*/ 0 w 11989"/>
                <a:gd name="connsiteY0" fmla="*/ 0 h 15715"/>
                <a:gd name="connsiteX1" fmla="*/ 7874 w 11989"/>
                <a:gd name="connsiteY1" fmla="*/ 15173 h 15715"/>
                <a:gd name="connsiteX2" fmla="*/ 11989 w 11989"/>
                <a:gd name="connsiteY2" fmla="*/ 15637 h 15715"/>
                <a:gd name="connsiteX3" fmla="*/ 11838 w 11989"/>
                <a:gd name="connsiteY3" fmla="*/ 5261 h 15715"/>
                <a:gd name="connsiteX4" fmla="*/ 0 w 11989"/>
                <a:gd name="connsiteY4" fmla="*/ 0 h 15715"/>
                <a:gd name="connsiteX0" fmla="*/ 0 w 13760"/>
                <a:gd name="connsiteY0" fmla="*/ 0 h 15715"/>
                <a:gd name="connsiteX1" fmla="*/ 7874 w 13760"/>
                <a:gd name="connsiteY1" fmla="*/ 15173 h 15715"/>
                <a:gd name="connsiteX2" fmla="*/ 11989 w 13760"/>
                <a:gd name="connsiteY2" fmla="*/ 15637 h 15715"/>
                <a:gd name="connsiteX3" fmla="*/ 13760 w 13760"/>
                <a:gd name="connsiteY3" fmla="*/ 61 h 15715"/>
                <a:gd name="connsiteX4" fmla="*/ 0 w 13760"/>
                <a:gd name="connsiteY4" fmla="*/ 0 h 15715"/>
                <a:gd name="connsiteX0" fmla="*/ 0 w 13760"/>
                <a:gd name="connsiteY0" fmla="*/ 0 h 15758"/>
                <a:gd name="connsiteX1" fmla="*/ 8292 w 13760"/>
                <a:gd name="connsiteY1" fmla="*/ 15563 h 15758"/>
                <a:gd name="connsiteX2" fmla="*/ 11989 w 13760"/>
                <a:gd name="connsiteY2" fmla="*/ 15637 h 15758"/>
                <a:gd name="connsiteX3" fmla="*/ 13760 w 13760"/>
                <a:gd name="connsiteY3" fmla="*/ 61 h 15758"/>
                <a:gd name="connsiteX4" fmla="*/ 0 w 13760"/>
                <a:gd name="connsiteY4" fmla="*/ 0 h 15758"/>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8801"/>
                <a:gd name="connsiteY0" fmla="*/ 0 h 18057"/>
                <a:gd name="connsiteX1" fmla="*/ 12469 w 28801"/>
                <a:gd name="connsiteY1" fmla="*/ 17862 h 18057"/>
                <a:gd name="connsiteX2" fmla="*/ 16166 w 28801"/>
                <a:gd name="connsiteY2" fmla="*/ 17936 h 18057"/>
                <a:gd name="connsiteX3" fmla="*/ 28801 w 28801"/>
                <a:gd name="connsiteY3" fmla="*/ 1450 h 18057"/>
                <a:gd name="connsiteX4" fmla="*/ 0 w 28801"/>
                <a:gd name="connsiteY4" fmla="*/ 0 h 18057"/>
                <a:gd name="connsiteX0" fmla="*/ 0 w 37155"/>
                <a:gd name="connsiteY0" fmla="*/ 0 h 18057"/>
                <a:gd name="connsiteX1" fmla="*/ 12469 w 37155"/>
                <a:gd name="connsiteY1" fmla="*/ 17862 h 18057"/>
                <a:gd name="connsiteX2" fmla="*/ 16166 w 37155"/>
                <a:gd name="connsiteY2" fmla="*/ 17936 h 18057"/>
                <a:gd name="connsiteX3" fmla="*/ 37155 w 37155"/>
                <a:gd name="connsiteY3" fmla="*/ 50 h 18057"/>
                <a:gd name="connsiteX4" fmla="*/ 0 w 37155"/>
                <a:gd name="connsiteY4" fmla="*/ 0 h 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5" h="18057">
                  <a:moveTo>
                    <a:pt x="0" y="0"/>
                  </a:moveTo>
                  <a:cubicBezTo>
                    <a:pt x="3957" y="3493"/>
                    <a:pt x="10944" y="13279"/>
                    <a:pt x="12469" y="17862"/>
                  </a:cubicBezTo>
                  <a:cubicBezTo>
                    <a:pt x="13224" y="17777"/>
                    <a:pt x="15473" y="18279"/>
                    <a:pt x="16166" y="17936"/>
                  </a:cubicBezTo>
                  <a:cubicBezTo>
                    <a:pt x="15778" y="12531"/>
                    <a:pt x="29146" y="3783"/>
                    <a:pt x="37155" y="50"/>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a:solidFill>
                  <a:srgbClr val="000000"/>
                </a:solidFill>
                <a:latin typeface="+mn-ea"/>
                <a:cs typeface="ＭＳ Ｐゴシック" charset="0"/>
              </a:endParaRPr>
            </a:p>
          </p:txBody>
        </p:sp>
        <p:sp>
          <p:nvSpPr>
            <p:cNvPr id="116763" name="Text Box 100"/>
            <p:cNvSpPr txBox="1">
              <a:spLocks noChangeArrowheads="1"/>
            </p:cNvSpPr>
            <p:nvPr/>
          </p:nvSpPr>
          <p:spPr bwMode="auto">
            <a:xfrm>
              <a:off x="5597525" y="5221288"/>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00"/>
                  </a:solidFill>
                  <a:latin typeface="+mn-ea"/>
                  <a:ea typeface="+mn-ea"/>
                </a:rPr>
                <a:t>1</a:t>
              </a:r>
            </a:p>
          </p:txBody>
        </p:sp>
        <p:grpSp>
          <p:nvGrpSpPr>
            <p:cNvPr id="116764" name="Group 7"/>
            <p:cNvGrpSpPr>
              <a:grpSpLocks/>
            </p:cNvGrpSpPr>
            <p:nvPr/>
          </p:nvGrpSpPr>
          <p:grpSpPr bwMode="auto">
            <a:xfrm>
              <a:off x="5172075" y="5500688"/>
              <a:ext cx="501650" cy="233362"/>
              <a:chOff x="3600" y="219"/>
              <a:chExt cx="360" cy="175"/>
            </a:xfrm>
          </p:grpSpPr>
          <p:sp>
            <p:nvSpPr>
              <p:cNvPr id="116951" name="Oval 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52"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3"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4" name="Rectangle 1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55"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56" name="Group 13"/>
              <p:cNvGrpSpPr>
                <a:grpSpLocks/>
              </p:cNvGrpSpPr>
              <p:nvPr/>
            </p:nvGrpSpPr>
            <p:grpSpPr bwMode="auto">
              <a:xfrm>
                <a:off x="3686" y="244"/>
                <a:ext cx="177" cy="66"/>
                <a:chOff x="2848" y="848"/>
                <a:chExt cx="140" cy="98"/>
              </a:xfrm>
            </p:grpSpPr>
            <p:sp>
              <p:nvSpPr>
                <p:cNvPr id="116961"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2" name="Line 1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3"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57" name="Group 17"/>
              <p:cNvGrpSpPr>
                <a:grpSpLocks/>
              </p:cNvGrpSpPr>
              <p:nvPr/>
            </p:nvGrpSpPr>
            <p:grpSpPr bwMode="auto">
              <a:xfrm flipV="1">
                <a:off x="3686" y="243"/>
                <a:ext cx="177" cy="66"/>
                <a:chOff x="2848" y="848"/>
                <a:chExt cx="140" cy="98"/>
              </a:xfrm>
            </p:grpSpPr>
            <p:sp>
              <p:nvSpPr>
                <p:cNvPr id="116958"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9"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0"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sp>
          <p:nvSpPr>
            <p:cNvPr id="116765" name="Freeform 120"/>
            <p:cNvSpPr>
              <a:spLocks/>
            </p:cNvSpPr>
            <p:nvPr/>
          </p:nvSpPr>
          <p:spPr bwMode="auto">
            <a:xfrm>
              <a:off x="5105401" y="5621338"/>
              <a:ext cx="982663" cy="215900"/>
            </a:xfrm>
            <a:custGeom>
              <a:avLst/>
              <a:gdLst>
                <a:gd name="T0" fmla="*/ 0 w 10042"/>
                <a:gd name="T1" fmla="*/ 25234610 h 10522"/>
                <a:gd name="T2" fmla="*/ 2147483647 w 10042"/>
                <a:gd name="T3" fmla="*/ 301708329 h 10522"/>
                <a:gd name="T4" fmla="*/ 2147483647 w 10042"/>
                <a:gd name="T5" fmla="*/ 1869572549 h 10522"/>
                <a:gd name="T6" fmla="*/ 0 60000 65536"/>
                <a:gd name="T7" fmla="*/ 0 60000 65536"/>
                <a:gd name="T8" fmla="*/ 0 60000 65536"/>
              </a:gdLst>
              <a:ahLst/>
              <a:cxnLst>
                <a:cxn ang="T6">
                  <a:pos x="T0" y="T1"/>
                </a:cxn>
                <a:cxn ang="T7">
                  <a:pos x="T2" y="T3"/>
                </a:cxn>
                <a:cxn ang="T8">
                  <a:pos x="T4" y="T5"/>
                </a:cxn>
              </a:cxnLst>
              <a:rect l="0" t="0" r="r" b="b"/>
              <a:pathLst>
                <a:path w="10042" h="10522">
                  <a:moveTo>
                    <a:pt x="0" y="142"/>
                  </a:moveTo>
                  <a:cubicBezTo>
                    <a:pt x="3431" y="-228"/>
                    <a:pt x="4080" y="76"/>
                    <a:pt x="5443" y="1698"/>
                  </a:cubicBezTo>
                  <a:cubicBezTo>
                    <a:pt x="6937" y="3705"/>
                    <a:pt x="9198" y="6895"/>
                    <a:pt x="10042" y="10522"/>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cxnSp>
          <p:nvCxnSpPr>
            <p:cNvPr id="116766" name="Straight Connector 65"/>
            <p:cNvCxnSpPr>
              <a:cxnSpLocks noChangeShapeType="1"/>
            </p:cNvCxnSpPr>
            <p:nvPr/>
          </p:nvCxnSpPr>
          <p:spPr bwMode="auto">
            <a:xfrm>
              <a:off x="4260850" y="5473701"/>
              <a:ext cx="7938" cy="238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Freeform 122"/>
            <p:cNvSpPr>
              <a:spLocks/>
            </p:cNvSpPr>
            <p:nvPr/>
          </p:nvSpPr>
          <p:spPr bwMode="auto">
            <a:xfrm flipH="1">
              <a:off x="6003926" y="6084889"/>
              <a:ext cx="2181225" cy="3968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 name="connsiteX0" fmla="*/ 174 w 45742"/>
                <a:gd name="connsiteY0" fmla="*/ 9049 h 10516"/>
                <a:gd name="connsiteX1" fmla="*/ 45742 w 45742"/>
                <a:gd name="connsiteY1" fmla="*/ 8442 h 10516"/>
                <a:gd name="connsiteX2" fmla="*/ 10174 w 45742"/>
                <a:gd name="connsiteY2" fmla="*/ 10500 h 10516"/>
                <a:gd name="connsiteX3" fmla="*/ 53 w 45742"/>
                <a:gd name="connsiteY3" fmla="*/ 0 h 10516"/>
                <a:gd name="connsiteX4" fmla="*/ 174 w 45742"/>
                <a:gd name="connsiteY4" fmla="*/ 9049 h 10516"/>
                <a:gd name="connsiteX0" fmla="*/ 174 w 45743"/>
                <a:gd name="connsiteY0" fmla="*/ 9049 h 9101"/>
                <a:gd name="connsiteX1" fmla="*/ 45742 w 45743"/>
                <a:gd name="connsiteY1" fmla="*/ 8442 h 9101"/>
                <a:gd name="connsiteX2" fmla="*/ 45245 w 45743"/>
                <a:gd name="connsiteY2" fmla="*/ 6829 h 9101"/>
                <a:gd name="connsiteX3" fmla="*/ 53 w 45743"/>
                <a:gd name="connsiteY3" fmla="*/ 0 h 9101"/>
                <a:gd name="connsiteX4" fmla="*/ 174 w 45743"/>
                <a:gd name="connsiteY4" fmla="*/ 9049 h 9101"/>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0 w 10041"/>
                <a:gd name="connsiteY0" fmla="*/ 9005 h 9117"/>
                <a:gd name="connsiteX1" fmla="*/ 10000 w 10041"/>
                <a:gd name="connsiteY1" fmla="*/ 8150 h 9117"/>
                <a:gd name="connsiteX2" fmla="*/ 10041 w 10041"/>
                <a:gd name="connsiteY2" fmla="*/ 6191 h 9117"/>
                <a:gd name="connsiteX3" fmla="*/ 613 w 10041"/>
                <a:gd name="connsiteY3" fmla="*/ 0 h 9117"/>
                <a:gd name="connsiteX4" fmla="*/ 0 w 10041"/>
                <a:gd name="connsiteY4" fmla="*/ 9005 h 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1" h="9117">
                  <a:moveTo>
                    <a:pt x="0" y="9005"/>
                  </a:moveTo>
                  <a:cubicBezTo>
                    <a:pt x="940" y="9678"/>
                    <a:pt x="2065" y="7058"/>
                    <a:pt x="10000" y="8150"/>
                  </a:cubicBezTo>
                  <a:cubicBezTo>
                    <a:pt x="10012" y="7247"/>
                    <a:pt x="9901" y="6483"/>
                    <a:pt x="10041" y="6191"/>
                  </a:cubicBezTo>
                  <a:cubicBezTo>
                    <a:pt x="3022" y="5602"/>
                    <a:pt x="1166" y="4276"/>
                    <a:pt x="613" y="0"/>
                  </a:cubicBezTo>
                  <a:cubicBezTo>
                    <a:pt x="564" y="3878"/>
                    <a:pt x="46" y="5035"/>
                    <a:pt x="0" y="9005"/>
                  </a:cubicBezTo>
                  <a:close/>
                </a:path>
              </a:pathLst>
            </a:custGeom>
            <a:gradFill rotWithShape="1">
              <a:gsLst>
                <a:gs pos="0">
                  <a:schemeClr val="accent2">
                    <a:lumMod val="40000"/>
                    <a:lumOff val="60000"/>
                    <a:alpha val="61000"/>
                  </a:schemeClr>
                </a:gs>
                <a:gs pos="100000">
                  <a:schemeClr val="bg1"/>
                </a:gs>
              </a:gsLst>
              <a:lin ang="10800000" scaled="0"/>
            </a:gradFill>
            <a:ln>
              <a:noFill/>
            </a:ln>
          </p:spPr>
          <p:txBody>
            <a:bodyPr/>
            <a:lstStyle/>
            <a:p>
              <a:pPr>
                <a:defRPr/>
              </a:pPr>
              <a:endParaRPr lang="en-US" dirty="0">
                <a:solidFill>
                  <a:srgbClr val="000000"/>
                </a:solidFill>
                <a:latin typeface="+mn-ea"/>
                <a:cs typeface="ＭＳ Ｐゴシック" charset="0"/>
              </a:endParaRPr>
            </a:p>
          </p:txBody>
        </p:sp>
        <p:grpSp>
          <p:nvGrpSpPr>
            <p:cNvPr id="116768" name="Group 21"/>
            <p:cNvGrpSpPr>
              <a:grpSpLocks/>
            </p:cNvGrpSpPr>
            <p:nvPr/>
          </p:nvGrpSpPr>
          <p:grpSpPr bwMode="auto">
            <a:xfrm>
              <a:off x="5524500" y="6242051"/>
              <a:ext cx="501650" cy="233363"/>
              <a:chOff x="3600" y="219"/>
              <a:chExt cx="360" cy="175"/>
            </a:xfrm>
          </p:grpSpPr>
          <p:sp>
            <p:nvSpPr>
              <p:cNvPr id="116938" name="Oval 22"/>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39" name="Line 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0"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1" name="Rectangle 25"/>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42"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43" name="Group 27"/>
              <p:cNvGrpSpPr>
                <a:grpSpLocks/>
              </p:cNvGrpSpPr>
              <p:nvPr/>
            </p:nvGrpSpPr>
            <p:grpSpPr bwMode="auto">
              <a:xfrm>
                <a:off x="3686" y="244"/>
                <a:ext cx="177" cy="66"/>
                <a:chOff x="2848" y="848"/>
                <a:chExt cx="140" cy="98"/>
              </a:xfrm>
            </p:grpSpPr>
            <p:sp>
              <p:nvSpPr>
                <p:cNvPr id="116948"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9" name="Line 29"/>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0"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44" name="Group 31"/>
              <p:cNvGrpSpPr>
                <a:grpSpLocks/>
              </p:cNvGrpSpPr>
              <p:nvPr/>
            </p:nvGrpSpPr>
            <p:grpSpPr bwMode="auto">
              <a:xfrm flipV="1">
                <a:off x="3686" y="243"/>
                <a:ext cx="177" cy="66"/>
                <a:chOff x="2848" y="848"/>
                <a:chExt cx="140" cy="98"/>
              </a:xfrm>
            </p:grpSpPr>
            <p:sp>
              <p:nvSpPr>
                <p:cNvPr id="116945"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6"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7"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cxnSp>
          <p:nvCxnSpPr>
            <p:cNvPr id="116769" name="Straight Connector 81"/>
            <p:cNvCxnSpPr>
              <a:cxnSpLocks noChangeShapeType="1"/>
            </p:cNvCxnSpPr>
            <p:nvPr/>
          </p:nvCxnSpPr>
          <p:spPr bwMode="auto">
            <a:xfrm>
              <a:off x="3314318" y="3262313"/>
              <a:ext cx="5323898"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70" name="Text Box 106"/>
            <p:cNvSpPr txBox="1">
              <a:spLocks noChangeArrowheads="1"/>
            </p:cNvSpPr>
            <p:nvPr/>
          </p:nvSpPr>
          <p:spPr bwMode="auto">
            <a:xfrm>
              <a:off x="3155592" y="282733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00"/>
                  </a:solidFill>
                  <a:latin typeface="+mn-ea"/>
                  <a:ea typeface="+mn-ea"/>
                </a:rPr>
                <a:t>控制平面</a:t>
              </a:r>
              <a:endParaRPr lang="en-US" altLang="zh-CN" sz="1600" dirty="0">
                <a:solidFill>
                  <a:srgbClr val="000000"/>
                </a:solidFill>
                <a:latin typeface="+mn-ea"/>
                <a:ea typeface="+mn-ea"/>
              </a:endParaRPr>
            </a:p>
          </p:txBody>
        </p:sp>
        <p:sp>
          <p:nvSpPr>
            <p:cNvPr id="116771" name="Text Box 106"/>
            <p:cNvSpPr txBox="1">
              <a:spLocks noChangeArrowheads="1"/>
            </p:cNvSpPr>
            <p:nvPr/>
          </p:nvSpPr>
          <p:spPr bwMode="auto">
            <a:xfrm>
              <a:off x="3158309" y="33131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00"/>
                  </a:solidFill>
                  <a:latin typeface="+mn-ea"/>
                  <a:ea typeface="+mn-ea"/>
                </a:rPr>
                <a:t>数据平面</a:t>
              </a:r>
              <a:endParaRPr lang="en-US" altLang="zh-CN" sz="1600" dirty="0">
                <a:solidFill>
                  <a:srgbClr val="000000"/>
                </a:solidFill>
                <a:latin typeface="+mn-ea"/>
                <a:ea typeface="+mn-ea"/>
              </a:endParaRPr>
            </a:p>
          </p:txBody>
        </p:sp>
        <p:sp>
          <p:nvSpPr>
            <p:cNvPr id="85" name="AutoShape 118"/>
            <p:cNvSpPr>
              <a:spLocks noChangeArrowheads="1"/>
            </p:cNvSpPr>
            <p:nvPr/>
          </p:nvSpPr>
          <p:spPr bwMode="auto">
            <a:xfrm rot="5400000">
              <a:off x="4699000" y="3048000"/>
              <a:ext cx="992188" cy="122238"/>
            </a:xfrm>
            <a:prstGeom prst="rightArrow">
              <a:avLst>
                <a:gd name="adj1" fmla="val 51167"/>
                <a:gd name="adj2" fmla="val 83902"/>
              </a:avLst>
            </a:prstGeom>
            <a:solidFill>
              <a:schemeClr val="accent1">
                <a:lumMod val="50000"/>
              </a:schemeClr>
            </a:solidFill>
            <a:ln w="9525">
              <a:no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73" name="Freeform 91"/>
            <p:cNvSpPr>
              <a:spLocks/>
            </p:cNvSpPr>
            <p:nvPr/>
          </p:nvSpPr>
          <p:spPr bwMode="auto">
            <a:xfrm>
              <a:off x="6492876" y="5416551"/>
              <a:ext cx="474663" cy="58261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116774" name="Group 35"/>
            <p:cNvGrpSpPr>
              <a:grpSpLocks/>
            </p:cNvGrpSpPr>
            <p:nvPr/>
          </p:nvGrpSpPr>
          <p:grpSpPr bwMode="auto">
            <a:xfrm>
              <a:off x="6199188" y="5195888"/>
              <a:ext cx="501650" cy="233362"/>
              <a:chOff x="3600" y="219"/>
              <a:chExt cx="360" cy="175"/>
            </a:xfrm>
          </p:grpSpPr>
          <p:sp>
            <p:nvSpPr>
              <p:cNvPr id="116925" name="Oval 36"/>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26" name="Line 3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7"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8" name="Rectangle 39"/>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29"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30" name="Group 41"/>
              <p:cNvGrpSpPr>
                <a:grpSpLocks/>
              </p:cNvGrpSpPr>
              <p:nvPr/>
            </p:nvGrpSpPr>
            <p:grpSpPr bwMode="auto">
              <a:xfrm>
                <a:off x="3686" y="244"/>
                <a:ext cx="177" cy="66"/>
                <a:chOff x="2848" y="848"/>
                <a:chExt cx="140" cy="98"/>
              </a:xfrm>
            </p:grpSpPr>
            <p:sp>
              <p:nvSpPr>
                <p:cNvPr id="116935"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6" name="Line 43"/>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7"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31" name="Group 45"/>
              <p:cNvGrpSpPr>
                <a:grpSpLocks/>
              </p:cNvGrpSpPr>
              <p:nvPr/>
            </p:nvGrpSpPr>
            <p:grpSpPr bwMode="auto">
              <a:xfrm flipV="1">
                <a:off x="3686" y="243"/>
                <a:ext cx="177" cy="66"/>
                <a:chOff x="2848" y="848"/>
                <a:chExt cx="140" cy="98"/>
              </a:xfrm>
            </p:grpSpPr>
            <p:sp>
              <p:nvSpPr>
                <p:cNvPr id="116932"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3"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4"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grpSp>
          <p:nvGrpSpPr>
            <p:cNvPr id="116775" name="Group 63"/>
            <p:cNvGrpSpPr>
              <a:grpSpLocks/>
            </p:cNvGrpSpPr>
            <p:nvPr/>
          </p:nvGrpSpPr>
          <p:grpSpPr bwMode="auto">
            <a:xfrm>
              <a:off x="6750050" y="5962651"/>
              <a:ext cx="501650" cy="233363"/>
              <a:chOff x="3600" y="219"/>
              <a:chExt cx="360" cy="175"/>
            </a:xfrm>
          </p:grpSpPr>
          <p:sp>
            <p:nvSpPr>
              <p:cNvPr id="116912" name="Oval 64"/>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13" name="Line 6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14"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15" name="Rectangle 67"/>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16"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17" name="Group 69"/>
              <p:cNvGrpSpPr>
                <a:grpSpLocks/>
              </p:cNvGrpSpPr>
              <p:nvPr/>
            </p:nvGrpSpPr>
            <p:grpSpPr bwMode="auto">
              <a:xfrm>
                <a:off x="3686" y="244"/>
                <a:ext cx="177" cy="66"/>
                <a:chOff x="2848" y="848"/>
                <a:chExt cx="140" cy="98"/>
              </a:xfrm>
            </p:grpSpPr>
            <p:sp>
              <p:nvSpPr>
                <p:cNvPr id="116922"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3" name="Line 71"/>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4"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18" name="Group 73"/>
              <p:cNvGrpSpPr>
                <a:grpSpLocks/>
              </p:cNvGrpSpPr>
              <p:nvPr/>
            </p:nvGrpSpPr>
            <p:grpSpPr bwMode="auto">
              <a:xfrm flipV="1">
                <a:off x="3686" y="243"/>
                <a:ext cx="177" cy="66"/>
                <a:chOff x="2848" y="848"/>
                <a:chExt cx="140" cy="98"/>
              </a:xfrm>
            </p:grpSpPr>
            <p:sp>
              <p:nvSpPr>
                <p:cNvPr id="116919"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0"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1"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grpSp>
          <p:nvGrpSpPr>
            <p:cNvPr id="116777" name="Group 115"/>
            <p:cNvGrpSpPr>
              <a:grpSpLocks/>
            </p:cNvGrpSpPr>
            <p:nvPr/>
          </p:nvGrpSpPr>
          <p:grpSpPr bwMode="auto">
            <a:xfrm>
              <a:off x="5022851" y="2647950"/>
              <a:ext cx="328613" cy="247650"/>
              <a:chOff x="8481778" y="1650237"/>
              <a:chExt cx="327460" cy="247650"/>
            </a:xfrm>
          </p:grpSpPr>
          <p:sp>
            <p:nvSpPr>
              <p:cNvPr id="116907"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08"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909"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910"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911"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78" name="Group 121"/>
            <p:cNvGrpSpPr>
              <a:grpSpLocks/>
            </p:cNvGrpSpPr>
            <p:nvPr/>
          </p:nvGrpSpPr>
          <p:grpSpPr bwMode="auto">
            <a:xfrm>
              <a:off x="4224338" y="3592514"/>
              <a:ext cx="2005012" cy="1449387"/>
              <a:chOff x="1215873" y="2346199"/>
              <a:chExt cx="2004836" cy="1450803"/>
            </a:xfrm>
          </p:grpSpPr>
          <p:sp>
            <p:nvSpPr>
              <p:cNvPr id="116853" name="Rectangle 4"/>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24" name="Rectangle 123"/>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25" name="Rectangle 124"/>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56" name="Rectangle 125"/>
              <p:cNvSpPr>
                <a:spLocks noChangeArrowheads="1"/>
              </p:cNvSpPr>
              <p:nvPr/>
            </p:nvSpPr>
            <p:spPr bwMode="auto">
              <a:xfrm>
                <a:off x="1302231" y="2412920"/>
                <a:ext cx="1855396" cy="24844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57" name="Text Box 110"/>
              <p:cNvSpPr txBox="1">
                <a:spLocks noChangeArrowheads="1"/>
              </p:cNvSpPr>
              <p:nvPr/>
            </p:nvSpPr>
            <p:spPr bwMode="auto">
              <a:xfrm>
                <a:off x="1739665" y="2374246"/>
                <a:ext cx="902732" cy="3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400" dirty="0">
                    <a:solidFill>
                      <a:srgbClr val="000000"/>
                    </a:solidFill>
                    <a:latin typeface="+mn-ea"/>
                    <a:ea typeface="+mn-ea"/>
                  </a:rPr>
                  <a:t>本地流表</a:t>
                </a:r>
                <a:endParaRPr lang="en-US" altLang="zh-CN" sz="1400" dirty="0">
                  <a:solidFill>
                    <a:srgbClr val="000000"/>
                  </a:solidFill>
                  <a:latin typeface="+mn-ea"/>
                  <a:ea typeface="+mn-ea"/>
                </a:endParaRPr>
              </a:p>
            </p:txBody>
          </p:sp>
          <p:sp>
            <p:nvSpPr>
              <p:cNvPr id="116858" name="Rectangle 127"/>
              <p:cNvSpPr>
                <a:spLocks noChangeArrowheads="1"/>
              </p:cNvSpPr>
              <p:nvPr/>
            </p:nvSpPr>
            <p:spPr bwMode="auto">
              <a:xfrm>
                <a:off x="2607523" y="2660713"/>
                <a:ext cx="542081" cy="1060704"/>
              </a:xfrm>
              <a:prstGeom prst="rect">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59" name="Text Box 111"/>
              <p:cNvSpPr txBox="1">
                <a:spLocks noChangeArrowheads="1"/>
              </p:cNvSpPr>
              <p:nvPr/>
            </p:nvSpPr>
            <p:spPr bwMode="auto">
              <a:xfrm>
                <a:off x="1215873" y="2656551"/>
                <a:ext cx="2004836" cy="27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00"/>
                    </a:solidFill>
                    <a:latin typeface="+mn-lt"/>
                    <a:ea typeface="+mn-ea"/>
                  </a:rPr>
                  <a:t>headers  counters  actions</a:t>
                </a:r>
              </a:p>
            </p:txBody>
          </p:sp>
          <p:sp>
            <p:nvSpPr>
              <p:cNvPr id="116860" name="Line 116"/>
              <p:cNvSpPr>
                <a:spLocks noChangeShapeType="1"/>
              </p:cNvSpPr>
              <p:nvPr/>
            </p:nvSpPr>
            <p:spPr bwMode="auto">
              <a:xfrm>
                <a:off x="1297142" y="2927136"/>
                <a:ext cx="18604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16861" name="Group 130"/>
              <p:cNvGrpSpPr>
                <a:grpSpLocks/>
              </p:cNvGrpSpPr>
              <p:nvPr/>
            </p:nvGrpSpPr>
            <p:grpSpPr bwMode="auto">
              <a:xfrm>
                <a:off x="1302231" y="2965801"/>
                <a:ext cx="1840959" cy="207818"/>
                <a:chOff x="1302231" y="2991457"/>
                <a:chExt cx="1840959" cy="207818"/>
              </a:xfrm>
            </p:grpSpPr>
            <p:grpSp>
              <p:nvGrpSpPr>
                <p:cNvPr id="182" name="Group 181"/>
                <p:cNvGrpSpPr/>
                <p:nvPr/>
              </p:nvGrpSpPr>
              <p:grpSpPr>
                <a:xfrm>
                  <a:off x="1302231" y="2991457"/>
                  <a:ext cx="1840959" cy="207818"/>
                  <a:chOff x="360121" y="3045496"/>
                  <a:chExt cx="627425" cy="207818"/>
                </a:xfrm>
                <a:solidFill>
                  <a:schemeClr val="bg1"/>
                </a:solidFill>
              </p:grpSpPr>
              <p:sp>
                <p:nvSpPr>
                  <p:cNvPr id="195" name="Rectangle 194"/>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mn-ea"/>
                      <a:cs typeface="ＭＳ Ｐゴシック" charset="0"/>
                    </a:endParaRPr>
                  </a:p>
                </p:txBody>
              </p:sp>
              <p:cxnSp>
                <p:nvCxnSpPr>
                  <p:cNvPr id="196" name="Straight Connector 195"/>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7" name="Straight Connector 196"/>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8" name="Straight Connector 197"/>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9" name="Straight Connector 198"/>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0" name="Straight Connector 199"/>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1" name="Straight Connector 200"/>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2" name="Straight Connector 201"/>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Connector 202"/>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16895" name="Group 182"/>
                <p:cNvGrpSpPr>
                  <a:grpSpLocks/>
                </p:cNvGrpSpPr>
                <p:nvPr/>
              </p:nvGrpSpPr>
              <p:grpSpPr bwMode="auto">
                <a:xfrm>
                  <a:off x="1526796" y="3077273"/>
                  <a:ext cx="201593" cy="45719"/>
                  <a:chOff x="1501140" y="3070859"/>
                  <a:chExt cx="201593" cy="45719"/>
                </a:xfrm>
              </p:grpSpPr>
              <p:sp>
                <p:nvSpPr>
                  <p:cNvPr id="116904" name="Oval 191"/>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5" name="Oval 192"/>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6" name="Oval 193"/>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96" name="Group 183"/>
                <p:cNvGrpSpPr>
                  <a:grpSpLocks/>
                </p:cNvGrpSpPr>
                <p:nvPr/>
              </p:nvGrpSpPr>
              <p:grpSpPr bwMode="auto">
                <a:xfrm>
                  <a:off x="2145472" y="3077473"/>
                  <a:ext cx="201593" cy="45719"/>
                  <a:chOff x="1501140" y="3070859"/>
                  <a:chExt cx="201593" cy="45719"/>
                </a:xfrm>
              </p:grpSpPr>
              <p:sp>
                <p:nvSpPr>
                  <p:cNvPr id="116901" name="Oval 188"/>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2" name="Oval 189"/>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3" name="Oval 190"/>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97" name="Group 184"/>
                <p:cNvGrpSpPr>
                  <a:grpSpLocks/>
                </p:cNvGrpSpPr>
                <p:nvPr/>
              </p:nvGrpSpPr>
              <p:grpSpPr bwMode="auto">
                <a:xfrm>
                  <a:off x="2744906" y="3077673"/>
                  <a:ext cx="201593" cy="45719"/>
                  <a:chOff x="1501140" y="3070859"/>
                  <a:chExt cx="201593" cy="45719"/>
                </a:xfrm>
              </p:grpSpPr>
              <p:sp>
                <p:nvSpPr>
                  <p:cNvPr id="116898" name="Oval 185"/>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9" name="Oval 186"/>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0" name="Oval 187"/>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grpSp>
            <p:nvGrpSpPr>
              <p:cNvPr id="116862" name="Group 131"/>
              <p:cNvGrpSpPr>
                <a:grpSpLocks/>
              </p:cNvGrpSpPr>
              <p:nvPr/>
            </p:nvGrpSpPr>
            <p:grpSpPr bwMode="auto">
              <a:xfrm>
                <a:off x="1300350" y="3205689"/>
                <a:ext cx="1840959" cy="207818"/>
                <a:chOff x="1302231" y="2991457"/>
                <a:chExt cx="1840959" cy="207818"/>
              </a:xfrm>
            </p:grpSpPr>
            <p:grpSp>
              <p:nvGrpSpPr>
                <p:cNvPr id="160" name="Group 159"/>
                <p:cNvGrpSpPr/>
                <p:nvPr/>
              </p:nvGrpSpPr>
              <p:grpSpPr>
                <a:xfrm>
                  <a:off x="1302231" y="2991457"/>
                  <a:ext cx="1840959" cy="207818"/>
                  <a:chOff x="360121" y="3045496"/>
                  <a:chExt cx="627425" cy="207818"/>
                </a:xfrm>
                <a:solidFill>
                  <a:schemeClr val="bg1"/>
                </a:solidFill>
              </p:grpSpPr>
              <p:sp>
                <p:nvSpPr>
                  <p:cNvPr id="173" name="Rectangle 172"/>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mn-ea"/>
                      <a:cs typeface="ＭＳ Ｐゴシック" charset="0"/>
                    </a:endParaRPr>
                  </a:p>
                </p:txBody>
              </p:sp>
              <p:cxnSp>
                <p:nvCxnSpPr>
                  <p:cNvPr id="174" name="Straight Connector 173"/>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5" name="Straight Connector 174"/>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6" name="Straight Connector 175"/>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7" name="Straight Connector 176"/>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8" name="Straight Connector 177"/>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9" name="Straight Connector 178"/>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0" name="Straight Connector 179"/>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1" name="Straight Connector 180"/>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16882" name="Group 160"/>
                <p:cNvGrpSpPr>
                  <a:grpSpLocks/>
                </p:cNvGrpSpPr>
                <p:nvPr/>
              </p:nvGrpSpPr>
              <p:grpSpPr bwMode="auto">
                <a:xfrm>
                  <a:off x="1526796" y="3077273"/>
                  <a:ext cx="201593" cy="45719"/>
                  <a:chOff x="1501140" y="3070859"/>
                  <a:chExt cx="201593" cy="45719"/>
                </a:xfrm>
              </p:grpSpPr>
              <p:sp>
                <p:nvSpPr>
                  <p:cNvPr id="116891" name="Oval 169"/>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2" name="Oval 170"/>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3" name="Oval 171"/>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83" name="Group 161"/>
                <p:cNvGrpSpPr>
                  <a:grpSpLocks/>
                </p:cNvGrpSpPr>
                <p:nvPr/>
              </p:nvGrpSpPr>
              <p:grpSpPr bwMode="auto">
                <a:xfrm>
                  <a:off x="2145472" y="3077473"/>
                  <a:ext cx="201593" cy="45719"/>
                  <a:chOff x="1501140" y="3070859"/>
                  <a:chExt cx="201593" cy="45719"/>
                </a:xfrm>
              </p:grpSpPr>
              <p:sp>
                <p:nvSpPr>
                  <p:cNvPr id="116888" name="Oval 166"/>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9" name="Oval 167"/>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0" name="Oval 168"/>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84" name="Group 162"/>
                <p:cNvGrpSpPr>
                  <a:grpSpLocks/>
                </p:cNvGrpSpPr>
                <p:nvPr/>
              </p:nvGrpSpPr>
              <p:grpSpPr bwMode="auto">
                <a:xfrm>
                  <a:off x="2744906" y="3077673"/>
                  <a:ext cx="201593" cy="45719"/>
                  <a:chOff x="1501140" y="3070859"/>
                  <a:chExt cx="201593" cy="45719"/>
                </a:xfrm>
              </p:grpSpPr>
              <p:sp>
                <p:nvSpPr>
                  <p:cNvPr id="116885" name="Oval 163"/>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6" name="Oval 164"/>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7" name="Oval 165"/>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grpSp>
            <p:nvGrpSpPr>
              <p:cNvPr id="116863" name="Group 132"/>
              <p:cNvGrpSpPr>
                <a:grpSpLocks/>
              </p:cNvGrpSpPr>
              <p:nvPr/>
            </p:nvGrpSpPr>
            <p:grpSpPr bwMode="auto">
              <a:xfrm>
                <a:off x="1305438" y="3513599"/>
                <a:ext cx="1840959" cy="207818"/>
                <a:chOff x="1302231" y="2991457"/>
                <a:chExt cx="1840959" cy="207818"/>
              </a:xfrm>
            </p:grpSpPr>
            <p:grpSp>
              <p:nvGrpSpPr>
                <p:cNvPr id="138" name="Group 137"/>
                <p:cNvGrpSpPr/>
                <p:nvPr/>
              </p:nvGrpSpPr>
              <p:grpSpPr>
                <a:xfrm>
                  <a:off x="1302231" y="2991457"/>
                  <a:ext cx="1840959" cy="207818"/>
                  <a:chOff x="360121" y="3045496"/>
                  <a:chExt cx="627425" cy="207818"/>
                </a:xfrm>
                <a:solidFill>
                  <a:schemeClr val="bg1"/>
                </a:solidFill>
              </p:grpSpPr>
              <p:sp>
                <p:nvSpPr>
                  <p:cNvPr id="151" name="Rectangle 150"/>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mn-ea"/>
                      <a:cs typeface="ＭＳ Ｐゴシック" charset="0"/>
                    </a:endParaRPr>
                  </a:p>
                </p:txBody>
              </p:sp>
              <p:cxnSp>
                <p:nvCxnSpPr>
                  <p:cNvPr id="152" name="Straight Connector 151"/>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3" name="Straight Connector 152"/>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4" name="Straight Connector 153"/>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5" name="Straight Connector 154"/>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6" name="Straight Connector 155"/>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7" name="Straight Connector 156"/>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8" name="Straight Connector 157"/>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9" name="Straight Connector 158"/>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16869" name="Group 138"/>
                <p:cNvGrpSpPr>
                  <a:grpSpLocks/>
                </p:cNvGrpSpPr>
                <p:nvPr/>
              </p:nvGrpSpPr>
              <p:grpSpPr bwMode="auto">
                <a:xfrm>
                  <a:off x="1526796" y="3077273"/>
                  <a:ext cx="201593" cy="45719"/>
                  <a:chOff x="1501140" y="3070859"/>
                  <a:chExt cx="201593" cy="45719"/>
                </a:xfrm>
              </p:grpSpPr>
              <p:sp>
                <p:nvSpPr>
                  <p:cNvPr id="116878" name="Oval 147"/>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9" name="Oval 148"/>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0" name="Oval 149"/>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70" name="Group 139"/>
                <p:cNvGrpSpPr>
                  <a:grpSpLocks/>
                </p:cNvGrpSpPr>
                <p:nvPr/>
              </p:nvGrpSpPr>
              <p:grpSpPr bwMode="auto">
                <a:xfrm>
                  <a:off x="2145472" y="3077473"/>
                  <a:ext cx="201593" cy="45719"/>
                  <a:chOff x="1501140" y="3070859"/>
                  <a:chExt cx="201593" cy="45719"/>
                </a:xfrm>
              </p:grpSpPr>
              <p:sp>
                <p:nvSpPr>
                  <p:cNvPr id="116875" name="Oval 144"/>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6" name="Oval 145"/>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7" name="Oval 146"/>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71" name="Group 140"/>
                <p:cNvGrpSpPr>
                  <a:grpSpLocks/>
                </p:cNvGrpSpPr>
                <p:nvPr/>
              </p:nvGrpSpPr>
              <p:grpSpPr bwMode="auto">
                <a:xfrm>
                  <a:off x="2744906" y="3077673"/>
                  <a:ext cx="201593" cy="45719"/>
                  <a:chOff x="1501140" y="3070859"/>
                  <a:chExt cx="201593" cy="45719"/>
                </a:xfrm>
              </p:grpSpPr>
              <p:sp>
                <p:nvSpPr>
                  <p:cNvPr id="116872" name="Oval 141"/>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3" name="Oval 142"/>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4" name="Oval 143"/>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sp>
            <p:nvSpPr>
              <p:cNvPr id="116864" name="Line 113"/>
              <p:cNvSpPr>
                <a:spLocks noChangeShapeType="1"/>
              </p:cNvSpPr>
              <p:nvPr/>
            </p:nvSpPr>
            <p:spPr bwMode="auto">
              <a:xfrm>
                <a:off x="1924568" y="2656551"/>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65" name="Line 113"/>
              <p:cNvSpPr>
                <a:spLocks noChangeShapeType="1"/>
              </p:cNvSpPr>
              <p:nvPr/>
            </p:nvSpPr>
            <p:spPr bwMode="auto">
              <a:xfrm>
                <a:off x="2595717" y="2661363"/>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66" name="Line 117"/>
              <p:cNvSpPr>
                <a:spLocks noChangeShapeType="1"/>
              </p:cNvSpPr>
              <p:nvPr/>
            </p:nvSpPr>
            <p:spPr bwMode="auto">
              <a:xfrm flipV="1">
                <a:off x="1297142" y="2661362"/>
                <a:ext cx="186048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67" name="Rectangle 109"/>
              <p:cNvSpPr>
                <a:spLocks noChangeArrowheads="1"/>
              </p:cNvSpPr>
              <p:nvPr/>
            </p:nvSpPr>
            <p:spPr bwMode="auto">
              <a:xfrm>
                <a:off x="1297143" y="2412920"/>
                <a:ext cx="1860484" cy="131524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79" name="Group 203"/>
            <p:cNvGrpSpPr>
              <a:grpSpLocks/>
            </p:cNvGrpSpPr>
            <p:nvPr/>
          </p:nvGrpSpPr>
          <p:grpSpPr bwMode="auto">
            <a:xfrm>
              <a:off x="6916738" y="4759325"/>
              <a:ext cx="430212" cy="306388"/>
              <a:chOff x="355958" y="2437424"/>
              <a:chExt cx="1990400" cy="1450803"/>
            </a:xfrm>
          </p:grpSpPr>
          <p:sp>
            <p:nvSpPr>
              <p:cNvPr id="11684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06" name="Rectangle 205"/>
              <p:cNvSpPr/>
              <p:nvPr/>
            </p:nvSpPr>
            <p:spPr bwMode="auto">
              <a:xfrm>
                <a:off x="1061045" y="2753142"/>
                <a:ext cx="661019" cy="10599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07" name="Rectangle 206"/>
              <p:cNvSpPr/>
              <p:nvPr/>
            </p:nvSpPr>
            <p:spPr bwMode="auto">
              <a:xfrm>
                <a:off x="429405" y="2760662"/>
                <a:ext cx="624294" cy="105239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46" name="Rectangle 207"/>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47" name="Rectangle 208"/>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4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5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5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5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80" name="Group 214"/>
            <p:cNvGrpSpPr>
              <a:grpSpLocks/>
            </p:cNvGrpSpPr>
            <p:nvPr/>
          </p:nvGrpSpPr>
          <p:grpSpPr bwMode="auto">
            <a:xfrm>
              <a:off x="7577138" y="5583239"/>
              <a:ext cx="430212" cy="376237"/>
              <a:chOff x="355958" y="2437424"/>
              <a:chExt cx="1990400" cy="1450803"/>
            </a:xfrm>
          </p:grpSpPr>
          <p:sp>
            <p:nvSpPr>
              <p:cNvPr id="11683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17" name="Rectangle 216"/>
              <p:cNvSpPr/>
              <p:nvPr/>
            </p:nvSpPr>
            <p:spPr bwMode="auto">
              <a:xfrm>
                <a:off x="1061045" y="2755744"/>
                <a:ext cx="661019" cy="105902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18" name="Rectangle 217"/>
              <p:cNvSpPr/>
              <p:nvPr/>
            </p:nvSpPr>
            <p:spPr bwMode="auto">
              <a:xfrm>
                <a:off x="429405" y="2755744"/>
                <a:ext cx="624294" cy="105902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36" name="Rectangle 218"/>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37" name="Rectangle 219"/>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3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81" name="Group 225"/>
            <p:cNvGrpSpPr>
              <a:grpSpLocks/>
            </p:cNvGrpSpPr>
            <p:nvPr/>
          </p:nvGrpSpPr>
          <p:grpSpPr bwMode="auto">
            <a:xfrm>
              <a:off x="8007350" y="6132513"/>
              <a:ext cx="431800" cy="374650"/>
              <a:chOff x="355958" y="2437424"/>
              <a:chExt cx="1990400" cy="1450803"/>
            </a:xfrm>
          </p:grpSpPr>
          <p:sp>
            <p:nvSpPr>
              <p:cNvPr id="11682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28" name="Rectangle 227"/>
              <p:cNvSpPr/>
              <p:nvPr/>
            </p:nvSpPr>
            <p:spPr bwMode="auto">
              <a:xfrm>
                <a:off x="1058452" y="2750943"/>
                <a:ext cx="665908" cy="10635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29" name="Rectangle 228"/>
              <p:cNvSpPr/>
              <p:nvPr/>
            </p:nvSpPr>
            <p:spPr bwMode="auto">
              <a:xfrm>
                <a:off x="436454" y="2757092"/>
                <a:ext cx="621998" cy="105736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26" name="Rectangle 229"/>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27" name="Rectangle 230"/>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2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82" name="Group 236"/>
            <p:cNvGrpSpPr>
              <a:grpSpLocks/>
            </p:cNvGrpSpPr>
            <p:nvPr/>
          </p:nvGrpSpPr>
          <p:grpSpPr bwMode="auto">
            <a:xfrm>
              <a:off x="6359525" y="4545014"/>
              <a:ext cx="431800" cy="306387"/>
              <a:chOff x="355958" y="2437424"/>
              <a:chExt cx="1990400" cy="1450803"/>
            </a:xfrm>
          </p:grpSpPr>
          <p:sp>
            <p:nvSpPr>
              <p:cNvPr id="11681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39" name="Rectangle 238"/>
              <p:cNvSpPr/>
              <p:nvPr/>
            </p:nvSpPr>
            <p:spPr bwMode="auto">
              <a:xfrm>
                <a:off x="1058452" y="2753143"/>
                <a:ext cx="665908" cy="105991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40" name="Rectangle 239"/>
              <p:cNvSpPr/>
              <p:nvPr/>
            </p:nvSpPr>
            <p:spPr bwMode="auto">
              <a:xfrm>
                <a:off x="436454" y="2760658"/>
                <a:ext cx="621998" cy="105239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16" name="Rectangle 240"/>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17" name="Rectangle 241"/>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1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cxnSp>
          <p:nvCxnSpPr>
            <p:cNvPr id="248" name="Straight Arrow Connector 247"/>
            <p:cNvCxnSpPr>
              <a:cxnSpLocks noChangeShapeType="1"/>
              <a:stCxn id="116793" idx="2"/>
            </p:cNvCxnSpPr>
            <p:nvPr/>
          </p:nvCxnSpPr>
          <p:spPr bwMode="auto">
            <a:xfrm>
              <a:off x="6575425" y="2895601"/>
              <a:ext cx="1588" cy="1895475"/>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Straight Arrow Connector 248"/>
            <p:cNvCxnSpPr>
              <a:cxnSpLocks noChangeShapeType="1"/>
            </p:cNvCxnSpPr>
            <p:nvPr/>
          </p:nvCxnSpPr>
          <p:spPr bwMode="auto">
            <a:xfrm>
              <a:off x="7088188" y="2903538"/>
              <a:ext cx="44450" cy="2119312"/>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Straight Arrow Connector 249"/>
            <p:cNvCxnSpPr>
              <a:cxnSpLocks noChangeShapeType="1"/>
            </p:cNvCxnSpPr>
            <p:nvPr/>
          </p:nvCxnSpPr>
          <p:spPr bwMode="auto">
            <a:xfrm>
              <a:off x="7720013" y="2895601"/>
              <a:ext cx="63500" cy="2944813"/>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Straight Arrow Connector 250"/>
            <p:cNvCxnSpPr>
              <a:cxnSpLocks noChangeShapeType="1"/>
              <a:stCxn id="116808" idx="2"/>
            </p:cNvCxnSpPr>
            <p:nvPr/>
          </p:nvCxnSpPr>
          <p:spPr bwMode="auto">
            <a:xfrm>
              <a:off x="8193089" y="2895600"/>
              <a:ext cx="22225" cy="3492500"/>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6787" name="Group 251"/>
            <p:cNvGrpSpPr>
              <a:grpSpLocks/>
            </p:cNvGrpSpPr>
            <p:nvPr/>
          </p:nvGrpSpPr>
          <p:grpSpPr bwMode="auto">
            <a:xfrm>
              <a:off x="8029576" y="2647950"/>
              <a:ext cx="327025" cy="247650"/>
              <a:chOff x="8481778" y="1650237"/>
              <a:chExt cx="327460" cy="247650"/>
            </a:xfrm>
          </p:grpSpPr>
          <p:sp>
            <p:nvSpPr>
              <p:cNvPr id="11680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809"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0"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1"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2"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88" name="Group 257"/>
            <p:cNvGrpSpPr>
              <a:grpSpLocks/>
            </p:cNvGrpSpPr>
            <p:nvPr/>
          </p:nvGrpSpPr>
          <p:grpSpPr bwMode="auto">
            <a:xfrm>
              <a:off x="7539039" y="2647950"/>
              <a:ext cx="327025" cy="247650"/>
              <a:chOff x="8481778" y="1650237"/>
              <a:chExt cx="327460" cy="247650"/>
            </a:xfrm>
          </p:grpSpPr>
          <p:sp>
            <p:nvSpPr>
              <p:cNvPr id="11680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804"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5"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6"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7"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89" name="Group 263"/>
            <p:cNvGrpSpPr>
              <a:grpSpLocks/>
            </p:cNvGrpSpPr>
            <p:nvPr/>
          </p:nvGrpSpPr>
          <p:grpSpPr bwMode="auto">
            <a:xfrm>
              <a:off x="6910389" y="2647950"/>
              <a:ext cx="327025" cy="247650"/>
              <a:chOff x="8481778" y="1650237"/>
              <a:chExt cx="327460" cy="247650"/>
            </a:xfrm>
          </p:grpSpPr>
          <p:sp>
            <p:nvSpPr>
              <p:cNvPr id="11679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99"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0"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1"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2"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90" name="Group 269"/>
            <p:cNvGrpSpPr>
              <a:grpSpLocks/>
            </p:cNvGrpSpPr>
            <p:nvPr/>
          </p:nvGrpSpPr>
          <p:grpSpPr bwMode="auto">
            <a:xfrm>
              <a:off x="6410326" y="2647950"/>
              <a:ext cx="328613" cy="247650"/>
              <a:chOff x="8481778" y="1650237"/>
              <a:chExt cx="327460" cy="247650"/>
            </a:xfrm>
          </p:grpSpPr>
          <p:sp>
            <p:nvSpPr>
              <p:cNvPr id="11679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94"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795"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796"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797"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271" name="Rectangle 2"/>
          <p:cNvSpPr>
            <a:spLocks noGrp="1" noChangeArrowheads="1"/>
          </p:cNvSpPr>
          <p:nvPr>
            <p:ph type="title" idx="4294967295"/>
          </p:nvPr>
        </p:nvSpPr>
        <p:spPr>
          <a:xfrm>
            <a:off x="683596" y="172463"/>
            <a:ext cx="10301288" cy="825500"/>
          </a:xfrm>
          <a:prstGeom prst="rect">
            <a:avLst/>
          </a:prstGeom>
          <a:noFill/>
        </p:spPr>
        <p:txBody>
          <a:bodyPr/>
          <a:lstStyle/>
          <a:p>
            <a:pPr algn="ctr">
              <a:lnSpc>
                <a:spcPct val="130000"/>
              </a:lnSpc>
              <a:spcBef>
                <a:spcPts val="0"/>
              </a:spcBef>
            </a:pPr>
            <a:r>
              <a:rPr lang="en-US" altLang="zh-CN" sz="4000" dirty="0">
                <a:latin typeface="+mn-ea"/>
              </a:rPr>
              <a:t>SDN</a:t>
            </a:r>
            <a:r>
              <a:rPr lang="zh-CN" altLang="en-US" sz="4000" dirty="0">
                <a:latin typeface="+mn-ea"/>
              </a:rPr>
              <a:t>：通用转发</a:t>
            </a:r>
            <a:endParaRPr lang="en-US" altLang="zh-CN" sz="4000" dirty="0">
              <a:latin typeface="+mn-ea"/>
              <a:ea typeface="+mn-ea"/>
            </a:endParaRPr>
          </a:p>
        </p:txBody>
      </p:sp>
      <p:sp>
        <p:nvSpPr>
          <p:cNvPr id="273" name="矩形 272"/>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45947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76" name="TextBox 114"/>
          <p:cNvSpPr txBox="1">
            <a:spLocks noChangeArrowheads="1"/>
          </p:cNvSpPr>
          <p:nvPr/>
        </p:nvSpPr>
        <p:spPr bwMode="auto">
          <a:xfrm>
            <a:off x="995170" y="2425507"/>
            <a:ext cx="4951882"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lnSpc>
                <a:spcPct val="130000"/>
              </a:lnSpc>
              <a:buClr>
                <a:srgbClr val="0070C0"/>
              </a:buClr>
              <a:buFont typeface="Arial" panose="020B0604020202020204" pitchFamily="34" charset="0"/>
              <a:buChar char="•"/>
            </a:pPr>
            <a:r>
              <a:rPr lang="zh-CN" altLang="en-US" sz="2800" dirty="0">
                <a:latin typeface="微软雅黑" pitchFamily="34" charset="-122"/>
                <a:ea typeface="微软雅黑" pitchFamily="34" charset="-122"/>
              </a:rPr>
              <a:t>基于流的转发</a:t>
            </a:r>
            <a:endParaRPr lang="en-US" altLang="zh-CN" sz="2800" dirty="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en-US" sz="2800" dirty="0">
                <a:latin typeface="微软雅黑" pitchFamily="34" charset="-122"/>
                <a:ea typeface="微软雅黑" pitchFamily="34" charset="-122"/>
              </a:rPr>
              <a:t>数据平面与控制平面分离</a:t>
            </a:r>
            <a:endParaRPr lang="en-US" altLang="zh-CN" sz="2800" dirty="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en-US" sz="2800" dirty="0">
                <a:latin typeface="微软雅黑" pitchFamily="34" charset="-122"/>
                <a:ea typeface="微软雅黑" pitchFamily="34" charset="-122"/>
              </a:rPr>
              <a:t>网络控制功能：位于数据平面交换机外部</a:t>
            </a:r>
            <a:endParaRPr lang="en-US" altLang="zh-CN" sz="2800" dirty="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en-US" sz="2800" dirty="0">
                <a:latin typeface="微软雅黑" pitchFamily="34" charset="-122"/>
                <a:ea typeface="微软雅黑" pitchFamily="34" charset="-122"/>
              </a:rPr>
              <a:t>可编程的网络</a:t>
            </a:r>
            <a:endParaRPr lang="en-US" altLang="zh-CN" sz="2800" dirty="0">
              <a:latin typeface="微软雅黑" pitchFamily="34" charset="-122"/>
              <a:ea typeface="微软雅黑" pitchFamily="34" charset="-122"/>
            </a:endParaRPr>
          </a:p>
        </p:txBody>
      </p:sp>
      <p:sp>
        <p:nvSpPr>
          <p:cNvPr id="271" name="Rectangle 2"/>
          <p:cNvSpPr>
            <a:spLocks noGrp="1" noChangeArrowheads="1"/>
          </p:cNvSpPr>
          <p:nvPr>
            <p:ph type="title" idx="4294967295"/>
          </p:nvPr>
        </p:nvSpPr>
        <p:spPr>
          <a:xfrm>
            <a:off x="608948" y="197203"/>
            <a:ext cx="10301288" cy="825500"/>
          </a:xfrm>
          <a:prstGeom prst="rect">
            <a:avLst/>
          </a:prstGeom>
          <a:noFill/>
        </p:spPr>
        <p:txBody>
          <a:bodyPr/>
          <a:lstStyle/>
          <a:p>
            <a:pPr algn="ctr">
              <a:lnSpc>
                <a:spcPct val="130000"/>
              </a:lnSpc>
              <a:spcBef>
                <a:spcPts val="0"/>
              </a:spcBef>
            </a:pPr>
            <a:r>
              <a:rPr lang="en-US" altLang="zh-CN" sz="4000" dirty="0">
                <a:latin typeface="+mn-ea"/>
              </a:rPr>
              <a:t>SDN</a:t>
            </a:r>
            <a:r>
              <a:rPr lang="zh-CN" altLang="en-US" sz="4000" dirty="0">
                <a:latin typeface="+mn-ea"/>
              </a:rPr>
              <a:t>体系结构及特征</a:t>
            </a:r>
            <a:endParaRPr lang="en-US" altLang="zh-CN" sz="4000" dirty="0">
              <a:latin typeface="+mn-ea"/>
              <a:ea typeface="+mn-ea"/>
            </a:endParaRPr>
          </a:p>
        </p:txBody>
      </p:sp>
      <p:sp>
        <p:nvSpPr>
          <p:cNvPr id="273" name="矩形 272"/>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30916" y="1191812"/>
            <a:ext cx="4178458" cy="5103131"/>
            <a:chOff x="6930916" y="1562205"/>
            <a:chExt cx="4178458" cy="5103131"/>
          </a:xfrm>
        </p:grpSpPr>
        <p:sp>
          <p:nvSpPr>
            <p:cNvPr id="274" name="TextBox 399"/>
            <p:cNvSpPr txBox="1">
              <a:spLocks noChangeArrowheads="1"/>
            </p:cNvSpPr>
            <p:nvPr/>
          </p:nvSpPr>
          <p:spPr bwMode="auto">
            <a:xfrm>
              <a:off x="10099942" y="5510036"/>
              <a:ext cx="1005404" cy="28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latin typeface="+mn-ea"/>
                  <a:ea typeface="+mn-ea"/>
                </a:rPr>
                <a:t>数据平面</a:t>
              </a:r>
              <a:endParaRPr lang="en-US" sz="1600" dirty="0">
                <a:latin typeface="+mn-ea"/>
                <a:ea typeface="+mn-ea"/>
              </a:endParaRPr>
            </a:p>
          </p:txBody>
        </p:sp>
        <p:sp>
          <p:nvSpPr>
            <p:cNvPr id="275" name="TextBox 400"/>
            <p:cNvSpPr txBox="1">
              <a:spLocks noChangeArrowheads="1"/>
            </p:cNvSpPr>
            <p:nvPr/>
          </p:nvSpPr>
          <p:spPr bwMode="auto">
            <a:xfrm>
              <a:off x="10103970" y="3105548"/>
              <a:ext cx="1005404" cy="28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zh-CN"/>
              </a:defPPr>
              <a:lvl1pPr algn="ctr">
                <a:lnSpc>
                  <a:spcPts val="1463"/>
                </a:lnSpc>
                <a:defRPr sz="1400" b="1">
                  <a:latin typeface="+mn-ea"/>
                  <a:cs typeface="ＭＳ Ｐゴシック" charset="0"/>
                </a:defRPr>
              </a:lvl1pPr>
              <a:lvl2pPr marL="742950" indent="-285750">
                <a:defRPr sz="2400">
                  <a:latin typeface="Arial" charset="0"/>
                  <a:ea typeface="ＭＳ Ｐゴシック" charset="0"/>
                </a:defRPr>
              </a:lvl2pPr>
              <a:lvl3pPr marL="1143000" indent="-228600">
                <a:defRPr sz="2400">
                  <a:latin typeface="Arial" charset="0"/>
                  <a:ea typeface="ＭＳ Ｐゴシック" charset="0"/>
                </a:defRPr>
              </a:lvl3pPr>
              <a:lvl4pPr marL="1600200" indent="-228600">
                <a:defRPr sz="2400">
                  <a:latin typeface="Arial" charset="0"/>
                  <a:ea typeface="ＭＳ Ｐゴシック" charset="0"/>
                </a:defRPr>
              </a:lvl4pPr>
              <a:lvl5pPr marL="2057400" indent="-22860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zh-CN" altLang="en-US" sz="1600" b="0" dirty="0"/>
                <a:t>控制平面</a:t>
              </a:r>
              <a:endParaRPr lang="en-US" sz="1600" b="0" dirty="0"/>
            </a:p>
          </p:txBody>
        </p:sp>
        <p:cxnSp>
          <p:nvCxnSpPr>
            <p:cNvPr id="276" name="Straight Connector 10"/>
            <p:cNvCxnSpPr/>
            <p:nvPr/>
          </p:nvCxnSpPr>
          <p:spPr bwMode="auto">
            <a:xfrm flipV="1">
              <a:off x="7213408" y="5033567"/>
              <a:ext cx="2791783" cy="14329"/>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77" name="Straight Connector 11"/>
            <p:cNvCxnSpPr/>
            <p:nvPr/>
          </p:nvCxnSpPr>
          <p:spPr bwMode="auto">
            <a:xfrm flipV="1">
              <a:off x="7132972" y="3213236"/>
              <a:ext cx="3041550" cy="18563"/>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78" name="Group 12"/>
            <p:cNvGrpSpPr/>
            <p:nvPr/>
          </p:nvGrpSpPr>
          <p:grpSpPr>
            <a:xfrm>
              <a:off x="7105356" y="5329901"/>
              <a:ext cx="2979208" cy="973667"/>
              <a:chOff x="2592388" y="5601756"/>
              <a:chExt cx="4027487" cy="939800"/>
            </a:xfrm>
          </p:grpSpPr>
          <p:sp>
            <p:nvSpPr>
              <p:cNvPr id="279" name="Freeform 2"/>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cxnSp>
            <p:nvCxnSpPr>
              <p:cNvPr id="280" name="Straight Connector 69"/>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70"/>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71"/>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72"/>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73"/>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74"/>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75"/>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76"/>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88" name="Group 347"/>
              <p:cNvGrpSpPr>
                <a:grpSpLocks/>
              </p:cNvGrpSpPr>
              <p:nvPr/>
            </p:nvGrpSpPr>
            <p:grpSpPr bwMode="auto">
              <a:xfrm>
                <a:off x="5856401" y="5796097"/>
                <a:ext cx="588970" cy="242608"/>
                <a:chOff x="1871277" y="1576300"/>
                <a:chExt cx="1128371" cy="437861"/>
              </a:xfrm>
            </p:grpSpPr>
            <p:sp>
              <p:nvSpPr>
                <p:cNvPr id="329" name="Oval 118"/>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0" name="Rectangle 11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120"/>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2" name="Freeform 12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122"/>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4" name="Freeform 123"/>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5" name="Freeform 124"/>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36" name="Straight Connector 125"/>
                <p:cNvCxnSpPr>
                  <a:endCxn id="331"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37" name="Straight Connector 126"/>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89" name="Group 347"/>
              <p:cNvGrpSpPr>
                <a:grpSpLocks/>
              </p:cNvGrpSpPr>
              <p:nvPr/>
            </p:nvGrpSpPr>
            <p:grpSpPr bwMode="auto">
              <a:xfrm>
                <a:off x="4375328" y="5654000"/>
                <a:ext cx="588970" cy="242608"/>
                <a:chOff x="1871277" y="1576300"/>
                <a:chExt cx="1128371" cy="437861"/>
              </a:xfrm>
            </p:grpSpPr>
            <p:sp>
              <p:nvSpPr>
                <p:cNvPr id="320" name="Oval 109"/>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21" name="Rectangle 11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2" name="Oval 111"/>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23" name="Freeform 11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4" name="Freeform 113"/>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5" name="Freeform 114"/>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6" name="Freeform 115"/>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27" name="Straight Connector 116"/>
                <p:cNvCxnSpPr>
                  <a:endCxn id="32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8" name="Straight Connector 117"/>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90" name="Group 347"/>
              <p:cNvGrpSpPr>
                <a:grpSpLocks/>
              </p:cNvGrpSpPr>
              <p:nvPr/>
            </p:nvGrpSpPr>
            <p:grpSpPr bwMode="auto">
              <a:xfrm>
                <a:off x="2848241" y="5847813"/>
                <a:ext cx="588970" cy="242608"/>
                <a:chOff x="1871277" y="1576300"/>
                <a:chExt cx="1128371" cy="437861"/>
              </a:xfrm>
            </p:grpSpPr>
            <p:sp>
              <p:nvSpPr>
                <p:cNvPr id="311" name="Oval 100"/>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2" name="Rectangle 10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3" name="Oval 102"/>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4" name="Freeform 10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5" name="Freeform 104"/>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6" name="Freeform 105"/>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 name="Freeform 106"/>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18" name="Straight Connector 107"/>
                <p:cNvCxnSpPr>
                  <a:endCxn id="31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9" name="Straight Connector 108"/>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91" name="Group 347"/>
              <p:cNvGrpSpPr>
                <a:grpSpLocks/>
              </p:cNvGrpSpPr>
              <p:nvPr/>
            </p:nvGrpSpPr>
            <p:grpSpPr bwMode="auto">
              <a:xfrm>
                <a:off x="5166757" y="6114152"/>
                <a:ext cx="588970" cy="242608"/>
                <a:chOff x="1871277" y="1576300"/>
                <a:chExt cx="1128371" cy="437861"/>
              </a:xfrm>
            </p:grpSpPr>
            <p:sp>
              <p:nvSpPr>
                <p:cNvPr id="302" name="Oval 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3" name="Rectangle 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4" name="Oval 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5" name="Freeform 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6" name="Freeform 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7" name="Freeform 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8" name="Freeform 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09" name="Straight Connector 98"/>
                <p:cNvCxnSpPr>
                  <a:endCxn id="3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0" name="Straight Connector 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92" name="Group 347"/>
              <p:cNvGrpSpPr>
                <a:grpSpLocks/>
              </p:cNvGrpSpPr>
              <p:nvPr/>
            </p:nvGrpSpPr>
            <p:grpSpPr bwMode="auto">
              <a:xfrm>
                <a:off x="3704088" y="6206732"/>
                <a:ext cx="588970" cy="242608"/>
                <a:chOff x="1871277" y="1576300"/>
                <a:chExt cx="1128371" cy="437861"/>
              </a:xfrm>
            </p:grpSpPr>
            <p:sp>
              <p:nvSpPr>
                <p:cNvPr id="293" name="Oval 82"/>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4" name="Rectangle 8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5" name="Oval 84"/>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6" name="Freeform 8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7" name="Freeform 8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8" name="Freeform 8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9" name="Freeform 8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00" name="Straight Connector 89"/>
                <p:cNvCxnSpPr>
                  <a:endCxn id="29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01" name="Straight Connector 9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338" name="Group 13"/>
            <p:cNvGrpSpPr/>
            <p:nvPr/>
          </p:nvGrpSpPr>
          <p:grpSpPr>
            <a:xfrm>
              <a:off x="6930916" y="3550653"/>
              <a:ext cx="3116606" cy="1053561"/>
              <a:chOff x="4990227" y="2877416"/>
              <a:chExt cx="3116606" cy="1053561"/>
            </a:xfrm>
          </p:grpSpPr>
          <p:sp>
            <p:nvSpPr>
              <p:cNvPr id="339" name="Rectangle 32"/>
              <p:cNvSpPr/>
              <p:nvPr/>
            </p:nvSpPr>
            <p:spPr bwMode="auto">
              <a:xfrm>
                <a:off x="5418665" y="2913389"/>
                <a:ext cx="268816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0" name="Freeform 33"/>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341" name="Group 950"/>
              <p:cNvGrpSpPr>
                <a:grpSpLocks/>
              </p:cNvGrpSpPr>
              <p:nvPr/>
            </p:nvGrpSpPr>
            <p:grpSpPr bwMode="auto">
              <a:xfrm>
                <a:off x="4990227" y="3351862"/>
                <a:ext cx="251561" cy="564103"/>
                <a:chOff x="4140" y="429"/>
                <a:chExt cx="1425" cy="2396"/>
              </a:xfrm>
            </p:grpSpPr>
            <p:sp>
              <p:nvSpPr>
                <p:cNvPr id="343"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45"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6"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48" name="Group 956"/>
                <p:cNvGrpSpPr>
                  <a:grpSpLocks/>
                </p:cNvGrpSpPr>
                <p:nvPr/>
              </p:nvGrpSpPr>
              <p:grpSpPr bwMode="auto">
                <a:xfrm>
                  <a:off x="4749" y="668"/>
                  <a:ext cx="581" cy="145"/>
                  <a:chOff x="614" y="2568"/>
                  <a:chExt cx="725" cy="139"/>
                </a:xfrm>
              </p:grpSpPr>
              <p:sp>
                <p:nvSpPr>
                  <p:cNvPr id="37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7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4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 name="Group 960"/>
                <p:cNvGrpSpPr>
                  <a:grpSpLocks/>
                </p:cNvGrpSpPr>
                <p:nvPr/>
              </p:nvGrpSpPr>
              <p:grpSpPr bwMode="auto">
                <a:xfrm>
                  <a:off x="4747" y="994"/>
                  <a:ext cx="581" cy="134"/>
                  <a:chOff x="614" y="2568"/>
                  <a:chExt cx="725" cy="139"/>
                </a:xfrm>
              </p:grpSpPr>
              <p:sp>
                <p:nvSpPr>
                  <p:cNvPr id="37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7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5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3" name="Group 965"/>
                <p:cNvGrpSpPr>
                  <a:grpSpLocks/>
                </p:cNvGrpSpPr>
                <p:nvPr/>
              </p:nvGrpSpPr>
              <p:grpSpPr bwMode="auto">
                <a:xfrm>
                  <a:off x="4735" y="1627"/>
                  <a:ext cx="582" cy="151"/>
                  <a:chOff x="614" y="2568"/>
                  <a:chExt cx="725" cy="139"/>
                </a:xfrm>
              </p:grpSpPr>
              <p:sp>
                <p:nvSpPr>
                  <p:cNvPr id="36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7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4"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55" name="Group 969"/>
                <p:cNvGrpSpPr>
                  <a:grpSpLocks/>
                </p:cNvGrpSpPr>
                <p:nvPr/>
              </p:nvGrpSpPr>
              <p:grpSpPr bwMode="auto">
                <a:xfrm>
                  <a:off x="4739" y="1327"/>
                  <a:ext cx="582" cy="139"/>
                  <a:chOff x="614" y="2568"/>
                  <a:chExt cx="725" cy="139"/>
                </a:xfrm>
              </p:grpSpPr>
              <p:sp>
                <p:nvSpPr>
                  <p:cNvPr id="36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57"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8"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0"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6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6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a:solidFill>
                      <a:srgbClr val="FF0000"/>
                    </a:solidFill>
                  </a:endParaRPr>
                </a:p>
              </p:txBody>
            </p:sp>
            <p:sp>
              <p:nvSpPr>
                <p:cNvPr id="36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342" name="TextBox 35"/>
              <p:cNvSpPr txBox="1"/>
              <p:nvPr/>
            </p:nvSpPr>
            <p:spPr>
              <a:xfrm>
                <a:off x="5929819" y="3090332"/>
                <a:ext cx="1553630" cy="615553"/>
              </a:xfrm>
              <a:prstGeom prst="rect">
                <a:avLst/>
              </a:prstGeom>
              <a:noFill/>
            </p:spPr>
            <p:txBody>
              <a:bodyPr wrap="none" rtlCol="0">
                <a:spAutoFit/>
              </a:bodyPr>
              <a:lstStyle/>
              <a:p>
                <a:pPr algn="ctr"/>
                <a:r>
                  <a:rPr lang="en-US" dirty="0"/>
                  <a:t>SDN </a:t>
                </a:r>
                <a:r>
                  <a:rPr lang="zh-CN" altLang="en-US" dirty="0"/>
                  <a:t>控制器</a:t>
                </a:r>
                <a:endParaRPr lang="en-US" altLang="zh-CN" dirty="0"/>
              </a:p>
              <a:p>
                <a:pPr algn="ctr"/>
                <a:r>
                  <a:rPr lang="en-US" sz="1600" dirty="0"/>
                  <a:t>(</a:t>
                </a:r>
                <a:r>
                  <a:rPr lang="zh-CN" altLang="en-US" sz="1600" dirty="0"/>
                  <a:t>网络操作系统</a:t>
                </a:r>
                <a:r>
                  <a:rPr lang="en-US" sz="1600" dirty="0"/>
                  <a:t>)</a:t>
                </a:r>
              </a:p>
            </p:txBody>
          </p:sp>
        </p:grpSp>
        <p:sp>
          <p:nvSpPr>
            <p:cNvPr id="375" name="TextBox 14"/>
            <p:cNvSpPr txBox="1"/>
            <p:nvPr/>
          </p:nvSpPr>
          <p:spPr>
            <a:xfrm>
              <a:off x="8778398" y="1562205"/>
              <a:ext cx="595035" cy="584776"/>
            </a:xfrm>
            <a:prstGeom prst="rect">
              <a:avLst/>
            </a:prstGeom>
            <a:noFill/>
          </p:spPr>
          <p:txBody>
            <a:bodyPr wrap="none" rtlCol="0">
              <a:spAutoFit/>
            </a:bodyPr>
            <a:lstStyle/>
            <a:p>
              <a:r>
                <a:rPr lang="en-US" sz="3200" dirty="0">
                  <a:solidFill>
                    <a:srgbClr val="008000"/>
                  </a:solidFill>
                </a:rPr>
                <a:t>…</a:t>
              </a:r>
            </a:p>
          </p:txBody>
        </p:sp>
        <p:grpSp>
          <p:nvGrpSpPr>
            <p:cNvPr id="376" name="Group 15"/>
            <p:cNvGrpSpPr/>
            <p:nvPr/>
          </p:nvGrpSpPr>
          <p:grpSpPr>
            <a:xfrm>
              <a:off x="7106604" y="1781366"/>
              <a:ext cx="1023471" cy="590176"/>
              <a:chOff x="4721412" y="1277470"/>
              <a:chExt cx="1023471" cy="590176"/>
            </a:xfrm>
          </p:grpSpPr>
          <p:sp>
            <p:nvSpPr>
              <p:cNvPr id="377" name="Oval 30"/>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8" name="TextBox 31"/>
              <p:cNvSpPr txBox="1"/>
              <p:nvPr/>
            </p:nvSpPr>
            <p:spPr>
              <a:xfrm>
                <a:off x="4914450" y="1374585"/>
                <a:ext cx="646332" cy="369332"/>
              </a:xfrm>
              <a:prstGeom prst="rect">
                <a:avLst/>
              </a:prstGeom>
              <a:noFill/>
            </p:spPr>
            <p:txBody>
              <a:bodyPr wrap="none" rtlCol="0">
                <a:spAutoFit/>
              </a:bodyPr>
              <a:lstStyle/>
              <a:p>
                <a:pPr algn="ctr"/>
                <a:r>
                  <a:rPr lang="zh-CN" altLang="en-US" dirty="0">
                    <a:solidFill>
                      <a:srgbClr val="FFFF00"/>
                    </a:solidFill>
                  </a:rPr>
                  <a:t>路由</a:t>
                </a:r>
                <a:endParaRPr lang="en-US" dirty="0">
                  <a:solidFill>
                    <a:srgbClr val="FFFF00"/>
                  </a:solidFill>
                </a:endParaRPr>
              </a:p>
            </p:txBody>
          </p:sp>
        </p:grpSp>
        <p:grpSp>
          <p:nvGrpSpPr>
            <p:cNvPr id="379" name="Group 16"/>
            <p:cNvGrpSpPr/>
            <p:nvPr/>
          </p:nvGrpSpPr>
          <p:grpSpPr>
            <a:xfrm>
              <a:off x="7941318" y="2302316"/>
              <a:ext cx="1023471" cy="590176"/>
              <a:chOff x="6106459" y="1967753"/>
              <a:chExt cx="1023471" cy="590176"/>
            </a:xfrm>
          </p:grpSpPr>
          <p:sp>
            <p:nvSpPr>
              <p:cNvPr id="380" name="Oval 28"/>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1" name="TextBox 29"/>
              <p:cNvSpPr txBox="1"/>
              <p:nvPr/>
            </p:nvSpPr>
            <p:spPr>
              <a:xfrm>
                <a:off x="6305808" y="1997637"/>
                <a:ext cx="646331" cy="535531"/>
              </a:xfrm>
              <a:prstGeom prst="rect">
                <a:avLst/>
              </a:prstGeom>
              <a:noFill/>
            </p:spPr>
            <p:txBody>
              <a:bodyPr wrap="none" rtlCol="0">
                <a:spAutoFit/>
              </a:bodyPr>
              <a:lstStyle/>
              <a:p>
                <a:pPr algn="ctr">
                  <a:lnSpc>
                    <a:spcPct val="80000"/>
                  </a:lnSpc>
                </a:pPr>
                <a:r>
                  <a:rPr lang="zh-CN" altLang="en-US" dirty="0">
                    <a:solidFill>
                      <a:srgbClr val="FFFF00"/>
                    </a:solidFill>
                  </a:rPr>
                  <a:t>访问</a:t>
                </a:r>
                <a:endParaRPr lang="en-US" altLang="zh-CN" dirty="0">
                  <a:solidFill>
                    <a:srgbClr val="FFFF00"/>
                  </a:solidFill>
                </a:endParaRPr>
              </a:p>
              <a:p>
                <a:pPr algn="ctr">
                  <a:lnSpc>
                    <a:spcPct val="80000"/>
                  </a:lnSpc>
                </a:pPr>
                <a:r>
                  <a:rPr lang="zh-CN" altLang="en-US" dirty="0">
                    <a:solidFill>
                      <a:srgbClr val="FFFF00"/>
                    </a:solidFill>
                  </a:rPr>
                  <a:t>控制</a:t>
                </a:r>
                <a:endParaRPr lang="en-US" dirty="0">
                  <a:solidFill>
                    <a:srgbClr val="FFFF00"/>
                  </a:solidFill>
                </a:endParaRPr>
              </a:p>
            </p:txBody>
          </p:sp>
        </p:grpSp>
        <p:grpSp>
          <p:nvGrpSpPr>
            <p:cNvPr id="382" name="Group 17"/>
            <p:cNvGrpSpPr/>
            <p:nvPr/>
          </p:nvGrpSpPr>
          <p:grpSpPr>
            <a:xfrm>
              <a:off x="9171527" y="2260771"/>
              <a:ext cx="1023471" cy="590176"/>
              <a:chOff x="6938682" y="977153"/>
              <a:chExt cx="1023471" cy="590176"/>
            </a:xfrm>
          </p:grpSpPr>
          <p:sp>
            <p:nvSpPr>
              <p:cNvPr id="383" name="Oval 26"/>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4" name="TextBox 27"/>
              <p:cNvSpPr txBox="1"/>
              <p:nvPr/>
            </p:nvSpPr>
            <p:spPr>
              <a:xfrm>
                <a:off x="7138030" y="1007037"/>
                <a:ext cx="646331" cy="535531"/>
              </a:xfrm>
              <a:prstGeom prst="rect">
                <a:avLst/>
              </a:prstGeom>
              <a:noFill/>
            </p:spPr>
            <p:txBody>
              <a:bodyPr wrap="none" rtlCol="0">
                <a:spAutoFit/>
              </a:bodyPr>
              <a:lstStyle/>
              <a:p>
                <a:pPr algn="ctr">
                  <a:lnSpc>
                    <a:spcPct val="80000"/>
                  </a:lnSpc>
                </a:pPr>
                <a:r>
                  <a:rPr lang="zh-CN" altLang="en-US" dirty="0">
                    <a:solidFill>
                      <a:srgbClr val="FFFF00"/>
                    </a:solidFill>
                  </a:rPr>
                  <a:t>负载</a:t>
                </a:r>
                <a:endParaRPr lang="en-US" altLang="zh-CN" dirty="0">
                  <a:solidFill>
                    <a:srgbClr val="FFFF00"/>
                  </a:solidFill>
                </a:endParaRPr>
              </a:p>
              <a:p>
                <a:pPr algn="ctr">
                  <a:lnSpc>
                    <a:spcPct val="80000"/>
                  </a:lnSpc>
                </a:pPr>
                <a:r>
                  <a:rPr lang="zh-CN" altLang="en-US" dirty="0">
                    <a:solidFill>
                      <a:srgbClr val="FFFF00"/>
                    </a:solidFill>
                  </a:rPr>
                  <a:t>均衡</a:t>
                </a:r>
                <a:endParaRPr lang="en-US" dirty="0">
                  <a:solidFill>
                    <a:srgbClr val="FFFF00"/>
                  </a:solidFill>
                </a:endParaRPr>
              </a:p>
            </p:txBody>
          </p:sp>
        </p:grpSp>
        <p:cxnSp>
          <p:nvCxnSpPr>
            <p:cNvPr id="385" name="Straight Arrow Connector 18"/>
            <p:cNvCxnSpPr/>
            <p:nvPr/>
          </p:nvCxnSpPr>
          <p:spPr bwMode="auto">
            <a:xfrm flipV="1">
              <a:off x="10567934" y="1721848"/>
              <a:ext cx="0" cy="12488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6" name="Straight Arrow Connector 19"/>
            <p:cNvCxnSpPr/>
            <p:nvPr/>
          </p:nvCxnSpPr>
          <p:spPr bwMode="auto">
            <a:xfrm>
              <a:off x="10593334" y="3470081"/>
              <a:ext cx="0" cy="152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7" name="Straight Arrow Connector 20"/>
            <p:cNvCxnSpPr/>
            <p:nvPr/>
          </p:nvCxnSpPr>
          <p:spPr bwMode="auto">
            <a:xfrm>
              <a:off x="10601705" y="5885529"/>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8" name="Straight Arrow Connector 21"/>
            <p:cNvCxnSpPr/>
            <p:nvPr/>
          </p:nvCxnSpPr>
          <p:spPr bwMode="auto">
            <a:xfrm flipV="1">
              <a:off x="10594009" y="5049925"/>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89" name="TextBox 399"/>
            <p:cNvSpPr txBox="1">
              <a:spLocks noChangeArrowheads="1"/>
            </p:cNvSpPr>
            <p:nvPr/>
          </p:nvSpPr>
          <p:spPr bwMode="auto">
            <a:xfrm>
              <a:off x="8591405" y="4739499"/>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solidFill>
                    <a:prstClr val="black"/>
                  </a:solidFill>
                  <a:latin typeface="+mn-ea"/>
                  <a:ea typeface="+mn-ea"/>
                </a:rPr>
                <a:t>南向</a:t>
              </a:r>
              <a:r>
                <a:rPr lang="en-US" altLang="zh-CN" sz="1400" dirty="0">
                  <a:latin typeface="+mn-ea"/>
                  <a:ea typeface="+mn-ea"/>
                </a:rPr>
                <a:t> API</a:t>
              </a:r>
            </a:p>
          </p:txBody>
        </p:sp>
        <p:sp>
          <p:nvSpPr>
            <p:cNvPr id="390" name="TextBox 399"/>
            <p:cNvSpPr txBox="1">
              <a:spLocks noChangeArrowheads="1"/>
            </p:cNvSpPr>
            <p:nvPr/>
          </p:nvSpPr>
          <p:spPr bwMode="auto">
            <a:xfrm>
              <a:off x="8587468" y="3267981"/>
              <a:ext cx="1635889" cy="284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solidFill>
                    <a:prstClr val="black"/>
                  </a:solidFill>
                  <a:latin typeface="+mn-ea"/>
                  <a:ea typeface="+mn-ea"/>
                  <a:cs typeface="+mn-cs"/>
                </a:rPr>
                <a:t>北向</a:t>
              </a:r>
              <a:r>
                <a:rPr lang="en-US" sz="1400" dirty="0">
                  <a:latin typeface="+mn-ea"/>
                  <a:ea typeface="+mn-ea"/>
                </a:rPr>
                <a:t> API</a:t>
              </a:r>
            </a:p>
          </p:txBody>
        </p:sp>
        <p:sp>
          <p:nvSpPr>
            <p:cNvPr id="391" name="TextBox 399"/>
            <p:cNvSpPr txBox="1">
              <a:spLocks noChangeArrowheads="1"/>
            </p:cNvSpPr>
            <p:nvPr/>
          </p:nvSpPr>
          <p:spPr bwMode="auto">
            <a:xfrm>
              <a:off x="7483065" y="6380643"/>
              <a:ext cx="2302688" cy="284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altLang="zh-CN" sz="1600" dirty="0">
                  <a:solidFill>
                    <a:prstClr val="black"/>
                  </a:solidFill>
                  <a:latin typeface="+mn-ea"/>
                  <a:ea typeface="+mn-ea"/>
                </a:rPr>
                <a:t>SDN</a:t>
              </a:r>
              <a:r>
                <a:rPr lang="zh-CN" altLang="en-US" sz="1600" dirty="0">
                  <a:solidFill>
                    <a:prstClr val="black"/>
                  </a:solidFill>
                  <a:latin typeface="+mn-ea"/>
                  <a:ea typeface="+mn-ea"/>
                </a:rPr>
                <a:t>控制的交换机</a:t>
              </a:r>
              <a:endParaRPr lang="en-US" sz="1400" i="1" dirty="0">
                <a:latin typeface="+mn-ea"/>
                <a:ea typeface="+mn-ea"/>
              </a:endParaRPr>
            </a:p>
          </p:txBody>
        </p:sp>
        <p:sp>
          <p:nvSpPr>
            <p:cNvPr id="392" name="TextBox 399"/>
            <p:cNvSpPr txBox="1">
              <a:spLocks noChangeArrowheads="1"/>
            </p:cNvSpPr>
            <p:nvPr/>
          </p:nvSpPr>
          <p:spPr bwMode="auto">
            <a:xfrm>
              <a:off x="7648597" y="1564837"/>
              <a:ext cx="238165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latin typeface="+mn-ea"/>
                  <a:ea typeface="+mn-ea"/>
                </a:rPr>
                <a:t>网络控制应用程序</a:t>
              </a:r>
              <a:endParaRPr lang="en-US" sz="1600" dirty="0">
                <a:latin typeface="+mn-ea"/>
                <a:ea typeface="+mn-ea"/>
              </a:endParaRPr>
            </a:p>
          </p:txBody>
        </p:sp>
      </p:grpSp>
      <p:sp>
        <p:nvSpPr>
          <p:cNvPr id="4" name="矩形 3"/>
          <p:cNvSpPr/>
          <p:nvPr/>
        </p:nvSpPr>
        <p:spPr>
          <a:xfrm>
            <a:off x="8464198" y="6468508"/>
            <a:ext cx="1604927" cy="369332"/>
          </a:xfrm>
          <a:prstGeom prst="rect">
            <a:avLst/>
          </a:prstGeom>
        </p:spPr>
        <p:txBody>
          <a:bodyPr wrap="none">
            <a:spAutoFit/>
          </a:bodyPr>
          <a:lstStyle/>
          <a:p>
            <a:r>
              <a:rPr lang="en-US" altLang="zh-CN" dirty="0">
                <a:latin typeface="+mn-ea"/>
              </a:rPr>
              <a:t>SDN</a:t>
            </a:r>
            <a:r>
              <a:rPr lang="zh-CN" altLang="en-US" dirty="0">
                <a:latin typeface="+mn-ea"/>
              </a:rPr>
              <a:t>体系结构</a:t>
            </a:r>
            <a:endParaRPr lang="zh-CN" altLang="en-US" dirty="0"/>
          </a:p>
        </p:txBody>
      </p:sp>
      <p:sp>
        <p:nvSpPr>
          <p:cNvPr id="396" name="圆角矩形 395"/>
          <p:cNvSpPr/>
          <p:nvPr/>
        </p:nvSpPr>
        <p:spPr>
          <a:xfrm>
            <a:off x="1039610" y="1657079"/>
            <a:ext cx="2932698" cy="565551"/>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a:solidFill>
                  <a:schemeClr val="tx1"/>
                </a:solidFill>
                <a:latin typeface="+mn-ea"/>
              </a:rPr>
              <a:t>特  征</a:t>
            </a:r>
            <a:endParaRPr lang="en-US" altLang="zh-CN" sz="3000" dirty="0">
              <a:solidFill>
                <a:schemeClr val="tx1"/>
              </a:solidFill>
              <a:latin typeface="+mn-ea"/>
            </a:endParaRPr>
          </a:p>
        </p:txBody>
      </p:sp>
    </p:spTree>
    <p:extLst>
      <p:ext uri="{BB962C8B-B14F-4D97-AF65-F5344CB8AC3E}">
        <p14:creationId xmlns:p14="http://schemas.microsoft.com/office/powerpoint/2010/main" val="1320620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221"/>
          <p:cNvSpPr/>
          <p:nvPr/>
        </p:nvSpPr>
        <p:spPr bwMode="auto">
          <a:xfrm>
            <a:off x="4131449" y="2082089"/>
            <a:ext cx="5228030" cy="3568673"/>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438" name="Straight Connector 437"/>
          <p:cNvCxnSpPr>
            <a:endCxn id="217" idx="4"/>
          </p:cNvCxnSpPr>
          <p:nvPr/>
        </p:nvCxnSpPr>
        <p:spPr bwMode="auto">
          <a:xfrm flipH="1" flipV="1">
            <a:off x="7567500" y="1910775"/>
            <a:ext cx="605" cy="407737"/>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75" name="Rounded Rectangle 374"/>
          <p:cNvSpPr/>
          <p:nvPr/>
        </p:nvSpPr>
        <p:spPr>
          <a:xfrm>
            <a:off x="4269957" y="3165861"/>
            <a:ext cx="4945030" cy="1553784"/>
          </a:xfrm>
          <a:prstGeom prst="roundRect">
            <a:avLst/>
          </a:prstGeom>
          <a:solidFill>
            <a:schemeClr val="accent5">
              <a:lumMod val="75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380" name="Rounded Rectangle 379"/>
          <p:cNvSpPr/>
          <p:nvPr/>
        </p:nvSpPr>
        <p:spPr>
          <a:xfrm>
            <a:off x="4269957" y="4779179"/>
            <a:ext cx="4959028" cy="737977"/>
          </a:xfrm>
          <a:prstGeom prst="roundRect">
            <a:avLst/>
          </a:prstGeom>
          <a:solidFill>
            <a:schemeClr val="accent5">
              <a:lumMod val="75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cxnSp>
        <p:nvCxnSpPr>
          <p:cNvPr id="386" name="Straight Connector 385"/>
          <p:cNvCxnSpPr/>
          <p:nvPr/>
        </p:nvCxnSpPr>
        <p:spPr bwMode="auto">
          <a:xfrm>
            <a:off x="4354964" y="5687428"/>
            <a:ext cx="4860022"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89" name="TextBox 388"/>
          <p:cNvSpPr txBox="1"/>
          <p:nvPr/>
        </p:nvSpPr>
        <p:spPr>
          <a:xfrm>
            <a:off x="4286648" y="3773215"/>
            <a:ext cx="5089063" cy="325730"/>
          </a:xfrm>
          <a:prstGeom prst="rect">
            <a:avLst/>
          </a:prstGeom>
          <a:noFill/>
        </p:spPr>
        <p:txBody>
          <a:bodyPr wrap="square" rtlCol="0">
            <a:spAutoFit/>
          </a:bodyPr>
          <a:lstStyle/>
          <a:p>
            <a:pPr>
              <a:lnSpc>
                <a:spcPts val="1800"/>
              </a:lnSpc>
            </a:pPr>
            <a:r>
              <a:rPr lang="en-US" sz="1600" dirty="0">
                <a:solidFill>
                  <a:srgbClr val="FFFF00"/>
                </a:solidFill>
                <a:latin typeface="Arial"/>
                <a:cs typeface="Arial"/>
              </a:rPr>
              <a:t>Network-wide</a:t>
            </a:r>
            <a:r>
              <a:rPr lang="en-US" sz="1600" dirty="0">
                <a:latin typeface="Arial"/>
                <a:cs typeface="Arial"/>
              </a:rPr>
              <a:t> </a:t>
            </a:r>
            <a:r>
              <a:rPr lang="en-US" sz="1600" dirty="0">
                <a:solidFill>
                  <a:srgbClr val="FFFF00"/>
                </a:solidFill>
                <a:latin typeface="Arial"/>
                <a:cs typeface="Arial"/>
              </a:rPr>
              <a:t>distributed, robust  state</a:t>
            </a:r>
            <a:r>
              <a:rPr lang="en-US" sz="1600" dirty="0">
                <a:latin typeface="Arial"/>
                <a:cs typeface="Arial"/>
              </a:rPr>
              <a:t> </a:t>
            </a:r>
            <a:r>
              <a:rPr lang="en-US" sz="1600" dirty="0">
                <a:solidFill>
                  <a:srgbClr val="FFFF00"/>
                </a:solidFill>
                <a:latin typeface="Arial"/>
                <a:cs typeface="Arial"/>
              </a:rPr>
              <a:t>management</a:t>
            </a:r>
          </a:p>
        </p:txBody>
      </p:sp>
      <p:sp>
        <p:nvSpPr>
          <p:cNvPr id="390" name="TextBox 389"/>
          <p:cNvSpPr txBox="1"/>
          <p:nvPr/>
        </p:nvSpPr>
        <p:spPr>
          <a:xfrm>
            <a:off x="4675125" y="5171961"/>
            <a:ext cx="4033912" cy="325730"/>
          </a:xfrm>
          <a:prstGeom prst="rect">
            <a:avLst/>
          </a:prstGeom>
          <a:noFill/>
        </p:spPr>
        <p:txBody>
          <a:bodyPr wrap="square" rtlCol="0">
            <a:spAutoFit/>
          </a:bodyPr>
          <a:lstStyle/>
          <a:p>
            <a:pPr>
              <a:lnSpc>
                <a:spcPts val="1800"/>
              </a:lnSpc>
            </a:pPr>
            <a:r>
              <a:rPr lang="en-US" sz="1600" dirty="0">
                <a:solidFill>
                  <a:srgbClr val="FFFF00"/>
                </a:solidFill>
                <a:latin typeface="Arial"/>
                <a:cs typeface="Arial"/>
              </a:rPr>
              <a:t>Communication to/from controlled devices</a:t>
            </a:r>
          </a:p>
        </p:txBody>
      </p:sp>
      <p:grpSp>
        <p:nvGrpSpPr>
          <p:cNvPr id="401" name="Group 400"/>
          <p:cNvGrpSpPr/>
          <p:nvPr/>
        </p:nvGrpSpPr>
        <p:grpSpPr>
          <a:xfrm>
            <a:off x="4584387" y="4140643"/>
            <a:ext cx="1261885" cy="459826"/>
            <a:chOff x="3123503" y="457817"/>
            <a:chExt cx="1452160" cy="459826"/>
          </a:xfrm>
        </p:grpSpPr>
        <p:sp>
          <p:nvSpPr>
            <p:cNvPr id="402" name="Rounded Rectangle 401"/>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03" name="TextBox 402"/>
            <p:cNvSpPr txBox="1"/>
            <p:nvPr/>
          </p:nvSpPr>
          <p:spPr>
            <a:xfrm>
              <a:off x="3123503" y="541671"/>
              <a:ext cx="1452160" cy="297517"/>
            </a:xfrm>
            <a:prstGeom prst="rect">
              <a:avLst/>
            </a:prstGeom>
            <a:noFill/>
          </p:spPr>
          <p:txBody>
            <a:bodyPr wrap="none" rtlCol="0">
              <a:spAutoFit/>
            </a:bodyPr>
            <a:lstStyle/>
            <a:p>
              <a:pPr algn="ctr">
                <a:lnSpc>
                  <a:spcPts val="1600"/>
                </a:lnSpc>
              </a:pPr>
              <a:r>
                <a:rPr lang="zh-CN" altLang="en-US" sz="1400" dirty="0">
                  <a:latin typeface="Arial"/>
                  <a:cs typeface="Arial"/>
                </a:rPr>
                <a:t>链路状态信息</a:t>
              </a:r>
              <a:endParaRPr lang="en-US" sz="1400" dirty="0">
                <a:latin typeface="Arial"/>
                <a:cs typeface="Arial"/>
              </a:endParaRPr>
            </a:p>
          </p:txBody>
        </p:sp>
      </p:grpSp>
      <p:grpSp>
        <p:nvGrpSpPr>
          <p:cNvPr id="404" name="Group 403"/>
          <p:cNvGrpSpPr/>
          <p:nvPr/>
        </p:nvGrpSpPr>
        <p:grpSpPr>
          <a:xfrm>
            <a:off x="7642899" y="4140643"/>
            <a:ext cx="1082348" cy="459826"/>
            <a:chOff x="3042453" y="457817"/>
            <a:chExt cx="1614266" cy="459826"/>
          </a:xfrm>
        </p:grpSpPr>
        <p:sp>
          <p:nvSpPr>
            <p:cNvPr id="405" name="Rounded Rectangle 404"/>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06" name="TextBox 405"/>
            <p:cNvSpPr txBox="1"/>
            <p:nvPr/>
          </p:nvSpPr>
          <p:spPr>
            <a:xfrm>
              <a:off x="3042453" y="541671"/>
              <a:ext cx="1614266" cy="297517"/>
            </a:xfrm>
            <a:prstGeom prst="rect">
              <a:avLst/>
            </a:prstGeom>
            <a:noFill/>
          </p:spPr>
          <p:txBody>
            <a:bodyPr wrap="none" rtlCol="0">
              <a:spAutoFit/>
            </a:bodyPr>
            <a:lstStyle/>
            <a:p>
              <a:pPr algn="ctr">
                <a:lnSpc>
                  <a:spcPts val="1600"/>
                </a:lnSpc>
              </a:pPr>
              <a:r>
                <a:rPr lang="zh-CN" altLang="en-US" sz="1400" dirty="0">
                  <a:latin typeface="Arial"/>
                  <a:cs typeface="Arial"/>
                </a:rPr>
                <a:t>交换机信息</a:t>
              </a:r>
              <a:endParaRPr lang="en-US" sz="1400" dirty="0">
                <a:latin typeface="Arial"/>
                <a:cs typeface="Arial"/>
              </a:endParaRPr>
            </a:p>
          </p:txBody>
        </p:sp>
      </p:grpSp>
      <p:grpSp>
        <p:nvGrpSpPr>
          <p:cNvPr id="407" name="Group 406"/>
          <p:cNvGrpSpPr/>
          <p:nvPr/>
        </p:nvGrpSpPr>
        <p:grpSpPr>
          <a:xfrm>
            <a:off x="5981188" y="4140643"/>
            <a:ext cx="960359" cy="459826"/>
            <a:chOff x="3128876" y="457817"/>
            <a:chExt cx="1432326" cy="459826"/>
          </a:xfrm>
        </p:grpSpPr>
        <p:sp>
          <p:nvSpPr>
            <p:cNvPr id="408" name="Rounded Rectangle 407"/>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09" name="TextBox 408"/>
            <p:cNvSpPr txBox="1"/>
            <p:nvPr/>
          </p:nvSpPr>
          <p:spPr>
            <a:xfrm>
              <a:off x="3176335" y="541671"/>
              <a:ext cx="1346496" cy="297517"/>
            </a:xfrm>
            <a:prstGeom prst="rect">
              <a:avLst/>
            </a:prstGeom>
            <a:noFill/>
          </p:spPr>
          <p:txBody>
            <a:bodyPr wrap="none" rtlCol="0">
              <a:spAutoFit/>
            </a:bodyPr>
            <a:lstStyle/>
            <a:p>
              <a:pPr algn="ctr">
                <a:lnSpc>
                  <a:spcPts val="1600"/>
                </a:lnSpc>
              </a:pPr>
              <a:r>
                <a:rPr lang="zh-CN" altLang="en-US" sz="1400" dirty="0">
                  <a:latin typeface="Arial"/>
                  <a:cs typeface="Arial"/>
                </a:rPr>
                <a:t>主机信息</a:t>
              </a:r>
              <a:endParaRPr lang="en-US" sz="1400" dirty="0">
                <a:latin typeface="Arial"/>
                <a:cs typeface="Arial"/>
              </a:endParaRPr>
            </a:p>
          </p:txBody>
        </p:sp>
      </p:grpSp>
      <p:grpSp>
        <p:nvGrpSpPr>
          <p:cNvPr id="410" name="Group 409"/>
          <p:cNvGrpSpPr/>
          <p:nvPr/>
        </p:nvGrpSpPr>
        <p:grpSpPr>
          <a:xfrm>
            <a:off x="5437293" y="3277496"/>
            <a:ext cx="889706" cy="459826"/>
            <a:chOff x="3128876" y="457817"/>
            <a:chExt cx="1432326" cy="459826"/>
          </a:xfrm>
        </p:grpSpPr>
        <p:sp>
          <p:nvSpPr>
            <p:cNvPr id="411" name="Rounded Rectangle 410"/>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12" name="TextBox 411"/>
            <p:cNvSpPr txBox="1"/>
            <p:nvPr/>
          </p:nvSpPr>
          <p:spPr>
            <a:xfrm>
              <a:off x="3411907" y="541671"/>
              <a:ext cx="875358" cy="297517"/>
            </a:xfrm>
            <a:prstGeom prst="rect">
              <a:avLst/>
            </a:prstGeom>
            <a:noFill/>
          </p:spPr>
          <p:txBody>
            <a:bodyPr wrap="none" rtlCol="0">
              <a:spAutoFit/>
            </a:bodyPr>
            <a:lstStyle/>
            <a:p>
              <a:pPr algn="ctr">
                <a:lnSpc>
                  <a:spcPts val="1600"/>
                </a:lnSpc>
              </a:pPr>
              <a:r>
                <a:rPr lang="zh-CN" altLang="en-US" sz="1400" dirty="0">
                  <a:latin typeface="Arial"/>
                  <a:cs typeface="Arial"/>
                </a:rPr>
                <a:t>统计</a:t>
              </a:r>
              <a:endParaRPr lang="en-US" sz="1400" dirty="0">
                <a:latin typeface="Arial"/>
                <a:cs typeface="Arial"/>
              </a:endParaRPr>
            </a:p>
          </p:txBody>
        </p:sp>
      </p:grpSp>
      <p:grpSp>
        <p:nvGrpSpPr>
          <p:cNvPr id="413" name="Group 412"/>
          <p:cNvGrpSpPr/>
          <p:nvPr/>
        </p:nvGrpSpPr>
        <p:grpSpPr>
          <a:xfrm>
            <a:off x="7268491" y="3289355"/>
            <a:ext cx="960359" cy="459826"/>
            <a:chOff x="3128876" y="457817"/>
            <a:chExt cx="1432326" cy="459826"/>
          </a:xfrm>
        </p:grpSpPr>
        <p:sp>
          <p:nvSpPr>
            <p:cNvPr id="414" name="Rounded Rectangle 413"/>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15" name="TextBox 414"/>
            <p:cNvSpPr txBox="1"/>
            <p:nvPr/>
          </p:nvSpPr>
          <p:spPr>
            <a:xfrm>
              <a:off x="3444109" y="541671"/>
              <a:ext cx="810960" cy="297517"/>
            </a:xfrm>
            <a:prstGeom prst="rect">
              <a:avLst/>
            </a:prstGeom>
            <a:noFill/>
          </p:spPr>
          <p:txBody>
            <a:bodyPr wrap="none" rtlCol="0">
              <a:spAutoFit/>
            </a:bodyPr>
            <a:lstStyle/>
            <a:p>
              <a:pPr algn="ctr">
                <a:lnSpc>
                  <a:spcPts val="1600"/>
                </a:lnSpc>
              </a:pPr>
              <a:r>
                <a:rPr lang="zh-CN" altLang="en-US" sz="1400" dirty="0">
                  <a:latin typeface="Arial"/>
                  <a:cs typeface="Arial"/>
                </a:rPr>
                <a:t>流表</a:t>
              </a:r>
              <a:endParaRPr lang="en-US" sz="1400" dirty="0">
                <a:latin typeface="Arial"/>
                <a:cs typeface="Arial"/>
              </a:endParaRPr>
            </a:p>
          </p:txBody>
        </p:sp>
      </p:grpSp>
      <p:sp>
        <p:nvSpPr>
          <p:cNvPr id="416" name="TextBox 415"/>
          <p:cNvSpPr txBox="1"/>
          <p:nvPr/>
        </p:nvSpPr>
        <p:spPr>
          <a:xfrm>
            <a:off x="6457642" y="3073207"/>
            <a:ext cx="570238" cy="584775"/>
          </a:xfrm>
          <a:prstGeom prst="rect">
            <a:avLst/>
          </a:prstGeom>
          <a:noFill/>
        </p:spPr>
        <p:txBody>
          <a:bodyPr wrap="square" rtlCol="0">
            <a:spAutoFit/>
          </a:bodyPr>
          <a:lstStyle/>
          <a:p>
            <a:r>
              <a:rPr lang="en-US" sz="3200" dirty="0">
                <a:solidFill>
                  <a:schemeClr val="accent1">
                    <a:lumMod val="60000"/>
                    <a:lumOff val="40000"/>
                  </a:schemeClr>
                </a:solidFill>
              </a:rPr>
              <a:t>…  </a:t>
            </a:r>
          </a:p>
        </p:txBody>
      </p:sp>
      <p:sp>
        <p:nvSpPr>
          <p:cNvPr id="417" name="TextBox 416"/>
          <p:cNvSpPr txBox="1"/>
          <p:nvPr/>
        </p:nvSpPr>
        <p:spPr>
          <a:xfrm>
            <a:off x="7004164" y="3979420"/>
            <a:ext cx="822661" cy="584775"/>
          </a:xfrm>
          <a:prstGeom prst="rect">
            <a:avLst/>
          </a:prstGeom>
          <a:noFill/>
        </p:spPr>
        <p:txBody>
          <a:bodyPr wrap="none" rtlCol="0">
            <a:spAutoFit/>
          </a:bodyPr>
          <a:lstStyle/>
          <a:p>
            <a:r>
              <a:rPr lang="en-US" sz="3200" dirty="0">
                <a:solidFill>
                  <a:schemeClr val="accent1">
                    <a:lumMod val="60000"/>
                    <a:lumOff val="40000"/>
                  </a:schemeClr>
                </a:solidFill>
              </a:rPr>
              <a:t>…  </a:t>
            </a:r>
          </a:p>
        </p:txBody>
      </p:sp>
      <p:grpSp>
        <p:nvGrpSpPr>
          <p:cNvPr id="418" name="Group 417"/>
          <p:cNvGrpSpPr/>
          <p:nvPr/>
        </p:nvGrpSpPr>
        <p:grpSpPr>
          <a:xfrm>
            <a:off x="5190954" y="4871858"/>
            <a:ext cx="1257452" cy="297517"/>
            <a:chOff x="3128876" y="457775"/>
            <a:chExt cx="1432326" cy="477012"/>
          </a:xfrm>
        </p:grpSpPr>
        <p:sp>
          <p:nvSpPr>
            <p:cNvPr id="419" name="Rounded Rectangle 418"/>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20" name="TextBox 419"/>
            <p:cNvSpPr txBox="1"/>
            <p:nvPr/>
          </p:nvSpPr>
          <p:spPr>
            <a:xfrm>
              <a:off x="3279705" y="457775"/>
              <a:ext cx="1139747" cy="477012"/>
            </a:xfrm>
            <a:prstGeom prst="rect">
              <a:avLst/>
            </a:prstGeom>
            <a:noFill/>
          </p:spPr>
          <p:txBody>
            <a:bodyPr wrap="none" rtlCol="0">
              <a:spAutoFit/>
            </a:bodyPr>
            <a:lstStyle/>
            <a:p>
              <a:pPr algn="ctr">
                <a:lnSpc>
                  <a:spcPts val="1600"/>
                </a:lnSpc>
              </a:pPr>
              <a:r>
                <a:rPr lang="en-US" sz="1400" dirty="0">
                  <a:latin typeface="Arial"/>
                  <a:cs typeface="Arial"/>
                </a:rPr>
                <a:t>OpenFlow</a:t>
              </a:r>
            </a:p>
          </p:txBody>
        </p:sp>
      </p:grpSp>
      <p:grpSp>
        <p:nvGrpSpPr>
          <p:cNvPr id="421" name="Group 420"/>
          <p:cNvGrpSpPr/>
          <p:nvPr/>
        </p:nvGrpSpPr>
        <p:grpSpPr>
          <a:xfrm>
            <a:off x="7060186" y="4876640"/>
            <a:ext cx="1244650" cy="315520"/>
            <a:chOff x="3128876" y="457817"/>
            <a:chExt cx="1432326" cy="471957"/>
          </a:xfrm>
        </p:grpSpPr>
        <p:sp>
          <p:nvSpPr>
            <p:cNvPr id="422" name="Rounded Rectangle 421"/>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23" name="TextBox 422"/>
            <p:cNvSpPr txBox="1"/>
            <p:nvPr/>
          </p:nvSpPr>
          <p:spPr>
            <a:xfrm>
              <a:off x="3444483" y="484746"/>
              <a:ext cx="810198" cy="445028"/>
            </a:xfrm>
            <a:prstGeom prst="rect">
              <a:avLst/>
            </a:prstGeom>
            <a:noFill/>
          </p:spPr>
          <p:txBody>
            <a:bodyPr wrap="none" rtlCol="0">
              <a:spAutoFit/>
            </a:bodyPr>
            <a:lstStyle/>
            <a:p>
              <a:pPr algn="ctr">
                <a:lnSpc>
                  <a:spcPts val="1600"/>
                </a:lnSpc>
              </a:pPr>
              <a:r>
                <a:rPr lang="en-US" sz="1400" dirty="0">
                  <a:latin typeface="Arial"/>
                  <a:cs typeface="Arial"/>
                </a:rPr>
                <a:t>SNMP</a:t>
              </a:r>
            </a:p>
          </p:txBody>
        </p:sp>
      </p:grpSp>
      <p:sp>
        <p:nvSpPr>
          <p:cNvPr id="424" name="TextBox 423"/>
          <p:cNvSpPr txBox="1"/>
          <p:nvPr/>
        </p:nvSpPr>
        <p:spPr>
          <a:xfrm>
            <a:off x="6442944" y="4585148"/>
            <a:ext cx="822661" cy="584775"/>
          </a:xfrm>
          <a:prstGeom prst="rect">
            <a:avLst/>
          </a:prstGeom>
          <a:noFill/>
        </p:spPr>
        <p:txBody>
          <a:bodyPr wrap="none" rtlCol="0">
            <a:spAutoFit/>
          </a:bodyPr>
          <a:lstStyle/>
          <a:p>
            <a:r>
              <a:rPr lang="en-US" sz="3200" dirty="0">
                <a:solidFill>
                  <a:schemeClr val="accent1">
                    <a:lumMod val="60000"/>
                    <a:lumOff val="40000"/>
                  </a:schemeClr>
                </a:solidFill>
              </a:rPr>
              <a:t>…  </a:t>
            </a:r>
          </a:p>
        </p:txBody>
      </p:sp>
      <p:cxnSp>
        <p:nvCxnSpPr>
          <p:cNvPr id="436" name="Straight Connector 435"/>
          <p:cNvCxnSpPr>
            <a:endCxn id="211" idx="4"/>
          </p:cNvCxnSpPr>
          <p:nvPr/>
        </p:nvCxnSpPr>
        <p:spPr bwMode="auto">
          <a:xfrm flipV="1">
            <a:off x="5158968" y="1866354"/>
            <a:ext cx="4943" cy="388092"/>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37" name="Straight Connector 436"/>
          <p:cNvCxnSpPr>
            <a:endCxn id="215" idx="2"/>
          </p:cNvCxnSpPr>
          <p:nvPr/>
        </p:nvCxnSpPr>
        <p:spPr bwMode="auto">
          <a:xfrm flipH="1" flipV="1">
            <a:off x="6388384" y="1867090"/>
            <a:ext cx="5610" cy="311626"/>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8" name="Straight Connector 147"/>
          <p:cNvCxnSpPr/>
          <p:nvPr/>
        </p:nvCxnSpPr>
        <p:spPr bwMode="auto">
          <a:xfrm>
            <a:off x="4396656" y="2342893"/>
            <a:ext cx="4818331"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6" name="Rounded Rectangle 145"/>
          <p:cNvSpPr/>
          <p:nvPr/>
        </p:nvSpPr>
        <p:spPr>
          <a:xfrm>
            <a:off x="4269958" y="2182259"/>
            <a:ext cx="4951677" cy="932987"/>
          </a:xfrm>
          <a:prstGeom prst="roundRect">
            <a:avLst/>
          </a:prstGeom>
          <a:solidFill>
            <a:schemeClr val="accent5">
              <a:lumMod val="75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nvGrpSpPr>
          <p:cNvPr id="425" name="Group 424"/>
          <p:cNvGrpSpPr/>
          <p:nvPr/>
        </p:nvGrpSpPr>
        <p:grpSpPr>
          <a:xfrm>
            <a:off x="4759351" y="2576131"/>
            <a:ext cx="1033900" cy="459826"/>
            <a:chOff x="3103238" y="457817"/>
            <a:chExt cx="1461287" cy="459826"/>
          </a:xfrm>
        </p:grpSpPr>
        <p:sp>
          <p:nvSpPr>
            <p:cNvPr id="426" name="Rounded Rectangle 425"/>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27" name="TextBox 426"/>
            <p:cNvSpPr txBox="1"/>
            <p:nvPr/>
          </p:nvSpPr>
          <p:spPr>
            <a:xfrm>
              <a:off x="3103238" y="548067"/>
              <a:ext cx="1461287" cy="297517"/>
            </a:xfrm>
            <a:prstGeom prst="rect">
              <a:avLst/>
            </a:prstGeom>
            <a:noFill/>
          </p:spPr>
          <p:txBody>
            <a:bodyPr wrap="square" rtlCol="0">
              <a:spAutoFit/>
            </a:bodyPr>
            <a:lstStyle/>
            <a:p>
              <a:pPr algn="ctr">
                <a:lnSpc>
                  <a:spcPts val="1600"/>
                </a:lnSpc>
              </a:pPr>
              <a:r>
                <a:rPr lang="zh-CN" altLang="en-US" sz="1400" dirty="0">
                  <a:latin typeface="Arial"/>
                  <a:cs typeface="Arial"/>
                </a:rPr>
                <a:t>网络图</a:t>
              </a:r>
              <a:endParaRPr lang="en-US" sz="1400" dirty="0">
                <a:latin typeface="Arial"/>
                <a:cs typeface="Arial"/>
              </a:endParaRPr>
            </a:p>
          </p:txBody>
        </p:sp>
      </p:grpSp>
      <p:grpSp>
        <p:nvGrpSpPr>
          <p:cNvPr id="428" name="Group 427"/>
          <p:cNvGrpSpPr/>
          <p:nvPr/>
        </p:nvGrpSpPr>
        <p:grpSpPr>
          <a:xfrm>
            <a:off x="7726905" y="2596585"/>
            <a:ext cx="1033900" cy="459826"/>
            <a:chOff x="3103238" y="457817"/>
            <a:chExt cx="1461287" cy="459826"/>
          </a:xfrm>
        </p:grpSpPr>
        <p:sp>
          <p:nvSpPr>
            <p:cNvPr id="429" name="Rounded Rectangle 428"/>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30" name="TextBox 429"/>
            <p:cNvSpPr txBox="1"/>
            <p:nvPr/>
          </p:nvSpPr>
          <p:spPr>
            <a:xfrm>
              <a:off x="3103238" y="553253"/>
              <a:ext cx="1461287" cy="299227"/>
            </a:xfrm>
            <a:prstGeom prst="rect">
              <a:avLst/>
            </a:prstGeom>
            <a:noFill/>
          </p:spPr>
          <p:txBody>
            <a:bodyPr wrap="square" rtlCol="0">
              <a:spAutoFit/>
            </a:bodyPr>
            <a:lstStyle/>
            <a:p>
              <a:pPr algn="ctr">
                <a:lnSpc>
                  <a:spcPts val="1600"/>
                </a:lnSpc>
              </a:pPr>
              <a:r>
                <a:rPr lang="zh-CN" altLang="en-US" sz="1400" dirty="0">
                  <a:latin typeface="Arial"/>
                  <a:cs typeface="Arial"/>
                </a:rPr>
                <a:t>意图</a:t>
              </a:r>
              <a:endParaRPr lang="en-US" sz="1400" dirty="0">
                <a:latin typeface="Arial"/>
                <a:cs typeface="Arial"/>
              </a:endParaRPr>
            </a:p>
          </p:txBody>
        </p:sp>
      </p:grpSp>
      <p:grpSp>
        <p:nvGrpSpPr>
          <p:cNvPr id="431" name="Group 430"/>
          <p:cNvGrpSpPr/>
          <p:nvPr/>
        </p:nvGrpSpPr>
        <p:grpSpPr>
          <a:xfrm>
            <a:off x="5950978" y="2549087"/>
            <a:ext cx="1033900" cy="504412"/>
            <a:chOff x="3103238" y="432317"/>
            <a:chExt cx="1461287" cy="504412"/>
          </a:xfrm>
        </p:grpSpPr>
        <p:sp>
          <p:nvSpPr>
            <p:cNvPr id="432" name="Rounded Rectangle 431"/>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33" name="TextBox 432"/>
            <p:cNvSpPr txBox="1"/>
            <p:nvPr/>
          </p:nvSpPr>
          <p:spPr>
            <a:xfrm>
              <a:off x="3103238" y="432317"/>
              <a:ext cx="1461287" cy="504412"/>
            </a:xfrm>
            <a:prstGeom prst="rect">
              <a:avLst/>
            </a:prstGeom>
            <a:noFill/>
          </p:spPr>
          <p:txBody>
            <a:bodyPr wrap="square" rtlCol="0">
              <a:spAutoFit/>
            </a:bodyPr>
            <a:lstStyle/>
            <a:p>
              <a:pPr algn="ctr">
                <a:lnSpc>
                  <a:spcPts val="1600"/>
                </a:lnSpc>
              </a:pPr>
              <a:r>
                <a:rPr lang="en-US" sz="1400" dirty="0" err="1">
                  <a:latin typeface="Arial"/>
                  <a:cs typeface="Arial"/>
                </a:rPr>
                <a:t>RESTful</a:t>
              </a:r>
              <a:endParaRPr lang="en-US" sz="1400" dirty="0">
                <a:latin typeface="Arial"/>
                <a:cs typeface="Arial"/>
              </a:endParaRPr>
            </a:p>
            <a:p>
              <a:pPr algn="ctr">
                <a:lnSpc>
                  <a:spcPts val="1600"/>
                </a:lnSpc>
              </a:pPr>
              <a:r>
                <a:rPr lang="en-US" sz="1400" dirty="0">
                  <a:latin typeface="Arial"/>
                  <a:cs typeface="Arial"/>
                </a:rPr>
                <a:t>API</a:t>
              </a:r>
            </a:p>
          </p:txBody>
        </p:sp>
      </p:grpSp>
      <p:sp>
        <p:nvSpPr>
          <p:cNvPr id="434" name="TextBox 433"/>
          <p:cNvSpPr txBox="1"/>
          <p:nvPr/>
        </p:nvSpPr>
        <p:spPr>
          <a:xfrm>
            <a:off x="7072941" y="2399634"/>
            <a:ext cx="822661" cy="584775"/>
          </a:xfrm>
          <a:prstGeom prst="rect">
            <a:avLst/>
          </a:prstGeom>
          <a:noFill/>
        </p:spPr>
        <p:txBody>
          <a:bodyPr wrap="none" rtlCol="0">
            <a:spAutoFit/>
          </a:bodyPr>
          <a:lstStyle/>
          <a:p>
            <a:r>
              <a:rPr lang="en-US" sz="3200" dirty="0">
                <a:solidFill>
                  <a:schemeClr val="accent1">
                    <a:lumMod val="60000"/>
                    <a:lumOff val="40000"/>
                  </a:schemeClr>
                </a:solidFill>
              </a:rPr>
              <a:t>…  </a:t>
            </a:r>
          </a:p>
        </p:txBody>
      </p:sp>
      <p:sp>
        <p:nvSpPr>
          <p:cNvPr id="391" name="TextBox 390"/>
          <p:cNvSpPr txBox="1"/>
          <p:nvPr/>
        </p:nvSpPr>
        <p:spPr>
          <a:xfrm>
            <a:off x="4500837" y="2216488"/>
            <a:ext cx="4914815" cy="325730"/>
          </a:xfrm>
          <a:prstGeom prst="rect">
            <a:avLst/>
          </a:prstGeom>
          <a:noFill/>
        </p:spPr>
        <p:txBody>
          <a:bodyPr wrap="square" rtlCol="0">
            <a:spAutoFit/>
          </a:bodyPr>
          <a:lstStyle/>
          <a:p>
            <a:pPr>
              <a:lnSpc>
                <a:spcPts val="1800"/>
              </a:lnSpc>
            </a:pPr>
            <a:r>
              <a:rPr lang="en-US" sz="1600" dirty="0">
                <a:solidFill>
                  <a:srgbClr val="FFFF00"/>
                </a:solidFill>
                <a:latin typeface="Arial"/>
                <a:cs typeface="Arial"/>
              </a:rPr>
              <a:t>Interface, abstractions for network control apps</a:t>
            </a:r>
          </a:p>
        </p:txBody>
      </p:sp>
      <p:cxnSp>
        <p:nvCxnSpPr>
          <p:cNvPr id="549" name="Straight Connector 548"/>
          <p:cNvCxnSpPr/>
          <p:nvPr/>
        </p:nvCxnSpPr>
        <p:spPr bwMode="auto">
          <a:xfrm>
            <a:off x="4351401" y="2010842"/>
            <a:ext cx="4753400" cy="19546"/>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TextBox 15"/>
          <p:cNvSpPr txBox="1"/>
          <p:nvPr/>
        </p:nvSpPr>
        <p:spPr>
          <a:xfrm>
            <a:off x="9538736" y="3521590"/>
            <a:ext cx="1462270" cy="830997"/>
          </a:xfrm>
          <a:prstGeom prst="rect">
            <a:avLst/>
          </a:prstGeom>
          <a:noFill/>
        </p:spPr>
        <p:txBody>
          <a:bodyPr wrap="square" rtlCol="0">
            <a:spAutoFit/>
          </a:bodyPr>
          <a:lstStyle/>
          <a:p>
            <a:pPr algn="ctr"/>
            <a:r>
              <a:rPr lang="en-US" sz="2400" dirty="0"/>
              <a:t>SDN</a:t>
            </a:r>
          </a:p>
          <a:p>
            <a:pPr algn="ctr"/>
            <a:r>
              <a:rPr lang="en-US" sz="2400" dirty="0"/>
              <a:t>controller</a:t>
            </a:r>
          </a:p>
        </p:txBody>
      </p:sp>
      <p:grpSp>
        <p:nvGrpSpPr>
          <p:cNvPr id="147" name="Group 146"/>
          <p:cNvGrpSpPr/>
          <p:nvPr/>
        </p:nvGrpSpPr>
        <p:grpSpPr>
          <a:xfrm>
            <a:off x="4995457" y="5780475"/>
            <a:ext cx="2979208" cy="973667"/>
            <a:chOff x="2592388" y="5601756"/>
            <a:chExt cx="4027487" cy="939800"/>
          </a:xfrm>
        </p:grpSpPr>
        <p:sp>
          <p:nvSpPr>
            <p:cNvPr id="149" name="Freeform 2"/>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cxnSp>
          <p:nvCxnSpPr>
            <p:cNvPr id="150" name="Straight Connector 149"/>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8" name="Group 347"/>
            <p:cNvGrpSpPr>
              <a:grpSpLocks/>
            </p:cNvGrpSpPr>
            <p:nvPr/>
          </p:nvGrpSpPr>
          <p:grpSpPr bwMode="auto">
            <a:xfrm>
              <a:off x="5856401" y="5796097"/>
              <a:ext cx="588970" cy="242608"/>
              <a:chOff x="1871277" y="1576300"/>
              <a:chExt cx="1128371" cy="437861"/>
            </a:xfrm>
          </p:grpSpPr>
          <p:sp>
            <p:nvSpPr>
              <p:cNvPr id="200" name="Oval 199"/>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1" name="Rectangle 20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2" name="Oval 201"/>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3" name="Freeform 20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4" name="Freeform 203"/>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5" name="Freeform 204"/>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6" name="Freeform 205"/>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07" name="Straight Connector 206"/>
              <p:cNvCxnSpPr>
                <a:endCxn id="20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59" name="Group 347"/>
            <p:cNvGrpSpPr>
              <a:grpSpLocks/>
            </p:cNvGrpSpPr>
            <p:nvPr/>
          </p:nvGrpSpPr>
          <p:grpSpPr bwMode="auto">
            <a:xfrm>
              <a:off x="4375328" y="5654000"/>
              <a:ext cx="588970" cy="242608"/>
              <a:chOff x="1871277" y="1576300"/>
              <a:chExt cx="1128371" cy="437861"/>
            </a:xfrm>
          </p:grpSpPr>
          <p:sp>
            <p:nvSpPr>
              <p:cNvPr id="191" name="Oval 190"/>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2" name="Rectangle 19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3" name="Oval 192"/>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4" name="Freeform 19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5" name="Freeform 194"/>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6" name="Freeform 195"/>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7" name="Freeform 196"/>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8" name="Straight Connector 197"/>
              <p:cNvCxnSpPr>
                <a:endCxn id="19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60" name="Group 347"/>
            <p:cNvGrpSpPr>
              <a:grpSpLocks/>
            </p:cNvGrpSpPr>
            <p:nvPr/>
          </p:nvGrpSpPr>
          <p:grpSpPr bwMode="auto">
            <a:xfrm>
              <a:off x="2848241" y="5847813"/>
              <a:ext cx="588970" cy="242608"/>
              <a:chOff x="1871277" y="1576300"/>
              <a:chExt cx="1128371" cy="437861"/>
            </a:xfrm>
          </p:grpSpPr>
          <p:sp>
            <p:nvSpPr>
              <p:cNvPr id="182" name="Oval 18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3" name="Rectangle 18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 name="Oval 18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5" name="Freeform 18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6" name="Freeform 18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7" name="Freeform 18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8" name="Freeform 18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9" name="Straight Connector 188"/>
              <p:cNvCxnSpPr>
                <a:endCxn id="18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61" name="Group 347"/>
            <p:cNvGrpSpPr>
              <a:grpSpLocks/>
            </p:cNvGrpSpPr>
            <p:nvPr/>
          </p:nvGrpSpPr>
          <p:grpSpPr bwMode="auto">
            <a:xfrm>
              <a:off x="5166757" y="6114152"/>
              <a:ext cx="588970" cy="242608"/>
              <a:chOff x="1871277" y="1576300"/>
              <a:chExt cx="1128371" cy="437861"/>
            </a:xfrm>
          </p:grpSpPr>
          <p:sp>
            <p:nvSpPr>
              <p:cNvPr id="172" name="Oval 1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3" name="Rectangle 1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4" name="Oval 1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5" name="Freeform 1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7" name="Freeform 17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8" name="Freeform 17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Freeform 17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0" name="Straight Connector 179"/>
              <p:cNvCxnSpPr>
                <a:endCxn id="1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62" name="Group 347"/>
            <p:cNvGrpSpPr>
              <a:grpSpLocks/>
            </p:cNvGrpSpPr>
            <p:nvPr/>
          </p:nvGrpSpPr>
          <p:grpSpPr bwMode="auto">
            <a:xfrm>
              <a:off x="3704088" y="6206732"/>
              <a:ext cx="588970" cy="242608"/>
              <a:chOff x="1871277" y="1576300"/>
              <a:chExt cx="1128371" cy="437861"/>
            </a:xfrm>
          </p:grpSpPr>
          <p:sp>
            <p:nvSpPr>
              <p:cNvPr id="163" name="Oval 162"/>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4" name="Rectangle 16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5" name="Oval 164"/>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6" name="Freeform 16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Freeform 16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8" name="Freeform 16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9" name="Freeform 16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0" name="Straight Connector 169"/>
              <p:cNvCxnSpPr>
                <a:endCxn id="16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631" name="Rectangle 630"/>
          <p:cNvSpPr/>
          <p:nvPr/>
        </p:nvSpPr>
        <p:spPr>
          <a:xfrm>
            <a:off x="4292905" y="5724972"/>
            <a:ext cx="5334198" cy="1133029"/>
          </a:xfrm>
          <a:prstGeom prst="rect">
            <a:avLst/>
          </a:prstGeom>
          <a:solidFill>
            <a:schemeClr val="bg1">
              <a:alpha val="80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nvGrpSpPr>
          <p:cNvPr id="210" name="Group 209"/>
          <p:cNvGrpSpPr/>
          <p:nvPr/>
        </p:nvGrpSpPr>
        <p:grpSpPr>
          <a:xfrm>
            <a:off x="4652175" y="1276178"/>
            <a:ext cx="1023471" cy="590176"/>
            <a:chOff x="4721412" y="1277470"/>
            <a:chExt cx="1023471" cy="590176"/>
          </a:xfrm>
        </p:grpSpPr>
        <p:sp>
          <p:nvSpPr>
            <p:cNvPr id="211" name="Oval 210"/>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2" name="TextBox 211"/>
            <p:cNvSpPr txBox="1"/>
            <p:nvPr/>
          </p:nvSpPr>
          <p:spPr>
            <a:xfrm>
              <a:off x="4792385" y="1374585"/>
              <a:ext cx="890463" cy="369332"/>
            </a:xfrm>
            <a:prstGeom prst="rect">
              <a:avLst/>
            </a:prstGeom>
            <a:noFill/>
          </p:spPr>
          <p:txBody>
            <a:bodyPr wrap="none" rtlCol="0">
              <a:spAutoFit/>
            </a:bodyPr>
            <a:lstStyle/>
            <a:p>
              <a:pPr algn="ctr"/>
              <a:r>
                <a:rPr lang="en-US" dirty="0"/>
                <a:t>routing</a:t>
              </a:r>
            </a:p>
          </p:txBody>
        </p:sp>
      </p:grpSp>
      <p:grpSp>
        <p:nvGrpSpPr>
          <p:cNvPr id="213" name="Group 212"/>
          <p:cNvGrpSpPr/>
          <p:nvPr/>
        </p:nvGrpSpPr>
        <p:grpSpPr>
          <a:xfrm>
            <a:off x="5865871" y="1301675"/>
            <a:ext cx="1023471" cy="590176"/>
            <a:chOff x="6106459" y="1967753"/>
            <a:chExt cx="1023471" cy="590176"/>
          </a:xfrm>
        </p:grpSpPr>
        <p:sp>
          <p:nvSpPr>
            <p:cNvPr id="214" name="Oval 213"/>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5" name="TextBox 214"/>
            <p:cNvSpPr txBox="1"/>
            <p:nvPr/>
          </p:nvSpPr>
          <p:spPr>
            <a:xfrm>
              <a:off x="6145507" y="1997637"/>
              <a:ext cx="966932" cy="535531"/>
            </a:xfrm>
            <a:prstGeom prst="rect">
              <a:avLst/>
            </a:prstGeom>
            <a:noFill/>
          </p:spPr>
          <p:txBody>
            <a:bodyPr wrap="none" rtlCol="0">
              <a:spAutoFit/>
            </a:bodyPr>
            <a:lstStyle/>
            <a:p>
              <a:pPr algn="ctr">
                <a:lnSpc>
                  <a:spcPct val="80000"/>
                </a:lnSpc>
              </a:pPr>
              <a:r>
                <a:rPr lang="en-US" dirty="0"/>
                <a:t>access </a:t>
              </a:r>
            </a:p>
            <a:p>
              <a:pPr algn="ctr">
                <a:lnSpc>
                  <a:spcPct val="80000"/>
                </a:lnSpc>
              </a:pPr>
              <a:r>
                <a:rPr lang="en-US" dirty="0"/>
                <a:t>control</a:t>
              </a:r>
            </a:p>
          </p:txBody>
        </p:sp>
      </p:grpSp>
      <p:grpSp>
        <p:nvGrpSpPr>
          <p:cNvPr id="216" name="Group 215"/>
          <p:cNvGrpSpPr/>
          <p:nvPr/>
        </p:nvGrpSpPr>
        <p:grpSpPr>
          <a:xfrm>
            <a:off x="7055764" y="1320598"/>
            <a:ext cx="1023471" cy="590176"/>
            <a:chOff x="6938682" y="977153"/>
            <a:chExt cx="1023471" cy="590176"/>
          </a:xfrm>
        </p:grpSpPr>
        <p:sp>
          <p:nvSpPr>
            <p:cNvPr id="217" name="Oval 216"/>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8" name="TextBox 217"/>
            <p:cNvSpPr txBox="1"/>
            <p:nvPr/>
          </p:nvSpPr>
          <p:spPr>
            <a:xfrm>
              <a:off x="6964568" y="1007037"/>
              <a:ext cx="993256" cy="544765"/>
            </a:xfrm>
            <a:prstGeom prst="rect">
              <a:avLst/>
            </a:prstGeom>
            <a:noFill/>
          </p:spPr>
          <p:txBody>
            <a:bodyPr wrap="none" rtlCol="0">
              <a:spAutoFit/>
            </a:bodyPr>
            <a:lstStyle/>
            <a:p>
              <a:pPr algn="ctr">
                <a:lnSpc>
                  <a:spcPct val="80000"/>
                </a:lnSpc>
              </a:pPr>
              <a:r>
                <a:rPr lang="en-US" dirty="0"/>
                <a:t>load</a:t>
              </a:r>
            </a:p>
            <a:p>
              <a:pPr algn="ctr">
                <a:lnSpc>
                  <a:spcPct val="80000"/>
                </a:lnSpc>
              </a:pPr>
              <a:r>
                <a:rPr lang="en-US" dirty="0"/>
                <a:t>balance</a:t>
              </a:r>
            </a:p>
          </p:txBody>
        </p:sp>
      </p:grpSp>
      <p:sp>
        <p:nvSpPr>
          <p:cNvPr id="15" name="Rectangle 14"/>
          <p:cNvSpPr/>
          <p:nvPr/>
        </p:nvSpPr>
        <p:spPr>
          <a:xfrm>
            <a:off x="4033901" y="1143000"/>
            <a:ext cx="4965002" cy="783590"/>
          </a:xfrm>
          <a:prstGeom prst="rect">
            <a:avLst/>
          </a:prstGeom>
          <a:solidFill>
            <a:schemeClr val="bg1">
              <a:alpha val="80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223" name="Freeform 222"/>
          <p:cNvSpPr/>
          <p:nvPr/>
        </p:nvSpPr>
        <p:spPr bwMode="auto">
          <a:xfrm rot="10800000">
            <a:off x="9352787" y="4626243"/>
            <a:ext cx="222179" cy="1166655"/>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 name="connsiteX0" fmla="*/ 2945 w 215465"/>
              <a:gd name="connsiteY0" fmla="*/ 0 h 1166325"/>
              <a:gd name="connsiteX1" fmla="*/ 209530 w 215465"/>
              <a:gd name="connsiteY1" fmla="*/ 138456 h 1166325"/>
              <a:gd name="connsiteX2" fmla="*/ 215465 w 215465"/>
              <a:gd name="connsiteY2" fmla="*/ 1166325 h 1166325"/>
              <a:gd name="connsiteX3" fmla="*/ 251 w 215465"/>
              <a:gd name="connsiteY3" fmla="*/ 1026940 h 1166325"/>
              <a:gd name="connsiteX4" fmla="*/ 2945 w 215465"/>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67" h="1166325">
                <a:moveTo>
                  <a:pt x="11247" y="0"/>
                </a:moveTo>
                <a:lnTo>
                  <a:pt x="217832" y="138456"/>
                </a:lnTo>
                <a:cubicBezTo>
                  <a:pt x="219810" y="481079"/>
                  <a:pt x="221789" y="823702"/>
                  <a:pt x="223767" y="1166325"/>
                </a:cubicBezTo>
                <a:cubicBezTo>
                  <a:pt x="98607" y="641817"/>
                  <a:pt x="99941" y="672062"/>
                  <a:pt x="110" y="226631"/>
                </a:cubicBezTo>
                <a:cubicBezTo>
                  <a:pt x="-1380" y="13351"/>
                  <a:pt x="12737" y="213280"/>
                  <a:pt x="11247" y="0"/>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224" name="Group 950"/>
          <p:cNvGrpSpPr>
            <a:grpSpLocks/>
          </p:cNvGrpSpPr>
          <p:nvPr/>
        </p:nvGrpSpPr>
        <p:grpSpPr bwMode="auto">
          <a:xfrm>
            <a:off x="9553296" y="5170005"/>
            <a:ext cx="251561" cy="564103"/>
            <a:chOff x="4140" y="429"/>
            <a:chExt cx="1425" cy="2396"/>
          </a:xfrm>
        </p:grpSpPr>
        <p:sp>
          <p:nvSpPr>
            <p:cNvPr id="226"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8"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9"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31" name="Group 956"/>
            <p:cNvGrpSpPr>
              <a:grpSpLocks/>
            </p:cNvGrpSpPr>
            <p:nvPr/>
          </p:nvGrpSpPr>
          <p:grpSpPr bwMode="auto">
            <a:xfrm>
              <a:off x="4749" y="668"/>
              <a:ext cx="581" cy="145"/>
              <a:chOff x="614" y="2568"/>
              <a:chExt cx="725" cy="139"/>
            </a:xfrm>
          </p:grpSpPr>
          <p:sp>
            <p:nvSpPr>
              <p:cNvPr id="25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5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23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33" name="Group 960"/>
            <p:cNvGrpSpPr>
              <a:grpSpLocks/>
            </p:cNvGrpSpPr>
            <p:nvPr/>
          </p:nvGrpSpPr>
          <p:grpSpPr bwMode="auto">
            <a:xfrm>
              <a:off x="4747" y="994"/>
              <a:ext cx="581" cy="134"/>
              <a:chOff x="614" y="2568"/>
              <a:chExt cx="725" cy="139"/>
            </a:xfrm>
          </p:grpSpPr>
          <p:sp>
            <p:nvSpPr>
              <p:cNvPr id="25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5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23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3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36" name="Group 965"/>
            <p:cNvGrpSpPr>
              <a:grpSpLocks/>
            </p:cNvGrpSpPr>
            <p:nvPr/>
          </p:nvGrpSpPr>
          <p:grpSpPr bwMode="auto">
            <a:xfrm>
              <a:off x="4735" y="1627"/>
              <a:ext cx="582" cy="151"/>
              <a:chOff x="614" y="2568"/>
              <a:chExt cx="725" cy="139"/>
            </a:xfrm>
          </p:grpSpPr>
          <p:sp>
            <p:nvSpPr>
              <p:cNvPr id="25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5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237"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38" name="Group 969"/>
            <p:cNvGrpSpPr>
              <a:grpSpLocks/>
            </p:cNvGrpSpPr>
            <p:nvPr/>
          </p:nvGrpSpPr>
          <p:grpSpPr bwMode="auto">
            <a:xfrm>
              <a:off x="4739" y="1327"/>
              <a:ext cx="582" cy="139"/>
              <a:chOff x="614" y="2568"/>
              <a:chExt cx="725" cy="139"/>
            </a:xfrm>
          </p:grpSpPr>
          <p:sp>
            <p:nvSpPr>
              <p:cNvPr id="25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5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23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240"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43"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24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24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4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a:solidFill>
                  <a:srgbClr val="FF0000"/>
                </a:solidFill>
              </a:endParaRPr>
            </a:p>
          </p:txBody>
        </p:sp>
        <p:sp>
          <p:nvSpPr>
            <p:cNvPr id="24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4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2" name="TextBox 1"/>
          <p:cNvSpPr txBox="1"/>
          <p:nvPr/>
        </p:nvSpPr>
        <p:spPr>
          <a:xfrm>
            <a:off x="749022" y="4873666"/>
            <a:ext cx="3097732" cy="646331"/>
          </a:xfrm>
          <a:prstGeom prst="rect">
            <a:avLst/>
          </a:prstGeom>
          <a:noFill/>
        </p:spPr>
        <p:txBody>
          <a:bodyPr wrap="square" rtlCol="0">
            <a:spAutoFit/>
          </a:bodyPr>
          <a:lstStyle/>
          <a:p>
            <a:pPr>
              <a:lnSpc>
                <a:spcPct val="90000"/>
              </a:lnSpc>
            </a:pPr>
            <a:r>
              <a:rPr lang="zh-CN" altLang="en-US" sz="2000" dirty="0">
                <a:solidFill>
                  <a:srgbClr val="CC0000"/>
                </a:solidFill>
              </a:rPr>
              <a:t>通信层：</a:t>
            </a:r>
            <a:r>
              <a:rPr lang="en-US" sz="2000" dirty="0"/>
              <a:t> </a:t>
            </a:r>
            <a:r>
              <a:rPr lang="zh-CN" altLang="en-US" sz="2000" dirty="0"/>
              <a:t>在</a:t>
            </a:r>
            <a:r>
              <a:rPr lang="en-US" altLang="zh-CN" sz="2000" dirty="0"/>
              <a:t>SDN</a:t>
            </a:r>
            <a:r>
              <a:rPr lang="zh-CN" altLang="en-US" sz="2000" dirty="0"/>
              <a:t>控制器和受控交换设备间通信</a:t>
            </a:r>
            <a:endParaRPr lang="en-US" sz="2000" dirty="0"/>
          </a:p>
        </p:txBody>
      </p:sp>
      <p:sp>
        <p:nvSpPr>
          <p:cNvPr id="219" name="TextBox 218"/>
          <p:cNvSpPr txBox="1"/>
          <p:nvPr/>
        </p:nvSpPr>
        <p:spPr>
          <a:xfrm>
            <a:off x="770388" y="3305877"/>
            <a:ext cx="3245068" cy="1200329"/>
          </a:xfrm>
          <a:prstGeom prst="rect">
            <a:avLst/>
          </a:prstGeom>
          <a:noFill/>
        </p:spPr>
        <p:txBody>
          <a:bodyPr wrap="square" rtlCol="0">
            <a:spAutoFit/>
          </a:bodyPr>
          <a:lstStyle/>
          <a:p>
            <a:pPr>
              <a:lnSpc>
                <a:spcPct val="90000"/>
              </a:lnSpc>
            </a:pPr>
            <a:r>
              <a:rPr lang="zh-CN" altLang="en-US" sz="2000" dirty="0">
                <a:solidFill>
                  <a:srgbClr val="CC0000"/>
                </a:solidFill>
              </a:rPr>
              <a:t>负责维护网络状态一致视图的状态管理层</a:t>
            </a:r>
            <a:r>
              <a:rPr lang="en-US" sz="2000" dirty="0"/>
              <a:t>: </a:t>
            </a:r>
            <a:r>
              <a:rPr lang="zh-CN" altLang="en-US" sz="2000" dirty="0"/>
              <a:t>链路、交换机、服务等的状态</a:t>
            </a:r>
            <a:r>
              <a:rPr lang="en-US" sz="2000" dirty="0"/>
              <a:t>: </a:t>
            </a:r>
            <a:r>
              <a:rPr lang="zh-CN" altLang="en-US" sz="2000" dirty="0">
                <a:solidFill>
                  <a:srgbClr val="7030A0"/>
                </a:solidFill>
              </a:rPr>
              <a:t>一个分布式数据库</a:t>
            </a:r>
            <a:endParaRPr lang="en-US" sz="2000" i="1" dirty="0">
              <a:solidFill>
                <a:srgbClr val="7030A0"/>
              </a:solidFill>
            </a:endParaRPr>
          </a:p>
        </p:txBody>
      </p:sp>
      <p:sp>
        <p:nvSpPr>
          <p:cNvPr id="220" name="TextBox 219"/>
          <p:cNvSpPr txBox="1"/>
          <p:nvPr/>
        </p:nvSpPr>
        <p:spPr>
          <a:xfrm>
            <a:off x="770993" y="2292988"/>
            <a:ext cx="3309895" cy="646331"/>
          </a:xfrm>
          <a:prstGeom prst="rect">
            <a:avLst/>
          </a:prstGeom>
          <a:noFill/>
        </p:spPr>
        <p:txBody>
          <a:bodyPr wrap="square" rtlCol="0">
            <a:spAutoFit/>
          </a:bodyPr>
          <a:lstStyle/>
          <a:p>
            <a:pPr>
              <a:lnSpc>
                <a:spcPct val="90000"/>
              </a:lnSpc>
            </a:pPr>
            <a:r>
              <a:rPr lang="zh-CN" altLang="en-US" sz="2000" dirty="0">
                <a:solidFill>
                  <a:srgbClr val="CC0000"/>
                </a:solidFill>
              </a:rPr>
              <a:t>针对网络控制应用的接口层：</a:t>
            </a:r>
            <a:r>
              <a:rPr lang="zh-CN" altLang="en-US" sz="2000" dirty="0"/>
              <a:t>抽象</a:t>
            </a:r>
            <a:r>
              <a:rPr lang="en-US" sz="2000" dirty="0"/>
              <a:t>API</a:t>
            </a:r>
            <a:endParaRPr lang="en-US" sz="2000" i="1" dirty="0"/>
          </a:p>
        </p:txBody>
      </p:sp>
      <p:sp>
        <p:nvSpPr>
          <p:cNvPr id="260" name="Rectangle 2"/>
          <p:cNvSpPr txBox="1">
            <a:spLocks noChangeArrowheads="1"/>
          </p:cNvSpPr>
          <p:nvPr/>
        </p:nvSpPr>
        <p:spPr>
          <a:xfrm>
            <a:off x="884382" y="152285"/>
            <a:ext cx="10301287" cy="82553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30000"/>
              </a:lnSpc>
              <a:spcBef>
                <a:spcPts val="0"/>
              </a:spcBef>
            </a:pPr>
            <a:r>
              <a:rPr lang="en-US" altLang="zh-CN" sz="4000" dirty="0">
                <a:latin typeface="+mn-ea"/>
              </a:rPr>
              <a:t>SDN</a:t>
            </a:r>
            <a:r>
              <a:rPr lang="zh-CN" altLang="en-US" sz="4000" dirty="0">
                <a:latin typeface="+mn-ea"/>
              </a:rPr>
              <a:t>控制器的组件</a:t>
            </a:r>
            <a:endParaRPr lang="en-US" altLang="zh-CN" sz="4000" dirty="0">
              <a:latin typeface="+mn-ea"/>
              <a:ea typeface="+mn-ea"/>
            </a:endParaRPr>
          </a:p>
        </p:txBody>
      </p:sp>
      <p:sp>
        <p:nvSpPr>
          <p:cNvPr id="261" name="矩形 260"/>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028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dissolve">
                                      <p:cBhvr>
                                        <p:cTn id="12" dur="5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0"/>
                                        </p:tgtEl>
                                        <p:attrNameLst>
                                          <p:attrName>style.visibility</p:attrName>
                                        </p:attrNameLst>
                                      </p:cBhvr>
                                      <p:to>
                                        <p:strVal val="visible"/>
                                      </p:to>
                                    </p:set>
                                    <p:animEffect transition="in" filter="dissolve">
                                      <p:cBhvr>
                                        <p:cTn id="17"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9" grpId="0"/>
      <p:bldP spid="220"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752013" y="348524"/>
            <a:ext cx="10363200" cy="607030"/>
          </a:xfrm>
          <a:prstGeom prst="rect">
            <a:avLst/>
          </a:prstGeom>
        </p:spPr>
        <p:txBody>
          <a:bodyPr/>
          <a:lstStyle/>
          <a:p>
            <a:pPr algn="ctr"/>
            <a:r>
              <a:rPr lang="en-US" altLang="zh-CN" sz="4000" dirty="0" err="1">
                <a:latin typeface="+mn-ea"/>
                <a:ea typeface="+mn-ea"/>
              </a:rPr>
              <a:t>OpenFlow</a:t>
            </a:r>
            <a:endParaRPr lang="en-US" altLang="zh-CN" sz="4000" dirty="0">
              <a:latin typeface="+mn-ea"/>
              <a:ea typeface="+mn-ea"/>
            </a:endParaRPr>
          </a:p>
        </p:txBody>
      </p:sp>
      <p:sp>
        <p:nvSpPr>
          <p:cNvPr id="12" name="TextBox 11"/>
          <p:cNvSpPr txBox="1"/>
          <p:nvPr/>
        </p:nvSpPr>
        <p:spPr>
          <a:xfrm>
            <a:off x="319580" y="1491524"/>
            <a:ext cx="11541809" cy="4901791"/>
          </a:xfrm>
          <a:prstGeom prst="rect">
            <a:avLst/>
          </a:prstGeom>
          <a:noFill/>
        </p:spPr>
        <p:txBody>
          <a:bodyPr wrap="square" rtlCol="0">
            <a:spAutoFit/>
          </a:bodyPr>
          <a:lstStyle/>
          <a:p>
            <a:pPr marL="457200" indent="-457200">
              <a:lnSpc>
                <a:spcPct val="130000"/>
              </a:lnSpc>
              <a:buClr>
                <a:srgbClr val="0070C0"/>
              </a:buClr>
              <a:buFont typeface="Arial" panose="020B0604020202020204" pitchFamily="34" charset="0"/>
              <a:buChar char="•"/>
            </a:pPr>
            <a:r>
              <a:rPr lang="zh-CN" altLang="en-US" sz="2800" dirty="0">
                <a:solidFill>
                  <a:prstClr val="black"/>
                </a:solidFill>
                <a:latin typeface="微软雅黑" pitchFamily="34" charset="-122"/>
                <a:ea typeface="微软雅黑" pitchFamily="34" charset="-122"/>
              </a:rPr>
              <a:t>起源于斯坦福大学的</a:t>
            </a:r>
            <a:r>
              <a:rPr lang="en-US" altLang="zh-CN" sz="2800" dirty="0">
                <a:solidFill>
                  <a:prstClr val="black"/>
                </a:solidFill>
                <a:latin typeface="微软雅黑" pitchFamily="34" charset="-122"/>
                <a:ea typeface="微软雅黑" pitchFamily="34" charset="-122"/>
              </a:rPr>
              <a:t>Clean Slate</a:t>
            </a:r>
            <a:r>
              <a:rPr lang="zh-CN" altLang="en-US" sz="2800" dirty="0">
                <a:solidFill>
                  <a:prstClr val="black"/>
                </a:solidFill>
                <a:latin typeface="微软雅黑" pitchFamily="34" charset="-122"/>
                <a:ea typeface="微软雅黑" pitchFamily="34" charset="-122"/>
              </a:rPr>
              <a:t>项目，目前得到广泛使用和认可</a:t>
            </a:r>
            <a:endParaRPr lang="en-US" altLang="zh-CN" sz="2800" dirty="0">
              <a:solidFill>
                <a:prstClr val="black"/>
              </a:solidFill>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zh-CN" sz="2800" dirty="0">
                <a:solidFill>
                  <a:prstClr val="black"/>
                </a:solidFill>
                <a:latin typeface="微软雅黑" pitchFamily="34" charset="-122"/>
                <a:ea typeface="微软雅黑" pitchFamily="34" charset="-122"/>
              </a:rPr>
              <a:t>是</a:t>
            </a:r>
            <a:r>
              <a:rPr lang="en-US" altLang="zh-CN" sz="2800" dirty="0">
                <a:solidFill>
                  <a:prstClr val="black"/>
                </a:solidFill>
                <a:latin typeface="微软雅黑" pitchFamily="34" charset="-122"/>
                <a:ea typeface="微软雅黑" pitchFamily="34" charset="-122"/>
              </a:rPr>
              <a:t>SDN</a:t>
            </a:r>
            <a:r>
              <a:rPr lang="zh-CN" altLang="zh-CN" sz="2800" dirty="0">
                <a:solidFill>
                  <a:prstClr val="black"/>
                </a:solidFill>
                <a:latin typeface="微软雅黑" pitchFamily="34" charset="-122"/>
                <a:ea typeface="微软雅黑" pitchFamily="34" charset="-122"/>
              </a:rPr>
              <a:t>中控制器与转发层之间的通信接口</a:t>
            </a:r>
            <a:r>
              <a:rPr lang="zh-CN" altLang="en-US" sz="2800" dirty="0">
                <a:solidFill>
                  <a:prstClr val="black"/>
                </a:solidFill>
                <a:latin typeface="微软雅黑" pitchFamily="34" charset="-122"/>
                <a:ea typeface="微软雅黑" pitchFamily="34" charset="-122"/>
              </a:rPr>
              <a:t>标准</a:t>
            </a:r>
            <a:endParaRPr lang="en-US" altLang="zh-CN" sz="2800" dirty="0">
              <a:solidFill>
                <a:prstClr val="black"/>
              </a:solidFill>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zh-CN" sz="2800" dirty="0">
                <a:solidFill>
                  <a:prstClr val="black"/>
                </a:solidFill>
                <a:latin typeface="微软雅黑" pitchFamily="34" charset="-122"/>
                <a:ea typeface="微软雅黑" pitchFamily="34" charset="-122"/>
              </a:rPr>
              <a:t>允许直接访问和操作网络设备的转发平面</a:t>
            </a:r>
          </a:p>
          <a:p>
            <a:pPr marL="457200" indent="-457200">
              <a:lnSpc>
                <a:spcPct val="130000"/>
              </a:lnSpc>
              <a:buClr>
                <a:srgbClr val="0070C0"/>
              </a:buClr>
              <a:buFont typeface="Arial" panose="020B0604020202020204" pitchFamily="34" charset="0"/>
              <a:buChar char="•"/>
            </a:pPr>
            <a:r>
              <a:rPr lang="zh-CN" altLang="zh-CN" sz="2800" dirty="0">
                <a:solidFill>
                  <a:prstClr val="black"/>
                </a:solidFill>
                <a:latin typeface="微软雅黑" pitchFamily="34" charset="-122"/>
                <a:ea typeface="微软雅黑" pitchFamily="34" charset="-122"/>
              </a:rPr>
              <a:t>分离控制平面和数据平面，二者间使用标准的协议通信</a:t>
            </a:r>
            <a:endParaRPr lang="en-US" altLang="zh-CN" sz="2800" dirty="0">
              <a:solidFill>
                <a:prstClr val="black"/>
              </a:solidFill>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zh-CN" sz="2800" dirty="0">
                <a:solidFill>
                  <a:prstClr val="black"/>
                </a:solidFill>
                <a:latin typeface="微软雅黑" pitchFamily="34" charset="-122"/>
                <a:ea typeface="微软雅黑" pitchFamily="34" charset="-122"/>
              </a:rPr>
              <a:t>数据平面采用基于流的方式进行转发</a:t>
            </a:r>
          </a:p>
          <a:p>
            <a:pPr marL="457200" indent="-457200">
              <a:lnSpc>
                <a:spcPct val="130000"/>
              </a:lnSpc>
              <a:buClr>
                <a:srgbClr val="0070C0"/>
              </a:buClr>
              <a:buFont typeface="Arial" panose="020B0604020202020204" pitchFamily="34" charset="0"/>
              <a:buChar char="•"/>
            </a:pPr>
            <a:r>
              <a:rPr lang="en-US" altLang="zh-CN" sz="2800" dirty="0" err="1">
                <a:solidFill>
                  <a:prstClr val="black"/>
                </a:solidFill>
                <a:latin typeface="微软雅黑" pitchFamily="34" charset="-122"/>
                <a:ea typeface="微软雅黑" pitchFamily="34" charset="-122"/>
              </a:rPr>
              <a:t>OpenFlow</a:t>
            </a:r>
            <a:r>
              <a:rPr lang="zh-CN" altLang="zh-CN" sz="2800" dirty="0">
                <a:solidFill>
                  <a:prstClr val="black"/>
                </a:solidFill>
                <a:latin typeface="微软雅黑" pitchFamily="34" charset="-122"/>
                <a:ea typeface="微软雅黑" pitchFamily="34" charset="-122"/>
              </a:rPr>
              <a:t>网络</a:t>
            </a:r>
            <a:r>
              <a:rPr lang="zh-CN" altLang="en-US" sz="2800" dirty="0">
                <a:solidFill>
                  <a:prstClr val="black"/>
                </a:solidFill>
                <a:latin typeface="微软雅黑" pitchFamily="34" charset="-122"/>
                <a:ea typeface="微软雅黑" pitchFamily="34" charset="-122"/>
              </a:rPr>
              <a:t>由 </a:t>
            </a:r>
            <a:r>
              <a:rPr lang="en-US" altLang="zh-CN" sz="2800" dirty="0" err="1">
                <a:solidFill>
                  <a:srgbClr val="FF0000"/>
                </a:solidFill>
                <a:latin typeface="微软雅黑" pitchFamily="34" charset="-122"/>
                <a:ea typeface="微软雅黑" pitchFamily="34" charset="-122"/>
              </a:rPr>
              <a:t>OpenFlow</a:t>
            </a:r>
            <a:r>
              <a:rPr lang="zh-CN" altLang="zh-CN" sz="2800" dirty="0">
                <a:solidFill>
                  <a:srgbClr val="FF0000"/>
                </a:solidFill>
                <a:latin typeface="微软雅黑" pitchFamily="34" charset="-122"/>
                <a:ea typeface="微软雅黑" pitchFamily="34" charset="-122"/>
              </a:rPr>
              <a:t>网络设备</a:t>
            </a:r>
            <a:r>
              <a:rPr lang="zh-CN" altLang="zh-CN" sz="2800" dirty="0">
                <a:solidFill>
                  <a:prstClr val="black"/>
                </a:solidFill>
                <a:latin typeface="微软雅黑" pitchFamily="34" charset="-122"/>
                <a:ea typeface="微软雅黑" pitchFamily="34" charset="-122"/>
              </a:rPr>
              <a:t>（</a:t>
            </a:r>
            <a:r>
              <a:rPr lang="en-US" altLang="zh-CN" sz="2800" dirty="0" err="1">
                <a:solidFill>
                  <a:prstClr val="black"/>
                </a:solidFill>
                <a:latin typeface="微软雅黑" pitchFamily="34" charset="-122"/>
                <a:ea typeface="微软雅黑" pitchFamily="34" charset="-122"/>
              </a:rPr>
              <a:t>OpenFlow</a:t>
            </a:r>
            <a:r>
              <a:rPr lang="en-US" altLang="zh-CN" sz="2800" dirty="0">
                <a:solidFill>
                  <a:prstClr val="black"/>
                </a:solidFill>
                <a:latin typeface="微软雅黑" pitchFamily="34" charset="-122"/>
                <a:ea typeface="微软雅黑" pitchFamily="34" charset="-122"/>
              </a:rPr>
              <a:t> Switch</a:t>
            </a:r>
            <a:r>
              <a:rPr lang="zh-CN" altLang="zh-CN" sz="2800" dirty="0">
                <a:solidFill>
                  <a:prstClr val="black"/>
                </a:solidFill>
                <a:latin typeface="微软雅黑" pitchFamily="34" charset="-122"/>
                <a:ea typeface="微软雅黑" pitchFamily="34" charset="-122"/>
              </a:rPr>
              <a:t>）和</a:t>
            </a:r>
            <a:r>
              <a:rPr lang="zh-CN" altLang="zh-CN" sz="2800" dirty="0">
                <a:solidFill>
                  <a:srgbClr val="FF0000"/>
                </a:solidFill>
                <a:latin typeface="微软雅黑" pitchFamily="34" charset="-122"/>
                <a:ea typeface="微软雅黑" pitchFamily="34" charset="-122"/>
              </a:rPr>
              <a:t>控制器</a:t>
            </a:r>
            <a:r>
              <a:rPr lang="zh-CN" altLang="zh-CN" sz="2800" dirty="0">
                <a:solidFill>
                  <a:prstClr val="black"/>
                </a:solidFill>
                <a:latin typeface="微软雅黑" pitchFamily="34" charset="-122"/>
                <a:ea typeface="微软雅黑" pitchFamily="34" charset="-122"/>
              </a:rPr>
              <a:t>（</a:t>
            </a:r>
            <a:r>
              <a:rPr lang="en-US" altLang="zh-CN" sz="2800" dirty="0" err="1">
                <a:solidFill>
                  <a:prstClr val="black"/>
                </a:solidFill>
                <a:latin typeface="微软雅黑" pitchFamily="34" charset="-122"/>
                <a:ea typeface="微软雅黑" pitchFamily="34" charset="-122"/>
              </a:rPr>
              <a:t>OpenFlow</a:t>
            </a:r>
            <a:r>
              <a:rPr lang="en-US" altLang="zh-CN" sz="2800" dirty="0">
                <a:solidFill>
                  <a:prstClr val="black"/>
                </a:solidFill>
                <a:latin typeface="微软雅黑" pitchFamily="34" charset="-122"/>
                <a:ea typeface="微软雅黑" pitchFamily="34" charset="-122"/>
              </a:rPr>
              <a:t> Controller</a:t>
            </a:r>
            <a:r>
              <a:rPr lang="zh-CN" altLang="zh-CN" sz="2800" dirty="0">
                <a:solidFill>
                  <a:prstClr val="black"/>
                </a:solidFill>
                <a:latin typeface="微软雅黑" pitchFamily="34" charset="-122"/>
                <a:ea typeface="微软雅黑" pitchFamily="34" charset="-122"/>
              </a:rPr>
              <a:t>）通过</a:t>
            </a:r>
            <a:r>
              <a:rPr lang="en-US" altLang="zh-CN" sz="2800" dirty="0" err="1">
                <a:solidFill>
                  <a:srgbClr val="FF0000"/>
                </a:solidFill>
                <a:latin typeface="微软雅黑" pitchFamily="34" charset="-122"/>
                <a:ea typeface="微软雅黑" pitchFamily="34" charset="-122"/>
              </a:rPr>
              <a:t>OpenFlow</a:t>
            </a:r>
            <a:r>
              <a:rPr lang="zh-CN" altLang="zh-CN" sz="2800" dirty="0">
                <a:solidFill>
                  <a:srgbClr val="FF0000"/>
                </a:solidFill>
                <a:latin typeface="微软雅黑" pitchFamily="34" charset="-122"/>
                <a:ea typeface="微软雅黑" pitchFamily="34" charset="-122"/>
              </a:rPr>
              <a:t>通道</a:t>
            </a:r>
            <a:r>
              <a:rPr lang="zh-CN" altLang="zh-CN" sz="2800" dirty="0">
                <a:solidFill>
                  <a:prstClr val="black"/>
                </a:solidFill>
                <a:latin typeface="微软雅黑" pitchFamily="34" charset="-122"/>
                <a:ea typeface="微软雅黑" pitchFamily="34" charset="-122"/>
              </a:rPr>
              <a:t>（</a:t>
            </a:r>
            <a:r>
              <a:rPr lang="en-US" altLang="zh-CN" sz="2800" dirty="0" err="1">
                <a:solidFill>
                  <a:prstClr val="black"/>
                </a:solidFill>
                <a:latin typeface="微软雅黑" pitchFamily="34" charset="-122"/>
                <a:ea typeface="微软雅黑" pitchFamily="34" charset="-122"/>
              </a:rPr>
              <a:t>OpenFlow</a:t>
            </a:r>
            <a:r>
              <a:rPr lang="en-US" altLang="zh-CN" sz="2800" dirty="0">
                <a:solidFill>
                  <a:prstClr val="black"/>
                </a:solidFill>
                <a:latin typeface="微软雅黑" pitchFamily="34" charset="-122"/>
                <a:ea typeface="微软雅黑" pitchFamily="34" charset="-122"/>
              </a:rPr>
              <a:t> Channel</a:t>
            </a:r>
            <a:r>
              <a:rPr lang="zh-CN" altLang="zh-CN" sz="2800" dirty="0">
                <a:solidFill>
                  <a:prstClr val="black"/>
                </a:solidFill>
                <a:latin typeface="微软雅黑" pitchFamily="34" charset="-122"/>
                <a:ea typeface="微软雅黑" pitchFamily="34" charset="-122"/>
              </a:rPr>
              <a:t>）组成</a:t>
            </a:r>
            <a:endParaRPr lang="en-US" altLang="zh-CN" sz="2800" dirty="0">
              <a:solidFill>
                <a:prstClr val="black"/>
              </a:solidFill>
              <a:latin typeface="微软雅黑" pitchFamily="34" charset="-122"/>
              <a:ea typeface="微软雅黑" pitchFamily="34" charset="-122"/>
            </a:endParaRPr>
          </a:p>
          <a:p>
            <a:endParaRPr lang="en-US" altLang="zh-CN" sz="2133" dirty="0">
              <a:latin typeface="微软雅黑" pitchFamily="34" charset="-122"/>
              <a:ea typeface="微软雅黑" pitchFamily="34" charset="-122"/>
            </a:endParaRPr>
          </a:p>
        </p:txBody>
      </p:sp>
      <p:sp>
        <p:nvSpPr>
          <p:cNvPr id="15" name="矩形 14"/>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7458969"/>
      </p:ext>
    </p:extLst>
  </p:cSld>
  <p:clrMapOvr>
    <a:masterClrMapping/>
  </p:clrMapOvr>
  <p:transition spd="slow">
    <p:push dir="u"/>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a:off x="310045" y="2363501"/>
            <a:ext cx="11546595" cy="844351"/>
          </a:xfrm>
          <a:prstGeom prst="rightArrow">
            <a:avLst/>
          </a:prstGeom>
          <a:gradFill>
            <a:gsLst>
              <a:gs pos="0">
                <a:schemeClr val="accent5"/>
              </a:gs>
              <a:gs pos="50000">
                <a:srgbClr val="79D6FF"/>
              </a:gs>
              <a:gs pos="100000">
                <a:schemeClr val="accent5">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微软雅黑" pitchFamily="34" charset="-122"/>
              <a:ea typeface="微软雅黑" pitchFamily="34" charset="-122"/>
            </a:endParaRPr>
          </a:p>
        </p:txBody>
      </p:sp>
      <p:sp>
        <p:nvSpPr>
          <p:cNvPr id="3" name="TextBox 2"/>
          <p:cNvSpPr txBox="1"/>
          <p:nvPr/>
        </p:nvSpPr>
        <p:spPr>
          <a:xfrm>
            <a:off x="761826" y="3734366"/>
            <a:ext cx="1047082" cy="666977"/>
          </a:xfrm>
          <a:prstGeom prst="rect">
            <a:avLst/>
          </a:prstGeom>
          <a:noFill/>
        </p:spPr>
        <p:txBody>
          <a:bodyPr wrap="none" rtlCol="0">
            <a:spAutoFit/>
          </a:bodyPr>
          <a:lstStyle/>
          <a:p>
            <a:pPr marL="380990" indent="-380990">
              <a:buFont typeface="Wingdings" pitchFamily="2" charset="2"/>
              <a:buChar char="l"/>
            </a:pPr>
            <a:r>
              <a:rPr lang="zh-CN" altLang="en-US" sz="1867" dirty="0">
                <a:latin typeface="华文细黑" pitchFamily="2" charset="-122"/>
                <a:ea typeface="华文细黑" pitchFamily="2" charset="-122"/>
              </a:rPr>
              <a:t>单表</a:t>
            </a:r>
            <a:endParaRPr lang="en-US" altLang="zh-CN" sz="1867" dirty="0">
              <a:latin typeface="华文细黑" pitchFamily="2" charset="-122"/>
              <a:ea typeface="华文细黑" pitchFamily="2" charset="-122"/>
            </a:endParaRPr>
          </a:p>
          <a:p>
            <a:pPr marL="380990" indent="-380990">
              <a:buFont typeface="Wingdings" pitchFamily="2" charset="2"/>
              <a:buChar char="l"/>
            </a:pPr>
            <a:r>
              <a:rPr lang="en-US" altLang="zh-CN" sz="1867" dirty="0">
                <a:latin typeface="华文细黑" pitchFamily="2" charset="-122"/>
                <a:ea typeface="华文细黑" pitchFamily="2" charset="-122"/>
              </a:rPr>
              <a:t>IPv4</a:t>
            </a:r>
            <a:endParaRPr lang="zh-CN" altLang="en-US" sz="1867" dirty="0">
              <a:latin typeface="华文细黑" pitchFamily="2" charset="-122"/>
              <a:ea typeface="华文细黑" pitchFamily="2" charset="-122"/>
            </a:endParaRPr>
          </a:p>
        </p:txBody>
      </p:sp>
      <p:sp>
        <p:nvSpPr>
          <p:cNvPr id="7" name="TextBox 6"/>
          <p:cNvSpPr txBox="1"/>
          <p:nvPr/>
        </p:nvSpPr>
        <p:spPr>
          <a:xfrm>
            <a:off x="2651406" y="3663907"/>
            <a:ext cx="2087431" cy="1241622"/>
          </a:xfrm>
          <a:prstGeom prst="rect">
            <a:avLst/>
          </a:prstGeom>
          <a:noFill/>
        </p:spPr>
        <p:txBody>
          <a:bodyPr wrap="none" rtlCol="0">
            <a:spAutoFit/>
          </a:bodyPr>
          <a:lstStyle/>
          <a:p>
            <a:pPr marL="380990" indent="-380990">
              <a:buFont typeface="Wingdings" pitchFamily="2" charset="2"/>
              <a:buChar char="l"/>
            </a:pPr>
            <a:r>
              <a:rPr lang="zh-CN" altLang="en-US" sz="1867" dirty="0"/>
              <a:t>多表</a:t>
            </a:r>
            <a:endParaRPr lang="en-US" altLang="zh-CN" sz="1867" dirty="0"/>
          </a:p>
          <a:p>
            <a:pPr marL="380990" indent="-380990">
              <a:buFont typeface="Wingdings" pitchFamily="2" charset="2"/>
              <a:buChar char="l"/>
            </a:pPr>
            <a:r>
              <a:rPr lang="en-US" altLang="zh-CN" sz="1867" dirty="0"/>
              <a:t>MPLS</a:t>
            </a:r>
            <a:r>
              <a:rPr lang="zh-CN" altLang="en-US" sz="1867" dirty="0"/>
              <a:t>、</a:t>
            </a:r>
            <a:r>
              <a:rPr lang="en-US" altLang="zh-CN" sz="1867" dirty="0"/>
              <a:t>VLAN</a:t>
            </a:r>
          </a:p>
          <a:p>
            <a:pPr marL="380990" indent="-380990">
              <a:buFont typeface="Wingdings" pitchFamily="2" charset="2"/>
              <a:buChar char="l"/>
            </a:pPr>
            <a:r>
              <a:rPr lang="en-US" altLang="zh-CN" sz="1867" dirty="0"/>
              <a:t>group</a:t>
            </a:r>
          </a:p>
          <a:p>
            <a:pPr marL="380990" indent="-380990">
              <a:buFont typeface="Wingdings" pitchFamily="2" charset="2"/>
              <a:buChar char="l"/>
            </a:pPr>
            <a:r>
              <a:rPr lang="en-US" altLang="zh-CN" sz="1867" dirty="0"/>
              <a:t>ECMP</a:t>
            </a:r>
            <a:endParaRPr lang="zh-CN" altLang="en-US" sz="1867" dirty="0"/>
          </a:p>
        </p:txBody>
      </p:sp>
      <p:sp>
        <p:nvSpPr>
          <p:cNvPr id="6" name="TextBox 5"/>
          <p:cNvSpPr txBox="1"/>
          <p:nvPr/>
        </p:nvSpPr>
        <p:spPr>
          <a:xfrm>
            <a:off x="209780" y="3363486"/>
            <a:ext cx="1107996"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功能：</a:t>
            </a:r>
          </a:p>
        </p:txBody>
      </p:sp>
      <p:sp>
        <p:nvSpPr>
          <p:cNvPr id="9" name="TextBox 8"/>
          <p:cNvSpPr txBox="1"/>
          <p:nvPr/>
        </p:nvSpPr>
        <p:spPr>
          <a:xfrm>
            <a:off x="5615950" y="3637580"/>
            <a:ext cx="1048685" cy="379656"/>
          </a:xfrm>
          <a:prstGeom prst="rect">
            <a:avLst/>
          </a:prstGeom>
          <a:noFill/>
        </p:spPr>
        <p:txBody>
          <a:bodyPr wrap="none" rtlCol="0">
            <a:spAutoFit/>
          </a:bodyPr>
          <a:lstStyle/>
          <a:p>
            <a:pPr marL="380990" indent="-380990">
              <a:buFont typeface="Wingdings" pitchFamily="2" charset="2"/>
              <a:buChar char="l"/>
            </a:pPr>
            <a:r>
              <a:rPr lang="en-US" altLang="zh-CN" sz="1867" dirty="0"/>
              <a:t>IPv6</a:t>
            </a:r>
          </a:p>
        </p:txBody>
      </p:sp>
      <p:sp>
        <p:nvSpPr>
          <p:cNvPr id="10" name="TextBox 9"/>
          <p:cNvSpPr txBox="1"/>
          <p:nvPr/>
        </p:nvSpPr>
        <p:spPr>
          <a:xfrm>
            <a:off x="7440150" y="3640677"/>
            <a:ext cx="2241319" cy="1528945"/>
          </a:xfrm>
          <a:prstGeom prst="rect">
            <a:avLst/>
          </a:prstGeom>
          <a:noFill/>
        </p:spPr>
        <p:txBody>
          <a:bodyPr wrap="none" rtlCol="0">
            <a:spAutoFit/>
          </a:bodyPr>
          <a:lstStyle/>
          <a:p>
            <a:pPr marL="380990" indent="-380990">
              <a:buFont typeface="Wingdings" pitchFamily="2" charset="2"/>
              <a:buChar char="l"/>
            </a:pPr>
            <a:r>
              <a:rPr lang="zh-CN" altLang="en-US" sz="1867" dirty="0"/>
              <a:t>重构了能力协商</a:t>
            </a:r>
            <a:endParaRPr lang="en-US" altLang="zh-CN" sz="1867" dirty="0"/>
          </a:p>
          <a:p>
            <a:pPr marL="380990" indent="-380990">
              <a:buFont typeface="Wingdings" pitchFamily="2" charset="2"/>
              <a:buChar char="l"/>
            </a:pPr>
            <a:r>
              <a:rPr lang="en-US" altLang="zh-CN" sz="1867" dirty="0"/>
              <a:t>PBB</a:t>
            </a:r>
          </a:p>
          <a:p>
            <a:pPr marL="380990" indent="-380990">
              <a:buFont typeface="Wingdings" pitchFamily="2" charset="2"/>
              <a:buChar char="l"/>
            </a:pPr>
            <a:r>
              <a:rPr lang="en-US" altLang="zh-CN" sz="1867" dirty="0"/>
              <a:t>IPv6</a:t>
            </a:r>
            <a:r>
              <a:rPr lang="zh-CN" altLang="en-US" sz="1867" dirty="0"/>
              <a:t>扩展头</a:t>
            </a:r>
            <a:endParaRPr lang="en-US" altLang="zh-CN" sz="1867" dirty="0"/>
          </a:p>
          <a:p>
            <a:pPr marL="380990" indent="-380990">
              <a:buFont typeface="Wingdings" pitchFamily="2" charset="2"/>
              <a:buChar char="l"/>
            </a:pPr>
            <a:r>
              <a:rPr lang="zh-CN" altLang="en-US" sz="1867" dirty="0"/>
              <a:t>多</a:t>
            </a:r>
            <a:r>
              <a:rPr lang="en-US" altLang="zh-CN" sz="1867" dirty="0"/>
              <a:t>Controller</a:t>
            </a:r>
          </a:p>
          <a:p>
            <a:pPr marL="380990" indent="-380990">
              <a:buFont typeface="Wingdings" pitchFamily="2" charset="2"/>
              <a:buChar char="l"/>
            </a:pPr>
            <a:r>
              <a:rPr lang="en-US" altLang="zh-CN" sz="1867" dirty="0"/>
              <a:t>Per flow meter</a:t>
            </a:r>
          </a:p>
        </p:txBody>
      </p:sp>
      <p:sp>
        <p:nvSpPr>
          <p:cNvPr id="8" name="椭圆 7"/>
          <p:cNvSpPr/>
          <p:nvPr/>
        </p:nvSpPr>
        <p:spPr>
          <a:xfrm>
            <a:off x="10948794" y="2677474"/>
            <a:ext cx="192021" cy="1920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TextBox 10"/>
          <p:cNvSpPr txBox="1"/>
          <p:nvPr/>
        </p:nvSpPr>
        <p:spPr>
          <a:xfrm>
            <a:off x="10495052" y="3061516"/>
            <a:ext cx="947695" cy="379656"/>
          </a:xfrm>
          <a:prstGeom prst="rect">
            <a:avLst/>
          </a:prstGeom>
          <a:noFill/>
        </p:spPr>
        <p:txBody>
          <a:bodyPr wrap="none" rtlCol="0">
            <a:spAutoFit/>
          </a:bodyPr>
          <a:lstStyle/>
          <a:p>
            <a:r>
              <a:rPr lang="en-US" altLang="zh-CN" sz="1867" b="1" dirty="0">
                <a:latin typeface="微软雅黑" pitchFamily="34" charset="-122"/>
                <a:ea typeface="微软雅黑" pitchFamily="34" charset="-122"/>
              </a:rPr>
              <a:t>OF 1.4</a:t>
            </a:r>
            <a:endParaRPr lang="zh-CN" altLang="en-US" sz="1867" b="1" dirty="0">
              <a:latin typeface="微软雅黑" pitchFamily="34" charset="-122"/>
              <a:ea typeface="微软雅黑" pitchFamily="34" charset="-122"/>
            </a:endParaRPr>
          </a:p>
        </p:txBody>
      </p:sp>
      <p:sp>
        <p:nvSpPr>
          <p:cNvPr id="12" name="TextBox 11"/>
          <p:cNvSpPr txBox="1"/>
          <p:nvPr/>
        </p:nvSpPr>
        <p:spPr>
          <a:xfrm>
            <a:off x="10276720" y="2101409"/>
            <a:ext cx="1332416" cy="379656"/>
          </a:xfrm>
          <a:prstGeom prst="rect">
            <a:avLst/>
          </a:prstGeom>
          <a:noFill/>
        </p:spPr>
        <p:txBody>
          <a:bodyPr wrap="none" rtlCol="0">
            <a:spAutoFit/>
          </a:bodyPr>
          <a:lstStyle/>
          <a:p>
            <a:r>
              <a:rPr lang="en-US" altLang="zh-CN" sz="1867" b="1" dirty="0">
                <a:solidFill>
                  <a:srgbClr val="0070C0"/>
                </a:solidFill>
                <a:latin typeface="微软雅黑" pitchFamily="34" charset="-122"/>
                <a:ea typeface="微软雅黑" pitchFamily="34" charset="-122"/>
              </a:rPr>
              <a:t>Oct, 2013</a:t>
            </a:r>
            <a:endParaRPr lang="zh-CN" altLang="en-US" sz="1867" b="1" dirty="0">
              <a:solidFill>
                <a:srgbClr val="0070C0"/>
              </a:solidFill>
              <a:latin typeface="微软雅黑" pitchFamily="34" charset="-122"/>
              <a:ea typeface="微软雅黑" pitchFamily="34" charset="-122"/>
            </a:endParaRPr>
          </a:p>
        </p:txBody>
      </p:sp>
      <p:sp>
        <p:nvSpPr>
          <p:cNvPr id="14" name="TextBox 13"/>
          <p:cNvSpPr txBox="1"/>
          <p:nvPr/>
        </p:nvSpPr>
        <p:spPr>
          <a:xfrm>
            <a:off x="9744408" y="3637580"/>
            <a:ext cx="2255746" cy="1241622"/>
          </a:xfrm>
          <a:prstGeom prst="rect">
            <a:avLst/>
          </a:prstGeom>
          <a:noFill/>
        </p:spPr>
        <p:txBody>
          <a:bodyPr wrap="none" rtlCol="0">
            <a:spAutoFit/>
          </a:bodyPr>
          <a:lstStyle/>
          <a:p>
            <a:pPr marL="380990" indent="-380990">
              <a:buFont typeface="Wingdings" pitchFamily="2" charset="2"/>
              <a:buChar char="l"/>
            </a:pPr>
            <a:r>
              <a:rPr lang="zh-CN" altLang="en-US" sz="1867" dirty="0"/>
              <a:t>增强协议扩展性</a:t>
            </a:r>
            <a:endParaRPr lang="en-US" altLang="zh-CN" sz="1867" dirty="0"/>
          </a:p>
          <a:p>
            <a:pPr marL="380990" indent="-380990">
              <a:buFont typeface="Wingdings" pitchFamily="2" charset="2"/>
              <a:buChar char="l"/>
            </a:pPr>
            <a:r>
              <a:rPr lang="en-US" altLang="zh-CN" sz="1867" dirty="0"/>
              <a:t>Flow Monitoring</a:t>
            </a:r>
          </a:p>
          <a:p>
            <a:pPr marL="380990" indent="-380990">
              <a:buFont typeface="Wingdings" pitchFamily="2" charset="2"/>
              <a:buChar char="l"/>
            </a:pPr>
            <a:r>
              <a:rPr lang="en-US" altLang="zh-CN" sz="1867" dirty="0"/>
              <a:t>Eviction</a:t>
            </a:r>
          </a:p>
          <a:p>
            <a:pPr marL="380990" indent="-380990">
              <a:buFont typeface="Wingdings" pitchFamily="2" charset="2"/>
              <a:buChar char="l"/>
            </a:pPr>
            <a:r>
              <a:rPr lang="en-US" altLang="zh-CN" sz="1867" dirty="0"/>
              <a:t>Bundles</a:t>
            </a:r>
          </a:p>
        </p:txBody>
      </p:sp>
      <p:pic>
        <p:nvPicPr>
          <p:cNvPr id="16" name="Picture 2" descr="https://www.opennetworking.org/templates/onf-home/images/logo.png"/>
          <p:cNvPicPr>
            <a:picLocks noChangeAspect="1" noChangeArrowheads="1"/>
          </p:cNvPicPr>
          <p:nvPr/>
        </p:nvPicPr>
        <p:blipFill>
          <a:blip r:embed="rId3" cstate="print"/>
          <a:srcRect/>
          <a:stretch>
            <a:fillRect/>
          </a:stretch>
        </p:blipFill>
        <p:spPr bwMode="auto">
          <a:xfrm>
            <a:off x="9081848" y="962918"/>
            <a:ext cx="1962956" cy="1057667"/>
          </a:xfrm>
          <a:prstGeom prst="rect">
            <a:avLst/>
          </a:prstGeom>
          <a:noFill/>
        </p:spPr>
      </p:pic>
      <p:sp>
        <p:nvSpPr>
          <p:cNvPr id="20" name="矩形 19"/>
          <p:cNvSpPr/>
          <p:nvPr/>
        </p:nvSpPr>
        <p:spPr>
          <a:xfrm>
            <a:off x="730487" y="5276409"/>
            <a:ext cx="10527792" cy="830997"/>
          </a:xfrm>
          <a:prstGeom prst="rect">
            <a:avLst/>
          </a:prstGeom>
        </p:spPr>
        <p:txBody>
          <a:bodyPr wrap="square">
            <a:spAutoFit/>
          </a:bodyPr>
          <a:lstStyle/>
          <a:p>
            <a:r>
              <a:rPr lang="zh-CN" altLang="en-US" sz="2400" dirty="0">
                <a:solidFill>
                  <a:srgbClr val="FF0000"/>
                </a:solidFill>
                <a:latin typeface="微软雅黑" pitchFamily="34" charset="-122"/>
                <a:ea typeface="微软雅黑" pitchFamily="34" charset="-122"/>
              </a:rPr>
              <a:t>核心思想：</a:t>
            </a:r>
            <a:r>
              <a:rPr lang="en-US" altLang="zh-CN" sz="2400" dirty="0"/>
              <a:t> </a:t>
            </a:r>
            <a:r>
              <a:rPr lang="en-US" altLang="zh-CN" sz="2400" dirty="0" err="1">
                <a:latin typeface="微软雅黑" pitchFamily="34" charset="-122"/>
                <a:ea typeface="微软雅黑" pitchFamily="34" charset="-122"/>
              </a:rPr>
              <a:t>OpenFlow</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交换机基于流进行转发。同时，传统的控制层面从转发设备中剥离出来，“迁移”到集中控制器上</a:t>
            </a:r>
          </a:p>
        </p:txBody>
      </p:sp>
      <p:sp>
        <p:nvSpPr>
          <p:cNvPr id="21" name="椭圆 20"/>
          <p:cNvSpPr/>
          <p:nvPr/>
        </p:nvSpPr>
        <p:spPr>
          <a:xfrm>
            <a:off x="8535132" y="2677474"/>
            <a:ext cx="192021" cy="1920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TextBox 21"/>
          <p:cNvSpPr txBox="1"/>
          <p:nvPr/>
        </p:nvSpPr>
        <p:spPr>
          <a:xfrm>
            <a:off x="7996465" y="3061516"/>
            <a:ext cx="947695" cy="379656"/>
          </a:xfrm>
          <a:prstGeom prst="rect">
            <a:avLst/>
          </a:prstGeom>
          <a:noFill/>
        </p:spPr>
        <p:txBody>
          <a:bodyPr wrap="none" rtlCol="0">
            <a:spAutoFit/>
          </a:bodyPr>
          <a:lstStyle/>
          <a:p>
            <a:r>
              <a:rPr lang="en-US" altLang="zh-CN" sz="1867" b="1" dirty="0">
                <a:latin typeface="微软雅黑" pitchFamily="34" charset="-122"/>
                <a:ea typeface="微软雅黑" pitchFamily="34" charset="-122"/>
              </a:rPr>
              <a:t>OF 1.3</a:t>
            </a:r>
            <a:endParaRPr lang="zh-CN" altLang="en-US" sz="1867" b="1" dirty="0">
              <a:latin typeface="微软雅黑" pitchFamily="34" charset="-122"/>
              <a:ea typeface="微软雅黑" pitchFamily="34" charset="-122"/>
            </a:endParaRPr>
          </a:p>
        </p:txBody>
      </p:sp>
      <p:sp>
        <p:nvSpPr>
          <p:cNvPr id="23" name="TextBox 22"/>
          <p:cNvSpPr txBox="1"/>
          <p:nvPr/>
        </p:nvSpPr>
        <p:spPr>
          <a:xfrm>
            <a:off x="7732436" y="2101409"/>
            <a:ext cx="1476686" cy="379656"/>
          </a:xfrm>
          <a:prstGeom prst="rect">
            <a:avLst/>
          </a:prstGeom>
          <a:noFill/>
        </p:spPr>
        <p:txBody>
          <a:bodyPr wrap="none" rtlCol="0">
            <a:spAutoFit/>
          </a:bodyPr>
          <a:lstStyle/>
          <a:p>
            <a:r>
              <a:rPr lang="en-US" altLang="zh-CN" sz="1867" b="1" dirty="0">
                <a:solidFill>
                  <a:srgbClr val="0070C0"/>
                </a:solidFill>
                <a:latin typeface="微软雅黑" pitchFamily="34" charset="-122"/>
                <a:ea typeface="微软雅黑" pitchFamily="34" charset="-122"/>
              </a:rPr>
              <a:t>June, 2012</a:t>
            </a:r>
            <a:endParaRPr lang="zh-CN" altLang="en-US" sz="1867" b="1" dirty="0">
              <a:solidFill>
                <a:srgbClr val="0070C0"/>
              </a:solidFill>
              <a:latin typeface="微软雅黑" pitchFamily="34" charset="-122"/>
              <a:ea typeface="微软雅黑" pitchFamily="34" charset="-122"/>
            </a:endParaRPr>
          </a:p>
        </p:txBody>
      </p:sp>
      <p:sp>
        <p:nvSpPr>
          <p:cNvPr id="24" name="椭圆 23"/>
          <p:cNvSpPr/>
          <p:nvPr/>
        </p:nvSpPr>
        <p:spPr>
          <a:xfrm>
            <a:off x="6121468" y="2677474"/>
            <a:ext cx="192021" cy="1920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TextBox 24"/>
          <p:cNvSpPr txBox="1"/>
          <p:nvPr/>
        </p:nvSpPr>
        <p:spPr>
          <a:xfrm>
            <a:off x="5726745" y="3061516"/>
            <a:ext cx="947695" cy="379656"/>
          </a:xfrm>
          <a:prstGeom prst="rect">
            <a:avLst/>
          </a:prstGeom>
          <a:noFill/>
        </p:spPr>
        <p:txBody>
          <a:bodyPr wrap="none" rtlCol="0">
            <a:spAutoFit/>
          </a:bodyPr>
          <a:lstStyle/>
          <a:p>
            <a:r>
              <a:rPr lang="en-US" altLang="zh-CN" sz="1867" b="1" dirty="0">
                <a:latin typeface="微软雅黑" pitchFamily="34" charset="-122"/>
                <a:ea typeface="微软雅黑" pitchFamily="34" charset="-122"/>
              </a:rPr>
              <a:t>OF 1.2</a:t>
            </a:r>
            <a:endParaRPr lang="zh-CN" altLang="en-US" sz="1867" b="1" dirty="0">
              <a:latin typeface="微软雅黑" pitchFamily="34" charset="-122"/>
              <a:ea typeface="微软雅黑" pitchFamily="34" charset="-122"/>
            </a:endParaRPr>
          </a:p>
        </p:txBody>
      </p:sp>
      <p:sp>
        <p:nvSpPr>
          <p:cNvPr id="26" name="TextBox 25"/>
          <p:cNvSpPr txBox="1"/>
          <p:nvPr/>
        </p:nvSpPr>
        <p:spPr>
          <a:xfrm>
            <a:off x="5471892" y="2101409"/>
            <a:ext cx="1366080" cy="379656"/>
          </a:xfrm>
          <a:prstGeom prst="rect">
            <a:avLst/>
          </a:prstGeom>
          <a:noFill/>
        </p:spPr>
        <p:txBody>
          <a:bodyPr wrap="none" rtlCol="0">
            <a:spAutoFit/>
          </a:bodyPr>
          <a:lstStyle/>
          <a:p>
            <a:r>
              <a:rPr lang="en-US" altLang="zh-CN" sz="1867" b="1" dirty="0">
                <a:solidFill>
                  <a:srgbClr val="0070C0"/>
                </a:solidFill>
                <a:latin typeface="微软雅黑" pitchFamily="34" charset="-122"/>
                <a:ea typeface="微软雅黑" pitchFamily="34" charset="-122"/>
              </a:rPr>
              <a:t>Dec, 2011</a:t>
            </a:r>
            <a:endParaRPr lang="zh-CN" altLang="en-US" sz="1867" b="1" dirty="0">
              <a:solidFill>
                <a:srgbClr val="0070C0"/>
              </a:solidFill>
              <a:latin typeface="微软雅黑" pitchFamily="34" charset="-122"/>
              <a:ea typeface="微软雅黑" pitchFamily="34" charset="-122"/>
            </a:endParaRPr>
          </a:p>
        </p:txBody>
      </p:sp>
      <p:sp>
        <p:nvSpPr>
          <p:cNvPr id="27" name="椭圆 26"/>
          <p:cNvSpPr/>
          <p:nvPr/>
        </p:nvSpPr>
        <p:spPr>
          <a:xfrm>
            <a:off x="3707804" y="2677474"/>
            <a:ext cx="192021" cy="1920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TextBox 27"/>
          <p:cNvSpPr txBox="1"/>
          <p:nvPr/>
        </p:nvSpPr>
        <p:spPr>
          <a:xfrm>
            <a:off x="3219936" y="3061516"/>
            <a:ext cx="947695" cy="379656"/>
          </a:xfrm>
          <a:prstGeom prst="rect">
            <a:avLst/>
          </a:prstGeom>
          <a:noFill/>
        </p:spPr>
        <p:txBody>
          <a:bodyPr wrap="none" rtlCol="0">
            <a:spAutoFit/>
          </a:bodyPr>
          <a:lstStyle/>
          <a:p>
            <a:r>
              <a:rPr lang="en-US" altLang="zh-CN" sz="1867" b="1" dirty="0">
                <a:latin typeface="微软雅黑" pitchFamily="34" charset="-122"/>
                <a:ea typeface="微软雅黑" pitchFamily="34" charset="-122"/>
              </a:rPr>
              <a:t>OF 1.1</a:t>
            </a:r>
            <a:endParaRPr lang="zh-CN" altLang="en-US" sz="1867" b="1" dirty="0">
              <a:latin typeface="微软雅黑" pitchFamily="34" charset="-122"/>
              <a:ea typeface="微软雅黑" pitchFamily="34" charset="-122"/>
            </a:endParaRPr>
          </a:p>
        </p:txBody>
      </p:sp>
      <p:sp>
        <p:nvSpPr>
          <p:cNvPr id="29" name="TextBox 28"/>
          <p:cNvSpPr txBox="1"/>
          <p:nvPr/>
        </p:nvSpPr>
        <p:spPr>
          <a:xfrm>
            <a:off x="2953903" y="2101409"/>
            <a:ext cx="1345240" cy="379656"/>
          </a:xfrm>
          <a:prstGeom prst="rect">
            <a:avLst/>
          </a:prstGeom>
          <a:noFill/>
        </p:spPr>
        <p:txBody>
          <a:bodyPr wrap="none" rtlCol="0">
            <a:spAutoFit/>
          </a:bodyPr>
          <a:lstStyle/>
          <a:p>
            <a:r>
              <a:rPr lang="en-US" altLang="zh-CN" sz="1867" b="1" dirty="0">
                <a:solidFill>
                  <a:srgbClr val="0070C0"/>
                </a:solidFill>
                <a:latin typeface="微软雅黑" pitchFamily="34" charset="-122"/>
                <a:ea typeface="微软雅黑" pitchFamily="34" charset="-122"/>
              </a:rPr>
              <a:t>Feb, 2011</a:t>
            </a:r>
            <a:endParaRPr lang="zh-CN" altLang="en-US" sz="1867" b="1" dirty="0">
              <a:solidFill>
                <a:srgbClr val="0070C0"/>
              </a:solidFill>
              <a:latin typeface="微软雅黑" pitchFamily="34" charset="-122"/>
              <a:ea typeface="微软雅黑" pitchFamily="34" charset="-122"/>
            </a:endParaRPr>
          </a:p>
        </p:txBody>
      </p:sp>
      <p:sp>
        <p:nvSpPr>
          <p:cNvPr id="30" name="椭圆 29"/>
          <p:cNvSpPr/>
          <p:nvPr/>
        </p:nvSpPr>
        <p:spPr>
          <a:xfrm>
            <a:off x="1294140" y="2677474"/>
            <a:ext cx="192021" cy="1920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TextBox 30"/>
          <p:cNvSpPr txBox="1"/>
          <p:nvPr/>
        </p:nvSpPr>
        <p:spPr>
          <a:xfrm>
            <a:off x="926212" y="3061516"/>
            <a:ext cx="947695" cy="379656"/>
          </a:xfrm>
          <a:prstGeom prst="rect">
            <a:avLst/>
          </a:prstGeom>
          <a:noFill/>
        </p:spPr>
        <p:txBody>
          <a:bodyPr wrap="none" rtlCol="0">
            <a:spAutoFit/>
          </a:bodyPr>
          <a:lstStyle/>
          <a:p>
            <a:r>
              <a:rPr lang="en-US" altLang="zh-CN" sz="1867" b="1" dirty="0">
                <a:latin typeface="微软雅黑" pitchFamily="34" charset="-122"/>
                <a:ea typeface="微软雅黑" pitchFamily="34" charset="-122"/>
              </a:rPr>
              <a:t>OF 1.0</a:t>
            </a:r>
            <a:endParaRPr lang="zh-CN" altLang="en-US" sz="1867" b="1" dirty="0">
              <a:latin typeface="微软雅黑" pitchFamily="34" charset="-122"/>
              <a:ea typeface="微软雅黑" pitchFamily="34" charset="-122"/>
            </a:endParaRPr>
          </a:p>
        </p:txBody>
      </p:sp>
      <p:sp>
        <p:nvSpPr>
          <p:cNvPr id="32" name="TextBox 31"/>
          <p:cNvSpPr txBox="1"/>
          <p:nvPr/>
        </p:nvSpPr>
        <p:spPr>
          <a:xfrm>
            <a:off x="531636" y="2101409"/>
            <a:ext cx="1366080" cy="379656"/>
          </a:xfrm>
          <a:prstGeom prst="rect">
            <a:avLst/>
          </a:prstGeom>
          <a:noFill/>
        </p:spPr>
        <p:txBody>
          <a:bodyPr wrap="none" rtlCol="0">
            <a:spAutoFit/>
          </a:bodyPr>
          <a:lstStyle/>
          <a:p>
            <a:r>
              <a:rPr lang="en-US" altLang="zh-CN" sz="1867" b="1" dirty="0">
                <a:solidFill>
                  <a:srgbClr val="0070C0"/>
                </a:solidFill>
                <a:latin typeface="微软雅黑" pitchFamily="34" charset="-122"/>
                <a:ea typeface="微软雅黑" pitchFamily="34" charset="-122"/>
              </a:rPr>
              <a:t>Dec, 2009</a:t>
            </a:r>
            <a:endParaRPr lang="zh-CN" altLang="en-US" sz="1867" b="1" dirty="0">
              <a:solidFill>
                <a:srgbClr val="0070C0"/>
              </a:solidFill>
              <a:latin typeface="微软雅黑" pitchFamily="34" charset="-122"/>
              <a:ea typeface="微软雅黑" pitchFamily="34" charset="-122"/>
            </a:endParaRPr>
          </a:p>
        </p:txBody>
      </p:sp>
      <p:sp>
        <p:nvSpPr>
          <p:cNvPr id="4" name="标题 3"/>
          <p:cNvSpPr>
            <a:spLocks noGrp="1"/>
          </p:cNvSpPr>
          <p:nvPr>
            <p:ph type="title" idx="4294967295"/>
          </p:nvPr>
        </p:nvSpPr>
        <p:spPr>
          <a:xfrm>
            <a:off x="660683" y="310560"/>
            <a:ext cx="10363200" cy="571320"/>
          </a:xfrm>
          <a:prstGeom prst="rect">
            <a:avLst/>
          </a:prstGeom>
        </p:spPr>
        <p:txBody>
          <a:bodyPr/>
          <a:lstStyle/>
          <a:p>
            <a:pPr algn="ctr"/>
            <a:r>
              <a:rPr lang="en-US" altLang="zh-CN" sz="3733" dirty="0" err="1">
                <a:latin typeface="微软雅黑"/>
                <a:ea typeface="微软雅黑"/>
                <a:cs typeface="Arial"/>
              </a:rPr>
              <a:t>OpenFlow</a:t>
            </a:r>
            <a:r>
              <a:rPr lang="zh-CN" altLang="en-US" sz="3733" dirty="0">
                <a:latin typeface="微软雅黑"/>
                <a:ea typeface="微软雅黑"/>
                <a:cs typeface="Arial"/>
              </a:rPr>
              <a:t>版本演进</a:t>
            </a:r>
            <a:endParaRPr lang="zh-CN" altLang="en-US" dirty="0"/>
          </a:p>
        </p:txBody>
      </p:sp>
      <p:sp>
        <p:nvSpPr>
          <p:cNvPr id="33" name="矩形 32"/>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0973089"/>
      </p:ext>
    </p:extLst>
  </p:cSld>
  <p:clrMapOvr>
    <a:masterClrMapping/>
  </p:clrMapOvr>
  <p:transition spd="slow">
    <p:push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752013" y="348524"/>
            <a:ext cx="10363200" cy="607030"/>
          </a:xfrm>
          <a:prstGeom prst="rect">
            <a:avLst/>
          </a:prstGeom>
        </p:spPr>
        <p:txBody>
          <a:bodyPr/>
          <a:lstStyle/>
          <a:p>
            <a:pPr algn="ctr"/>
            <a:r>
              <a:rPr lang="en-US" altLang="zh-CN" sz="4000" dirty="0" err="1">
                <a:latin typeface="+mn-ea"/>
                <a:ea typeface="+mn-ea"/>
              </a:rPr>
              <a:t>OpenFlow</a:t>
            </a:r>
            <a:r>
              <a:rPr lang="zh-CN" altLang="en-US" sz="4000" dirty="0">
                <a:latin typeface="+mn-ea"/>
                <a:ea typeface="+mn-ea"/>
              </a:rPr>
              <a:t>消息*</a:t>
            </a:r>
            <a:endParaRPr lang="en-US" altLang="zh-CN" sz="4000" dirty="0">
              <a:latin typeface="+mn-ea"/>
              <a:ea typeface="+mn-ea"/>
            </a:endParaRPr>
          </a:p>
        </p:txBody>
      </p:sp>
      <p:sp>
        <p:nvSpPr>
          <p:cNvPr id="12" name="TextBox 11"/>
          <p:cNvSpPr txBox="1"/>
          <p:nvPr/>
        </p:nvSpPr>
        <p:spPr>
          <a:xfrm>
            <a:off x="423752" y="1167433"/>
            <a:ext cx="11541809" cy="1360372"/>
          </a:xfrm>
          <a:prstGeom prst="rect">
            <a:avLst/>
          </a:prstGeom>
          <a:noFill/>
        </p:spPr>
        <p:txBody>
          <a:bodyPr wrap="square" rtlCol="0">
            <a:spAutoFit/>
          </a:bodyPr>
          <a:lstStyle/>
          <a:p>
            <a:pPr marL="457200" indent="-457200">
              <a:lnSpc>
                <a:spcPct val="130000"/>
              </a:lnSpc>
              <a:buClr>
                <a:srgbClr val="0070C0"/>
              </a:buClr>
              <a:buFont typeface="Arial" panose="020B0604020202020204" pitchFamily="34" charset="0"/>
              <a:buChar char="•"/>
            </a:pPr>
            <a:r>
              <a:rPr lang="en-US" altLang="zh-CN" sz="2400" dirty="0" err="1">
                <a:solidFill>
                  <a:prstClr val="black"/>
                </a:solidFill>
                <a:latin typeface="微软雅黑" pitchFamily="34" charset="-122"/>
                <a:ea typeface="微软雅黑" pitchFamily="34" charset="-122"/>
              </a:rPr>
              <a:t>OpenFlow</a:t>
            </a:r>
            <a:r>
              <a:rPr lang="zh-CN" altLang="en-US" sz="2400" dirty="0">
                <a:solidFill>
                  <a:prstClr val="black"/>
                </a:solidFill>
                <a:latin typeface="微软雅黑" pitchFamily="34" charset="-122"/>
                <a:ea typeface="微软雅黑" pitchFamily="34" charset="-122"/>
              </a:rPr>
              <a:t>使用</a:t>
            </a:r>
            <a:r>
              <a:rPr lang="en-US" altLang="zh-CN" sz="2400" dirty="0">
                <a:solidFill>
                  <a:prstClr val="black"/>
                </a:solidFill>
                <a:latin typeface="微软雅黑" pitchFamily="34" charset="-122"/>
                <a:ea typeface="微软雅黑" pitchFamily="34" charset="-122"/>
              </a:rPr>
              <a:t>TCP</a:t>
            </a:r>
            <a:r>
              <a:rPr lang="zh-CN" altLang="en-US" sz="2400" dirty="0">
                <a:solidFill>
                  <a:prstClr val="black"/>
                </a:solidFill>
                <a:latin typeface="微软雅黑" pitchFamily="34" charset="-122"/>
                <a:ea typeface="微软雅黑" pitchFamily="34" charset="-122"/>
              </a:rPr>
              <a:t>在控制器和交换设备之间交换消息（可选加密）</a:t>
            </a:r>
            <a:endParaRPr lang="en-US" altLang="zh-CN" sz="2400" dirty="0">
              <a:solidFill>
                <a:prstClr val="black"/>
              </a:solidFill>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en-US" sz="2400" dirty="0">
                <a:solidFill>
                  <a:prstClr val="black"/>
                </a:solidFill>
                <a:latin typeface="微软雅黑" pitchFamily="34" charset="-122"/>
                <a:ea typeface="微软雅黑" pitchFamily="34" charset="-122"/>
              </a:rPr>
              <a:t>三种消息类型：</a:t>
            </a:r>
            <a:endParaRPr lang="en-US" altLang="zh-CN" sz="2400" dirty="0">
              <a:solidFill>
                <a:prstClr val="black"/>
              </a:solidFill>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p:txBody>
      </p:sp>
      <p:sp>
        <p:nvSpPr>
          <p:cNvPr id="15" name="矩形 14"/>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a:graphicFrameLocks noGrp="1"/>
          </p:cNvGraphicFramePr>
          <p:nvPr/>
        </p:nvGraphicFramePr>
        <p:xfrm>
          <a:off x="423752" y="2277301"/>
          <a:ext cx="3675629" cy="3277389"/>
        </p:xfrm>
        <a:graphic>
          <a:graphicData uri="http://schemas.openxmlformats.org/drawingml/2006/table">
            <a:tbl>
              <a:tblPr firstRow="1" bandRow="1">
                <a:tableStyleId>{5C22544A-7EE6-4342-B048-85BDC9FD1C3A}</a:tableStyleId>
              </a:tblPr>
              <a:tblGrid>
                <a:gridCol w="3675629">
                  <a:extLst>
                    <a:ext uri="{9D8B030D-6E8A-4147-A177-3AD203B41FA5}">
                      <a16:colId xmlns:a16="http://schemas.microsoft.com/office/drawing/2014/main" val="20000"/>
                    </a:ext>
                  </a:extLst>
                </a:gridCol>
              </a:tblGrid>
              <a:tr h="442749">
                <a:tc>
                  <a:txBody>
                    <a:bodyPr/>
                    <a:lstStyle/>
                    <a:p>
                      <a:pPr algn="ctr"/>
                      <a:r>
                        <a:rPr lang="en-US" altLang="zh-CN" dirty="0">
                          <a:solidFill>
                            <a:schemeClr val="bg1"/>
                          </a:solidFill>
                        </a:rPr>
                        <a:t>Controller-to-Switch</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899703">
                <a:tc>
                  <a:txBody>
                    <a:bodyPr/>
                    <a:lstStyle/>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Features:</a:t>
                      </a:r>
                      <a:r>
                        <a:rPr lang="en-US" altLang="zh-CN" sz="1800" b="0" i="0" kern="1200" baseline="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获取交换机特性</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Configuration: </a:t>
                      </a:r>
                      <a:r>
                        <a:rPr lang="zh-CN" altLang="en-US" sz="1800" b="0" i="0" kern="1200" dirty="0">
                          <a:solidFill>
                            <a:schemeClr val="dk1"/>
                          </a:solidFill>
                          <a:effectLst/>
                          <a:latin typeface="+mn-lt"/>
                          <a:ea typeface="+mn-ea"/>
                          <a:cs typeface="+mn-cs"/>
                        </a:rPr>
                        <a:t>配置 </a:t>
                      </a:r>
                      <a:r>
                        <a:rPr lang="en-US" altLang="zh-CN" sz="1800" b="0" i="0" kern="1200" dirty="0" err="1">
                          <a:solidFill>
                            <a:schemeClr val="dk1"/>
                          </a:solidFill>
                          <a:effectLst/>
                          <a:latin typeface="+mn-lt"/>
                          <a:ea typeface="+mn-ea"/>
                          <a:cs typeface="+mn-cs"/>
                        </a:rPr>
                        <a:t>OpenFlow</a:t>
                      </a:r>
                      <a:r>
                        <a:rPr lang="en-US" altLang="zh-CN" sz="1800" b="0" i="0" kern="120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交换机</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Modify-State:</a:t>
                      </a:r>
                      <a:r>
                        <a:rPr lang="en-US" altLang="zh-CN" sz="1800" b="0" i="0" kern="1200" baseline="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修改交换机状态修改流表）</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Read-States:</a:t>
                      </a:r>
                      <a:r>
                        <a:rPr lang="en-US" altLang="zh-CN" sz="1800" b="0" i="0" kern="1200" baseline="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用来获取交换机状态</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Send-Packet: </a:t>
                      </a:r>
                      <a:r>
                        <a:rPr lang="zh-CN" altLang="en-US" sz="1800" b="0" i="0" kern="1200" dirty="0">
                          <a:solidFill>
                            <a:schemeClr val="dk1"/>
                          </a:solidFill>
                          <a:effectLst/>
                          <a:latin typeface="+mn-lt"/>
                          <a:ea typeface="+mn-ea"/>
                          <a:cs typeface="+mn-cs"/>
                        </a:rPr>
                        <a:t>用来发送数据包</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Barrier </a:t>
                      </a:r>
                      <a:r>
                        <a:rPr lang="zh-CN" altLang="en-US" sz="1800" b="0" i="0" kern="1200" dirty="0">
                          <a:solidFill>
                            <a:schemeClr val="dk1"/>
                          </a:solidFill>
                          <a:effectLst/>
                          <a:latin typeface="+mn-lt"/>
                          <a:ea typeface="+mn-ea"/>
                          <a:cs typeface="+mn-cs"/>
                        </a:rPr>
                        <a:t>阻塞消息</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 name="矩形 2"/>
          <p:cNvSpPr/>
          <p:nvPr/>
        </p:nvSpPr>
        <p:spPr>
          <a:xfrm>
            <a:off x="752013" y="5760385"/>
            <a:ext cx="3185487" cy="646331"/>
          </a:xfrm>
          <a:prstGeom prst="rect">
            <a:avLst/>
          </a:prstGeom>
        </p:spPr>
        <p:txBody>
          <a:bodyPr wrap="none">
            <a:spAutoFit/>
          </a:bodyPr>
          <a:lstStyle/>
          <a:p>
            <a:pPr algn="ctr"/>
            <a:r>
              <a:rPr lang="zh-CN" altLang="en-US" dirty="0">
                <a:solidFill>
                  <a:schemeClr val="dk1"/>
                </a:solidFill>
              </a:rPr>
              <a:t>控制器到交换机</a:t>
            </a:r>
            <a:endParaRPr lang="en-US" altLang="zh-CN" dirty="0">
              <a:solidFill>
                <a:schemeClr val="dk1"/>
              </a:solidFill>
            </a:endParaRPr>
          </a:p>
          <a:p>
            <a:r>
              <a:rPr lang="zh-CN" altLang="en-US" dirty="0">
                <a:solidFill>
                  <a:schemeClr val="dk1"/>
                </a:solidFill>
              </a:rPr>
              <a:t>此类消息是由控制器主动发出</a:t>
            </a:r>
            <a:endParaRPr lang="en-US" altLang="zh-CN" dirty="0">
              <a:solidFill>
                <a:schemeClr val="dk1"/>
              </a:solidFill>
            </a:endParaRPr>
          </a:p>
        </p:txBody>
      </p:sp>
      <p:graphicFrame>
        <p:nvGraphicFramePr>
          <p:cNvPr id="7" name="表格 6"/>
          <p:cNvGraphicFramePr>
            <a:graphicFrameLocks noGrp="1"/>
          </p:cNvGraphicFramePr>
          <p:nvPr/>
        </p:nvGraphicFramePr>
        <p:xfrm>
          <a:off x="4276179" y="2277301"/>
          <a:ext cx="3675629" cy="3278547"/>
        </p:xfrm>
        <a:graphic>
          <a:graphicData uri="http://schemas.openxmlformats.org/drawingml/2006/table">
            <a:tbl>
              <a:tblPr firstRow="1" bandRow="1">
                <a:tableStyleId>{5C22544A-7EE6-4342-B048-85BDC9FD1C3A}</a:tableStyleId>
              </a:tblPr>
              <a:tblGrid>
                <a:gridCol w="3675629">
                  <a:extLst>
                    <a:ext uri="{9D8B030D-6E8A-4147-A177-3AD203B41FA5}">
                      <a16:colId xmlns:a16="http://schemas.microsoft.com/office/drawing/2014/main" val="20000"/>
                    </a:ext>
                  </a:extLst>
                </a:gridCol>
              </a:tblGrid>
              <a:tr h="531956">
                <a:tc>
                  <a:txBody>
                    <a:bodyPr/>
                    <a:lstStyle/>
                    <a:p>
                      <a:pPr algn="ctr"/>
                      <a:r>
                        <a:rPr lang="en-US" altLang="zh-CN" sz="1800" b="1" i="0" kern="1200" dirty="0">
                          <a:solidFill>
                            <a:schemeClr val="lt1"/>
                          </a:solidFill>
                          <a:effectLst/>
                          <a:latin typeface="+mn-lt"/>
                          <a:ea typeface="+mn-ea"/>
                          <a:cs typeface="+mn-cs"/>
                        </a:rPr>
                        <a:t>Asynchronous</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2746591">
                <a:tc>
                  <a:txBody>
                    <a:bodyPr/>
                    <a:lstStyle/>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Packet-in </a:t>
                      </a:r>
                      <a:r>
                        <a:rPr lang="zh-CN" altLang="en-US" sz="1800" b="0" i="0" kern="1200" dirty="0">
                          <a:solidFill>
                            <a:schemeClr val="dk1"/>
                          </a:solidFill>
                          <a:effectLst/>
                          <a:latin typeface="+mn-lt"/>
                          <a:ea typeface="+mn-ea"/>
                          <a:cs typeface="+mn-cs"/>
                        </a:rPr>
                        <a:t>用来告知控制器交换机接收到数据包</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Flow-Removed </a:t>
                      </a:r>
                      <a:r>
                        <a:rPr lang="zh-CN" altLang="en-US" sz="1800" b="0" i="0" kern="1200" dirty="0">
                          <a:solidFill>
                            <a:schemeClr val="dk1"/>
                          </a:solidFill>
                          <a:effectLst/>
                          <a:latin typeface="+mn-lt"/>
                          <a:ea typeface="+mn-ea"/>
                          <a:cs typeface="+mn-cs"/>
                        </a:rPr>
                        <a:t>用来告知控制器交换机的流表被删除</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Port-Status y</a:t>
                      </a:r>
                      <a:r>
                        <a:rPr lang="zh-CN" altLang="en-US" sz="1800" b="0" i="0" kern="1200" dirty="0">
                          <a:solidFill>
                            <a:schemeClr val="dk1"/>
                          </a:solidFill>
                          <a:effectLst/>
                          <a:latin typeface="+mn-lt"/>
                          <a:ea typeface="+mn-ea"/>
                          <a:cs typeface="+mn-cs"/>
                        </a:rPr>
                        <a:t>用来告知控制器交换机端口状态更新</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Error </a:t>
                      </a:r>
                      <a:r>
                        <a:rPr lang="zh-CN" altLang="en-US" sz="1800" b="0" i="0" kern="1200" dirty="0">
                          <a:solidFill>
                            <a:schemeClr val="dk1"/>
                          </a:solidFill>
                          <a:effectLst/>
                          <a:latin typeface="+mn-lt"/>
                          <a:ea typeface="+mn-ea"/>
                          <a:cs typeface="+mn-cs"/>
                        </a:rPr>
                        <a:t>用来告知控制器交换机发生错误</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nvGraphicFramePr>
        <p:xfrm>
          <a:off x="8158085" y="2275840"/>
          <a:ext cx="3675629" cy="3280008"/>
        </p:xfrm>
        <a:graphic>
          <a:graphicData uri="http://schemas.openxmlformats.org/drawingml/2006/table">
            <a:tbl>
              <a:tblPr firstRow="1" bandRow="1">
                <a:tableStyleId>{5C22544A-7EE6-4342-B048-85BDC9FD1C3A}</a:tableStyleId>
              </a:tblPr>
              <a:tblGrid>
                <a:gridCol w="3675629">
                  <a:extLst>
                    <a:ext uri="{9D8B030D-6E8A-4147-A177-3AD203B41FA5}">
                      <a16:colId xmlns:a16="http://schemas.microsoft.com/office/drawing/2014/main" val="20000"/>
                    </a:ext>
                  </a:extLst>
                </a:gridCol>
              </a:tblGrid>
              <a:tr h="619957">
                <a:tc>
                  <a:txBody>
                    <a:bodyPr/>
                    <a:lstStyle/>
                    <a:p>
                      <a:pPr algn="ctr"/>
                      <a:r>
                        <a:rPr lang="en-US" altLang="zh-CN" sz="1800" b="1" i="0" kern="1200" dirty="0">
                          <a:solidFill>
                            <a:schemeClr val="lt1"/>
                          </a:solidFill>
                          <a:effectLst/>
                          <a:latin typeface="+mn-lt"/>
                          <a:ea typeface="+mn-ea"/>
                          <a:cs typeface="+mn-cs"/>
                        </a:rPr>
                        <a:t>Symmetric</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0000"/>
                  </a:ext>
                </a:extLst>
              </a:tr>
              <a:tr h="2660051">
                <a:tc>
                  <a:txBody>
                    <a:bodyPr/>
                    <a:lstStyle/>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Hello </a:t>
                      </a:r>
                      <a:r>
                        <a:rPr lang="zh-CN" altLang="en-US" sz="1800" b="0" i="0" kern="1200" dirty="0">
                          <a:solidFill>
                            <a:schemeClr val="dk1"/>
                          </a:solidFill>
                          <a:effectLst/>
                          <a:latin typeface="+mn-lt"/>
                          <a:ea typeface="+mn-ea"/>
                          <a:cs typeface="+mn-cs"/>
                        </a:rPr>
                        <a:t>用来建立 </a:t>
                      </a:r>
                      <a:r>
                        <a:rPr lang="en-US" altLang="zh-CN" sz="1800" b="0" i="0" kern="1200" dirty="0" err="1">
                          <a:solidFill>
                            <a:schemeClr val="dk1"/>
                          </a:solidFill>
                          <a:effectLst/>
                          <a:latin typeface="+mn-lt"/>
                          <a:ea typeface="+mn-ea"/>
                          <a:cs typeface="+mn-cs"/>
                        </a:rPr>
                        <a:t>OpenFLow</a:t>
                      </a:r>
                      <a:r>
                        <a:rPr lang="en-US" altLang="zh-CN" sz="1800" b="0" i="0" kern="120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连接</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Echo </a:t>
                      </a:r>
                      <a:r>
                        <a:rPr lang="zh-CN" altLang="en-US" sz="1800" b="0" i="0" kern="1200" dirty="0">
                          <a:solidFill>
                            <a:schemeClr val="dk1"/>
                          </a:solidFill>
                          <a:effectLst/>
                          <a:latin typeface="+mn-lt"/>
                          <a:ea typeface="+mn-ea"/>
                          <a:cs typeface="+mn-cs"/>
                        </a:rPr>
                        <a:t>用来确认控制器与交换机之间的连接状态</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Vendor </a:t>
                      </a:r>
                      <a:r>
                        <a:rPr lang="zh-CN" altLang="en-US" sz="1800" b="0" i="0" kern="1200" dirty="0">
                          <a:solidFill>
                            <a:schemeClr val="dk1"/>
                          </a:solidFill>
                          <a:effectLst/>
                          <a:latin typeface="+mn-lt"/>
                          <a:ea typeface="+mn-ea"/>
                          <a:cs typeface="+mn-cs"/>
                        </a:rPr>
                        <a:t>厂商自定义消息</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9" name="矩形 8"/>
          <p:cNvSpPr/>
          <p:nvPr/>
        </p:nvSpPr>
        <p:spPr>
          <a:xfrm>
            <a:off x="4636305" y="5760384"/>
            <a:ext cx="2954655" cy="646331"/>
          </a:xfrm>
          <a:prstGeom prst="rect">
            <a:avLst/>
          </a:prstGeom>
        </p:spPr>
        <p:txBody>
          <a:bodyPr wrap="none">
            <a:spAutoFit/>
          </a:bodyPr>
          <a:lstStyle/>
          <a:p>
            <a:pPr algn="ctr"/>
            <a:r>
              <a:rPr lang="zh-CN" altLang="en-US" dirty="0"/>
              <a:t>异步消息</a:t>
            </a:r>
            <a:endParaRPr lang="en-US" altLang="zh-CN" dirty="0"/>
          </a:p>
          <a:p>
            <a:pPr algn="ctr"/>
            <a:r>
              <a:rPr lang="zh-CN" altLang="en-US" dirty="0"/>
              <a:t>此类消息由交换机主动发出</a:t>
            </a:r>
            <a:endParaRPr lang="en-US" altLang="zh-CN" dirty="0">
              <a:solidFill>
                <a:schemeClr val="dk1"/>
              </a:solidFill>
            </a:endParaRPr>
          </a:p>
        </p:txBody>
      </p:sp>
      <p:sp>
        <p:nvSpPr>
          <p:cNvPr id="10" name="矩形 9"/>
          <p:cNvSpPr/>
          <p:nvPr/>
        </p:nvSpPr>
        <p:spPr>
          <a:xfrm>
            <a:off x="8618629" y="5760384"/>
            <a:ext cx="2954655" cy="646331"/>
          </a:xfrm>
          <a:prstGeom prst="rect">
            <a:avLst/>
          </a:prstGeom>
        </p:spPr>
        <p:txBody>
          <a:bodyPr wrap="none">
            <a:spAutoFit/>
          </a:bodyPr>
          <a:lstStyle/>
          <a:p>
            <a:pPr algn="ctr"/>
            <a:r>
              <a:rPr lang="zh-CN" altLang="en-US" dirty="0"/>
              <a:t>对称消息</a:t>
            </a:r>
            <a:endParaRPr lang="en-US" altLang="zh-CN" dirty="0"/>
          </a:p>
          <a:p>
            <a:pPr algn="ctr"/>
            <a:r>
              <a:rPr lang="zh-CN" altLang="en-US" dirty="0"/>
              <a:t>控制器和交换机都可以发起</a:t>
            </a:r>
            <a:endParaRPr lang="en-US" altLang="zh-CN" dirty="0">
              <a:solidFill>
                <a:schemeClr val="dk1"/>
              </a:solidFill>
            </a:endParaRPr>
          </a:p>
        </p:txBody>
      </p:sp>
    </p:spTree>
    <p:extLst>
      <p:ext uri="{BB962C8B-B14F-4D97-AF65-F5344CB8AC3E}">
        <p14:creationId xmlns:p14="http://schemas.microsoft.com/office/powerpoint/2010/main" val="218450022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2"/>
          <p:cNvSpPr>
            <a:spLocks noGrp="1" noChangeArrowheads="1"/>
          </p:cNvSpPr>
          <p:nvPr>
            <p:ph type="title" idx="4294967295"/>
          </p:nvPr>
        </p:nvSpPr>
        <p:spPr>
          <a:xfrm>
            <a:off x="0" y="407768"/>
            <a:ext cx="12192000" cy="909638"/>
          </a:xfrm>
          <a:prstGeom prst="rect">
            <a:avLst/>
          </a:prstGeom>
        </p:spPr>
        <p:txBody>
          <a:bodyPr/>
          <a:lstStyle/>
          <a:p>
            <a:pPr algn="ctr">
              <a:defRPr/>
            </a:pPr>
            <a:r>
              <a:rPr lang="zh-CN" altLang="en-US" dirty="0">
                <a:cs typeface="+mj-cs"/>
              </a:rPr>
              <a:t>最长前缀匹配</a:t>
            </a:r>
            <a:endParaRPr lang="en-US" dirty="0">
              <a:cs typeface="+mj-cs"/>
            </a:endParaRPr>
          </a:p>
        </p:txBody>
      </p:sp>
      <p:sp>
        <p:nvSpPr>
          <p:cNvPr id="19461" name="Rectangle 20"/>
          <p:cNvSpPr>
            <a:spLocks noChangeArrowheads="1"/>
          </p:cNvSpPr>
          <p:nvPr/>
        </p:nvSpPr>
        <p:spPr bwMode="auto">
          <a:xfrm>
            <a:off x="579967" y="1335088"/>
            <a:ext cx="10668000" cy="1371600"/>
          </a:xfrm>
          <a:prstGeom prst="rect">
            <a:avLst/>
          </a:prstGeom>
          <a:solidFill>
            <a:schemeClr val="bg1"/>
          </a:solidFill>
          <a:ln w="19050">
            <a:solidFill>
              <a:srgbClr val="CC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9462" name="Rectangle 18"/>
          <p:cNvSpPr>
            <a:spLocks noChangeArrowheads="1"/>
          </p:cNvSpPr>
          <p:nvPr/>
        </p:nvSpPr>
        <p:spPr bwMode="auto">
          <a:xfrm>
            <a:off x="4557595" y="5691704"/>
            <a:ext cx="1909233" cy="269875"/>
          </a:xfrm>
          <a:prstGeom prst="rect">
            <a:avLst/>
          </a:prstGeom>
          <a:solidFill>
            <a:srgbClr val="33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9463" name="Rectangle 17"/>
          <p:cNvSpPr>
            <a:spLocks noChangeArrowheads="1"/>
          </p:cNvSpPr>
          <p:nvPr/>
        </p:nvSpPr>
        <p:spPr bwMode="auto">
          <a:xfrm>
            <a:off x="4557595" y="6095140"/>
            <a:ext cx="1909233" cy="269875"/>
          </a:xfrm>
          <a:prstGeom prst="rect">
            <a:avLst/>
          </a:prstGeom>
          <a:solidFill>
            <a:srgbClr val="33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9465" name="Rectangle 5"/>
          <p:cNvSpPr>
            <a:spLocks noChangeArrowheads="1"/>
          </p:cNvSpPr>
          <p:nvPr/>
        </p:nvSpPr>
        <p:spPr bwMode="auto">
          <a:xfrm>
            <a:off x="2267958" y="2982264"/>
            <a:ext cx="5285421"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just">
              <a:lnSpc>
                <a:spcPct val="150000"/>
              </a:lnSpc>
            </a:pPr>
            <a:r>
              <a:rPr lang="en-US" altLang="zh-CN" sz="1800" dirty="0">
                <a:solidFill>
                  <a:prstClr val="black"/>
                </a:solidFill>
                <a:cs typeface="Times New Roman" pitchFamily="18" charset="0"/>
              </a:rPr>
              <a:t>Destination Address Range                        </a:t>
            </a:r>
          </a:p>
          <a:p>
            <a:pPr algn="just">
              <a:lnSpc>
                <a:spcPct val="150000"/>
              </a:lnSpc>
            </a:pPr>
            <a:r>
              <a:rPr lang="en-US" altLang="zh-CN" sz="1800" dirty="0">
                <a:solidFill>
                  <a:prstClr val="black"/>
                </a:solidFill>
                <a:latin typeface="Courier New" pitchFamily="49" charset="0"/>
                <a:cs typeface="Times New Roman" pitchFamily="18" charset="0"/>
              </a:rPr>
              <a:t>11001000 00010111 00010*** ********* </a:t>
            </a:r>
            <a:endParaRPr lang="en-US" altLang="zh-CN" sz="2000" dirty="0">
              <a:solidFill>
                <a:prstClr val="black"/>
              </a:solidFill>
              <a:latin typeface="Courier New" pitchFamily="49" charset="0"/>
            </a:endParaRPr>
          </a:p>
          <a:p>
            <a:pPr algn="just">
              <a:lnSpc>
                <a:spcPct val="150000"/>
              </a:lnSpc>
            </a:pPr>
            <a:r>
              <a:rPr lang="en-US" altLang="zh-CN" sz="1800" dirty="0">
                <a:solidFill>
                  <a:prstClr val="black"/>
                </a:solidFill>
                <a:latin typeface="Courier New" pitchFamily="49" charset="0"/>
                <a:cs typeface="Times New Roman" pitchFamily="18" charset="0"/>
              </a:rPr>
              <a:t>11001000 00010111 00011000 *********</a:t>
            </a:r>
            <a:endParaRPr lang="en-US" altLang="zh-CN" sz="2000" dirty="0">
              <a:solidFill>
                <a:prstClr val="black"/>
              </a:solidFill>
              <a:latin typeface="Courier New" pitchFamily="49" charset="0"/>
            </a:endParaRPr>
          </a:p>
          <a:p>
            <a:pPr algn="just">
              <a:lnSpc>
                <a:spcPct val="150000"/>
              </a:lnSpc>
            </a:pPr>
            <a:r>
              <a:rPr lang="en-US" altLang="zh-CN" sz="1800" dirty="0">
                <a:solidFill>
                  <a:prstClr val="black"/>
                </a:solidFill>
                <a:latin typeface="Courier New" pitchFamily="49" charset="0"/>
                <a:cs typeface="Times New Roman" pitchFamily="18" charset="0"/>
              </a:rPr>
              <a:t>11001000 00010111 00011*** *********</a:t>
            </a:r>
            <a:endParaRPr lang="en-US" altLang="zh-CN" sz="2000" dirty="0">
              <a:solidFill>
                <a:prstClr val="black"/>
              </a:solidFill>
              <a:latin typeface="Comic Sans MS" pitchFamily="66" charset="0"/>
            </a:endParaRPr>
          </a:p>
          <a:p>
            <a:pPr algn="just">
              <a:lnSpc>
                <a:spcPct val="150000"/>
              </a:lnSpc>
            </a:pPr>
            <a:r>
              <a:rPr lang="en-US" altLang="zh-CN" sz="1800" dirty="0">
                <a:solidFill>
                  <a:prstClr val="black"/>
                </a:solidFill>
                <a:cs typeface="Times New Roman" pitchFamily="18" charset="0"/>
              </a:rPr>
              <a:t>otherwise  </a:t>
            </a:r>
            <a:r>
              <a:rPr lang="en-US" altLang="zh-CN" sz="1800" dirty="0">
                <a:solidFill>
                  <a:prstClr val="black"/>
                </a:solidFill>
                <a:latin typeface="Times" charset="0"/>
                <a:cs typeface="Times New Roman" pitchFamily="18" charset="0"/>
              </a:rPr>
              <a:t>           </a:t>
            </a:r>
          </a:p>
        </p:txBody>
      </p:sp>
      <p:sp>
        <p:nvSpPr>
          <p:cNvPr id="19466" name="Rectangle 7"/>
          <p:cNvSpPr>
            <a:spLocks noChangeArrowheads="1"/>
          </p:cNvSpPr>
          <p:nvPr/>
        </p:nvSpPr>
        <p:spPr bwMode="auto">
          <a:xfrm>
            <a:off x="1278467" y="6024842"/>
            <a:ext cx="51223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solidFill>
                  <a:prstClr val="black"/>
                </a:solidFill>
                <a:ea typeface="ＭＳ Ｐゴシック" charset="0"/>
              </a:rPr>
              <a:t>DA: 11001000  00010111  00011000  10101010</a:t>
            </a:r>
            <a:r>
              <a:rPr lang="en-US" dirty="0">
                <a:solidFill>
                  <a:prstClr val="black"/>
                </a:solidFill>
                <a:latin typeface="Comic Sans MS" charset="0"/>
                <a:ea typeface="ＭＳ Ｐゴシック" charset="0"/>
              </a:rPr>
              <a:t> </a:t>
            </a:r>
          </a:p>
        </p:txBody>
      </p:sp>
      <p:sp>
        <p:nvSpPr>
          <p:cNvPr id="19467" name="Text Box 8"/>
          <p:cNvSpPr txBox="1">
            <a:spLocks noChangeArrowheads="1"/>
          </p:cNvSpPr>
          <p:nvPr/>
        </p:nvSpPr>
        <p:spPr bwMode="auto">
          <a:xfrm>
            <a:off x="374651" y="5272089"/>
            <a:ext cx="7681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2000" dirty="0">
                <a:solidFill>
                  <a:srgbClr val="000099"/>
                </a:solidFill>
              </a:rPr>
              <a:t>例子</a:t>
            </a:r>
            <a:r>
              <a:rPr lang="en-US" sz="2000" dirty="0">
                <a:solidFill>
                  <a:srgbClr val="000099"/>
                </a:solidFill>
              </a:rPr>
              <a:t>:</a:t>
            </a:r>
          </a:p>
        </p:txBody>
      </p:sp>
      <p:sp>
        <p:nvSpPr>
          <p:cNvPr id="19468" name="Text Box 9"/>
          <p:cNvSpPr txBox="1">
            <a:spLocks noChangeArrowheads="1"/>
          </p:cNvSpPr>
          <p:nvPr/>
        </p:nvSpPr>
        <p:spPr bwMode="auto">
          <a:xfrm>
            <a:off x="1259418" y="5641976"/>
            <a:ext cx="51175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dirty="0">
                <a:solidFill>
                  <a:prstClr val="black"/>
                </a:solidFill>
              </a:rPr>
              <a:t>DA: 11001000  00010111  00010110  10100001 </a:t>
            </a:r>
          </a:p>
        </p:txBody>
      </p:sp>
      <p:sp>
        <p:nvSpPr>
          <p:cNvPr id="19469" name="Text Box 15"/>
          <p:cNvSpPr txBox="1">
            <a:spLocks noChangeArrowheads="1"/>
          </p:cNvSpPr>
          <p:nvPr/>
        </p:nvSpPr>
        <p:spPr bwMode="auto">
          <a:xfrm>
            <a:off x="8350251" y="5640389"/>
            <a:ext cx="18517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a:solidFill>
                  <a:srgbClr val="CC0000"/>
                </a:solidFill>
                <a:latin typeface="Gill Sans MT" charset="0"/>
              </a:rPr>
              <a:t>which interface?</a:t>
            </a:r>
          </a:p>
        </p:txBody>
      </p:sp>
      <p:sp>
        <p:nvSpPr>
          <p:cNvPr id="19470" name="Text Box 16"/>
          <p:cNvSpPr txBox="1">
            <a:spLocks noChangeArrowheads="1"/>
          </p:cNvSpPr>
          <p:nvPr/>
        </p:nvSpPr>
        <p:spPr bwMode="auto">
          <a:xfrm>
            <a:off x="8355876" y="5991226"/>
            <a:ext cx="18517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dirty="0">
                <a:solidFill>
                  <a:srgbClr val="CC0000"/>
                </a:solidFill>
                <a:latin typeface="Gill Sans MT" charset="0"/>
              </a:rPr>
              <a:t>which interface?</a:t>
            </a:r>
          </a:p>
        </p:txBody>
      </p:sp>
      <p:sp>
        <p:nvSpPr>
          <p:cNvPr id="19471" name="Text Box 19"/>
          <p:cNvSpPr txBox="1">
            <a:spLocks noChangeArrowheads="1"/>
          </p:cNvSpPr>
          <p:nvPr/>
        </p:nvSpPr>
        <p:spPr bwMode="auto">
          <a:xfrm>
            <a:off x="905838" y="1519671"/>
            <a:ext cx="10200526" cy="108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0000"/>
              </a:lnSpc>
              <a:defRPr/>
            </a:pPr>
            <a:r>
              <a:rPr lang="zh-CN" altLang="en-US" sz="2800" dirty="0">
                <a:solidFill>
                  <a:prstClr val="black"/>
                </a:solidFill>
                <a:latin typeface="Microsoft YaHei"/>
                <a:ea typeface="Microsoft YaHei"/>
              </a:rPr>
              <a:t>对于给定的目的地址，使用</a:t>
            </a:r>
            <a:r>
              <a:rPr lang="zh-CN" altLang="en-US" sz="2800" dirty="0">
                <a:solidFill>
                  <a:srgbClr val="FF0000"/>
                </a:solidFill>
                <a:latin typeface="Microsoft YaHei"/>
                <a:ea typeface="Microsoft YaHei"/>
              </a:rPr>
              <a:t>最长</a:t>
            </a:r>
            <a:r>
              <a:rPr lang="zh-CN" altLang="en-US" sz="2800" dirty="0">
                <a:solidFill>
                  <a:prstClr val="black"/>
                </a:solidFill>
                <a:latin typeface="Microsoft YaHei"/>
                <a:ea typeface="Microsoft YaHei"/>
              </a:rPr>
              <a:t>地址前缀匹配来完成输出端口的查找</a:t>
            </a:r>
            <a:endParaRPr lang="en-US" sz="2800" dirty="0">
              <a:solidFill>
                <a:prstClr val="black"/>
              </a:solidFill>
              <a:latin typeface="Microsoft YaHei"/>
              <a:ea typeface="Microsoft YaHei"/>
            </a:endParaRPr>
          </a:p>
        </p:txBody>
      </p:sp>
      <p:sp>
        <p:nvSpPr>
          <p:cNvPr id="19472" name="Text Box 22"/>
          <p:cNvSpPr txBox="1">
            <a:spLocks noChangeArrowheads="1"/>
          </p:cNvSpPr>
          <p:nvPr/>
        </p:nvSpPr>
        <p:spPr bwMode="auto">
          <a:xfrm>
            <a:off x="745067" y="1036638"/>
            <a:ext cx="3304751" cy="523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800" i="1" dirty="0">
                <a:solidFill>
                  <a:srgbClr val="CC0000"/>
                </a:solidFill>
                <a:latin typeface="Gill Sans MT" charset="0"/>
              </a:rPr>
              <a:t>longest prefix matching</a:t>
            </a:r>
          </a:p>
        </p:txBody>
      </p:sp>
      <p:sp>
        <p:nvSpPr>
          <p:cNvPr id="19473" name="Rectangle 24"/>
          <p:cNvSpPr>
            <a:spLocks noChangeArrowheads="1"/>
          </p:cNvSpPr>
          <p:nvPr/>
        </p:nvSpPr>
        <p:spPr bwMode="auto">
          <a:xfrm>
            <a:off x="1322917" y="3022600"/>
            <a:ext cx="9946216" cy="2106613"/>
          </a:xfrm>
          <a:prstGeom prst="rect">
            <a:avLst/>
          </a:prstGeom>
          <a:noFill/>
          <a:ln w="19050">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9474" name="Line 25"/>
          <p:cNvSpPr>
            <a:spLocks noChangeShapeType="1"/>
          </p:cNvSpPr>
          <p:nvPr/>
        </p:nvSpPr>
        <p:spPr bwMode="auto">
          <a:xfrm>
            <a:off x="1322917" y="3457575"/>
            <a:ext cx="9931400"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9475" name="Line 26"/>
          <p:cNvSpPr>
            <a:spLocks noChangeShapeType="1"/>
          </p:cNvSpPr>
          <p:nvPr/>
        </p:nvSpPr>
        <p:spPr bwMode="auto">
          <a:xfrm>
            <a:off x="1363133" y="3887788"/>
            <a:ext cx="9931400"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9476" name="Line 27"/>
          <p:cNvSpPr>
            <a:spLocks noChangeShapeType="1"/>
          </p:cNvSpPr>
          <p:nvPr/>
        </p:nvSpPr>
        <p:spPr bwMode="auto">
          <a:xfrm>
            <a:off x="1329267" y="4306888"/>
            <a:ext cx="9931400"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9477" name="Line 28"/>
          <p:cNvSpPr>
            <a:spLocks noChangeShapeType="1"/>
          </p:cNvSpPr>
          <p:nvPr/>
        </p:nvSpPr>
        <p:spPr bwMode="auto">
          <a:xfrm>
            <a:off x="1325033" y="4737100"/>
            <a:ext cx="9931400"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9478" name="Line 29"/>
          <p:cNvSpPr>
            <a:spLocks noChangeShapeType="1"/>
          </p:cNvSpPr>
          <p:nvPr/>
        </p:nvSpPr>
        <p:spPr bwMode="auto">
          <a:xfrm>
            <a:off x="8235951" y="3022601"/>
            <a:ext cx="0" cy="2117725"/>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9479" name="Text Box 30"/>
          <p:cNvSpPr txBox="1">
            <a:spLocks noChangeArrowheads="1"/>
          </p:cNvSpPr>
          <p:nvPr/>
        </p:nvSpPr>
        <p:spPr bwMode="auto">
          <a:xfrm>
            <a:off x="8633884" y="2965451"/>
            <a:ext cx="1556836"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50000"/>
              </a:lnSpc>
              <a:defRPr/>
            </a:pPr>
            <a:r>
              <a:rPr lang="en-US">
                <a:solidFill>
                  <a:prstClr val="black"/>
                </a:solidFill>
              </a:rPr>
              <a:t>Link interface</a:t>
            </a:r>
          </a:p>
          <a:p>
            <a:pPr>
              <a:lnSpc>
                <a:spcPct val="150000"/>
              </a:lnSpc>
              <a:defRPr/>
            </a:pPr>
            <a:r>
              <a:rPr lang="en-US">
                <a:solidFill>
                  <a:prstClr val="black"/>
                </a:solidFill>
              </a:rPr>
              <a:t>0</a:t>
            </a:r>
          </a:p>
          <a:p>
            <a:pPr>
              <a:lnSpc>
                <a:spcPct val="150000"/>
              </a:lnSpc>
              <a:defRPr/>
            </a:pPr>
            <a:r>
              <a:rPr lang="en-US">
                <a:solidFill>
                  <a:prstClr val="black"/>
                </a:solidFill>
              </a:rPr>
              <a:t>1</a:t>
            </a:r>
          </a:p>
          <a:p>
            <a:pPr>
              <a:lnSpc>
                <a:spcPct val="150000"/>
              </a:lnSpc>
              <a:defRPr/>
            </a:pPr>
            <a:r>
              <a:rPr lang="en-US">
                <a:solidFill>
                  <a:prstClr val="black"/>
                </a:solidFill>
              </a:rPr>
              <a:t>2</a:t>
            </a:r>
          </a:p>
          <a:p>
            <a:pPr>
              <a:lnSpc>
                <a:spcPct val="150000"/>
              </a:lnSpc>
              <a:defRPr/>
            </a:pPr>
            <a:r>
              <a:rPr lang="en-US">
                <a:solidFill>
                  <a:prstClr val="black"/>
                </a:solidFill>
              </a:rPr>
              <a:t>3</a:t>
            </a:r>
          </a:p>
        </p:txBody>
      </p:sp>
    </p:spTree>
    <p:extLst>
      <p:ext uri="{BB962C8B-B14F-4D97-AF65-F5344CB8AC3E}">
        <p14:creationId xmlns:p14="http://schemas.microsoft.com/office/powerpoint/2010/main" val="16713369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98577" y="133333"/>
            <a:ext cx="10301287" cy="1143000"/>
          </a:xfrm>
          <a:prstGeom prst="rect">
            <a:avLst/>
          </a:prstGeom>
          <a:noFill/>
        </p:spPr>
        <p:txBody>
          <a:bodyPr/>
          <a:lstStyle/>
          <a:p>
            <a:pPr algn="ctr">
              <a:lnSpc>
                <a:spcPct val="130000"/>
              </a:lnSpc>
              <a:spcBef>
                <a:spcPts val="0"/>
              </a:spcBef>
            </a:pPr>
            <a:r>
              <a:rPr lang="zh-CN" altLang="en-US" sz="4000" dirty="0"/>
              <a:t>网络层</a:t>
            </a:r>
            <a:r>
              <a:rPr lang="en-US" altLang="zh-CN" sz="4000" dirty="0"/>
              <a:t>:</a:t>
            </a:r>
            <a:r>
              <a:rPr lang="zh-CN" altLang="en-US" sz="4000" dirty="0"/>
              <a:t>总结</a:t>
            </a:r>
            <a:endParaRPr lang="en-US" altLang="zh-CN" sz="4000" dirty="0"/>
          </a:p>
        </p:txBody>
      </p:sp>
      <p:sp>
        <p:nvSpPr>
          <p:cNvPr id="2" name="矩形 1"/>
          <p:cNvSpPr/>
          <p:nvPr/>
        </p:nvSpPr>
        <p:spPr>
          <a:xfrm>
            <a:off x="783535" y="1276333"/>
            <a:ext cx="10331369" cy="5151347"/>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3200" dirty="0">
                <a:latin typeface="+mn-ea"/>
              </a:rPr>
              <a:t>我们已经学习了</a:t>
            </a:r>
            <a:r>
              <a:rPr lang="en-US" altLang="zh-CN" sz="3200" dirty="0">
                <a:latin typeface="+mn-ea"/>
              </a:rPr>
              <a:t>:</a:t>
            </a:r>
          </a:p>
          <a:p>
            <a:pPr marL="914400" lvl="1" indent="-457200">
              <a:lnSpc>
                <a:spcPct val="130000"/>
              </a:lnSpc>
              <a:buFont typeface="Arial" panose="020B0604020202020204" pitchFamily="34" charset="0"/>
              <a:buChar char="•"/>
            </a:pPr>
            <a:r>
              <a:rPr lang="zh-CN" altLang="en-US" sz="3200" dirty="0">
                <a:latin typeface="+mn-ea"/>
              </a:rPr>
              <a:t>网络层服务</a:t>
            </a:r>
          </a:p>
          <a:p>
            <a:pPr marL="914400" lvl="1" indent="-457200">
              <a:lnSpc>
                <a:spcPct val="130000"/>
              </a:lnSpc>
              <a:buFont typeface="Arial" panose="020B0604020202020204" pitchFamily="34" charset="0"/>
              <a:buChar char="•"/>
            </a:pPr>
            <a:r>
              <a:rPr lang="zh-CN" altLang="en-US" sz="3200" dirty="0">
                <a:latin typeface="+mn-ea"/>
              </a:rPr>
              <a:t>路由原理</a:t>
            </a:r>
            <a:r>
              <a:rPr lang="en-US" altLang="zh-CN" sz="3200" dirty="0">
                <a:latin typeface="+mn-ea"/>
              </a:rPr>
              <a:t>: </a:t>
            </a:r>
            <a:r>
              <a:rPr lang="zh-CN" altLang="en-US" sz="3200" dirty="0">
                <a:latin typeface="+mn-ea"/>
              </a:rPr>
              <a:t>链路状态和距离矢量</a:t>
            </a:r>
          </a:p>
          <a:p>
            <a:pPr marL="914400" lvl="1" indent="-457200">
              <a:lnSpc>
                <a:spcPct val="130000"/>
              </a:lnSpc>
              <a:buFont typeface="Arial" panose="020B0604020202020204" pitchFamily="34" charset="0"/>
              <a:buChar char="•"/>
            </a:pPr>
            <a:r>
              <a:rPr lang="zh-CN" altLang="en-US" sz="3200" dirty="0">
                <a:latin typeface="+mn-ea"/>
              </a:rPr>
              <a:t>层次路由</a:t>
            </a:r>
          </a:p>
          <a:p>
            <a:pPr marL="914400" lvl="1" indent="-457200">
              <a:lnSpc>
                <a:spcPct val="130000"/>
              </a:lnSpc>
              <a:buFont typeface="Arial" panose="020B0604020202020204" pitchFamily="34" charset="0"/>
              <a:buChar char="•"/>
            </a:pPr>
            <a:r>
              <a:rPr lang="en-US" altLang="zh-CN" sz="3200" dirty="0">
                <a:latin typeface="+mn-ea"/>
              </a:rPr>
              <a:t>IP</a:t>
            </a:r>
          </a:p>
          <a:p>
            <a:pPr marL="914400" lvl="1" indent="-457200">
              <a:lnSpc>
                <a:spcPct val="130000"/>
              </a:lnSpc>
              <a:buFont typeface="Arial" panose="020B0604020202020204" pitchFamily="34" charset="0"/>
              <a:buChar char="•"/>
            </a:pPr>
            <a:r>
              <a:rPr lang="en-US" altLang="zh-CN" sz="3200" dirty="0">
                <a:latin typeface="+mn-ea"/>
              </a:rPr>
              <a:t>Internet </a:t>
            </a:r>
            <a:r>
              <a:rPr lang="zh-CN" altLang="en-US" sz="3200" dirty="0">
                <a:latin typeface="+mn-ea"/>
              </a:rPr>
              <a:t>选择协议 </a:t>
            </a:r>
            <a:r>
              <a:rPr lang="en-US" altLang="zh-CN" sz="3200" dirty="0">
                <a:latin typeface="+mn-ea"/>
              </a:rPr>
              <a:t>RIP, OSPF, BGP</a:t>
            </a:r>
          </a:p>
          <a:p>
            <a:pPr marL="914400" lvl="1" indent="-457200">
              <a:lnSpc>
                <a:spcPct val="130000"/>
              </a:lnSpc>
              <a:buFont typeface="Arial" panose="020B0604020202020204" pitchFamily="34" charset="0"/>
              <a:buChar char="•"/>
            </a:pPr>
            <a:r>
              <a:rPr lang="zh-CN" altLang="en-US" sz="3200" dirty="0">
                <a:latin typeface="+mn-ea"/>
              </a:rPr>
              <a:t>路由器的内部结构</a:t>
            </a:r>
          </a:p>
          <a:p>
            <a:pPr marL="914400" lvl="1" indent="-457200">
              <a:lnSpc>
                <a:spcPct val="130000"/>
              </a:lnSpc>
              <a:buFont typeface="Arial" panose="020B0604020202020204" pitchFamily="34" charset="0"/>
              <a:buChar char="•"/>
            </a:pPr>
            <a:r>
              <a:rPr lang="en-US" altLang="zh-CN" sz="3200" dirty="0">
                <a:latin typeface="+mn-ea"/>
              </a:rPr>
              <a:t>IPv6</a:t>
            </a:r>
          </a:p>
        </p:txBody>
      </p:sp>
      <p:sp>
        <p:nvSpPr>
          <p:cNvPr id="4" name="矩形 3"/>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87826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803220" y="133333"/>
            <a:ext cx="10301287" cy="1143000"/>
          </a:xfrm>
          <a:prstGeom prst="rect">
            <a:avLst/>
          </a:prstGeom>
          <a:noFill/>
        </p:spPr>
        <p:txBody>
          <a:bodyPr/>
          <a:lstStyle/>
          <a:p>
            <a:pPr algn="ctr">
              <a:lnSpc>
                <a:spcPct val="130000"/>
              </a:lnSpc>
              <a:spcBef>
                <a:spcPts val="0"/>
              </a:spcBef>
            </a:pPr>
            <a:r>
              <a:rPr lang="zh-CN" altLang="en-US" sz="4000" dirty="0"/>
              <a:t>网络层</a:t>
            </a:r>
            <a:r>
              <a:rPr lang="en-US" altLang="zh-CN" sz="4000" dirty="0"/>
              <a:t>:</a:t>
            </a:r>
            <a:r>
              <a:rPr lang="zh-CN" altLang="en-US" sz="4000" dirty="0"/>
              <a:t>总结</a:t>
            </a:r>
            <a:endParaRPr lang="en-US" altLang="zh-CN" sz="4000" dirty="0"/>
          </a:p>
        </p:txBody>
      </p:sp>
      <p:sp>
        <p:nvSpPr>
          <p:cNvPr id="2" name="矩形 1"/>
          <p:cNvSpPr/>
          <p:nvPr/>
        </p:nvSpPr>
        <p:spPr>
          <a:xfrm>
            <a:off x="767928" y="1276333"/>
            <a:ext cx="10331369" cy="5343066"/>
          </a:xfrm>
          <a:prstGeom prst="rect">
            <a:avLst/>
          </a:prstGeom>
        </p:spPr>
        <p:txBody>
          <a:bodyPr wrap="square">
            <a:spAutoFit/>
          </a:bodyPr>
          <a:lstStyle/>
          <a:p>
            <a:pPr marL="457200" indent="-457200">
              <a:lnSpc>
                <a:spcPct val="110000"/>
              </a:lnSpc>
              <a:buFont typeface="Wingdings" panose="05000000000000000000" pitchFamily="2" charset="2"/>
              <a:buChar char="l"/>
            </a:pPr>
            <a:r>
              <a:rPr lang="zh-CN" altLang="en-US" sz="2600" dirty="0">
                <a:latin typeface="+mn-ea"/>
              </a:rPr>
              <a:t>网络层提供的服务和功能</a:t>
            </a:r>
          </a:p>
          <a:p>
            <a:pPr marL="914400" lvl="1" indent="-457200">
              <a:lnSpc>
                <a:spcPct val="110000"/>
              </a:lnSpc>
              <a:buFont typeface="Arial" panose="020B0604020202020204" pitchFamily="34" charset="0"/>
              <a:buChar char="•"/>
            </a:pPr>
            <a:r>
              <a:rPr lang="zh-CN" altLang="en-US" sz="2600" dirty="0">
                <a:latin typeface="+mn-ea"/>
              </a:rPr>
              <a:t>主机通信</a:t>
            </a:r>
          </a:p>
          <a:p>
            <a:pPr marL="914400" lvl="1" indent="-457200">
              <a:lnSpc>
                <a:spcPct val="110000"/>
              </a:lnSpc>
              <a:buFont typeface="Arial" panose="020B0604020202020204" pitchFamily="34" charset="0"/>
              <a:buChar char="•"/>
            </a:pPr>
            <a:r>
              <a:rPr lang="zh-CN" altLang="en-US" sz="2600" dirty="0">
                <a:latin typeface="+mn-ea"/>
              </a:rPr>
              <a:t>虚电路和数据报</a:t>
            </a:r>
          </a:p>
          <a:p>
            <a:pPr marL="914400" lvl="1" indent="-457200">
              <a:lnSpc>
                <a:spcPct val="110000"/>
              </a:lnSpc>
              <a:buFont typeface="Arial" panose="020B0604020202020204" pitchFamily="34" charset="0"/>
              <a:buChar char="•"/>
            </a:pPr>
            <a:r>
              <a:rPr lang="zh-CN" altLang="en-US" sz="2600" dirty="0">
                <a:latin typeface="+mn-ea"/>
              </a:rPr>
              <a:t>转发</a:t>
            </a:r>
          </a:p>
          <a:p>
            <a:pPr marL="914400" lvl="1" indent="-457200">
              <a:lnSpc>
                <a:spcPct val="110000"/>
              </a:lnSpc>
              <a:buFont typeface="Arial" panose="020B0604020202020204" pitchFamily="34" charset="0"/>
              <a:buChar char="•"/>
            </a:pPr>
            <a:r>
              <a:rPr lang="zh-CN" altLang="en-US" sz="2600" dirty="0">
                <a:latin typeface="+mn-ea"/>
              </a:rPr>
              <a:t>选路</a:t>
            </a:r>
          </a:p>
          <a:p>
            <a:pPr marL="457200" indent="-457200">
              <a:lnSpc>
                <a:spcPct val="110000"/>
              </a:lnSpc>
              <a:buFont typeface="Wingdings" panose="05000000000000000000" pitchFamily="2" charset="2"/>
              <a:buChar char="l"/>
            </a:pPr>
            <a:r>
              <a:rPr lang="zh-CN" altLang="en-US" sz="2600" dirty="0">
                <a:latin typeface="+mn-ea"/>
              </a:rPr>
              <a:t>路由器工作原理</a:t>
            </a:r>
          </a:p>
          <a:p>
            <a:pPr marL="457200" indent="-457200">
              <a:lnSpc>
                <a:spcPct val="110000"/>
              </a:lnSpc>
              <a:buFont typeface="Wingdings" panose="05000000000000000000" pitchFamily="2" charset="2"/>
              <a:buChar char="l"/>
            </a:pPr>
            <a:r>
              <a:rPr lang="zh-CN" altLang="en-US" sz="2600" dirty="0">
                <a:latin typeface="+mn-ea"/>
              </a:rPr>
              <a:t>网际协议</a:t>
            </a:r>
            <a:r>
              <a:rPr lang="en-US" altLang="zh-CN" sz="2600" dirty="0">
                <a:latin typeface="+mn-ea"/>
              </a:rPr>
              <a:t>IP</a:t>
            </a:r>
          </a:p>
          <a:p>
            <a:pPr marL="914400" lvl="1" indent="-457200">
              <a:lnSpc>
                <a:spcPct val="110000"/>
              </a:lnSpc>
              <a:buFont typeface="Arial" panose="020B0604020202020204" pitchFamily="34" charset="0"/>
              <a:buChar char="•"/>
            </a:pPr>
            <a:r>
              <a:rPr lang="en-US" altLang="zh-CN" sz="2600" dirty="0">
                <a:latin typeface="+mn-ea"/>
              </a:rPr>
              <a:t>IP</a:t>
            </a:r>
            <a:r>
              <a:rPr lang="zh-CN" altLang="en-US" sz="2600" dirty="0">
                <a:latin typeface="+mn-ea"/>
              </a:rPr>
              <a:t>报文、</a:t>
            </a:r>
            <a:r>
              <a:rPr lang="en-US" altLang="zh-CN" sz="2600" dirty="0">
                <a:latin typeface="+mn-ea"/>
              </a:rPr>
              <a:t>IP</a:t>
            </a:r>
            <a:r>
              <a:rPr lang="zh-CN" altLang="en-US" sz="2600" dirty="0">
                <a:latin typeface="+mn-ea"/>
              </a:rPr>
              <a:t>分片和重组</a:t>
            </a:r>
          </a:p>
          <a:p>
            <a:pPr marL="914400" lvl="1" indent="-457200">
              <a:lnSpc>
                <a:spcPct val="110000"/>
              </a:lnSpc>
              <a:buFont typeface="Arial" panose="020B0604020202020204" pitchFamily="34" charset="0"/>
              <a:buChar char="•"/>
            </a:pPr>
            <a:r>
              <a:rPr lang="en-US" altLang="zh-CN" sz="2600" dirty="0">
                <a:latin typeface="+mn-ea"/>
              </a:rPr>
              <a:t>IP</a:t>
            </a:r>
            <a:r>
              <a:rPr lang="zh-CN" altLang="en-US" sz="2600" dirty="0">
                <a:latin typeface="+mn-ea"/>
              </a:rPr>
              <a:t>编址和</a:t>
            </a:r>
            <a:r>
              <a:rPr lang="en-US" altLang="zh-CN" sz="2600" dirty="0">
                <a:latin typeface="+mn-ea"/>
              </a:rPr>
              <a:t>IP</a:t>
            </a:r>
            <a:r>
              <a:rPr lang="zh-CN" altLang="en-US" sz="2600" dirty="0">
                <a:latin typeface="+mn-ea"/>
              </a:rPr>
              <a:t>子网</a:t>
            </a:r>
          </a:p>
          <a:p>
            <a:pPr marL="914400" lvl="1" indent="-457200">
              <a:lnSpc>
                <a:spcPct val="110000"/>
              </a:lnSpc>
              <a:buFont typeface="Arial" panose="020B0604020202020204" pitchFamily="34" charset="0"/>
              <a:buChar char="•"/>
            </a:pPr>
            <a:r>
              <a:rPr lang="en-US" altLang="zh-CN" sz="2600" dirty="0">
                <a:latin typeface="+mn-ea"/>
              </a:rPr>
              <a:t>IP</a:t>
            </a:r>
            <a:r>
              <a:rPr lang="zh-CN" altLang="en-US" sz="2600" dirty="0">
                <a:latin typeface="+mn-ea"/>
              </a:rPr>
              <a:t>地址分类和无分类编址</a:t>
            </a:r>
            <a:r>
              <a:rPr lang="en-US" altLang="zh-CN" sz="2600" dirty="0">
                <a:latin typeface="+mn-ea"/>
              </a:rPr>
              <a:t>CIDR</a:t>
            </a:r>
          </a:p>
          <a:p>
            <a:pPr marL="914400" lvl="1" indent="-457200">
              <a:lnSpc>
                <a:spcPct val="110000"/>
              </a:lnSpc>
              <a:buFont typeface="Arial" panose="020B0604020202020204" pitchFamily="34" charset="0"/>
              <a:buChar char="•"/>
            </a:pPr>
            <a:r>
              <a:rPr lang="en-US" altLang="zh-CN" sz="2600" dirty="0">
                <a:latin typeface="+mn-ea"/>
              </a:rPr>
              <a:t>NAT</a:t>
            </a:r>
            <a:r>
              <a:rPr lang="zh-CN" altLang="en-US" sz="2600" dirty="0">
                <a:latin typeface="+mn-ea"/>
              </a:rPr>
              <a:t>网络地址转换</a:t>
            </a:r>
          </a:p>
          <a:p>
            <a:pPr marL="914400" lvl="1" indent="-457200">
              <a:lnSpc>
                <a:spcPct val="110000"/>
              </a:lnSpc>
              <a:buFont typeface="Arial" panose="020B0604020202020204" pitchFamily="34" charset="0"/>
              <a:buChar char="•"/>
            </a:pPr>
            <a:r>
              <a:rPr lang="en-US" altLang="zh-CN" sz="2600" dirty="0">
                <a:latin typeface="+mn-ea"/>
              </a:rPr>
              <a:t>IPv6</a:t>
            </a:r>
            <a:r>
              <a:rPr lang="zh-CN" altLang="en-US" sz="2600" dirty="0">
                <a:latin typeface="+mn-ea"/>
              </a:rPr>
              <a:t>协议及特点、</a:t>
            </a:r>
            <a:r>
              <a:rPr lang="en-US" altLang="zh-CN" sz="2600" dirty="0">
                <a:latin typeface="+mn-ea"/>
              </a:rPr>
              <a:t>IPv4</a:t>
            </a:r>
            <a:r>
              <a:rPr lang="zh-CN" altLang="en-US" sz="2600" dirty="0">
                <a:latin typeface="+mn-ea"/>
              </a:rPr>
              <a:t>和</a:t>
            </a:r>
            <a:r>
              <a:rPr lang="en-US" altLang="zh-CN" sz="2600" dirty="0">
                <a:latin typeface="+mn-ea"/>
              </a:rPr>
              <a:t>IPv6</a:t>
            </a:r>
            <a:r>
              <a:rPr lang="zh-CN" altLang="en-US" sz="2600" dirty="0">
                <a:latin typeface="+mn-ea"/>
              </a:rPr>
              <a:t>互通</a:t>
            </a:r>
          </a:p>
        </p:txBody>
      </p:sp>
      <p:sp>
        <p:nvSpPr>
          <p:cNvPr id="4" name="矩形 3"/>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4923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806119" y="133333"/>
            <a:ext cx="10301287" cy="1143000"/>
          </a:xfrm>
          <a:prstGeom prst="rect">
            <a:avLst/>
          </a:prstGeom>
          <a:noFill/>
        </p:spPr>
        <p:txBody>
          <a:bodyPr/>
          <a:lstStyle/>
          <a:p>
            <a:pPr algn="ctr">
              <a:lnSpc>
                <a:spcPct val="130000"/>
              </a:lnSpc>
              <a:spcBef>
                <a:spcPts val="0"/>
              </a:spcBef>
            </a:pPr>
            <a:r>
              <a:rPr lang="zh-CN" altLang="en-US" sz="4000" dirty="0"/>
              <a:t>网络层</a:t>
            </a:r>
            <a:r>
              <a:rPr lang="en-US" altLang="zh-CN" sz="4000" dirty="0"/>
              <a:t>:</a:t>
            </a:r>
            <a:r>
              <a:rPr lang="zh-CN" altLang="en-US" sz="4000" dirty="0"/>
              <a:t>总结</a:t>
            </a:r>
            <a:endParaRPr lang="en-US" altLang="zh-CN" sz="4000" dirty="0"/>
          </a:p>
        </p:txBody>
      </p:sp>
      <p:sp>
        <p:nvSpPr>
          <p:cNvPr id="2" name="矩形 1"/>
          <p:cNvSpPr/>
          <p:nvPr/>
        </p:nvSpPr>
        <p:spPr>
          <a:xfrm>
            <a:off x="806119" y="1149010"/>
            <a:ext cx="10331369" cy="5693866"/>
          </a:xfrm>
          <a:prstGeom prst="rect">
            <a:avLst/>
          </a:prstGeom>
        </p:spPr>
        <p:txBody>
          <a:bodyPr wrap="square">
            <a:spAutoFit/>
          </a:bodyPr>
          <a:lstStyle/>
          <a:p>
            <a:pPr marL="457200" indent="-457200">
              <a:lnSpc>
                <a:spcPct val="130000"/>
              </a:lnSpc>
              <a:buFont typeface="Wingdings" panose="05000000000000000000" pitchFamily="2" charset="2"/>
              <a:buChar char="l"/>
            </a:pPr>
            <a:r>
              <a:rPr lang="zh-CN" altLang="en-US" sz="2800" dirty="0">
                <a:latin typeface="+mn-ea"/>
              </a:rPr>
              <a:t>选路算法</a:t>
            </a:r>
          </a:p>
          <a:p>
            <a:pPr marL="914400" lvl="1" indent="-457200">
              <a:lnSpc>
                <a:spcPct val="130000"/>
              </a:lnSpc>
              <a:buFont typeface="Arial" panose="020B0604020202020204" pitchFamily="34" charset="0"/>
              <a:buChar char="•"/>
            </a:pPr>
            <a:r>
              <a:rPr lang="zh-CN" altLang="en-US" sz="2800" dirty="0">
                <a:latin typeface="+mn-ea"/>
              </a:rPr>
              <a:t>链路状态选路算法</a:t>
            </a:r>
          </a:p>
          <a:p>
            <a:pPr marL="914400" lvl="1" indent="-457200">
              <a:lnSpc>
                <a:spcPct val="130000"/>
              </a:lnSpc>
              <a:buFont typeface="Arial" panose="020B0604020202020204" pitchFamily="34" charset="0"/>
              <a:buChar char="•"/>
            </a:pPr>
            <a:r>
              <a:rPr lang="zh-CN" altLang="en-US" sz="2800" dirty="0">
                <a:latin typeface="+mn-ea"/>
              </a:rPr>
              <a:t>距离向量算法</a:t>
            </a:r>
          </a:p>
          <a:p>
            <a:pPr marL="914400" lvl="1" indent="-457200">
              <a:lnSpc>
                <a:spcPct val="130000"/>
              </a:lnSpc>
              <a:buFont typeface="Arial" panose="020B0604020202020204" pitchFamily="34" charset="0"/>
              <a:buChar char="•"/>
            </a:pPr>
            <a:r>
              <a:rPr lang="zh-CN" altLang="en-US" sz="2800" dirty="0">
                <a:latin typeface="+mn-ea"/>
              </a:rPr>
              <a:t>层次选路</a:t>
            </a:r>
          </a:p>
          <a:p>
            <a:pPr marL="457200" indent="-457200">
              <a:lnSpc>
                <a:spcPct val="130000"/>
              </a:lnSpc>
              <a:buFont typeface="Wingdings" panose="05000000000000000000" pitchFamily="2" charset="2"/>
              <a:buChar char="l"/>
            </a:pPr>
            <a:r>
              <a:rPr lang="zh-CN" altLang="en-US" sz="2800" dirty="0">
                <a:latin typeface="+mn-ea"/>
              </a:rPr>
              <a:t>因特网中的选路协议</a:t>
            </a:r>
          </a:p>
          <a:p>
            <a:pPr marL="914400" lvl="1" indent="-457200">
              <a:lnSpc>
                <a:spcPct val="130000"/>
              </a:lnSpc>
              <a:buFont typeface="Arial" panose="020B0604020202020204" pitchFamily="34" charset="0"/>
              <a:buChar char="•"/>
            </a:pPr>
            <a:r>
              <a:rPr lang="zh-CN" altLang="en-US" sz="2800" dirty="0">
                <a:latin typeface="+mn-ea"/>
              </a:rPr>
              <a:t>内部网关协议：</a:t>
            </a:r>
            <a:r>
              <a:rPr lang="en-US" altLang="zh-CN" sz="2800" dirty="0">
                <a:latin typeface="+mn-ea"/>
              </a:rPr>
              <a:t>RIP</a:t>
            </a:r>
            <a:r>
              <a:rPr lang="zh-CN" altLang="en-US" sz="2800" dirty="0">
                <a:latin typeface="+mn-ea"/>
              </a:rPr>
              <a:t>、</a:t>
            </a:r>
            <a:r>
              <a:rPr lang="en-US" altLang="zh-CN" sz="2800" dirty="0">
                <a:latin typeface="+mn-ea"/>
              </a:rPr>
              <a:t>OSPF</a:t>
            </a:r>
            <a:r>
              <a:rPr lang="zh-CN" altLang="en-US" sz="2800" dirty="0">
                <a:latin typeface="+mn-ea"/>
              </a:rPr>
              <a:t>、</a:t>
            </a:r>
            <a:r>
              <a:rPr lang="en-US" altLang="zh-CN" sz="2800" dirty="0">
                <a:latin typeface="+mn-ea"/>
              </a:rPr>
              <a:t>IGRP</a:t>
            </a:r>
          </a:p>
          <a:p>
            <a:pPr marL="914400" lvl="1" indent="-457200">
              <a:lnSpc>
                <a:spcPct val="130000"/>
              </a:lnSpc>
              <a:buFont typeface="Arial" panose="020B0604020202020204" pitchFamily="34" charset="0"/>
              <a:buChar char="•"/>
            </a:pPr>
            <a:r>
              <a:rPr lang="zh-CN" altLang="en-US" sz="2800" dirty="0">
                <a:latin typeface="+mn-ea"/>
              </a:rPr>
              <a:t>外部网关协议：</a:t>
            </a:r>
            <a:r>
              <a:rPr lang="en-US" altLang="zh-CN" sz="2800" dirty="0">
                <a:latin typeface="+mn-ea"/>
              </a:rPr>
              <a:t>BGP</a:t>
            </a:r>
          </a:p>
          <a:p>
            <a:pPr marL="457200" lvl="0" indent="-457200">
              <a:lnSpc>
                <a:spcPct val="130000"/>
              </a:lnSpc>
              <a:buFont typeface="Wingdings" panose="05000000000000000000" pitchFamily="2" charset="2"/>
              <a:buChar char="l"/>
            </a:pPr>
            <a:r>
              <a:rPr lang="en-US" altLang="zh-CN" sz="2800" dirty="0">
                <a:solidFill>
                  <a:prstClr val="black"/>
                </a:solidFill>
                <a:latin typeface="Microsoft YaHei"/>
              </a:rPr>
              <a:t>SDN</a:t>
            </a:r>
          </a:p>
          <a:p>
            <a:pPr marL="914400" lvl="1" indent="-457200">
              <a:lnSpc>
                <a:spcPct val="130000"/>
              </a:lnSpc>
              <a:buFont typeface="Arial" panose="020B0604020202020204" pitchFamily="34" charset="0"/>
              <a:buChar char="•"/>
            </a:pPr>
            <a:r>
              <a:rPr lang="zh-CN" altLang="en-US" sz="2800" dirty="0">
                <a:latin typeface="+mn-ea"/>
              </a:rPr>
              <a:t>概念，用途，架构</a:t>
            </a:r>
            <a:endParaRPr lang="en-US" altLang="zh-CN" sz="2800" dirty="0">
              <a:latin typeface="+mn-ea"/>
            </a:endParaRPr>
          </a:p>
          <a:p>
            <a:pPr marL="914400" lvl="1" indent="-457200">
              <a:lnSpc>
                <a:spcPct val="130000"/>
              </a:lnSpc>
              <a:buFont typeface="Arial" panose="020B0604020202020204" pitchFamily="34" charset="0"/>
              <a:buChar char="•"/>
            </a:pPr>
            <a:r>
              <a:rPr lang="en-US" altLang="zh-CN" sz="2800" dirty="0" err="1">
                <a:latin typeface="+mn-ea"/>
              </a:rPr>
              <a:t>OpenFlow</a:t>
            </a:r>
            <a:endParaRPr lang="en-US" altLang="zh-CN" sz="2800" dirty="0">
              <a:latin typeface="+mn-ea"/>
            </a:endParaRPr>
          </a:p>
        </p:txBody>
      </p:sp>
      <p:sp>
        <p:nvSpPr>
          <p:cNvPr id="4" name="矩形 3"/>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6295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364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774482"/>
            <a:ext cx="121920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4400" dirty="0">
                <a:solidFill>
                  <a:schemeClr val="tx1">
                    <a:lumMod val="65000"/>
                    <a:lumOff val="35000"/>
                  </a:schemeClr>
                </a:solidFill>
                <a:latin typeface="+mn-lt"/>
                <a:ea typeface="+mn-ea"/>
                <a:cs typeface="+mn-ea"/>
                <a:sym typeface="+mn-lt"/>
              </a:rPr>
              <a:t>学习目的</a:t>
            </a:r>
          </a:p>
        </p:txBody>
      </p:sp>
      <p:sp>
        <p:nvSpPr>
          <p:cNvPr id="2" name="TextBox 1"/>
          <p:cNvSpPr txBox="1"/>
          <p:nvPr/>
        </p:nvSpPr>
        <p:spPr>
          <a:xfrm>
            <a:off x="483367" y="1651634"/>
            <a:ext cx="11271565" cy="36009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dirty="0"/>
              <a:t>目的</a:t>
            </a:r>
            <a:r>
              <a:rPr lang="en-US" altLang="zh-CN" sz="2800" dirty="0"/>
              <a:t>1</a:t>
            </a:r>
            <a:r>
              <a:rPr lang="zh-CN" altLang="en-US" sz="2800" dirty="0"/>
              <a:t>：理解网络层服务的主要原理</a:t>
            </a:r>
            <a:endParaRPr lang="en-US" altLang="zh-CN" sz="2800" dirty="0"/>
          </a:p>
          <a:p>
            <a:pPr marL="800100" lvl="1" indent="-342900">
              <a:lnSpc>
                <a:spcPct val="150000"/>
              </a:lnSpc>
              <a:buFont typeface="Wingdings" panose="05000000000000000000" pitchFamily="2" charset="2"/>
              <a:buChar char="Ø"/>
            </a:pPr>
            <a:r>
              <a:rPr lang="zh-CN" altLang="en-US" sz="2400" dirty="0"/>
              <a:t>网络层服务模型</a:t>
            </a:r>
            <a:endParaRPr lang="en-US" altLang="zh-CN" sz="2400" dirty="0"/>
          </a:p>
          <a:p>
            <a:pPr marL="800100" lvl="1" indent="-342900">
              <a:lnSpc>
                <a:spcPct val="150000"/>
              </a:lnSpc>
              <a:buFont typeface="Wingdings" panose="05000000000000000000" pitchFamily="2" charset="2"/>
              <a:buChar char="Ø"/>
            </a:pPr>
            <a:r>
              <a:rPr lang="zh-CN" altLang="en-US" sz="2400" dirty="0"/>
              <a:t>转发</a:t>
            </a:r>
            <a:r>
              <a:rPr lang="en-US" altLang="zh-CN" sz="2400" dirty="0"/>
              <a:t>(forwarding)</a:t>
            </a:r>
            <a:r>
              <a:rPr lang="zh-CN" altLang="en-US" sz="2400" dirty="0"/>
              <a:t>和路由</a:t>
            </a:r>
            <a:r>
              <a:rPr lang="en-US" altLang="zh-CN" sz="2400" dirty="0"/>
              <a:t>(routing)</a:t>
            </a:r>
            <a:r>
              <a:rPr lang="zh-CN" altLang="en-US" sz="2400" dirty="0"/>
              <a:t>的概念对比</a:t>
            </a:r>
            <a:endParaRPr lang="en-US" altLang="zh-CN" sz="2400" dirty="0"/>
          </a:p>
          <a:p>
            <a:pPr marL="800100" lvl="1" indent="-342900">
              <a:lnSpc>
                <a:spcPct val="150000"/>
              </a:lnSpc>
              <a:buFont typeface="Wingdings" panose="05000000000000000000" pitchFamily="2" charset="2"/>
              <a:buChar char="Ø"/>
            </a:pPr>
            <a:r>
              <a:rPr lang="zh-CN" altLang="en-US" sz="2400" dirty="0"/>
              <a:t>路由器的工作原理</a:t>
            </a:r>
            <a:endParaRPr lang="en-US" altLang="zh-CN" sz="2400" dirty="0"/>
          </a:p>
          <a:p>
            <a:pPr marL="800100" lvl="1" indent="-342900">
              <a:lnSpc>
                <a:spcPct val="150000"/>
              </a:lnSpc>
              <a:buFont typeface="Wingdings" panose="05000000000000000000" pitchFamily="2" charset="2"/>
              <a:buChar char="Ø"/>
            </a:pPr>
            <a:r>
              <a:rPr lang="zh-CN" altLang="en-US" sz="2400" dirty="0"/>
              <a:t>路由算法及路由协议</a:t>
            </a:r>
            <a:endParaRPr lang="en-US" altLang="zh-CN" sz="2400" dirty="0"/>
          </a:p>
          <a:p>
            <a:pPr marL="285750" indent="-285750">
              <a:lnSpc>
                <a:spcPct val="150000"/>
              </a:lnSpc>
              <a:buFont typeface="Arial" panose="020B0604020202020204" pitchFamily="34" charset="0"/>
              <a:buChar char="•"/>
            </a:pPr>
            <a:r>
              <a:rPr lang="zh-CN" altLang="en-US" sz="2800" dirty="0"/>
              <a:t>目的</a:t>
            </a:r>
            <a:r>
              <a:rPr lang="en-US" altLang="zh-CN" sz="2800" dirty="0"/>
              <a:t>2</a:t>
            </a:r>
            <a:r>
              <a:rPr lang="zh-CN" altLang="en-US" sz="2800" dirty="0"/>
              <a:t>：能够完成简单的组网及</a:t>
            </a:r>
            <a:r>
              <a:rPr lang="en-US" altLang="zh-CN" sz="2800" dirty="0"/>
              <a:t>IP</a:t>
            </a:r>
            <a:r>
              <a:rPr lang="zh-CN" altLang="en-US" sz="2800" dirty="0"/>
              <a:t>地址和路由配置</a:t>
            </a:r>
          </a:p>
        </p:txBody>
      </p:sp>
    </p:spTree>
    <p:extLst>
      <p:ext uri="{BB962C8B-B14F-4D97-AF65-F5344CB8AC3E}">
        <p14:creationId xmlns:p14="http://schemas.microsoft.com/office/powerpoint/2010/main" val="6095729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0" y="413795"/>
            <a:ext cx="6565187" cy="1143000"/>
          </a:xfrm>
          <a:prstGeom prst="rect">
            <a:avLst/>
          </a:prstGeom>
        </p:spPr>
        <p:txBody>
          <a:bodyPr/>
          <a:lstStyle/>
          <a:p>
            <a:pPr algn="ctr"/>
            <a:r>
              <a:rPr lang="zh-CN" altLang="en-US" dirty="0"/>
              <a:t>路由器查表方法</a:t>
            </a:r>
          </a:p>
        </p:txBody>
      </p:sp>
      <p:sp>
        <p:nvSpPr>
          <p:cNvPr id="1026051" name="Rectangle 3"/>
          <p:cNvSpPr>
            <a:spLocks noGrp="1" noChangeArrowheads="1"/>
          </p:cNvSpPr>
          <p:nvPr>
            <p:ph type="body" idx="4294967295"/>
          </p:nvPr>
        </p:nvSpPr>
        <p:spPr>
          <a:xfrm>
            <a:off x="688360" y="1295400"/>
            <a:ext cx="10363200" cy="4953000"/>
          </a:xfrm>
          <a:prstGeom prst="rect">
            <a:avLst/>
          </a:prstGeom>
        </p:spPr>
        <p:txBody>
          <a:bodyPr/>
          <a:lstStyle/>
          <a:p>
            <a:pPr eaLnBrk="1">
              <a:lnSpc>
                <a:spcPct val="110000"/>
              </a:lnSpc>
              <a:buFont typeface="ZapfDingbats" pitchFamily="82" charset="2"/>
              <a:buNone/>
            </a:pPr>
            <a:r>
              <a:rPr lang="zh-CN" altLang="en-US" sz="2400" dirty="0">
                <a:latin typeface="+mn-ea"/>
              </a:rPr>
              <a:t>用</a:t>
            </a:r>
            <a:r>
              <a:rPr lang="zh-CN" altLang="en-US" sz="2400" dirty="0">
                <a:solidFill>
                  <a:srgbClr val="FF0000"/>
                </a:solidFill>
                <a:latin typeface="+mn-ea"/>
              </a:rPr>
              <a:t>目的地址前缀</a:t>
            </a:r>
            <a:r>
              <a:rPr lang="zh-CN" altLang="en-US" sz="2400" dirty="0">
                <a:latin typeface="+mn-ea"/>
              </a:rPr>
              <a:t>与</a:t>
            </a:r>
            <a:r>
              <a:rPr lang="zh-CN" altLang="en-US" sz="2400" dirty="0">
                <a:solidFill>
                  <a:srgbClr val="FF0000"/>
                </a:solidFill>
                <a:latin typeface="+mn-ea"/>
              </a:rPr>
              <a:t>转发表的前缀</a:t>
            </a:r>
            <a:r>
              <a:rPr lang="zh-CN" altLang="en-US" sz="2400" dirty="0">
                <a:latin typeface="+mn-ea"/>
              </a:rPr>
              <a:t>匹配：</a:t>
            </a:r>
          </a:p>
          <a:p>
            <a:pPr eaLnBrk="1">
              <a:lnSpc>
                <a:spcPct val="110000"/>
              </a:lnSpc>
              <a:buFont typeface="Wingdings" pitchFamily="2" charset="2"/>
              <a:buChar char="ü"/>
            </a:pPr>
            <a:r>
              <a:rPr lang="zh-CN" altLang="en-US" sz="2400" dirty="0">
                <a:solidFill>
                  <a:srgbClr val="FF0000"/>
                </a:solidFill>
                <a:latin typeface="+mn-ea"/>
              </a:rPr>
              <a:t>存在匹配</a:t>
            </a:r>
            <a:r>
              <a:rPr lang="zh-CN" altLang="en-US" sz="2400" dirty="0">
                <a:latin typeface="+mn-ea"/>
              </a:rPr>
              <a:t>：向对应链路转发。</a:t>
            </a:r>
          </a:p>
          <a:p>
            <a:pPr eaLnBrk="1">
              <a:lnSpc>
                <a:spcPct val="110000"/>
              </a:lnSpc>
              <a:buFont typeface="Wingdings" pitchFamily="2" charset="2"/>
              <a:buNone/>
            </a:pPr>
            <a:r>
              <a:rPr lang="zh-CN" altLang="en-US" sz="2400" dirty="0">
                <a:latin typeface="+mn-ea"/>
              </a:rPr>
              <a:t>          如，目的地址</a:t>
            </a:r>
          </a:p>
          <a:p>
            <a:pPr eaLnBrk="1">
              <a:lnSpc>
                <a:spcPct val="110000"/>
              </a:lnSpc>
              <a:buFont typeface="ZapfDingbats" pitchFamily="82" charset="2"/>
              <a:buNone/>
            </a:pPr>
            <a:r>
              <a:rPr lang="en-US" altLang="zh-CN" sz="2400" dirty="0">
                <a:latin typeface="+mn-ea"/>
              </a:rPr>
              <a:t>          11001000  00010111  00010110  10100001  </a:t>
            </a:r>
            <a:r>
              <a:rPr lang="en-US" altLang="zh-CN" sz="2400" dirty="0">
                <a:latin typeface="+mn-ea"/>
                <a:sym typeface="Wingdings" pitchFamily="2" charset="2"/>
              </a:rPr>
              <a:t></a:t>
            </a:r>
            <a:r>
              <a:rPr lang="en-US" altLang="zh-CN" sz="2400" dirty="0">
                <a:latin typeface="+mn-ea"/>
              </a:rPr>
              <a:t> </a:t>
            </a:r>
          </a:p>
          <a:p>
            <a:pPr eaLnBrk="1">
              <a:lnSpc>
                <a:spcPct val="110000"/>
              </a:lnSpc>
              <a:buFont typeface="Wingdings" pitchFamily="2" charset="2"/>
              <a:buChar char="ü"/>
            </a:pPr>
            <a:r>
              <a:rPr lang="zh-CN" altLang="en-US" sz="2400" dirty="0">
                <a:solidFill>
                  <a:srgbClr val="FF0000"/>
                </a:solidFill>
                <a:latin typeface="+mn-ea"/>
              </a:rPr>
              <a:t>不存在匹配</a:t>
            </a:r>
            <a:r>
              <a:rPr lang="zh-CN" altLang="en-US" sz="2400" dirty="0">
                <a:latin typeface="+mn-ea"/>
              </a:rPr>
              <a:t>：选择“其他”项对应的链路转发。</a:t>
            </a:r>
          </a:p>
          <a:p>
            <a:pPr eaLnBrk="1">
              <a:lnSpc>
                <a:spcPct val="110000"/>
              </a:lnSpc>
              <a:buFont typeface="Wingdings" pitchFamily="2" charset="2"/>
              <a:buChar char="ü"/>
            </a:pPr>
            <a:r>
              <a:rPr lang="zh-CN" altLang="en-US" sz="2400" dirty="0">
                <a:solidFill>
                  <a:srgbClr val="FF0000"/>
                </a:solidFill>
                <a:latin typeface="+mn-ea"/>
              </a:rPr>
              <a:t>存在多个匹配</a:t>
            </a:r>
            <a:r>
              <a:rPr lang="zh-CN" altLang="en-US" sz="2400" dirty="0">
                <a:latin typeface="+mn-ea"/>
              </a:rPr>
              <a:t>：使用最长前缀匹配规则，即向与最长前缀匹配的链路接口转发分组。</a:t>
            </a:r>
          </a:p>
          <a:p>
            <a:pPr eaLnBrk="1">
              <a:lnSpc>
                <a:spcPct val="110000"/>
              </a:lnSpc>
              <a:buFont typeface="ZapfDingbats" pitchFamily="82" charset="2"/>
              <a:buNone/>
            </a:pPr>
            <a:r>
              <a:rPr lang="zh-CN" altLang="en-US" sz="2400" dirty="0">
                <a:latin typeface="+mn-ea"/>
              </a:rPr>
              <a:t>          如，目的地址 </a:t>
            </a:r>
          </a:p>
          <a:p>
            <a:pPr eaLnBrk="1">
              <a:lnSpc>
                <a:spcPct val="110000"/>
              </a:lnSpc>
              <a:buFont typeface="ZapfDingbats" pitchFamily="82" charset="2"/>
              <a:buNone/>
            </a:pPr>
            <a:r>
              <a:rPr lang="en-US" altLang="zh-CN" sz="2400" dirty="0">
                <a:latin typeface="+mn-ea"/>
              </a:rPr>
              <a:t>         11001000  00010111  00011000  10101010  </a:t>
            </a:r>
            <a:r>
              <a:rPr lang="en-US" altLang="zh-CN" sz="2400" dirty="0">
                <a:latin typeface="+mn-ea"/>
                <a:sym typeface="Wingdings" pitchFamily="2" charset="2"/>
              </a:rPr>
              <a:t></a:t>
            </a:r>
            <a:r>
              <a:rPr lang="en-US" altLang="zh-CN" sz="2400" dirty="0">
                <a:latin typeface="+mn-ea"/>
              </a:rPr>
              <a:t> </a:t>
            </a:r>
            <a:endParaRPr lang="zh-CN" altLang="en-US" sz="2400" dirty="0">
              <a:latin typeface="+mn-ea"/>
            </a:endParaRPr>
          </a:p>
        </p:txBody>
      </p:sp>
      <p:sp>
        <p:nvSpPr>
          <p:cNvPr id="44037" name="Text Box 4"/>
          <p:cNvSpPr txBox="1">
            <a:spLocks noChangeArrowheads="1"/>
          </p:cNvSpPr>
          <p:nvPr/>
        </p:nvSpPr>
        <p:spPr bwMode="auto">
          <a:xfrm>
            <a:off x="9764627" y="1041401"/>
            <a:ext cx="8466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endParaRPr lang="zh-CN" altLang="en-US" sz="1800" b="1">
              <a:solidFill>
                <a:prstClr val="black"/>
              </a:solidFill>
              <a:latin typeface="Comic Sans MS" pitchFamily="66" charset="0"/>
            </a:endParaRPr>
          </a:p>
        </p:txBody>
      </p:sp>
      <p:sp>
        <p:nvSpPr>
          <p:cNvPr id="1026053" name="Text Box 5"/>
          <p:cNvSpPr txBox="1">
            <a:spLocks noChangeArrowheads="1"/>
          </p:cNvSpPr>
          <p:nvPr/>
        </p:nvSpPr>
        <p:spPr bwMode="auto">
          <a:xfrm>
            <a:off x="10526627" y="2730500"/>
            <a:ext cx="8466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eaLnBrk="1">
              <a:buClr>
                <a:srgbClr val="ED7D31"/>
              </a:buClr>
              <a:buFont typeface="ZapfDingbats" pitchFamily="82" charset="2"/>
              <a:buNone/>
            </a:pPr>
            <a:r>
              <a:rPr lang="en-US" altLang="zh-CN" sz="2400" b="1">
                <a:solidFill>
                  <a:srgbClr val="FF0000"/>
                </a:solidFill>
                <a:ea typeface="华文中宋" pitchFamily="2" charset="-122"/>
              </a:rPr>
              <a:t>0#</a:t>
            </a:r>
            <a:endParaRPr lang="zh-CN" altLang="en-US" sz="2400" b="1">
              <a:solidFill>
                <a:srgbClr val="FF0000"/>
              </a:solidFill>
              <a:ea typeface="华文中宋" pitchFamily="2" charset="-122"/>
            </a:endParaRPr>
          </a:p>
        </p:txBody>
      </p:sp>
      <p:sp>
        <p:nvSpPr>
          <p:cNvPr id="1026054" name="Text Box 6"/>
          <p:cNvSpPr txBox="1">
            <a:spLocks noChangeArrowheads="1"/>
          </p:cNvSpPr>
          <p:nvPr/>
        </p:nvSpPr>
        <p:spPr bwMode="auto">
          <a:xfrm>
            <a:off x="10526627" y="5245100"/>
            <a:ext cx="8466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eaLnBrk="1">
              <a:buClr>
                <a:srgbClr val="ED7D31"/>
              </a:buClr>
              <a:buFont typeface="ZapfDingbats" pitchFamily="82" charset="2"/>
              <a:buNone/>
            </a:pPr>
            <a:r>
              <a:rPr lang="en-US" altLang="zh-CN" sz="2400" b="1" dirty="0">
                <a:solidFill>
                  <a:srgbClr val="FF0000"/>
                </a:solidFill>
                <a:ea typeface="华文中宋" pitchFamily="2" charset="-122"/>
              </a:rPr>
              <a:t>1#</a:t>
            </a:r>
            <a:endParaRPr lang="zh-CN" altLang="en-US" sz="2400" b="1" dirty="0">
              <a:solidFill>
                <a:srgbClr val="FF0000"/>
              </a:solidFill>
              <a:ea typeface="华文中宋" pitchFamily="2" charset="-122"/>
            </a:endParaRPr>
          </a:p>
        </p:txBody>
      </p:sp>
      <p:sp>
        <p:nvSpPr>
          <p:cNvPr id="1026056" name="AutoShape 8"/>
          <p:cNvSpPr>
            <a:spLocks noChangeArrowheads="1"/>
          </p:cNvSpPr>
          <p:nvPr/>
        </p:nvSpPr>
        <p:spPr bwMode="auto">
          <a:xfrm>
            <a:off x="6383867" y="278607"/>
            <a:ext cx="5563838" cy="1892300"/>
          </a:xfrm>
          <a:prstGeom prst="wedgeRoundRectCallout">
            <a:avLst>
              <a:gd name="adj1" fmla="val -48245"/>
              <a:gd name="adj2" fmla="val 41444"/>
              <a:gd name="adj3" fmla="val 16667"/>
            </a:avLst>
          </a:prstGeom>
          <a:solidFill>
            <a:srgbClr val="FFFF00"/>
          </a:solidFill>
          <a:ln w="9525">
            <a:solidFill>
              <a:schemeClr val="tx1"/>
            </a:solidFill>
            <a:miter lim="800000"/>
            <a:headEnd/>
            <a:tailEnd/>
          </a:ln>
          <a:effec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eaLnBrk="1" hangingPunct="1">
              <a:spcBef>
                <a:spcPct val="0"/>
              </a:spcBef>
              <a:buClrTx/>
              <a:buSzTx/>
              <a:buNone/>
            </a:pPr>
            <a:r>
              <a:rPr lang="zh-CN" altLang="en-US" sz="1800" b="1" u="sng">
                <a:solidFill>
                  <a:srgbClr val="CC3399"/>
                </a:solidFill>
                <a:latin typeface="Arial"/>
                <a:ea typeface="华文中宋" pitchFamily="2" charset="-122"/>
              </a:rPr>
              <a:t>前缀匹配                                                   链路接口</a:t>
            </a:r>
          </a:p>
          <a:p>
            <a:pPr lvl="0" eaLnBrk="1" hangingPunct="1">
              <a:spcBef>
                <a:spcPct val="0"/>
              </a:spcBef>
              <a:buClrTx/>
              <a:buSzTx/>
              <a:buNone/>
            </a:pPr>
            <a:r>
              <a:rPr lang="en-US" altLang="zh-CN" sz="1800" b="1">
                <a:solidFill>
                  <a:prstClr val="black"/>
                </a:solidFill>
                <a:latin typeface="Arial"/>
                <a:ea typeface="华文中宋" pitchFamily="2" charset="-122"/>
              </a:rPr>
              <a:t>11001000 00010111 00010                               0 </a:t>
            </a:r>
          </a:p>
          <a:p>
            <a:pPr lvl="0" eaLnBrk="1" hangingPunct="1">
              <a:spcBef>
                <a:spcPct val="0"/>
              </a:spcBef>
              <a:buClrTx/>
              <a:buSzTx/>
              <a:buNone/>
            </a:pPr>
            <a:r>
              <a:rPr lang="en-US" altLang="zh-CN" sz="1800" b="1">
                <a:solidFill>
                  <a:prstClr val="black"/>
                </a:solidFill>
                <a:latin typeface="Arial"/>
                <a:ea typeface="华文中宋" pitchFamily="2" charset="-122"/>
              </a:rPr>
              <a:t>11001000 00010111 00011000                         1</a:t>
            </a:r>
          </a:p>
          <a:p>
            <a:pPr lvl="0" eaLnBrk="1" hangingPunct="1">
              <a:spcBef>
                <a:spcPct val="0"/>
              </a:spcBef>
              <a:buClrTx/>
              <a:buSzTx/>
              <a:buNone/>
            </a:pPr>
            <a:r>
              <a:rPr lang="en-US" altLang="zh-CN" sz="1800" b="1">
                <a:solidFill>
                  <a:prstClr val="black"/>
                </a:solidFill>
                <a:latin typeface="Arial"/>
                <a:ea typeface="华文中宋" pitchFamily="2" charset="-122"/>
              </a:rPr>
              <a:t>11001000 00010111 00011                               2</a:t>
            </a:r>
          </a:p>
          <a:p>
            <a:pPr lvl="0" eaLnBrk="1" hangingPunct="1">
              <a:spcBef>
                <a:spcPct val="0"/>
              </a:spcBef>
              <a:buClrTx/>
              <a:buSzTx/>
              <a:buNone/>
            </a:pPr>
            <a:r>
              <a:rPr lang="en-US" altLang="zh-CN" sz="1800" b="1">
                <a:solidFill>
                  <a:prstClr val="black"/>
                </a:solidFill>
                <a:latin typeface="Arial"/>
                <a:ea typeface="华文中宋" pitchFamily="2" charset="-122"/>
              </a:rPr>
              <a:t>                           </a:t>
            </a:r>
            <a:r>
              <a:rPr lang="zh-CN" altLang="en-US" sz="1800" b="1">
                <a:solidFill>
                  <a:prstClr val="black"/>
                </a:solidFill>
                <a:latin typeface="Arial"/>
                <a:ea typeface="华文中宋" pitchFamily="2" charset="-122"/>
              </a:rPr>
              <a:t>其他                                       </a:t>
            </a:r>
            <a:r>
              <a:rPr lang="en-US" altLang="zh-CN" sz="1800" b="1">
                <a:solidFill>
                  <a:prstClr val="black"/>
                </a:solidFill>
                <a:latin typeface="Arial"/>
                <a:ea typeface="华文中宋" pitchFamily="2" charset="-122"/>
              </a:rPr>
              <a:t>3</a:t>
            </a:r>
          </a:p>
          <a:p>
            <a:pPr lvl="0" eaLnBrk="1" hangingPunct="1">
              <a:spcBef>
                <a:spcPct val="0"/>
              </a:spcBef>
              <a:buClrTx/>
              <a:buSzTx/>
              <a:buNone/>
            </a:pPr>
            <a:endParaRPr lang="zh-CN" altLang="en-US" sz="1800" dirty="0">
              <a:solidFill>
                <a:prstClr val="black"/>
              </a:solidFill>
              <a:latin typeface="Arial"/>
              <a:ea typeface="华文中宋" pitchFamily="2" charset="-122"/>
            </a:endParaRPr>
          </a:p>
        </p:txBody>
      </p:sp>
      <p:sp>
        <p:nvSpPr>
          <p:cNvPr id="1026057" name="Line 9"/>
          <p:cNvSpPr>
            <a:spLocks noChangeShapeType="1"/>
          </p:cNvSpPr>
          <p:nvPr/>
        </p:nvSpPr>
        <p:spPr bwMode="auto">
          <a:xfrm>
            <a:off x="1676402" y="3362928"/>
            <a:ext cx="4094477"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26058" name="Line 10"/>
          <p:cNvSpPr>
            <a:spLocks noChangeShapeType="1"/>
          </p:cNvSpPr>
          <p:nvPr/>
        </p:nvSpPr>
        <p:spPr bwMode="auto">
          <a:xfrm flipV="1">
            <a:off x="1573080" y="5861828"/>
            <a:ext cx="4106360" cy="127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26059" name="Line 11"/>
          <p:cNvSpPr>
            <a:spLocks noChangeShapeType="1"/>
          </p:cNvSpPr>
          <p:nvPr/>
        </p:nvSpPr>
        <p:spPr bwMode="auto">
          <a:xfrm>
            <a:off x="1573078" y="6075163"/>
            <a:ext cx="4685482"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538343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6051">
                                            <p:txEl>
                                              <p:pRg st="1" end="1"/>
                                            </p:txEl>
                                          </p:spTgt>
                                        </p:tgtEl>
                                        <p:attrNameLst>
                                          <p:attrName>style.visibility</p:attrName>
                                        </p:attrNameLst>
                                      </p:cBhvr>
                                      <p:to>
                                        <p:strVal val="visible"/>
                                      </p:to>
                                    </p:set>
                                    <p:animEffect transition="in" filter="blinds(horizontal)">
                                      <p:cBhvr>
                                        <p:cTn id="7" dur="500"/>
                                        <p:tgtEl>
                                          <p:spTgt spid="102605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26051">
                                            <p:txEl>
                                              <p:pRg st="2" end="2"/>
                                            </p:txEl>
                                          </p:spTgt>
                                        </p:tgtEl>
                                        <p:attrNameLst>
                                          <p:attrName>style.visibility</p:attrName>
                                        </p:attrNameLst>
                                      </p:cBhvr>
                                      <p:to>
                                        <p:strVal val="visible"/>
                                      </p:to>
                                    </p:set>
                                    <p:animEffect transition="in" filter="blinds(horizontal)">
                                      <p:cBhvr>
                                        <p:cTn id="10" dur="500"/>
                                        <p:tgtEl>
                                          <p:spTgt spid="102605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26051">
                                            <p:txEl>
                                              <p:pRg st="3" end="3"/>
                                            </p:txEl>
                                          </p:spTgt>
                                        </p:tgtEl>
                                        <p:attrNameLst>
                                          <p:attrName>style.visibility</p:attrName>
                                        </p:attrNameLst>
                                      </p:cBhvr>
                                      <p:to>
                                        <p:strVal val="visible"/>
                                      </p:to>
                                    </p:set>
                                    <p:animEffect transition="in" filter="blinds(horizontal)">
                                      <p:cBhvr>
                                        <p:cTn id="13" dur="500"/>
                                        <p:tgtEl>
                                          <p:spTgt spid="1026051">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26056"/>
                                        </p:tgtEl>
                                        <p:attrNameLst>
                                          <p:attrName>style.visibility</p:attrName>
                                        </p:attrNameLst>
                                      </p:cBhvr>
                                      <p:to>
                                        <p:strVal val="visible"/>
                                      </p:to>
                                    </p:set>
                                    <p:animEffect transition="in" filter="dissolve">
                                      <p:cBhvr>
                                        <p:cTn id="18" dur="500"/>
                                        <p:tgtEl>
                                          <p:spTgt spid="102605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26057"/>
                                        </p:tgtEl>
                                        <p:attrNameLst>
                                          <p:attrName>style.visibility</p:attrName>
                                        </p:attrNameLst>
                                      </p:cBhvr>
                                      <p:to>
                                        <p:strVal val="visible"/>
                                      </p:to>
                                    </p:set>
                                    <p:animEffect transition="in" filter="wipe(down)">
                                      <p:cBhvr>
                                        <p:cTn id="23" dur="500"/>
                                        <p:tgtEl>
                                          <p:spTgt spid="102605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26053"/>
                                        </p:tgtEl>
                                        <p:attrNameLst>
                                          <p:attrName>style.visibility</p:attrName>
                                        </p:attrNameLst>
                                      </p:cBhvr>
                                      <p:to>
                                        <p:strVal val="visible"/>
                                      </p:to>
                                    </p:set>
                                    <p:animEffect transition="in" filter="dissolve">
                                      <p:cBhvr>
                                        <p:cTn id="28" dur="500"/>
                                        <p:tgtEl>
                                          <p:spTgt spid="102605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026051">
                                            <p:txEl>
                                              <p:pRg st="4" end="4"/>
                                            </p:txEl>
                                          </p:spTgt>
                                        </p:tgtEl>
                                        <p:attrNameLst>
                                          <p:attrName>style.visibility</p:attrName>
                                        </p:attrNameLst>
                                      </p:cBhvr>
                                      <p:to>
                                        <p:strVal val="visible"/>
                                      </p:to>
                                    </p:set>
                                    <p:animEffect transition="in" filter="blinds(horizontal)">
                                      <p:cBhvr>
                                        <p:cTn id="33" dur="500"/>
                                        <p:tgtEl>
                                          <p:spTgt spid="1026051">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026051">
                                            <p:txEl>
                                              <p:pRg st="5" end="5"/>
                                            </p:txEl>
                                          </p:spTgt>
                                        </p:tgtEl>
                                        <p:attrNameLst>
                                          <p:attrName>style.visibility</p:attrName>
                                        </p:attrNameLst>
                                      </p:cBhvr>
                                      <p:to>
                                        <p:strVal val="visible"/>
                                      </p:to>
                                    </p:set>
                                    <p:animEffect transition="in" filter="blinds(horizontal)">
                                      <p:cBhvr>
                                        <p:cTn id="38" dur="500"/>
                                        <p:tgtEl>
                                          <p:spTgt spid="1026051">
                                            <p:txEl>
                                              <p:pRg st="5" end="5"/>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026051">
                                            <p:txEl>
                                              <p:pRg st="6" end="6"/>
                                            </p:txEl>
                                          </p:spTgt>
                                        </p:tgtEl>
                                        <p:attrNameLst>
                                          <p:attrName>style.visibility</p:attrName>
                                        </p:attrNameLst>
                                      </p:cBhvr>
                                      <p:to>
                                        <p:strVal val="visible"/>
                                      </p:to>
                                    </p:set>
                                    <p:animEffect transition="in" filter="blinds(horizontal)">
                                      <p:cBhvr>
                                        <p:cTn id="41" dur="500"/>
                                        <p:tgtEl>
                                          <p:spTgt spid="1026051">
                                            <p:txEl>
                                              <p:pRg st="6" end="6"/>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1026051">
                                            <p:txEl>
                                              <p:pRg st="7" end="7"/>
                                            </p:txEl>
                                          </p:spTgt>
                                        </p:tgtEl>
                                        <p:attrNameLst>
                                          <p:attrName>style.visibility</p:attrName>
                                        </p:attrNameLst>
                                      </p:cBhvr>
                                      <p:to>
                                        <p:strVal val="visible"/>
                                      </p:to>
                                    </p:set>
                                    <p:animEffect transition="in" filter="blinds(horizontal)">
                                      <p:cBhvr>
                                        <p:cTn id="44" dur="500"/>
                                        <p:tgtEl>
                                          <p:spTgt spid="1026051">
                                            <p:txEl>
                                              <p:pRg st="7" end="7"/>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026058"/>
                                        </p:tgtEl>
                                        <p:attrNameLst>
                                          <p:attrName>style.visibility</p:attrName>
                                        </p:attrNameLst>
                                      </p:cBhvr>
                                      <p:to>
                                        <p:strVal val="visible"/>
                                      </p:to>
                                    </p:set>
                                    <p:animEffect transition="in" filter="wipe(down)">
                                      <p:cBhvr>
                                        <p:cTn id="49" dur="500"/>
                                        <p:tgtEl>
                                          <p:spTgt spid="10260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026059"/>
                                        </p:tgtEl>
                                        <p:attrNameLst>
                                          <p:attrName>style.visibility</p:attrName>
                                        </p:attrNameLst>
                                      </p:cBhvr>
                                      <p:to>
                                        <p:strVal val="visible"/>
                                      </p:to>
                                    </p:set>
                                    <p:animEffect transition="in" filter="wipe(down)">
                                      <p:cBhvr>
                                        <p:cTn id="54" dur="500"/>
                                        <p:tgtEl>
                                          <p:spTgt spid="102605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026054"/>
                                        </p:tgtEl>
                                        <p:attrNameLst>
                                          <p:attrName>style.visibility</p:attrName>
                                        </p:attrNameLst>
                                      </p:cBhvr>
                                      <p:to>
                                        <p:strVal val="visible"/>
                                      </p:to>
                                    </p:set>
                                    <p:animEffect transition="in" filter="dissolve">
                                      <p:cBhvr>
                                        <p:cTn id="59" dur="500"/>
                                        <p:tgtEl>
                                          <p:spTgt spid="1026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53" grpId="0"/>
      <p:bldP spid="1026054" grpId="0"/>
      <p:bldP spid="1026056" grpId="0" animBg="1"/>
      <p:bldP spid="1026057" grpId="0" animBg="1"/>
      <p:bldP spid="1026058" grpId="0" animBg="1"/>
      <p:bldP spid="10260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idx="4294967295"/>
          </p:nvPr>
        </p:nvSpPr>
        <p:spPr>
          <a:xfrm>
            <a:off x="0" y="541117"/>
            <a:ext cx="12192000" cy="1143000"/>
          </a:xfrm>
          <a:prstGeom prst="rect">
            <a:avLst/>
          </a:prstGeom>
        </p:spPr>
        <p:txBody>
          <a:bodyPr/>
          <a:lstStyle/>
          <a:p>
            <a:pPr algn="ctr"/>
            <a:r>
              <a:rPr lang="zh-CN" altLang="en-US" dirty="0"/>
              <a:t>说明</a:t>
            </a:r>
            <a:endParaRPr lang="zh-CN" altLang="en-US" b="1" dirty="0"/>
          </a:p>
        </p:txBody>
      </p:sp>
      <p:sp>
        <p:nvSpPr>
          <p:cNvPr id="45060" name="Rectangle 3"/>
          <p:cNvSpPr>
            <a:spLocks noGrp="1" noChangeArrowheads="1"/>
          </p:cNvSpPr>
          <p:nvPr>
            <p:ph type="body" idx="4294967295"/>
          </p:nvPr>
        </p:nvSpPr>
        <p:spPr>
          <a:xfrm>
            <a:off x="976046" y="1703332"/>
            <a:ext cx="10363200" cy="4648200"/>
          </a:xfrm>
          <a:prstGeom prst="rect">
            <a:avLst/>
          </a:prstGeom>
        </p:spPr>
        <p:txBody>
          <a:bodyPr/>
          <a:lstStyle/>
          <a:p>
            <a:pPr eaLnBrk="1">
              <a:lnSpc>
                <a:spcPct val="115000"/>
              </a:lnSpc>
            </a:pPr>
            <a:r>
              <a:rPr lang="zh-CN" altLang="en-US" dirty="0">
                <a:latin typeface="+mn-ea"/>
              </a:rPr>
              <a:t>路由器转发表只维持转发状态信息；</a:t>
            </a:r>
          </a:p>
          <a:p>
            <a:pPr eaLnBrk="1">
              <a:lnSpc>
                <a:spcPct val="115000"/>
              </a:lnSpc>
            </a:pPr>
            <a:r>
              <a:rPr lang="zh-CN" altLang="en-US" dirty="0">
                <a:latin typeface="+mn-ea"/>
              </a:rPr>
              <a:t>转发表由选路算法修改（</a:t>
            </a:r>
            <a:r>
              <a:rPr lang="en-US" altLang="zh-CN" dirty="0">
                <a:latin typeface="+mn-ea"/>
              </a:rPr>
              <a:t>1</a:t>
            </a:r>
            <a:r>
              <a:rPr lang="zh-CN" altLang="en-US" dirty="0">
                <a:latin typeface="+mn-ea"/>
              </a:rPr>
              <a:t>～</a:t>
            </a:r>
            <a:r>
              <a:rPr lang="en-US" altLang="zh-CN" dirty="0">
                <a:latin typeface="+mn-ea"/>
              </a:rPr>
              <a:t>5</a:t>
            </a:r>
            <a:r>
              <a:rPr lang="zh-CN" altLang="en-US" dirty="0">
                <a:latin typeface="+mn-ea"/>
              </a:rPr>
              <a:t>分钟更新）；虚电路网络转发表随虚电路的建立和拆除更新。</a:t>
            </a:r>
          </a:p>
          <a:p>
            <a:pPr eaLnBrk="1">
              <a:lnSpc>
                <a:spcPct val="115000"/>
              </a:lnSpc>
            </a:pPr>
            <a:r>
              <a:rPr lang="zh-CN" altLang="en-US" dirty="0">
                <a:latin typeface="+mn-ea"/>
              </a:rPr>
              <a:t>一个端系统发送给另一个端系统的</a:t>
            </a:r>
            <a:r>
              <a:rPr lang="zh-CN" altLang="en-US" dirty="0">
                <a:solidFill>
                  <a:srgbClr val="FF3300"/>
                </a:solidFill>
                <a:latin typeface="+mn-ea"/>
              </a:rPr>
              <a:t>一批分组可能在网络中选择不同的路径，到达的顺序可能不一致。</a:t>
            </a:r>
          </a:p>
        </p:txBody>
      </p:sp>
    </p:spTree>
    <p:extLst>
      <p:ext uri="{BB962C8B-B14F-4D97-AF65-F5344CB8AC3E}">
        <p14:creationId xmlns:p14="http://schemas.microsoft.com/office/powerpoint/2010/main" val="203002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idx="4294967295"/>
          </p:nvPr>
        </p:nvSpPr>
        <p:spPr>
          <a:xfrm>
            <a:off x="-104174" y="726311"/>
            <a:ext cx="12061861" cy="1143000"/>
          </a:xfrm>
          <a:prstGeom prst="rect">
            <a:avLst/>
          </a:prstGeom>
        </p:spPr>
        <p:txBody>
          <a:bodyPr/>
          <a:lstStyle/>
          <a:p>
            <a:pPr algn="ctr"/>
            <a:r>
              <a:rPr lang="zh-CN" altLang="en-US" dirty="0"/>
              <a:t>虚电路网络的特点*</a:t>
            </a:r>
          </a:p>
        </p:txBody>
      </p:sp>
      <p:sp>
        <p:nvSpPr>
          <p:cNvPr id="1028099" name="Rectangle 3"/>
          <p:cNvSpPr>
            <a:spLocks noGrp="1" noChangeArrowheads="1"/>
          </p:cNvSpPr>
          <p:nvPr>
            <p:ph type="body" idx="4294967295"/>
          </p:nvPr>
        </p:nvSpPr>
        <p:spPr>
          <a:xfrm>
            <a:off x="765909" y="1869311"/>
            <a:ext cx="10321693" cy="2550560"/>
          </a:xfrm>
          <a:prstGeom prst="rect">
            <a:avLst/>
          </a:prstGeom>
        </p:spPr>
        <p:txBody>
          <a:bodyPr/>
          <a:lstStyle/>
          <a:p>
            <a:pPr eaLnBrk="1">
              <a:lnSpc>
                <a:spcPct val="120000"/>
              </a:lnSpc>
              <a:buFont typeface="ZapfDingbats" pitchFamily="82" charset="2"/>
              <a:buNone/>
            </a:pPr>
            <a:r>
              <a:rPr lang="zh-CN" altLang="en-US" sz="3200" dirty="0">
                <a:latin typeface="+mn-ea"/>
              </a:rPr>
              <a:t>虚电路网络源于电话产业界（采用“真正”电路）。</a:t>
            </a:r>
          </a:p>
          <a:p>
            <a:pPr>
              <a:lnSpc>
                <a:spcPct val="120000"/>
              </a:lnSpc>
            </a:pPr>
            <a:r>
              <a:rPr lang="zh-CN" altLang="en-US" dirty="0">
                <a:latin typeface="+mn-ea"/>
              </a:rPr>
              <a:t>呼叫建立及每次呼叫的状态要在网络中的路由器上维持，比面向数据报的网络要复杂。</a:t>
            </a:r>
            <a:endParaRPr lang="en-US" altLang="zh-CN" u="sng" dirty="0">
              <a:latin typeface="+mn-ea"/>
            </a:endParaRPr>
          </a:p>
          <a:p>
            <a:pPr>
              <a:lnSpc>
                <a:spcPct val="120000"/>
              </a:lnSpc>
            </a:pPr>
            <a:r>
              <a:rPr lang="zh-CN" altLang="en-US" dirty="0">
                <a:solidFill>
                  <a:srgbClr val="FF3300"/>
                </a:solidFill>
                <a:latin typeface="+mn-ea"/>
              </a:rPr>
              <a:t>网络功能复杂，端系统设备简单</a:t>
            </a:r>
            <a:endParaRPr lang="zh-CN" altLang="en-US" dirty="0">
              <a:latin typeface="+mn-ea"/>
            </a:endParaRPr>
          </a:p>
        </p:txBody>
      </p:sp>
    </p:spTree>
    <p:extLst>
      <p:ext uri="{BB962C8B-B14F-4D97-AF65-F5344CB8AC3E}">
        <p14:creationId xmlns:p14="http://schemas.microsoft.com/office/powerpoint/2010/main" val="4264264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8099">
                                            <p:txEl>
                                              <p:pRg st="1" end="1"/>
                                            </p:txEl>
                                          </p:spTgt>
                                        </p:tgtEl>
                                        <p:attrNameLst>
                                          <p:attrName>style.visibility</p:attrName>
                                        </p:attrNameLst>
                                      </p:cBhvr>
                                      <p:to>
                                        <p:strVal val="visible"/>
                                      </p:to>
                                    </p:set>
                                    <p:animEffect transition="in" filter="blinds(horizontal)">
                                      <p:cBhvr>
                                        <p:cTn id="7" dur="500"/>
                                        <p:tgtEl>
                                          <p:spTgt spid="10280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8099">
                                            <p:txEl>
                                              <p:pRg st="2" end="2"/>
                                            </p:txEl>
                                          </p:spTgt>
                                        </p:tgtEl>
                                        <p:attrNameLst>
                                          <p:attrName>style.visibility</p:attrName>
                                        </p:attrNameLst>
                                      </p:cBhvr>
                                      <p:to>
                                        <p:strVal val="visible"/>
                                      </p:to>
                                    </p:set>
                                    <p:animEffect transition="in" filter="blinds(horizontal)">
                                      <p:cBhvr>
                                        <p:cTn id="12" dur="500"/>
                                        <p:tgtEl>
                                          <p:spTgt spid="1028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idx="4294967295"/>
          </p:nvPr>
        </p:nvSpPr>
        <p:spPr>
          <a:xfrm>
            <a:off x="0" y="714737"/>
            <a:ext cx="12192000" cy="1143000"/>
          </a:xfrm>
          <a:prstGeom prst="rect">
            <a:avLst/>
          </a:prstGeom>
        </p:spPr>
        <p:txBody>
          <a:bodyPr/>
          <a:lstStyle/>
          <a:p>
            <a:pPr algn="ctr"/>
            <a:r>
              <a:rPr lang="zh-CN" altLang="en-US" dirty="0"/>
              <a:t>数据报网络的特点</a:t>
            </a:r>
          </a:p>
        </p:txBody>
      </p:sp>
      <p:sp>
        <p:nvSpPr>
          <p:cNvPr id="1029123" name="Rectangle 3"/>
          <p:cNvSpPr>
            <a:spLocks noGrp="1" noChangeArrowheads="1"/>
          </p:cNvSpPr>
          <p:nvPr>
            <p:ph type="body" idx="4294967295"/>
          </p:nvPr>
        </p:nvSpPr>
        <p:spPr>
          <a:xfrm>
            <a:off x="1027415" y="1757992"/>
            <a:ext cx="10356351" cy="4914900"/>
          </a:xfrm>
          <a:prstGeom prst="rect">
            <a:avLst/>
          </a:prstGeom>
        </p:spPr>
        <p:txBody>
          <a:bodyPr/>
          <a:lstStyle/>
          <a:p>
            <a:pPr eaLnBrk="1">
              <a:lnSpc>
                <a:spcPct val="115000"/>
              </a:lnSpc>
              <a:buFont typeface="ZapfDingbats" pitchFamily="82" charset="2"/>
              <a:buNone/>
            </a:pPr>
            <a:r>
              <a:rPr lang="zh-CN" altLang="en-US" sz="2400" dirty="0">
                <a:latin typeface="+mn-ea"/>
              </a:rPr>
              <a:t>由互连计算机的需求发展而来。与电话网相反。</a:t>
            </a:r>
          </a:p>
          <a:p>
            <a:pPr eaLnBrk="1">
              <a:lnSpc>
                <a:spcPct val="115000"/>
              </a:lnSpc>
              <a:buFont typeface="Wingdings" pitchFamily="2" charset="2"/>
              <a:buChar char="ü"/>
            </a:pPr>
            <a:r>
              <a:rPr lang="zh-CN" altLang="en-US" sz="2400" dirty="0">
                <a:solidFill>
                  <a:srgbClr val="FF3300"/>
                </a:solidFill>
                <a:latin typeface="+mn-ea"/>
              </a:rPr>
              <a:t>网络层服务模型简单</a:t>
            </a:r>
            <a:r>
              <a:rPr lang="zh-CN" altLang="en-US" sz="2400" dirty="0">
                <a:latin typeface="+mn-ea"/>
              </a:rPr>
              <a:t>。</a:t>
            </a:r>
          </a:p>
          <a:p>
            <a:pPr eaLnBrk="1">
              <a:lnSpc>
                <a:spcPct val="115000"/>
              </a:lnSpc>
              <a:buFont typeface="Wingdings" pitchFamily="2" charset="2"/>
              <a:buChar char="ü"/>
            </a:pPr>
            <a:r>
              <a:rPr lang="zh-CN" altLang="en-US" sz="2400" dirty="0">
                <a:solidFill>
                  <a:srgbClr val="FF3300"/>
                </a:solidFill>
                <a:latin typeface="+mn-ea"/>
              </a:rPr>
              <a:t>端系统功能复杂</a:t>
            </a:r>
            <a:r>
              <a:rPr lang="zh-CN" altLang="en-US" sz="2400" dirty="0">
                <a:latin typeface="+mn-ea"/>
              </a:rPr>
              <a:t>：高层实现许多功能，如按序传送、可靠数据传输、拥塞控制与</a:t>
            </a:r>
            <a:r>
              <a:rPr lang="en-US" altLang="zh-CN" sz="2400" dirty="0">
                <a:latin typeface="+mn-ea"/>
              </a:rPr>
              <a:t>DNS</a:t>
            </a:r>
            <a:r>
              <a:rPr lang="zh-CN" altLang="en-US" sz="2400" dirty="0">
                <a:latin typeface="+mn-ea"/>
              </a:rPr>
              <a:t>名字解析等；</a:t>
            </a:r>
            <a:endParaRPr lang="en-US" altLang="zh-CN" sz="2400" dirty="0">
              <a:latin typeface="+mn-ea"/>
            </a:endParaRPr>
          </a:p>
          <a:p>
            <a:pPr eaLnBrk="1">
              <a:lnSpc>
                <a:spcPct val="115000"/>
              </a:lnSpc>
              <a:buFont typeface="Wingdings" pitchFamily="2" charset="2"/>
              <a:buChar char="ü"/>
            </a:pPr>
            <a:r>
              <a:rPr lang="zh-CN" altLang="en-US" sz="2400" dirty="0">
                <a:solidFill>
                  <a:srgbClr val="FF6600"/>
                </a:solidFill>
                <a:latin typeface="+mn-ea"/>
              </a:rPr>
              <a:t>带来的结果</a:t>
            </a:r>
            <a:endParaRPr lang="en-US" altLang="zh-CN" sz="2400" dirty="0">
              <a:solidFill>
                <a:srgbClr val="FF6600"/>
              </a:solidFill>
              <a:latin typeface="+mn-ea"/>
            </a:endParaRPr>
          </a:p>
          <a:p>
            <a:pPr lvl="1">
              <a:lnSpc>
                <a:spcPct val="115000"/>
              </a:lnSpc>
            </a:pPr>
            <a:r>
              <a:rPr lang="zh-CN" altLang="en-US" dirty="0">
                <a:latin typeface="+mn-ea"/>
              </a:rPr>
              <a:t>因特网服务模型提供的服务保证最少（可能没有！），对网络层的需求最小，使得</a:t>
            </a:r>
            <a:r>
              <a:rPr lang="zh-CN" altLang="en-US" dirty="0">
                <a:solidFill>
                  <a:srgbClr val="FF3300"/>
                </a:solidFill>
                <a:latin typeface="+mn-ea"/>
              </a:rPr>
              <a:t>互连使用各种不同链路层技术的网络变得更加容易</a:t>
            </a:r>
            <a:r>
              <a:rPr lang="zh-CN" altLang="en-US" dirty="0">
                <a:latin typeface="+mn-ea"/>
              </a:rPr>
              <a:t>。</a:t>
            </a:r>
          </a:p>
          <a:p>
            <a:pPr eaLnBrk="1">
              <a:lnSpc>
                <a:spcPct val="115000"/>
              </a:lnSpc>
              <a:buFont typeface="Wingdings" pitchFamily="2" charset="2"/>
              <a:buChar char="ü"/>
            </a:pPr>
            <a:r>
              <a:rPr lang="zh-CN" altLang="en-US" sz="2400" dirty="0">
                <a:latin typeface="+mn-ea"/>
              </a:rPr>
              <a:t>许多应用都在位于网络边缘的主机（服务器）上实现。</a:t>
            </a:r>
          </a:p>
        </p:txBody>
      </p:sp>
    </p:spTree>
    <p:extLst>
      <p:ext uri="{BB962C8B-B14F-4D97-AF65-F5344CB8AC3E}">
        <p14:creationId xmlns:p14="http://schemas.microsoft.com/office/powerpoint/2010/main" val="30857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9123">
                                            <p:txEl>
                                              <p:pRg st="4" end="4"/>
                                            </p:txEl>
                                          </p:spTgt>
                                        </p:tgtEl>
                                        <p:attrNameLst>
                                          <p:attrName>style.visibility</p:attrName>
                                        </p:attrNameLst>
                                      </p:cBhvr>
                                      <p:to>
                                        <p:strVal val="visible"/>
                                      </p:to>
                                    </p:set>
                                    <p:animEffect transition="in" filter="blinds(horizontal)">
                                      <p:cBhvr>
                                        <p:cTn id="7" dur="500"/>
                                        <p:tgtEl>
                                          <p:spTgt spid="102912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29123">
                                            <p:txEl>
                                              <p:pRg st="5" end="5"/>
                                            </p:txEl>
                                          </p:spTgt>
                                        </p:tgtEl>
                                        <p:attrNameLst>
                                          <p:attrName>style.visibility</p:attrName>
                                        </p:attrNameLst>
                                      </p:cBhvr>
                                      <p:to>
                                        <p:strVal val="visible"/>
                                      </p:to>
                                    </p:set>
                                    <p:animEffect transition="in" filter="blinds(horizontal)">
                                      <p:cBhvr>
                                        <p:cTn id="10" dur="500"/>
                                        <p:tgtEl>
                                          <p:spTgt spid="10291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1931" y="2451111"/>
            <a:ext cx="7527198" cy="923330"/>
          </a:xfrm>
          <a:prstGeom prst="rect">
            <a:avLst/>
          </a:prstGeom>
          <a:noFill/>
        </p:spPr>
        <p:txBody>
          <a:bodyPr wrap="square" rtlCol="0">
            <a:spAutoFit/>
          </a:bodyPr>
          <a:lstStyle/>
          <a:p>
            <a:r>
              <a:rPr lang="en-US" altLang="zh-CN" sz="5400" b="1" dirty="0">
                <a:solidFill>
                  <a:srgbClr val="575757"/>
                </a:solidFill>
                <a:cs typeface="+mn-ea"/>
                <a:sym typeface="+mn-lt"/>
              </a:rPr>
              <a:t>4.3 </a:t>
            </a:r>
            <a:r>
              <a:rPr lang="zh-CN" altLang="en-US" sz="5400" b="1" dirty="0">
                <a:solidFill>
                  <a:srgbClr val="575757"/>
                </a:solidFill>
                <a:cs typeface="+mn-ea"/>
                <a:sym typeface="+mn-lt"/>
              </a:rPr>
              <a:t>路由器的工作原理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2042918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idx="4294967295"/>
          </p:nvPr>
        </p:nvSpPr>
        <p:spPr>
          <a:xfrm>
            <a:off x="0" y="208051"/>
            <a:ext cx="12092683" cy="1143000"/>
          </a:xfrm>
          <a:prstGeom prst="rect">
            <a:avLst/>
          </a:prstGeom>
        </p:spPr>
        <p:txBody>
          <a:bodyPr/>
          <a:lstStyle/>
          <a:p>
            <a:pPr algn="ctr"/>
            <a:r>
              <a:rPr lang="zh-CN" altLang="en-US" u="none" dirty="0"/>
              <a:t>路由器的整体结构</a:t>
            </a:r>
          </a:p>
        </p:txBody>
      </p:sp>
      <p:sp>
        <p:nvSpPr>
          <p:cNvPr id="1031171" name="Rectangle 3"/>
          <p:cNvSpPr>
            <a:spLocks noGrp="1" noChangeArrowheads="1"/>
          </p:cNvSpPr>
          <p:nvPr>
            <p:ph type="body" idx="4294967295"/>
          </p:nvPr>
        </p:nvSpPr>
        <p:spPr>
          <a:xfrm>
            <a:off x="406400" y="1123950"/>
            <a:ext cx="10363200" cy="1778000"/>
          </a:xfrm>
          <a:prstGeom prst="rect">
            <a:avLst/>
          </a:prstGeom>
        </p:spPr>
        <p:txBody>
          <a:bodyPr/>
          <a:lstStyle/>
          <a:p>
            <a:pPr eaLnBrk="1"/>
            <a:r>
              <a:rPr lang="zh-CN" altLang="en-US" dirty="0">
                <a:solidFill>
                  <a:srgbClr val="FF6600"/>
                </a:solidFill>
                <a:latin typeface="+mn-ea"/>
              </a:rPr>
              <a:t>路由器的两个核心功能：</a:t>
            </a:r>
            <a:endParaRPr lang="zh-CN" altLang="en-US" u="sng" dirty="0">
              <a:solidFill>
                <a:srgbClr val="FF6600"/>
              </a:solidFill>
              <a:latin typeface="+mn-ea"/>
            </a:endParaRPr>
          </a:p>
          <a:p>
            <a:pPr lvl="1"/>
            <a:r>
              <a:rPr lang="zh-CN" altLang="en-US" dirty="0"/>
              <a:t>运行路由算法</a:t>
            </a:r>
            <a:r>
              <a:rPr lang="en-US" altLang="zh-CN" dirty="0"/>
              <a:t>/</a:t>
            </a:r>
            <a:r>
              <a:rPr lang="zh-CN" altLang="en-US" dirty="0"/>
              <a:t>协议</a:t>
            </a:r>
            <a:r>
              <a:rPr lang="en-US" altLang="zh-CN" dirty="0"/>
              <a:t>(OSPF, RIP, BGP)</a:t>
            </a:r>
            <a:endParaRPr lang="en-US" altLang="zh-CN" dirty="0">
              <a:latin typeface="+mn-ea"/>
            </a:endParaRPr>
          </a:p>
          <a:p>
            <a:pPr lvl="1"/>
            <a:r>
              <a:rPr lang="zh-CN" altLang="en-US" dirty="0">
                <a:latin typeface="+mn-ea"/>
              </a:rPr>
              <a:t>将分组从路由器的输入链路传送到正确的输出链路。</a:t>
            </a:r>
            <a:endParaRPr lang="zh-CN" altLang="en-US" i="1" dirty="0">
              <a:latin typeface="+mn-ea"/>
            </a:endParaRPr>
          </a:p>
          <a:p>
            <a:pPr eaLnBrk="1"/>
            <a:r>
              <a:rPr lang="zh-CN" altLang="en-US" dirty="0">
                <a:solidFill>
                  <a:srgbClr val="FF6600"/>
                </a:solidFill>
                <a:latin typeface="+mn-ea"/>
              </a:rPr>
              <a:t>路由器的体系结构：</a:t>
            </a:r>
          </a:p>
        </p:txBody>
      </p:sp>
      <p:pic>
        <p:nvPicPr>
          <p:cNvPr id="1031172" name="Picture 4" descr="461 swtch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388" y="3149447"/>
            <a:ext cx="6448212"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173" name="AutoShape 5"/>
          <p:cNvSpPr>
            <a:spLocks noChangeArrowheads="1"/>
          </p:cNvSpPr>
          <p:nvPr/>
        </p:nvSpPr>
        <p:spPr bwMode="auto">
          <a:xfrm>
            <a:off x="511387" y="3243744"/>
            <a:ext cx="1845733" cy="495300"/>
          </a:xfrm>
          <a:prstGeom prst="wedgeRoundRectCallout">
            <a:avLst>
              <a:gd name="adj1" fmla="val 71423"/>
              <a:gd name="adj2" fmla="val -22947"/>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输入端口</a:t>
            </a:r>
            <a:endParaRPr lang="en-US" altLang="zh-CN" sz="1800" b="1">
              <a:solidFill>
                <a:prstClr val="black"/>
              </a:solidFill>
              <a:latin typeface="Comic Sans MS" pitchFamily="66" charset="0"/>
              <a:ea typeface="Microsoft YaHei"/>
            </a:endParaRPr>
          </a:p>
        </p:txBody>
      </p:sp>
      <p:sp>
        <p:nvSpPr>
          <p:cNvPr id="1031174" name="AutoShape 6"/>
          <p:cNvSpPr>
            <a:spLocks noChangeArrowheads="1"/>
          </p:cNvSpPr>
          <p:nvPr/>
        </p:nvSpPr>
        <p:spPr bwMode="auto">
          <a:xfrm>
            <a:off x="6827522" y="6084734"/>
            <a:ext cx="2201333" cy="495300"/>
          </a:xfrm>
          <a:prstGeom prst="wedgeRoundRectCallout">
            <a:avLst>
              <a:gd name="adj1" fmla="val -74655"/>
              <a:gd name="adj2" fmla="val 12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选路处理器</a:t>
            </a:r>
            <a:endParaRPr lang="en-US" altLang="zh-CN" sz="1800" b="1" dirty="0">
              <a:solidFill>
                <a:prstClr val="black"/>
              </a:solidFill>
              <a:latin typeface="Comic Sans MS" pitchFamily="66" charset="0"/>
              <a:ea typeface="Microsoft YaHei"/>
            </a:endParaRPr>
          </a:p>
        </p:txBody>
      </p:sp>
      <p:sp>
        <p:nvSpPr>
          <p:cNvPr id="1031175" name="AutoShape 7"/>
          <p:cNvSpPr>
            <a:spLocks noChangeArrowheads="1"/>
          </p:cNvSpPr>
          <p:nvPr/>
        </p:nvSpPr>
        <p:spPr bwMode="auto">
          <a:xfrm>
            <a:off x="5252720" y="2607474"/>
            <a:ext cx="1845733" cy="495300"/>
          </a:xfrm>
          <a:prstGeom prst="wedgeRoundRectCallout">
            <a:avLst>
              <a:gd name="adj1" fmla="val -19954"/>
              <a:gd name="adj2" fmla="val 27500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交换结构</a:t>
            </a:r>
            <a:endParaRPr lang="en-US" altLang="zh-CN" sz="1800" b="1">
              <a:solidFill>
                <a:prstClr val="black"/>
              </a:solidFill>
              <a:latin typeface="Comic Sans MS" pitchFamily="66" charset="0"/>
              <a:ea typeface="Microsoft YaHei"/>
            </a:endParaRPr>
          </a:p>
        </p:txBody>
      </p:sp>
      <p:sp>
        <p:nvSpPr>
          <p:cNvPr id="1031176" name="AutoShape 8"/>
          <p:cNvSpPr>
            <a:spLocks noChangeArrowheads="1"/>
          </p:cNvSpPr>
          <p:nvPr/>
        </p:nvSpPr>
        <p:spPr bwMode="auto">
          <a:xfrm>
            <a:off x="8669867" y="2890602"/>
            <a:ext cx="1845733" cy="495300"/>
          </a:xfrm>
          <a:prstGeom prst="wedgeRoundRectCallout">
            <a:avLst>
              <a:gd name="adj1" fmla="val -61057"/>
              <a:gd name="adj2" fmla="val 61153"/>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输出端口</a:t>
            </a:r>
            <a:endParaRPr lang="en-US" altLang="zh-CN" sz="1800" b="1" dirty="0">
              <a:solidFill>
                <a:prstClr val="black"/>
              </a:solidFill>
              <a:latin typeface="Comic Sans MS" pitchFamily="66" charset="0"/>
              <a:ea typeface="Microsoft YaHei"/>
            </a:endParaRPr>
          </a:p>
        </p:txBody>
      </p:sp>
      <p:sp>
        <p:nvSpPr>
          <p:cNvPr id="1031177" name="Text Box 9"/>
          <p:cNvSpPr txBox="1">
            <a:spLocks noChangeArrowheads="1"/>
          </p:cNvSpPr>
          <p:nvPr/>
        </p:nvSpPr>
        <p:spPr bwMode="auto">
          <a:xfrm>
            <a:off x="2712720" y="5576652"/>
            <a:ext cx="2092960" cy="495300"/>
          </a:xfrm>
          <a:prstGeom prst="rect">
            <a:avLst/>
          </a:prstGeom>
          <a:noFill/>
          <a:ln>
            <a:noFill/>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1400" b="1" dirty="0">
                <a:solidFill>
                  <a:srgbClr val="FF0000"/>
                </a:solidFill>
              </a:rPr>
              <a:t>物理层   数据         查找</a:t>
            </a:r>
          </a:p>
          <a:p>
            <a:pPr algn="just">
              <a:spcBef>
                <a:spcPct val="0"/>
              </a:spcBef>
              <a:buClrTx/>
              <a:buSzTx/>
              <a:buFontTx/>
              <a:buNone/>
            </a:pPr>
            <a:r>
              <a:rPr lang="zh-CN" altLang="en-US" sz="1400" b="1" dirty="0">
                <a:solidFill>
                  <a:srgbClr val="FF0000"/>
                </a:solidFill>
              </a:rPr>
              <a:t>               链路层     转发</a:t>
            </a:r>
            <a:r>
              <a:rPr lang="zh-CN" altLang="en-US" sz="1400" dirty="0">
                <a:solidFill>
                  <a:srgbClr val="FF0000"/>
                </a:solidFill>
              </a:rPr>
              <a:t>  </a:t>
            </a:r>
            <a:endParaRPr lang="zh-CN" altLang="en-US" sz="1400" b="1" dirty="0">
              <a:solidFill>
                <a:srgbClr val="FF0000"/>
              </a:solidFill>
              <a:latin typeface="Comic Sans MS" pitchFamily="66" charset="0"/>
            </a:endParaRPr>
          </a:p>
        </p:txBody>
      </p:sp>
      <p:sp>
        <p:nvSpPr>
          <p:cNvPr id="1031178" name="Text Box 10"/>
          <p:cNvSpPr txBox="1">
            <a:spLocks noChangeArrowheads="1"/>
          </p:cNvSpPr>
          <p:nvPr/>
        </p:nvSpPr>
        <p:spPr bwMode="auto">
          <a:xfrm>
            <a:off x="6827522" y="5581896"/>
            <a:ext cx="2025226" cy="4953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1400" b="1" dirty="0">
                <a:solidFill>
                  <a:srgbClr val="FF0000"/>
                </a:solidFill>
              </a:rPr>
              <a:t>排队     数据       物理层</a:t>
            </a:r>
          </a:p>
          <a:p>
            <a:pPr algn="just">
              <a:spcBef>
                <a:spcPct val="0"/>
              </a:spcBef>
              <a:buClrTx/>
              <a:buSzTx/>
              <a:buFontTx/>
              <a:buNone/>
            </a:pPr>
            <a:r>
              <a:rPr lang="zh-CN" altLang="en-US" sz="1400" b="1" dirty="0">
                <a:solidFill>
                  <a:srgbClr val="FF0000"/>
                </a:solidFill>
              </a:rPr>
              <a:t>缓存     链路层</a:t>
            </a:r>
            <a:r>
              <a:rPr lang="zh-CN" altLang="en-US" sz="1000" b="1" dirty="0">
                <a:solidFill>
                  <a:srgbClr val="FF0000"/>
                </a:solidFill>
              </a:rPr>
              <a:t>       </a:t>
            </a:r>
            <a:endParaRPr lang="zh-CN" altLang="en-US" sz="1800" b="1" dirty="0">
              <a:solidFill>
                <a:srgbClr val="FF0000"/>
              </a:solidFill>
              <a:latin typeface="Comic Sans MS" pitchFamily="66" charset="0"/>
            </a:endParaRPr>
          </a:p>
        </p:txBody>
      </p:sp>
    </p:spTree>
    <p:extLst>
      <p:ext uri="{BB962C8B-B14F-4D97-AF65-F5344CB8AC3E}">
        <p14:creationId xmlns:p14="http://schemas.microsoft.com/office/powerpoint/2010/main" val="1561016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31171">
                                            <p:txEl>
                                              <p:pRg st="3" end="3"/>
                                            </p:txEl>
                                          </p:spTgt>
                                        </p:tgtEl>
                                        <p:attrNameLst>
                                          <p:attrName>style.visibility</p:attrName>
                                        </p:attrNameLst>
                                      </p:cBhvr>
                                      <p:to>
                                        <p:strVal val="visible"/>
                                      </p:to>
                                    </p:set>
                                    <p:animEffect transition="in" filter="blinds(horizontal)">
                                      <p:cBhvr>
                                        <p:cTn id="7" dur="500"/>
                                        <p:tgtEl>
                                          <p:spTgt spid="103117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31172"/>
                                        </p:tgtEl>
                                        <p:attrNameLst>
                                          <p:attrName>style.visibility</p:attrName>
                                        </p:attrNameLst>
                                      </p:cBhvr>
                                      <p:to>
                                        <p:strVal val="visible"/>
                                      </p:to>
                                    </p:set>
                                    <p:animEffect transition="in" filter="dissolve">
                                      <p:cBhvr>
                                        <p:cTn id="12" dur="500"/>
                                        <p:tgtEl>
                                          <p:spTgt spid="10311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31173"/>
                                        </p:tgtEl>
                                        <p:attrNameLst>
                                          <p:attrName>style.visibility</p:attrName>
                                        </p:attrNameLst>
                                      </p:cBhvr>
                                      <p:to>
                                        <p:strVal val="visible"/>
                                      </p:to>
                                    </p:set>
                                    <p:animEffect transition="in" filter="dissolve">
                                      <p:cBhvr>
                                        <p:cTn id="17" dur="500"/>
                                        <p:tgtEl>
                                          <p:spTgt spid="10311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31175"/>
                                        </p:tgtEl>
                                        <p:attrNameLst>
                                          <p:attrName>style.visibility</p:attrName>
                                        </p:attrNameLst>
                                      </p:cBhvr>
                                      <p:to>
                                        <p:strVal val="visible"/>
                                      </p:to>
                                    </p:set>
                                    <p:animEffect transition="in" filter="dissolve">
                                      <p:cBhvr>
                                        <p:cTn id="22" dur="500"/>
                                        <p:tgtEl>
                                          <p:spTgt spid="10311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31176"/>
                                        </p:tgtEl>
                                        <p:attrNameLst>
                                          <p:attrName>style.visibility</p:attrName>
                                        </p:attrNameLst>
                                      </p:cBhvr>
                                      <p:to>
                                        <p:strVal val="visible"/>
                                      </p:to>
                                    </p:set>
                                    <p:animEffect transition="in" filter="dissolve">
                                      <p:cBhvr>
                                        <p:cTn id="27" dur="500"/>
                                        <p:tgtEl>
                                          <p:spTgt spid="10311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31174"/>
                                        </p:tgtEl>
                                        <p:attrNameLst>
                                          <p:attrName>style.visibility</p:attrName>
                                        </p:attrNameLst>
                                      </p:cBhvr>
                                      <p:to>
                                        <p:strVal val="visible"/>
                                      </p:to>
                                    </p:set>
                                    <p:animEffect transition="in" filter="dissolve">
                                      <p:cBhvr>
                                        <p:cTn id="32" dur="500"/>
                                        <p:tgtEl>
                                          <p:spTgt spid="103117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31177"/>
                                        </p:tgtEl>
                                        <p:attrNameLst>
                                          <p:attrName>style.visibility</p:attrName>
                                        </p:attrNameLst>
                                      </p:cBhvr>
                                      <p:to>
                                        <p:strVal val="visible"/>
                                      </p:to>
                                    </p:set>
                                    <p:animEffect transition="in" filter="dissolve">
                                      <p:cBhvr>
                                        <p:cTn id="37" dur="500"/>
                                        <p:tgtEl>
                                          <p:spTgt spid="10311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31178"/>
                                        </p:tgtEl>
                                        <p:attrNameLst>
                                          <p:attrName>style.visibility</p:attrName>
                                        </p:attrNameLst>
                                      </p:cBhvr>
                                      <p:to>
                                        <p:strVal val="visible"/>
                                      </p:to>
                                    </p:set>
                                    <p:animEffect transition="in" filter="dissolve">
                                      <p:cBhvr>
                                        <p:cTn id="42" dur="500"/>
                                        <p:tgtEl>
                                          <p:spTgt spid="1031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173" grpId="0" animBg="1"/>
      <p:bldP spid="1031174" grpId="0" animBg="1"/>
      <p:bldP spid="1031175" grpId="0" animBg="1"/>
      <p:bldP spid="1031176" grpId="0" animBg="1"/>
      <p:bldP spid="1031177" grpId="0"/>
      <p:bldP spid="103117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0" y="367498"/>
            <a:ext cx="12192000" cy="1143000"/>
          </a:xfrm>
          <a:prstGeom prst="rect">
            <a:avLst/>
          </a:prstGeom>
        </p:spPr>
        <p:txBody>
          <a:bodyPr/>
          <a:lstStyle/>
          <a:p>
            <a:pPr algn="ctr"/>
            <a:r>
              <a:rPr lang="zh-CN" altLang="en-US" dirty="0"/>
              <a:t>输入端口功能</a:t>
            </a:r>
          </a:p>
        </p:txBody>
      </p:sp>
      <p:sp>
        <p:nvSpPr>
          <p:cNvPr id="45060" name="Rectangle 3"/>
          <p:cNvSpPr>
            <a:spLocks noGrp="1" noChangeArrowheads="1"/>
          </p:cNvSpPr>
          <p:nvPr>
            <p:ph type="body" idx="4294967295"/>
          </p:nvPr>
        </p:nvSpPr>
        <p:spPr>
          <a:xfrm>
            <a:off x="838884" y="1065080"/>
            <a:ext cx="10721279" cy="3225800"/>
          </a:xfrm>
          <a:prstGeom prst="rect">
            <a:avLst/>
          </a:prstGeom>
        </p:spPr>
        <p:txBody>
          <a:bodyPr/>
          <a:lstStyle/>
          <a:p>
            <a:pPr marL="0" indent="0" eaLnBrk="1">
              <a:lnSpc>
                <a:spcPct val="110000"/>
              </a:lnSpc>
              <a:buNone/>
              <a:defRPr/>
            </a:pPr>
            <a:r>
              <a:rPr lang="zh-CN" altLang="en-US" sz="2400" dirty="0">
                <a:latin typeface="+mn-ea"/>
              </a:rPr>
              <a:t>第一个</a:t>
            </a:r>
            <a:r>
              <a:rPr lang="zh-CN" altLang="en-US" sz="2400" dirty="0">
                <a:solidFill>
                  <a:srgbClr val="FF0000"/>
                </a:solidFill>
                <a:latin typeface="+mn-ea"/>
              </a:rPr>
              <a:t>线路端接</a:t>
            </a:r>
            <a:r>
              <a:rPr lang="zh-CN" altLang="en-US" sz="2400" dirty="0">
                <a:latin typeface="+mn-ea"/>
              </a:rPr>
              <a:t>模块：将一条</a:t>
            </a:r>
            <a:r>
              <a:rPr lang="zh-CN" altLang="en-US" sz="2400" dirty="0">
                <a:solidFill>
                  <a:srgbClr val="FF0000"/>
                </a:solidFill>
                <a:latin typeface="+mn-ea"/>
              </a:rPr>
              <a:t>物理链路端接到路由器</a:t>
            </a:r>
            <a:r>
              <a:rPr lang="zh-CN" altLang="en-US" sz="2400" dirty="0">
                <a:latin typeface="+mn-ea"/>
              </a:rPr>
              <a:t>的物理层；</a:t>
            </a:r>
          </a:p>
          <a:p>
            <a:pPr marL="0" indent="0" eaLnBrk="1">
              <a:lnSpc>
                <a:spcPct val="110000"/>
              </a:lnSpc>
              <a:buNone/>
              <a:defRPr/>
            </a:pPr>
            <a:r>
              <a:rPr lang="zh-CN" altLang="en-US" sz="2400" dirty="0">
                <a:latin typeface="+mn-ea"/>
              </a:rPr>
              <a:t>第二个</a:t>
            </a:r>
            <a:r>
              <a:rPr lang="zh-CN" altLang="en-US" sz="2400" dirty="0">
                <a:solidFill>
                  <a:srgbClr val="FF0000"/>
                </a:solidFill>
                <a:latin typeface="+mn-ea"/>
              </a:rPr>
              <a:t>数据链路处理</a:t>
            </a:r>
            <a:r>
              <a:rPr lang="zh-CN" altLang="en-US" sz="2400" dirty="0">
                <a:latin typeface="+mn-ea"/>
              </a:rPr>
              <a:t>模块：实现路由器的</a:t>
            </a:r>
            <a:r>
              <a:rPr lang="zh-CN" altLang="en-US" sz="2400" dirty="0">
                <a:solidFill>
                  <a:srgbClr val="FF0000"/>
                </a:solidFill>
                <a:latin typeface="+mn-ea"/>
              </a:rPr>
              <a:t>数据链路层功能</a:t>
            </a:r>
            <a:r>
              <a:rPr lang="zh-CN" altLang="en-US" sz="2400" dirty="0">
                <a:latin typeface="+mn-ea"/>
              </a:rPr>
              <a:t>；</a:t>
            </a:r>
          </a:p>
          <a:p>
            <a:pPr marL="0" indent="0" eaLnBrk="1">
              <a:lnSpc>
                <a:spcPct val="110000"/>
              </a:lnSpc>
              <a:buNone/>
              <a:defRPr/>
            </a:pPr>
            <a:r>
              <a:rPr lang="zh-CN" altLang="en-US" sz="2400" dirty="0">
                <a:latin typeface="+mn-ea"/>
              </a:rPr>
              <a:t>第三个</a:t>
            </a:r>
            <a:r>
              <a:rPr lang="zh-CN" altLang="en-US" sz="2400" dirty="0">
                <a:solidFill>
                  <a:srgbClr val="FF0000"/>
                </a:solidFill>
                <a:latin typeface="+mn-ea"/>
              </a:rPr>
              <a:t>查找与转发</a:t>
            </a:r>
            <a:r>
              <a:rPr lang="zh-CN" altLang="en-US" sz="2400" dirty="0">
                <a:latin typeface="+mn-ea"/>
              </a:rPr>
              <a:t>模块：实现</a:t>
            </a:r>
            <a:r>
              <a:rPr lang="zh-CN" altLang="en-US" sz="2400" dirty="0">
                <a:solidFill>
                  <a:srgbClr val="FF0000"/>
                </a:solidFill>
                <a:latin typeface="+mn-ea"/>
              </a:rPr>
              <a:t>查找与转发功能</a:t>
            </a:r>
            <a:r>
              <a:rPr lang="zh-CN" altLang="en-US" sz="2400" dirty="0">
                <a:latin typeface="+mn-ea"/>
              </a:rPr>
              <a:t>，以便分组通过路由器交换结构转发到适当的输出端口；</a:t>
            </a:r>
          </a:p>
        </p:txBody>
      </p:sp>
      <p:sp>
        <p:nvSpPr>
          <p:cNvPr id="7" name="Rectangle 12"/>
          <p:cNvSpPr>
            <a:spLocks noChangeArrowheads="1"/>
          </p:cNvSpPr>
          <p:nvPr/>
        </p:nvSpPr>
        <p:spPr bwMode="auto">
          <a:xfrm>
            <a:off x="2158808" y="2966905"/>
            <a:ext cx="6091767" cy="1836737"/>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8" name="Rectangle 13"/>
          <p:cNvSpPr>
            <a:spLocks noChangeArrowheads="1"/>
          </p:cNvSpPr>
          <p:nvPr/>
        </p:nvSpPr>
        <p:spPr bwMode="auto">
          <a:xfrm>
            <a:off x="2366242" y="3481255"/>
            <a:ext cx="1890183" cy="828675"/>
          </a:xfrm>
          <a:prstGeom prst="rect">
            <a:avLst/>
          </a:prstGeom>
          <a:solidFill>
            <a:schemeClr val="bg1"/>
          </a:solidFill>
          <a:ln w="28575">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dirty="0">
                <a:solidFill>
                  <a:prstClr val="black"/>
                </a:solidFill>
                <a:ea typeface="ＭＳ Ｐゴシック" charset="0"/>
              </a:rPr>
              <a:t>line</a:t>
            </a:r>
          </a:p>
          <a:p>
            <a:pPr algn="ctr" eaLnBrk="0" hangingPunct="0">
              <a:defRPr/>
            </a:pPr>
            <a:r>
              <a:rPr lang="en-US" dirty="0">
                <a:solidFill>
                  <a:prstClr val="black"/>
                </a:solidFill>
                <a:ea typeface="ＭＳ Ｐゴシック" charset="0"/>
              </a:rPr>
              <a:t>termination</a:t>
            </a:r>
          </a:p>
        </p:txBody>
      </p:sp>
      <p:sp>
        <p:nvSpPr>
          <p:cNvPr id="9" name="Rectangle 14"/>
          <p:cNvSpPr>
            <a:spLocks noChangeArrowheads="1"/>
          </p:cNvSpPr>
          <p:nvPr/>
        </p:nvSpPr>
        <p:spPr bwMode="auto">
          <a:xfrm>
            <a:off x="4531591" y="3152641"/>
            <a:ext cx="1536700" cy="1409700"/>
          </a:xfrm>
          <a:prstGeom prst="rect">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10" name="Rectangle 15"/>
          <p:cNvSpPr>
            <a:spLocks noChangeArrowheads="1"/>
          </p:cNvSpPr>
          <p:nvPr/>
        </p:nvSpPr>
        <p:spPr bwMode="auto">
          <a:xfrm>
            <a:off x="6332875" y="3103429"/>
            <a:ext cx="1663700" cy="1504950"/>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11" name="Line 16"/>
          <p:cNvSpPr>
            <a:spLocks noChangeShapeType="1"/>
          </p:cNvSpPr>
          <p:nvPr/>
        </p:nvSpPr>
        <p:spPr bwMode="auto">
          <a:xfrm>
            <a:off x="1790508" y="3892416"/>
            <a:ext cx="56514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2" name="Line 30"/>
          <p:cNvSpPr>
            <a:spLocks noChangeShapeType="1"/>
          </p:cNvSpPr>
          <p:nvPr/>
        </p:nvSpPr>
        <p:spPr bwMode="auto">
          <a:xfrm>
            <a:off x="4281824" y="3871780"/>
            <a:ext cx="254000"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3" name="Line 31"/>
          <p:cNvSpPr>
            <a:spLocks noChangeShapeType="1"/>
          </p:cNvSpPr>
          <p:nvPr/>
        </p:nvSpPr>
        <p:spPr bwMode="auto">
          <a:xfrm>
            <a:off x="6072524" y="3828916"/>
            <a:ext cx="2540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4" name="Line 32"/>
          <p:cNvSpPr>
            <a:spLocks noChangeShapeType="1"/>
          </p:cNvSpPr>
          <p:nvPr/>
        </p:nvSpPr>
        <p:spPr bwMode="auto">
          <a:xfrm flipV="1">
            <a:off x="7926724" y="3870191"/>
            <a:ext cx="982133"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5" name="Rectangle 33"/>
          <p:cNvSpPr>
            <a:spLocks noChangeArrowheads="1"/>
          </p:cNvSpPr>
          <p:nvPr/>
        </p:nvSpPr>
        <p:spPr bwMode="auto">
          <a:xfrm>
            <a:off x="4576042" y="3462205"/>
            <a:ext cx="1407583"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a:solidFill>
                  <a:prstClr val="black"/>
                </a:solidFill>
                <a:ea typeface="ＭＳ Ｐゴシック" charset="0"/>
              </a:rPr>
              <a:t>link </a:t>
            </a:r>
          </a:p>
          <a:p>
            <a:pPr algn="ctr" eaLnBrk="0" hangingPunct="0">
              <a:lnSpc>
                <a:spcPct val="90000"/>
              </a:lnSpc>
              <a:defRPr/>
            </a:pPr>
            <a:r>
              <a:rPr lang="en-US">
                <a:solidFill>
                  <a:prstClr val="black"/>
                </a:solidFill>
                <a:ea typeface="ＭＳ Ｐゴシック" charset="0"/>
              </a:rPr>
              <a:t>layer </a:t>
            </a:r>
          </a:p>
          <a:p>
            <a:pPr algn="ctr" eaLnBrk="0" hangingPunct="0">
              <a:lnSpc>
                <a:spcPct val="90000"/>
              </a:lnSpc>
              <a:defRPr/>
            </a:pPr>
            <a:r>
              <a:rPr lang="en-US">
                <a:solidFill>
                  <a:prstClr val="black"/>
                </a:solidFill>
                <a:ea typeface="ＭＳ Ｐゴシック" charset="0"/>
              </a:rPr>
              <a:t>protocol</a:t>
            </a:r>
          </a:p>
          <a:p>
            <a:pPr algn="ctr" eaLnBrk="0" hangingPunct="0">
              <a:lnSpc>
                <a:spcPct val="90000"/>
              </a:lnSpc>
              <a:defRPr/>
            </a:pPr>
            <a:r>
              <a:rPr lang="en-US">
                <a:solidFill>
                  <a:prstClr val="black"/>
                </a:solidFill>
                <a:ea typeface="ＭＳ Ｐゴシック" charset="0"/>
              </a:rPr>
              <a:t>(receive)</a:t>
            </a:r>
          </a:p>
        </p:txBody>
      </p:sp>
      <p:sp>
        <p:nvSpPr>
          <p:cNvPr id="16" name="Text Box 35"/>
          <p:cNvSpPr txBox="1">
            <a:spLocks noChangeArrowheads="1"/>
          </p:cNvSpPr>
          <p:nvPr/>
        </p:nvSpPr>
        <p:spPr bwMode="auto">
          <a:xfrm>
            <a:off x="6578232" y="3116129"/>
            <a:ext cx="126188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r>
              <a:rPr lang="en-US" altLang="zh-CN" sz="1800" dirty="0">
                <a:solidFill>
                  <a:prstClr val="black"/>
                </a:solidFill>
              </a:rPr>
              <a:t>lookup,</a:t>
            </a:r>
          </a:p>
          <a:p>
            <a:pPr algn="ctr" eaLnBrk="0" hangingPunct="0">
              <a:defRPr/>
            </a:pPr>
            <a:r>
              <a:rPr lang="en-US" altLang="zh-CN" sz="1800" dirty="0">
                <a:solidFill>
                  <a:prstClr val="black"/>
                </a:solidFill>
              </a:rPr>
              <a:t>forwarding</a:t>
            </a:r>
          </a:p>
          <a:p>
            <a:pPr algn="ctr" eaLnBrk="0" hangingPunct="0">
              <a:defRPr/>
            </a:pPr>
            <a:endParaRPr lang="en-US" altLang="zh-CN" sz="1800" dirty="0">
              <a:solidFill>
                <a:prstClr val="black"/>
              </a:solidFill>
            </a:endParaRPr>
          </a:p>
          <a:p>
            <a:pPr algn="ctr" eaLnBrk="0" hangingPunct="0">
              <a:defRPr/>
            </a:pPr>
            <a:endParaRPr lang="en-US" altLang="zh-CN" sz="1800" dirty="0">
              <a:solidFill>
                <a:prstClr val="black"/>
              </a:solidFill>
            </a:endParaRPr>
          </a:p>
          <a:p>
            <a:pPr algn="ctr" eaLnBrk="0" hangingPunct="0">
              <a:defRPr/>
            </a:pPr>
            <a:r>
              <a:rPr lang="en-US" altLang="zh-CN" sz="1800" dirty="0">
                <a:solidFill>
                  <a:prstClr val="black"/>
                </a:solidFill>
              </a:rPr>
              <a:t>queueing</a:t>
            </a:r>
          </a:p>
        </p:txBody>
      </p:sp>
      <p:sp>
        <p:nvSpPr>
          <p:cNvPr id="17" name="Line 45"/>
          <p:cNvSpPr>
            <a:spLocks noChangeShapeType="1"/>
          </p:cNvSpPr>
          <p:nvPr/>
        </p:nvSpPr>
        <p:spPr bwMode="auto">
          <a:xfrm>
            <a:off x="8908857" y="2801804"/>
            <a:ext cx="0" cy="1966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8" name="Rectangle 46"/>
          <p:cNvSpPr>
            <a:spLocks noChangeArrowheads="1"/>
          </p:cNvSpPr>
          <p:nvPr/>
        </p:nvSpPr>
        <p:spPr bwMode="auto">
          <a:xfrm>
            <a:off x="9016808" y="3479667"/>
            <a:ext cx="1407583"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dirty="0">
                <a:solidFill>
                  <a:prstClr val="black"/>
                </a:solidFill>
                <a:ea typeface="ＭＳ Ｐゴシック" charset="0"/>
              </a:rPr>
              <a:t>switch</a:t>
            </a:r>
          </a:p>
          <a:p>
            <a:pPr algn="ctr" eaLnBrk="0" hangingPunct="0">
              <a:lnSpc>
                <a:spcPct val="90000"/>
              </a:lnSpc>
              <a:defRPr/>
            </a:pPr>
            <a:r>
              <a:rPr lang="en-US" dirty="0">
                <a:solidFill>
                  <a:prstClr val="black"/>
                </a:solidFill>
                <a:ea typeface="ＭＳ Ｐゴシック" charset="0"/>
              </a:rPr>
              <a:t>fabric</a:t>
            </a:r>
          </a:p>
        </p:txBody>
      </p:sp>
      <p:grpSp>
        <p:nvGrpSpPr>
          <p:cNvPr id="51218" name="Group 56"/>
          <p:cNvGrpSpPr>
            <a:grpSpLocks/>
          </p:cNvGrpSpPr>
          <p:nvPr/>
        </p:nvGrpSpPr>
        <p:grpSpPr bwMode="auto">
          <a:xfrm>
            <a:off x="6502209" y="3722554"/>
            <a:ext cx="1325033" cy="468312"/>
            <a:chOff x="310" y="3526"/>
            <a:chExt cx="1040" cy="457"/>
          </a:xfrm>
        </p:grpSpPr>
        <p:sp>
          <p:nvSpPr>
            <p:cNvPr id="20"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21" name="Line 48"/>
            <p:cNvSpPr>
              <a:spLocks noChangeShapeType="1"/>
            </p:cNvSpPr>
            <p:nvPr/>
          </p:nvSpPr>
          <p:spPr bwMode="auto">
            <a:xfrm>
              <a:off x="446"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2" name="Line 49"/>
            <p:cNvSpPr>
              <a:spLocks noChangeShapeType="1"/>
            </p:cNvSpPr>
            <p:nvPr/>
          </p:nvSpPr>
          <p:spPr bwMode="auto">
            <a:xfrm>
              <a:off x="558"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3" name="Line 50"/>
            <p:cNvSpPr>
              <a:spLocks noChangeShapeType="1"/>
            </p:cNvSpPr>
            <p:nvPr/>
          </p:nvSpPr>
          <p:spPr bwMode="auto">
            <a:xfrm>
              <a:off x="671"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4" name="Line 51"/>
            <p:cNvSpPr>
              <a:spLocks noChangeShapeType="1"/>
            </p:cNvSpPr>
            <p:nvPr/>
          </p:nvSpPr>
          <p:spPr bwMode="auto">
            <a:xfrm>
              <a:off x="782"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5" name="Line 52"/>
            <p:cNvSpPr>
              <a:spLocks noChangeShapeType="1"/>
            </p:cNvSpPr>
            <p:nvPr/>
          </p:nvSpPr>
          <p:spPr bwMode="auto">
            <a:xfrm>
              <a:off x="895"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6" name="Line 53"/>
            <p:cNvSpPr>
              <a:spLocks noChangeShapeType="1"/>
            </p:cNvSpPr>
            <p:nvPr/>
          </p:nvSpPr>
          <p:spPr bwMode="auto">
            <a:xfrm>
              <a:off x="1006"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7" name="Line 54"/>
            <p:cNvSpPr>
              <a:spLocks noChangeShapeType="1"/>
            </p:cNvSpPr>
            <p:nvPr/>
          </p:nvSpPr>
          <p:spPr bwMode="auto">
            <a:xfrm>
              <a:off x="1121"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8" name="Line 55"/>
            <p:cNvSpPr>
              <a:spLocks noChangeShapeType="1"/>
            </p:cNvSpPr>
            <p:nvPr/>
          </p:nvSpPr>
          <p:spPr bwMode="auto">
            <a:xfrm>
              <a:off x="1229"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sp>
        <p:nvSpPr>
          <p:cNvPr id="31" name="Line 58"/>
          <p:cNvSpPr>
            <a:spLocks noChangeShapeType="1"/>
          </p:cNvSpPr>
          <p:nvPr/>
        </p:nvSpPr>
        <p:spPr bwMode="auto">
          <a:xfrm flipV="1">
            <a:off x="2832330" y="4278178"/>
            <a:ext cx="446087" cy="490538"/>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32" name="Text Box 5"/>
          <p:cNvSpPr txBox="1">
            <a:spLocks noChangeArrowheads="1"/>
          </p:cNvSpPr>
          <p:nvPr/>
        </p:nvSpPr>
        <p:spPr bwMode="auto">
          <a:xfrm>
            <a:off x="1254880" y="4785862"/>
            <a:ext cx="1800493"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zh-CN" altLang="en-US" sz="2000" dirty="0">
                <a:solidFill>
                  <a:srgbClr val="000099"/>
                </a:solidFill>
                <a:latin typeface="Microsoft YaHei"/>
                <a:ea typeface="Microsoft YaHei"/>
              </a:rPr>
              <a:t>物理层</a:t>
            </a:r>
            <a:r>
              <a:rPr lang="en-US" altLang="zh-CN" sz="2000" dirty="0">
                <a:solidFill>
                  <a:srgbClr val="000099"/>
                </a:solidFill>
                <a:latin typeface="Microsoft YaHei"/>
                <a:ea typeface="Microsoft YaHei"/>
              </a:rPr>
              <a:t>:</a:t>
            </a:r>
          </a:p>
          <a:p>
            <a:pPr algn="r"/>
            <a:r>
              <a:rPr lang="zh-CN" altLang="en-US" sz="1800" dirty="0">
                <a:solidFill>
                  <a:prstClr val="black"/>
                </a:solidFill>
                <a:latin typeface="Microsoft YaHei"/>
                <a:ea typeface="Microsoft YaHei"/>
              </a:rPr>
              <a:t>比特等级的接收</a:t>
            </a:r>
            <a:endParaRPr lang="en-US" altLang="zh-CN" sz="1800" dirty="0">
              <a:solidFill>
                <a:prstClr val="black"/>
              </a:solidFill>
              <a:latin typeface="Microsoft YaHei"/>
              <a:ea typeface="Microsoft YaHei"/>
            </a:endParaRPr>
          </a:p>
        </p:txBody>
      </p:sp>
      <p:sp>
        <p:nvSpPr>
          <p:cNvPr id="33" name="Text Box 6"/>
          <p:cNvSpPr txBox="1">
            <a:spLocks noChangeArrowheads="1"/>
          </p:cNvSpPr>
          <p:nvPr/>
        </p:nvSpPr>
        <p:spPr bwMode="auto">
          <a:xfrm>
            <a:off x="3055373" y="5039743"/>
            <a:ext cx="1869389"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zh-CN" altLang="en-US" sz="2000" dirty="0">
                <a:solidFill>
                  <a:srgbClr val="000099"/>
                </a:solidFill>
                <a:latin typeface="Microsoft YaHei"/>
                <a:ea typeface="Microsoft YaHei"/>
              </a:rPr>
              <a:t>数据链路层</a:t>
            </a:r>
            <a:r>
              <a:rPr lang="en-US" altLang="zh-CN" sz="2000" dirty="0">
                <a:solidFill>
                  <a:srgbClr val="000099"/>
                </a:solidFill>
                <a:latin typeface="Microsoft YaHei"/>
                <a:ea typeface="Microsoft YaHei"/>
              </a:rPr>
              <a:t>:</a:t>
            </a:r>
          </a:p>
          <a:p>
            <a:pPr algn="r"/>
            <a:r>
              <a:rPr lang="zh-CN" altLang="en-US" sz="1800" dirty="0">
                <a:solidFill>
                  <a:prstClr val="black"/>
                </a:solidFill>
                <a:latin typeface="Microsoft YaHei"/>
                <a:ea typeface="Microsoft YaHei"/>
              </a:rPr>
              <a:t>解封装进行分析</a:t>
            </a:r>
            <a:endParaRPr lang="en-US" altLang="zh-CN" sz="1800" dirty="0">
              <a:solidFill>
                <a:prstClr val="black"/>
              </a:solidFill>
              <a:latin typeface="Microsoft YaHei"/>
              <a:ea typeface="Microsoft YaHei"/>
            </a:endParaRPr>
          </a:p>
        </p:txBody>
      </p:sp>
      <p:sp>
        <p:nvSpPr>
          <p:cNvPr id="34" name="Line 59"/>
          <p:cNvSpPr>
            <a:spLocks noChangeShapeType="1"/>
          </p:cNvSpPr>
          <p:nvPr/>
        </p:nvSpPr>
        <p:spPr bwMode="auto">
          <a:xfrm flipV="1">
            <a:off x="4701719" y="4464552"/>
            <a:ext cx="682888" cy="580071"/>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35" name="Rectangle 4"/>
          <p:cNvSpPr txBox="1">
            <a:spLocks noChangeArrowheads="1"/>
          </p:cNvSpPr>
          <p:nvPr/>
        </p:nvSpPr>
        <p:spPr>
          <a:xfrm>
            <a:off x="5088881" y="5108718"/>
            <a:ext cx="6844618" cy="16159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000" i="1" dirty="0">
                <a:solidFill>
                  <a:srgbClr val="000099"/>
                </a:solidFill>
                <a:latin typeface="Microsoft YaHei"/>
              </a:rPr>
              <a:t>分布式交换</a:t>
            </a:r>
            <a:r>
              <a:rPr lang="en-US" altLang="zh-CN" sz="2000" i="1" dirty="0">
                <a:solidFill>
                  <a:srgbClr val="000099"/>
                </a:solidFill>
                <a:latin typeface="Microsoft YaHei"/>
              </a:rPr>
              <a:t>:</a:t>
            </a:r>
            <a:r>
              <a:rPr lang="en-US" altLang="zh-CN" sz="2000" dirty="0">
                <a:solidFill>
                  <a:srgbClr val="000099"/>
                </a:solidFill>
                <a:latin typeface="Microsoft YaHei"/>
              </a:rPr>
              <a:t> </a:t>
            </a:r>
          </a:p>
          <a:p>
            <a:r>
              <a:rPr lang="zh-CN" altLang="en-US" sz="2000" dirty="0">
                <a:solidFill>
                  <a:prstClr val="black"/>
                </a:solidFill>
              </a:rPr>
              <a:t>根据</a:t>
            </a:r>
            <a:r>
              <a:rPr lang="zh-CN" altLang="zh-CN" sz="2000" dirty="0">
                <a:solidFill>
                  <a:prstClr val="black"/>
                </a:solidFill>
              </a:rPr>
              <a:t>数据报的目的地址，使用输入端口内存中</a:t>
            </a:r>
            <a:r>
              <a:rPr lang="zh-CN" altLang="en-US" sz="2000" dirty="0">
                <a:solidFill>
                  <a:prstClr val="black"/>
                </a:solidFill>
              </a:rPr>
              <a:t>缓存的</a:t>
            </a:r>
            <a:r>
              <a:rPr lang="zh-CN" altLang="zh-CN" sz="2000" dirty="0">
                <a:solidFill>
                  <a:prstClr val="black"/>
                </a:solidFill>
              </a:rPr>
              <a:t>转发表查找输出端口</a:t>
            </a:r>
          </a:p>
          <a:p>
            <a:pPr>
              <a:spcBef>
                <a:spcPts val="0"/>
              </a:spcBef>
            </a:pPr>
            <a:r>
              <a:rPr lang="zh-CN" altLang="zh-CN" sz="2000" dirty="0">
                <a:solidFill>
                  <a:prstClr val="black"/>
                </a:solidFill>
              </a:rPr>
              <a:t>目标：以线速完成输入端口处理</a:t>
            </a:r>
          </a:p>
          <a:p>
            <a:pPr>
              <a:spcBef>
                <a:spcPts val="0"/>
              </a:spcBef>
            </a:pPr>
            <a:r>
              <a:rPr lang="zh-CN" altLang="zh-CN" sz="2000" dirty="0">
                <a:solidFill>
                  <a:prstClr val="black"/>
                </a:solidFill>
              </a:rPr>
              <a:t>排队：</a:t>
            </a:r>
            <a:r>
              <a:rPr lang="zh-CN" altLang="en-US" sz="2000" dirty="0">
                <a:solidFill>
                  <a:prstClr val="black"/>
                </a:solidFill>
              </a:rPr>
              <a:t>当</a:t>
            </a:r>
            <a:r>
              <a:rPr lang="zh-CN" altLang="zh-CN" sz="2000" dirty="0">
                <a:solidFill>
                  <a:prstClr val="black"/>
                </a:solidFill>
              </a:rPr>
              <a:t>数据报到达的</a:t>
            </a:r>
            <a:r>
              <a:rPr lang="zh-CN" altLang="en-US" sz="2000" dirty="0">
                <a:solidFill>
                  <a:prstClr val="black"/>
                </a:solidFill>
              </a:rPr>
              <a:t>速率</a:t>
            </a:r>
            <a:r>
              <a:rPr lang="zh-CN" altLang="zh-CN" sz="2000" dirty="0">
                <a:solidFill>
                  <a:prstClr val="black"/>
                </a:solidFill>
              </a:rPr>
              <a:t>快于转发到交换结构的速率</a:t>
            </a:r>
            <a:endParaRPr lang="en-US" altLang="zh-CN" sz="2000" dirty="0">
              <a:solidFill>
                <a:srgbClr val="000099"/>
              </a:solidFill>
              <a:latin typeface="Microsoft YaHei"/>
            </a:endParaRPr>
          </a:p>
        </p:txBody>
      </p:sp>
      <p:sp>
        <p:nvSpPr>
          <p:cNvPr id="36" name="Line 60"/>
          <p:cNvSpPr>
            <a:spLocks noChangeShapeType="1"/>
          </p:cNvSpPr>
          <p:nvPr/>
        </p:nvSpPr>
        <p:spPr bwMode="auto">
          <a:xfrm flipV="1">
            <a:off x="6675483" y="4551386"/>
            <a:ext cx="478658" cy="395287"/>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Tree>
    <p:extLst>
      <p:ext uri="{BB962C8B-B14F-4D97-AF65-F5344CB8AC3E}">
        <p14:creationId xmlns:p14="http://schemas.microsoft.com/office/powerpoint/2010/main" val="1073283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0" y="737887"/>
            <a:ext cx="12192000" cy="1143000"/>
          </a:xfrm>
          <a:prstGeom prst="rect">
            <a:avLst/>
          </a:prstGeom>
        </p:spPr>
        <p:txBody>
          <a:bodyPr/>
          <a:lstStyle/>
          <a:p>
            <a:pPr algn="ctr"/>
            <a:r>
              <a:rPr lang="zh-CN" altLang="en-US" dirty="0">
                <a:latin typeface="+mj-ea"/>
              </a:rPr>
              <a:t>输入端口</a:t>
            </a:r>
            <a:r>
              <a:rPr lang="en-US" altLang="zh-CN" dirty="0">
                <a:latin typeface="+mj-ea"/>
              </a:rPr>
              <a:t>——</a:t>
            </a:r>
            <a:r>
              <a:rPr lang="zh-CN" altLang="en-US" dirty="0">
                <a:latin typeface="+mj-ea"/>
              </a:rPr>
              <a:t>查找</a:t>
            </a:r>
            <a:r>
              <a:rPr lang="en-US" altLang="zh-CN" dirty="0">
                <a:latin typeface="+mj-ea"/>
              </a:rPr>
              <a:t>/</a:t>
            </a:r>
            <a:r>
              <a:rPr lang="zh-CN" altLang="en-US" dirty="0">
                <a:latin typeface="+mj-ea"/>
              </a:rPr>
              <a:t>转发模块</a:t>
            </a:r>
          </a:p>
        </p:txBody>
      </p:sp>
      <p:sp>
        <p:nvSpPr>
          <p:cNvPr id="1037315" name="Rectangle 3"/>
          <p:cNvSpPr>
            <a:spLocks noGrp="1" noChangeArrowheads="1"/>
          </p:cNvSpPr>
          <p:nvPr>
            <p:ph type="body" idx="4294967295"/>
          </p:nvPr>
        </p:nvSpPr>
        <p:spPr>
          <a:xfrm>
            <a:off x="1068513" y="1842358"/>
            <a:ext cx="10363200" cy="4648200"/>
          </a:xfrm>
          <a:prstGeom prst="rect">
            <a:avLst/>
          </a:prstGeom>
        </p:spPr>
        <p:txBody>
          <a:bodyPr/>
          <a:lstStyle/>
          <a:p>
            <a:pPr eaLnBrk="1">
              <a:lnSpc>
                <a:spcPct val="120000"/>
              </a:lnSpc>
              <a:buFont typeface="ZapfDingbats" pitchFamily="82" charset="2"/>
              <a:buNone/>
            </a:pPr>
            <a:r>
              <a:rPr lang="zh-CN" altLang="en-US" sz="2400" dirty="0">
                <a:latin typeface="+mn-ea"/>
              </a:rPr>
              <a:t>   确定</a:t>
            </a:r>
            <a:r>
              <a:rPr lang="zh-CN" altLang="en-US" sz="2400" dirty="0">
                <a:solidFill>
                  <a:srgbClr val="FF0000"/>
                </a:solidFill>
                <a:latin typeface="+mn-ea"/>
              </a:rPr>
              <a:t>将一个到达的分组通过交换结构转发给哪个输出端口</a:t>
            </a:r>
            <a:r>
              <a:rPr lang="zh-CN" altLang="en-US" sz="2400" dirty="0">
                <a:latin typeface="+mn-ea"/>
              </a:rPr>
              <a:t>。 通过查找</a:t>
            </a:r>
            <a:r>
              <a:rPr lang="zh-CN" altLang="en-US" sz="2400" dirty="0">
                <a:solidFill>
                  <a:srgbClr val="FF3300"/>
                </a:solidFill>
                <a:latin typeface="+mn-ea"/>
              </a:rPr>
              <a:t>转发表</a:t>
            </a:r>
            <a:r>
              <a:rPr lang="zh-CN" altLang="en-US" sz="2400" dirty="0">
                <a:latin typeface="+mn-ea"/>
              </a:rPr>
              <a:t>实现，这里的转发表是存储在输入端口的内存中。</a:t>
            </a:r>
          </a:p>
          <a:p>
            <a:pPr>
              <a:lnSpc>
                <a:spcPct val="120000"/>
              </a:lnSpc>
            </a:pPr>
            <a:r>
              <a:rPr lang="zh-CN" altLang="en-US" sz="2400" dirty="0">
                <a:solidFill>
                  <a:srgbClr val="CC3399"/>
                </a:solidFill>
                <a:latin typeface="+mn-ea"/>
              </a:rPr>
              <a:t>分布式交换：</a:t>
            </a:r>
          </a:p>
          <a:p>
            <a:pPr lvl="1" eaLnBrk="1">
              <a:lnSpc>
                <a:spcPct val="120000"/>
              </a:lnSpc>
              <a:buFont typeface="Wingdings" pitchFamily="2" charset="2"/>
              <a:buChar char="ü"/>
            </a:pPr>
            <a:r>
              <a:rPr lang="zh-CN" altLang="en-US" dirty="0">
                <a:latin typeface="+mn-ea"/>
              </a:rPr>
              <a:t>选路处理器计算转发表，给</a:t>
            </a:r>
            <a:r>
              <a:rPr lang="zh-CN" altLang="en-US" dirty="0">
                <a:solidFill>
                  <a:srgbClr val="FF3300"/>
                </a:solidFill>
                <a:latin typeface="+mn-ea"/>
              </a:rPr>
              <a:t>每个输入端口存放一份转发表拷贝</a:t>
            </a:r>
            <a:r>
              <a:rPr lang="zh-CN" altLang="en-US" dirty="0">
                <a:latin typeface="+mn-ea"/>
              </a:rPr>
              <a:t>。</a:t>
            </a:r>
          </a:p>
          <a:p>
            <a:pPr lvl="1" eaLnBrk="1">
              <a:lnSpc>
                <a:spcPct val="120000"/>
              </a:lnSpc>
              <a:buFont typeface="Wingdings" pitchFamily="2" charset="2"/>
              <a:buChar char="ü"/>
            </a:pPr>
            <a:r>
              <a:rPr lang="zh-CN" altLang="en-US" dirty="0">
                <a:solidFill>
                  <a:srgbClr val="FF3300"/>
                </a:solidFill>
                <a:latin typeface="+mn-ea"/>
              </a:rPr>
              <a:t>在每个输入端口本地做出交换决策</a:t>
            </a:r>
            <a:r>
              <a:rPr lang="zh-CN" altLang="en-US" dirty="0">
                <a:latin typeface="+mn-ea"/>
              </a:rPr>
              <a:t>，无须激活中央选路处理器。</a:t>
            </a:r>
          </a:p>
          <a:p>
            <a:pPr lvl="1" eaLnBrk="1">
              <a:lnSpc>
                <a:spcPct val="120000"/>
              </a:lnSpc>
              <a:buFont typeface="Wingdings" pitchFamily="2" charset="2"/>
              <a:buChar char="ü"/>
            </a:pPr>
            <a:r>
              <a:rPr lang="zh-CN" altLang="en-US" dirty="0">
                <a:latin typeface="+mn-ea"/>
              </a:rPr>
              <a:t>可避免在路由器中某个</a:t>
            </a:r>
            <a:r>
              <a:rPr lang="zh-CN" altLang="en-US" dirty="0">
                <a:solidFill>
                  <a:srgbClr val="FF3300"/>
                </a:solidFill>
                <a:latin typeface="+mn-ea"/>
              </a:rPr>
              <a:t>单点产生</a:t>
            </a:r>
            <a:r>
              <a:rPr lang="zh-CN" altLang="en-US" dirty="0">
                <a:latin typeface="+mn-ea"/>
              </a:rPr>
              <a:t>转发处理瓶颈。</a:t>
            </a:r>
            <a:endParaRPr lang="en-US" altLang="zh-CN" dirty="0">
              <a:latin typeface="+mn-ea"/>
            </a:endParaRPr>
          </a:p>
          <a:p>
            <a:pPr lvl="1" eaLnBrk="1">
              <a:lnSpc>
                <a:spcPct val="120000"/>
              </a:lnSpc>
              <a:buFont typeface="Wingdings" pitchFamily="2" charset="2"/>
              <a:buChar char="ü"/>
            </a:pPr>
            <a:r>
              <a:rPr lang="zh-CN" altLang="en-US" dirty="0">
                <a:latin typeface="+mn-ea"/>
              </a:rPr>
              <a:t>目的：以线速完成输入端口的处理</a:t>
            </a:r>
            <a:endParaRPr lang="en-US" altLang="zh-CN" dirty="0">
              <a:latin typeface="+mn-ea"/>
            </a:endParaRPr>
          </a:p>
          <a:p>
            <a:pPr lvl="1" eaLnBrk="1">
              <a:lnSpc>
                <a:spcPct val="120000"/>
              </a:lnSpc>
              <a:buFont typeface="Wingdings" pitchFamily="2" charset="2"/>
              <a:buChar char="ü"/>
            </a:pPr>
            <a:r>
              <a:rPr lang="zh-CN" altLang="en-US" dirty="0">
                <a:latin typeface="+mn-ea"/>
              </a:rPr>
              <a:t>排队：如果数据报到达输入端口的速度快于输入端口将数据报转发到交换结构的速度，就会发生排队</a:t>
            </a:r>
            <a:endParaRPr lang="en-US" altLang="zh-CN" dirty="0">
              <a:latin typeface="+mn-ea"/>
            </a:endParaRPr>
          </a:p>
        </p:txBody>
      </p:sp>
    </p:spTree>
    <p:extLst>
      <p:ext uri="{BB962C8B-B14F-4D97-AF65-F5344CB8AC3E}">
        <p14:creationId xmlns:p14="http://schemas.microsoft.com/office/powerpoint/2010/main" val="1278117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37315">
                                            <p:txEl>
                                              <p:pRg st="1" end="1"/>
                                            </p:txEl>
                                          </p:spTgt>
                                        </p:tgtEl>
                                        <p:attrNameLst>
                                          <p:attrName>style.visibility</p:attrName>
                                        </p:attrNameLst>
                                      </p:cBhvr>
                                      <p:to>
                                        <p:strVal val="visible"/>
                                      </p:to>
                                    </p:set>
                                    <p:animEffect transition="in" filter="blinds(horizontal)">
                                      <p:cBhvr>
                                        <p:cTn id="7" dur="500"/>
                                        <p:tgtEl>
                                          <p:spTgt spid="103731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37315">
                                            <p:txEl>
                                              <p:pRg st="2" end="2"/>
                                            </p:txEl>
                                          </p:spTgt>
                                        </p:tgtEl>
                                        <p:attrNameLst>
                                          <p:attrName>style.visibility</p:attrName>
                                        </p:attrNameLst>
                                      </p:cBhvr>
                                      <p:to>
                                        <p:strVal val="visible"/>
                                      </p:to>
                                    </p:set>
                                    <p:animEffect transition="in" filter="blinds(horizontal)">
                                      <p:cBhvr>
                                        <p:cTn id="10" dur="500"/>
                                        <p:tgtEl>
                                          <p:spTgt spid="103731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37315">
                                            <p:txEl>
                                              <p:pRg st="3" end="3"/>
                                            </p:txEl>
                                          </p:spTgt>
                                        </p:tgtEl>
                                        <p:attrNameLst>
                                          <p:attrName>style.visibility</p:attrName>
                                        </p:attrNameLst>
                                      </p:cBhvr>
                                      <p:to>
                                        <p:strVal val="visible"/>
                                      </p:to>
                                    </p:set>
                                    <p:animEffect transition="in" filter="blinds(horizontal)">
                                      <p:cBhvr>
                                        <p:cTn id="13" dur="500"/>
                                        <p:tgtEl>
                                          <p:spTgt spid="103731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37315">
                                            <p:txEl>
                                              <p:pRg st="4" end="4"/>
                                            </p:txEl>
                                          </p:spTgt>
                                        </p:tgtEl>
                                        <p:attrNameLst>
                                          <p:attrName>style.visibility</p:attrName>
                                        </p:attrNameLst>
                                      </p:cBhvr>
                                      <p:to>
                                        <p:strVal val="visible"/>
                                      </p:to>
                                    </p:set>
                                    <p:animEffect transition="in" filter="blinds(horizontal)">
                                      <p:cBhvr>
                                        <p:cTn id="16" dur="500"/>
                                        <p:tgtEl>
                                          <p:spTgt spid="1037315">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037315">
                                            <p:txEl>
                                              <p:pRg st="5" end="5"/>
                                            </p:txEl>
                                          </p:spTgt>
                                        </p:tgtEl>
                                        <p:attrNameLst>
                                          <p:attrName>style.visibility</p:attrName>
                                        </p:attrNameLst>
                                      </p:cBhvr>
                                      <p:to>
                                        <p:strVal val="visible"/>
                                      </p:to>
                                    </p:set>
                                    <p:animEffect transition="in" filter="blinds(horizontal)">
                                      <p:cBhvr>
                                        <p:cTn id="19" dur="500"/>
                                        <p:tgtEl>
                                          <p:spTgt spid="1037315">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037315">
                                            <p:txEl>
                                              <p:pRg st="6" end="6"/>
                                            </p:txEl>
                                          </p:spTgt>
                                        </p:tgtEl>
                                        <p:attrNameLst>
                                          <p:attrName>style.visibility</p:attrName>
                                        </p:attrNameLst>
                                      </p:cBhvr>
                                      <p:to>
                                        <p:strVal val="visible"/>
                                      </p:to>
                                    </p:set>
                                    <p:animEffect transition="in" filter="blinds(horizontal)">
                                      <p:cBhvr>
                                        <p:cTn id="22" dur="500"/>
                                        <p:tgtEl>
                                          <p:spTgt spid="1037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p:cNvSpPr>
            <a:spLocks noGrp="1" noChangeArrowheads="1"/>
          </p:cNvSpPr>
          <p:nvPr>
            <p:ph type="title" idx="4294967295"/>
          </p:nvPr>
        </p:nvSpPr>
        <p:spPr>
          <a:xfrm>
            <a:off x="0" y="618040"/>
            <a:ext cx="12192000" cy="685800"/>
          </a:xfrm>
          <a:prstGeom prst="rect">
            <a:avLst/>
          </a:prstGeom>
        </p:spPr>
        <p:txBody>
          <a:bodyPr/>
          <a:lstStyle/>
          <a:p>
            <a:pPr algn="ctr"/>
            <a:r>
              <a:rPr lang="zh-CN" altLang="en-US" dirty="0">
                <a:latin typeface="+mj-ea"/>
              </a:rPr>
              <a:t>交换结构</a:t>
            </a:r>
            <a:endParaRPr lang="en-US" altLang="zh-CN" dirty="0">
              <a:latin typeface="+mj-ea"/>
            </a:endParaRPr>
          </a:p>
        </p:txBody>
      </p:sp>
      <p:sp>
        <p:nvSpPr>
          <p:cNvPr id="24582" name="Rectangle 4"/>
          <p:cNvSpPr>
            <a:spLocks noGrp="1" noChangeArrowheads="1"/>
          </p:cNvSpPr>
          <p:nvPr>
            <p:ph type="body" idx="4294967295"/>
          </p:nvPr>
        </p:nvSpPr>
        <p:spPr>
          <a:xfrm>
            <a:off x="621035" y="2047867"/>
            <a:ext cx="10363200" cy="4648200"/>
          </a:xfrm>
          <a:prstGeom prst="rect">
            <a:avLst/>
          </a:prstGeom>
        </p:spPr>
        <p:txBody>
          <a:bodyPr/>
          <a:lstStyle/>
          <a:p>
            <a:pPr>
              <a:defRPr/>
            </a:pPr>
            <a:r>
              <a:rPr lang="zh-CN" altLang="en-US" dirty="0">
                <a:latin typeface="+mn-ea"/>
              </a:rPr>
              <a:t>将分组从输入端口缓存交换（转发）到恰当的输出端口缓存中</a:t>
            </a:r>
            <a:endParaRPr lang="en-US" altLang="zh-CN" dirty="0">
              <a:latin typeface="+mn-ea"/>
            </a:endParaRPr>
          </a:p>
          <a:p>
            <a:pPr>
              <a:defRPr/>
            </a:pPr>
            <a:r>
              <a:rPr lang="zh-CN" altLang="en-US" dirty="0">
                <a:latin typeface="+mn-ea"/>
              </a:rPr>
              <a:t>三种类型的交换结构</a:t>
            </a:r>
            <a:endParaRPr lang="en-US" altLang="zh-CN" dirty="0">
              <a:latin typeface="+mn-ea"/>
            </a:endParaRPr>
          </a:p>
        </p:txBody>
      </p:sp>
      <p:grpSp>
        <p:nvGrpSpPr>
          <p:cNvPr id="39942" name="Group 30"/>
          <p:cNvGrpSpPr>
            <a:grpSpLocks/>
          </p:cNvGrpSpPr>
          <p:nvPr/>
        </p:nvGrpSpPr>
        <p:grpSpPr bwMode="auto">
          <a:xfrm>
            <a:off x="1083200" y="3820054"/>
            <a:ext cx="1187451" cy="215900"/>
            <a:chOff x="876" y="2800"/>
            <a:chExt cx="642" cy="175"/>
          </a:xfrm>
        </p:grpSpPr>
        <p:sp>
          <p:nvSpPr>
            <p:cNvPr id="24711" name="Rectangle 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2" name="Rectangle 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3" name="Rectangle 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4" name="Rectangle 1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5" name="Line 1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3" name="Group 45"/>
          <p:cNvGrpSpPr>
            <a:grpSpLocks/>
          </p:cNvGrpSpPr>
          <p:nvPr/>
        </p:nvGrpSpPr>
        <p:grpSpPr bwMode="auto">
          <a:xfrm>
            <a:off x="1051452" y="4215342"/>
            <a:ext cx="1187449" cy="215900"/>
            <a:chOff x="876" y="2800"/>
            <a:chExt cx="642" cy="175"/>
          </a:xfrm>
        </p:grpSpPr>
        <p:sp>
          <p:nvSpPr>
            <p:cNvPr id="24706" name="Rectangle 46"/>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7" name="Rectangle 47"/>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8" name="Rectangle 48"/>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9" name="Rectangle 49"/>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0" name="Line 50"/>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4" name="Group 51"/>
          <p:cNvGrpSpPr>
            <a:grpSpLocks/>
          </p:cNvGrpSpPr>
          <p:nvPr/>
        </p:nvGrpSpPr>
        <p:grpSpPr bwMode="auto">
          <a:xfrm>
            <a:off x="1045100" y="4642379"/>
            <a:ext cx="1187451" cy="215900"/>
            <a:chOff x="876" y="2800"/>
            <a:chExt cx="642" cy="175"/>
          </a:xfrm>
        </p:grpSpPr>
        <p:sp>
          <p:nvSpPr>
            <p:cNvPr id="24701" name="Rectangle 52"/>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2" name="Rectangle 53"/>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3" name="Rectangle 54"/>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4" name="Rectangle 55"/>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5" name="Line 56"/>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86" name="Rectangle 57"/>
          <p:cNvSpPr>
            <a:spLocks noChangeArrowheads="1"/>
          </p:cNvSpPr>
          <p:nvPr/>
        </p:nvSpPr>
        <p:spPr bwMode="auto">
          <a:xfrm>
            <a:off x="2228317" y="3737504"/>
            <a:ext cx="939800" cy="117633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nvGrpSpPr>
          <p:cNvPr id="39946" name="Group 64"/>
          <p:cNvGrpSpPr>
            <a:grpSpLocks/>
          </p:cNvGrpSpPr>
          <p:nvPr/>
        </p:nvGrpSpPr>
        <p:grpSpPr bwMode="auto">
          <a:xfrm>
            <a:off x="3174467" y="3818467"/>
            <a:ext cx="1187451" cy="215900"/>
            <a:chOff x="455" y="3463"/>
            <a:chExt cx="561" cy="136"/>
          </a:xfrm>
        </p:grpSpPr>
        <p:sp>
          <p:nvSpPr>
            <p:cNvPr id="24696" name="Rectangle 59"/>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7" name="Rectangle 60"/>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8" name="Rectangle 61"/>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9" name="Rectangle 62"/>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0" name="Line 63"/>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7" name="Group 65"/>
          <p:cNvGrpSpPr>
            <a:grpSpLocks/>
          </p:cNvGrpSpPr>
          <p:nvPr/>
        </p:nvGrpSpPr>
        <p:grpSpPr bwMode="auto">
          <a:xfrm>
            <a:off x="3180818" y="4210579"/>
            <a:ext cx="1187449" cy="215900"/>
            <a:chOff x="455" y="3463"/>
            <a:chExt cx="561" cy="136"/>
          </a:xfrm>
        </p:grpSpPr>
        <p:sp>
          <p:nvSpPr>
            <p:cNvPr id="24691" name="Rectangle 6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2" name="Rectangle 6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3" name="Rectangle 6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4" name="Rectangle 6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5" name="Line 7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8" name="Group 71"/>
          <p:cNvGrpSpPr>
            <a:grpSpLocks/>
          </p:cNvGrpSpPr>
          <p:nvPr/>
        </p:nvGrpSpPr>
        <p:grpSpPr bwMode="auto">
          <a:xfrm>
            <a:off x="3174467" y="4637617"/>
            <a:ext cx="1187451" cy="215900"/>
            <a:chOff x="455" y="3463"/>
            <a:chExt cx="561" cy="136"/>
          </a:xfrm>
        </p:grpSpPr>
        <p:sp>
          <p:nvSpPr>
            <p:cNvPr id="24686" name="Rectangle 7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7" name="Rectangle 7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8" name="Rectangle 7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9" name="Rectangle 7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0" name="Line 7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90" name="Text Box 78"/>
          <p:cNvSpPr txBox="1">
            <a:spLocks noChangeArrowheads="1"/>
          </p:cNvSpPr>
          <p:nvPr/>
        </p:nvSpPr>
        <p:spPr bwMode="auto">
          <a:xfrm>
            <a:off x="2375051" y="5123392"/>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2400" dirty="0">
                <a:solidFill>
                  <a:prstClr val="black"/>
                </a:solidFill>
                <a:latin typeface="Microsoft YaHei"/>
                <a:ea typeface="Microsoft YaHei"/>
              </a:rPr>
              <a:t>内存</a:t>
            </a:r>
            <a:endParaRPr lang="en-US" sz="2400" dirty="0">
              <a:solidFill>
                <a:prstClr val="black"/>
              </a:solidFill>
              <a:latin typeface="Microsoft YaHei"/>
              <a:ea typeface="Microsoft YaHei"/>
            </a:endParaRPr>
          </a:p>
        </p:txBody>
      </p:sp>
      <p:sp>
        <p:nvSpPr>
          <p:cNvPr id="24591" name="Text Box 79"/>
          <p:cNvSpPr txBox="1">
            <a:spLocks noChangeArrowheads="1"/>
          </p:cNvSpPr>
          <p:nvPr/>
        </p:nvSpPr>
        <p:spPr bwMode="auto">
          <a:xfrm>
            <a:off x="2282878" y="4320911"/>
            <a:ext cx="8306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dirty="0">
                <a:solidFill>
                  <a:prstClr val="black"/>
                </a:solidFill>
              </a:rPr>
              <a:t>memory</a:t>
            </a:r>
          </a:p>
        </p:txBody>
      </p:sp>
      <p:grpSp>
        <p:nvGrpSpPr>
          <p:cNvPr id="39951" name="Group 80"/>
          <p:cNvGrpSpPr>
            <a:grpSpLocks/>
          </p:cNvGrpSpPr>
          <p:nvPr/>
        </p:nvGrpSpPr>
        <p:grpSpPr bwMode="auto">
          <a:xfrm>
            <a:off x="4956700" y="3804179"/>
            <a:ext cx="1187451" cy="215900"/>
            <a:chOff x="876" y="2800"/>
            <a:chExt cx="642" cy="175"/>
          </a:xfrm>
        </p:grpSpPr>
        <p:sp>
          <p:nvSpPr>
            <p:cNvPr id="24681" name="Rectangle 8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2" name="Rectangle 8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3" name="Rectangle 8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4" name="Rectangle 8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5" name="Line 8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2" name="Group 86"/>
          <p:cNvGrpSpPr>
            <a:grpSpLocks/>
          </p:cNvGrpSpPr>
          <p:nvPr/>
        </p:nvGrpSpPr>
        <p:grpSpPr bwMode="auto">
          <a:xfrm>
            <a:off x="4954585" y="4199467"/>
            <a:ext cx="1187449" cy="215900"/>
            <a:chOff x="876" y="2800"/>
            <a:chExt cx="642" cy="175"/>
          </a:xfrm>
        </p:grpSpPr>
        <p:sp>
          <p:nvSpPr>
            <p:cNvPr id="24676" name="Rectangle 8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7" name="Rectangle 8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8" name="Rectangle 8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9" name="Rectangle 9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0" name="Line 9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3" name="Group 92"/>
          <p:cNvGrpSpPr>
            <a:grpSpLocks/>
          </p:cNvGrpSpPr>
          <p:nvPr/>
        </p:nvGrpSpPr>
        <p:grpSpPr bwMode="auto">
          <a:xfrm>
            <a:off x="4948233" y="4626504"/>
            <a:ext cx="1187451" cy="215900"/>
            <a:chOff x="876" y="2800"/>
            <a:chExt cx="642" cy="175"/>
          </a:xfrm>
        </p:grpSpPr>
        <p:sp>
          <p:nvSpPr>
            <p:cNvPr id="24671" name="Rectangle 93"/>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2" name="Rectangle 94"/>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3" name="Rectangle 95"/>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4" name="Rectangle 96"/>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5" name="Line 97"/>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95" name="Line 98"/>
          <p:cNvSpPr>
            <a:spLocks noChangeShapeType="1"/>
          </p:cNvSpPr>
          <p:nvPr/>
        </p:nvSpPr>
        <p:spPr bwMode="auto">
          <a:xfrm>
            <a:off x="6158967" y="3807354"/>
            <a:ext cx="0" cy="100330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nvGrpSpPr>
          <p:cNvPr id="39955" name="Group 99"/>
          <p:cNvGrpSpPr>
            <a:grpSpLocks/>
          </p:cNvGrpSpPr>
          <p:nvPr/>
        </p:nvGrpSpPr>
        <p:grpSpPr bwMode="auto">
          <a:xfrm>
            <a:off x="6230933" y="3791479"/>
            <a:ext cx="1187451" cy="215900"/>
            <a:chOff x="455" y="3463"/>
            <a:chExt cx="561" cy="136"/>
          </a:xfrm>
        </p:grpSpPr>
        <p:sp>
          <p:nvSpPr>
            <p:cNvPr id="24666" name="Rectangle 10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7" name="Rectangle 10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8" name="Rectangle 10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9" name="Rectangle 10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0" name="Line 10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6" name="Group 105"/>
          <p:cNvGrpSpPr>
            <a:grpSpLocks/>
          </p:cNvGrpSpPr>
          <p:nvPr/>
        </p:nvGrpSpPr>
        <p:grpSpPr bwMode="auto">
          <a:xfrm>
            <a:off x="6237285" y="4183592"/>
            <a:ext cx="1187449" cy="215900"/>
            <a:chOff x="455" y="3463"/>
            <a:chExt cx="561" cy="136"/>
          </a:xfrm>
        </p:grpSpPr>
        <p:sp>
          <p:nvSpPr>
            <p:cNvPr id="24661" name="Rectangle 10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2" name="Rectangle 10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3" name="Rectangle 10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4" name="Rectangle 10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5" name="Line 11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7" name="Group 111"/>
          <p:cNvGrpSpPr>
            <a:grpSpLocks/>
          </p:cNvGrpSpPr>
          <p:nvPr/>
        </p:nvGrpSpPr>
        <p:grpSpPr bwMode="auto">
          <a:xfrm>
            <a:off x="6230933" y="4610629"/>
            <a:ext cx="1187451" cy="215900"/>
            <a:chOff x="455" y="3463"/>
            <a:chExt cx="561" cy="136"/>
          </a:xfrm>
        </p:grpSpPr>
        <p:sp>
          <p:nvSpPr>
            <p:cNvPr id="24656" name="Rectangle 11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7" name="Rectangle 11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8" name="Rectangle 11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9" name="Rectangle 11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0" name="Line 11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99" name="Text Box 117"/>
          <p:cNvSpPr txBox="1">
            <a:spLocks noChangeArrowheads="1"/>
          </p:cNvSpPr>
          <p:nvPr/>
        </p:nvSpPr>
        <p:spPr bwMode="auto">
          <a:xfrm>
            <a:off x="5807600" y="512021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2400" dirty="0">
                <a:solidFill>
                  <a:prstClr val="black"/>
                </a:solidFill>
                <a:latin typeface="Microsoft YaHei"/>
                <a:ea typeface="Microsoft YaHei"/>
              </a:rPr>
              <a:t>总线</a:t>
            </a:r>
            <a:endParaRPr lang="en-US" sz="2400" dirty="0">
              <a:solidFill>
                <a:prstClr val="black"/>
              </a:solidFill>
              <a:latin typeface="Microsoft YaHei"/>
              <a:ea typeface="Microsoft YaHei"/>
            </a:endParaRPr>
          </a:p>
        </p:txBody>
      </p:sp>
      <p:grpSp>
        <p:nvGrpSpPr>
          <p:cNvPr id="39959" name="Group 118"/>
          <p:cNvGrpSpPr>
            <a:grpSpLocks/>
          </p:cNvGrpSpPr>
          <p:nvPr/>
        </p:nvGrpSpPr>
        <p:grpSpPr bwMode="auto">
          <a:xfrm>
            <a:off x="8214252" y="3770842"/>
            <a:ext cx="1187449" cy="215900"/>
            <a:chOff x="876" y="2800"/>
            <a:chExt cx="642" cy="175"/>
          </a:xfrm>
        </p:grpSpPr>
        <p:sp>
          <p:nvSpPr>
            <p:cNvPr id="24651" name="Rectangle 11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2" name="Rectangle 12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3" name="Rectangle 12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4" name="Rectangle 12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5" name="Line 12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60" name="Group 124"/>
          <p:cNvGrpSpPr>
            <a:grpSpLocks/>
          </p:cNvGrpSpPr>
          <p:nvPr/>
        </p:nvGrpSpPr>
        <p:grpSpPr bwMode="auto">
          <a:xfrm>
            <a:off x="8182500" y="4166129"/>
            <a:ext cx="1187451" cy="215900"/>
            <a:chOff x="876" y="2800"/>
            <a:chExt cx="642" cy="175"/>
          </a:xfrm>
        </p:grpSpPr>
        <p:sp>
          <p:nvSpPr>
            <p:cNvPr id="24646" name="Rectangle 12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7" name="Rectangle 12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8" name="Rectangle 12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9" name="Rectangle 12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0" name="Line 12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61" name="Group 130"/>
          <p:cNvGrpSpPr>
            <a:grpSpLocks/>
          </p:cNvGrpSpPr>
          <p:nvPr/>
        </p:nvGrpSpPr>
        <p:grpSpPr bwMode="auto">
          <a:xfrm>
            <a:off x="8176152" y="4593167"/>
            <a:ext cx="1187449" cy="215900"/>
            <a:chOff x="876" y="2800"/>
            <a:chExt cx="642" cy="175"/>
          </a:xfrm>
        </p:grpSpPr>
        <p:sp>
          <p:nvSpPr>
            <p:cNvPr id="24641" name="Rectangle 13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2" name="Rectangle 13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3" name="Rectangle 13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4" name="Rectangle 13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5" name="Line 13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62" name="Group 154"/>
          <p:cNvGrpSpPr>
            <a:grpSpLocks/>
          </p:cNvGrpSpPr>
          <p:nvPr/>
        </p:nvGrpSpPr>
        <p:grpSpPr bwMode="auto">
          <a:xfrm rot="5400000">
            <a:off x="9819748" y="4614343"/>
            <a:ext cx="895351" cy="1380066"/>
            <a:chOff x="2952" y="2778"/>
            <a:chExt cx="564" cy="652"/>
          </a:xfrm>
        </p:grpSpPr>
        <p:grpSp>
          <p:nvGrpSpPr>
            <p:cNvPr id="39982" name="Group 136"/>
            <p:cNvGrpSpPr>
              <a:grpSpLocks/>
            </p:cNvGrpSpPr>
            <p:nvPr/>
          </p:nvGrpSpPr>
          <p:grpSpPr bwMode="auto">
            <a:xfrm>
              <a:off x="2952" y="2778"/>
              <a:ext cx="561" cy="136"/>
              <a:chOff x="453" y="3465"/>
              <a:chExt cx="561" cy="136"/>
            </a:xfrm>
          </p:grpSpPr>
          <p:sp>
            <p:nvSpPr>
              <p:cNvPr id="24636" name="Rectangle 137"/>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7" name="Rectangle 138"/>
              <p:cNvSpPr>
                <a:spLocks noChangeArrowheads="1"/>
              </p:cNvSpPr>
              <p:nvPr/>
            </p:nvSpPr>
            <p:spPr bwMode="auto">
              <a:xfrm>
                <a:off x="768" y="3504"/>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8" name="Rectangle 139"/>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9" name="Rectangle 140"/>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0" name="Line 141"/>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83" name="Group 142"/>
            <p:cNvGrpSpPr>
              <a:grpSpLocks/>
            </p:cNvGrpSpPr>
            <p:nvPr/>
          </p:nvGrpSpPr>
          <p:grpSpPr bwMode="auto">
            <a:xfrm>
              <a:off x="2955" y="3025"/>
              <a:ext cx="561" cy="136"/>
              <a:chOff x="453" y="3465"/>
              <a:chExt cx="561" cy="136"/>
            </a:xfrm>
          </p:grpSpPr>
          <p:sp>
            <p:nvSpPr>
              <p:cNvPr id="24631" name="Rectangle 143"/>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2" name="Rectangle 144"/>
              <p:cNvSpPr>
                <a:spLocks noChangeArrowheads="1"/>
              </p:cNvSpPr>
              <p:nvPr/>
            </p:nvSpPr>
            <p:spPr bwMode="auto">
              <a:xfrm>
                <a:off x="768" y="3504"/>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3" name="Rectangle 145"/>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4" name="Rectangle 146"/>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5" name="Line 147"/>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84" name="Group 148"/>
            <p:cNvGrpSpPr>
              <a:grpSpLocks/>
            </p:cNvGrpSpPr>
            <p:nvPr/>
          </p:nvGrpSpPr>
          <p:grpSpPr bwMode="auto">
            <a:xfrm>
              <a:off x="2952" y="3294"/>
              <a:ext cx="561" cy="136"/>
              <a:chOff x="453" y="3465"/>
              <a:chExt cx="561" cy="136"/>
            </a:xfrm>
          </p:grpSpPr>
          <p:sp>
            <p:nvSpPr>
              <p:cNvPr id="24626" name="Rectangle 149"/>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27" name="Rectangle 150"/>
              <p:cNvSpPr>
                <a:spLocks noChangeArrowheads="1"/>
              </p:cNvSpPr>
              <p:nvPr/>
            </p:nvSpPr>
            <p:spPr bwMode="auto">
              <a:xfrm>
                <a:off x="768" y="3504"/>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28" name="Rectangle 151"/>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29" name="Rectangle 152"/>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0" name="Line 153"/>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sp>
        <p:nvSpPr>
          <p:cNvPr id="24604" name="Line 155"/>
          <p:cNvSpPr>
            <a:spLocks noChangeShapeType="1"/>
          </p:cNvSpPr>
          <p:nvPr/>
        </p:nvSpPr>
        <p:spPr bwMode="auto">
          <a:xfrm>
            <a:off x="9401701" y="3877204"/>
            <a:ext cx="1418167"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5" name="Line 156"/>
          <p:cNvSpPr>
            <a:spLocks noChangeShapeType="1"/>
          </p:cNvSpPr>
          <p:nvPr/>
        </p:nvSpPr>
        <p:spPr bwMode="auto">
          <a:xfrm flipV="1">
            <a:off x="9350900" y="4264555"/>
            <a:ext cx="1481667" cy="317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6" name="Line 157"/>
          <p:cNvSpPr>
            <a:spLocks noChangeShapeType="1"/>
          </p:cNvSpPr>
          <p:nvPr/>
        </p:nvSpPr>
        <p:spPr bwMode="auto">
          <a:xfrm>
            <a:off x="9350901" y="4696354"/>
            <a:ext cx="1468967"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7" name="Line 158"/>
          <p:cNvSpPr>
            <a:spLocks noChangeShapeType="1"/>
          </p:cNvSpPr>
          <p:nvPr/>
        </p:nvSpPr>
        <p:spPr bwMode="auto">
          <a:xfrm flipV="1">
            <a:off x="9727667" y="3877204"/>
            <a:ext cx="0" cy="977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8" name="Line 159"/>
          <p:cNvSpPr>
            <a:spLocks noChangeShapeType="1"/>
          </p:cNvSpPr>
          <p:nvPr/>
        </p:nvSpPr>
        <p:spPr bwMode="auto">
          <a:xfrm flipV="1">
            <a:off x="10290700" y="3877204"/>
            <a:ext cx="0" cy="977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9" name="Line 160"/>
          <p:cNvSpPr>
            <a:spLocks noChangeShapeType="1"/>
          </p:cNvSpPr>
          <p:nvPr/>
        </p:nvSpPr>
        <p:spPr bwMode="auto">
          <a:xfrm flipV="1">
            <a:off x="10819867" y="3867679"/>
            <a:ext cx="0" cy="977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10" name="Oval 161"/>
          <p:cNvSpPr>
            <a:spLocks noChangeArrowheads="1"/>
          </p:cNvSpPr>
          <p:nvPr/>
        </p:nvSpPr>
        <p:spPr bwMode="auto">
          <a:xfrm>
            <a:off x="9672634" y="3839104"/>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1" name="Oval 162"/>
          <p:cNvSpPr>
            <a:spLocks noChangeArrowheads="1"/>
          </p:cNvSpPr>
          <p:nvPr/>
        </p:nvSpPr>
        <p:spPr bwMode="auto">
          <a:xfrm>
            <a:off x="9672634" y="422327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2" name="Oval 163"/>
          <p:cNvSpPr>
            <a:spLocks noChangeArrowheads="1"/>
          </p:cNvSpPr>
          <p:nvPr/>
        </p:nvSpPr>
        <p:spPr bwMode="auto">
          <a:xfrm>
            <a:off x="9664167" y="464872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3" name="Oval 164"/>
          <p:cNvSpPr>
            <a:spLocks noChangeArrowheads="1"/>
          </p:cNvSpPr>
          <p:nvPr/>
        </p:nvSpPr>
        <p:spPr bwMode="auto">
          <a:xfrm>
            <a:off x="10239900" y="3839104"/>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4" name="Oval 165"/>
          <p:cNvSpPr>
            <a:spLocks noChangeArrowheads="1"/>
          </p:cNvSpPr>
          <p:nvPr/>
        </p:nvSpPr>
        <p:spPr bwMode="auto">
          <a:xfrm>
            <a:off x="10239900" y="422327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5" name="Oval 166"/>
          <p:cNvSpPr>
            <a:spLocks noChangeArrowheads="1"/>
          </p:cNvSpPr>
          <p:nvPr/>
        </p:nvSpPr>
        <p:spPr bwMode="auto">
          <a:xfrm>
            <a:off x="10231434" y="464872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6" name="Oval 167"/>
          <p:cNvSpPr>
            <a:spLocks noChangeArrowheads="1"/>
          </p:cNvSpPr>
          <p:nvPr/>
        </p:nvSpPr>
        <p:spPr bwMode="auto">
          <a:xfrm>
            <a:off x="10760600" y="3839104"/>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7" name="Oval 168"/>
          <p:cNvSpPr>
            <a:spLocks noChangeArrowheads="1"/>
          </p:cNvSpPr>
          <p:nvPr/>
        </p:nvSpPr>
        <p:spPr bwMode="auto">
          <a:xfrm>
            <a:off x="10760600" y="422327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8" name="Oval 169"/>
          <p:cNvSpPr>
            <a:spLocks noChangeArrowheads="1"/>
          </p:cNvSpPr>
          <p:nvPr/>
        </p:nvSpPr>
        <p:spPr bwMode="auto">
          <a:xfrm>
            <a:off x="10752134" y="464872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9" name="Text Box 170"/>
          <p:cNvSpPr txBox="1">
            <a:spLocks noChangeArrowheads="1"/>
          </p:cNvSpPr>
          <p:nvPr/>
        </p:nvSpPr>
        <p:spPr bwMode="auto">
          <a:xfrm>
            <a:off x="7958134" y="5126567"/>
            <a:ext cx="14118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2400" dirty="0">
                <a:solidFill>
                  <a:prstClr val="black"/>
                </a:solidFill>
                <a:latin typeface="Microsoft YaHei"/>
                <a:ea typeface="Microsoft YaHei"/>
              </a:rPr>
              <a:t>纵横式</a:t>
            </a:r>
            <a:endParaRPr lang="en-US" altLang="zh-CN" sz="2400" dirty="0">
              <a:solidFill>
                <a:prstClr val="black"/>
              </a:solidFill>
              <a:latin typeface="Microsoft YaHei"/>
              <a:ea typeface="Microsoft YaHei"/>
            </a:endParaRPr>
          </a:p>
          <a:p>
            <a:pPr algn="ctr">
              <a:defRPr/>
            </a:pPr>
            <a:r>
              <a:rPr lang="en-US" sz="2400" dirty="0">
                <a:solidFill>
                  <a:prstClr val="black"/>
                </a:solidFill>
                <a:latin typeface="Microsoft YaHei"/>
                <a:ea typeface="Microsoft YaHei"/>
              </a:rPr>
              <a:t>crossbar</a:t>
            </a:r>
          </a:p>
        </p:txBody>
      </p:sp>
      <p:sp>
        <p:nvSpPr>
          <p:cNvPr id="39979" name="Freeform 171"/>
          <p:cNvSpPr>
            <a:spLocks/>
          </p:cNvSpPr>
          <p:nvPr/>
        </p:nvSpPr>
        <p:spPr bwMode="auto">
          <a:xfrm>
            <a:off x="880001" y="3862917"/>
            <a:ext cx="3731684"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63" h="260">
                <a:moveTo>
                  <a:pt x="0" y="0"/>
                </a:moveTo>
                <a:lnTo>
                  <a:pt x="689" y="0"/>
                </a:lnTo>
                <a:lnTo>
                  <a:pt x="1054" y="260"/>
                </a:lnTo>
                <a:lnTo>
                  <a:pt x="1763" y="26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9980" name="Freeform 172"/>
          <p:cNvSpPr>
            <a:spLocks/>
          </p:cNvSpPr>
          <p:nvPr/>
        </p:nvSpPr>
        <p:spPr bwMode="auto">
          <a:xfrm>
            <a:off x="4948233" y="3832754"/>
            <a:ext cx="2675467"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9981" name="Freeform 173"/>
          <p:cNvSpPr>
            <a:spLocks/>
          </p:cNvSpPr>
          <p:nvPr/>
        </p:nvSpPr>
        <p:spPr bwMode="auto">
          <a:xfrm>
            <a:off x="8144400" y="3823229"/>
            <a:ext cx="205740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Lst>
            <a:ahLst/>
            <a:cxnLst>
              <a:cxn ang="T6">
                <a:pos x="T0" y="T1"/>
              </a:cxn>
              <a:cxn ang="T7">
                <a:pos x="T2" y="T3"/>
              </a:cxn>
              <a:cxn ang="T8">
                <a:pos x="T4" y="T5"/>
              </a:cxn>
            </a:cxnLst>
            <a:rect l="0" t="0" r="r" b="b"/>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640962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idx="4294967295"/>
          </p:nvPr>
        </p:nvSpPr>
        <p:spPr>
          <a:xfrm>
            <a:off x="-1" y="784184"/>
            <a:ext cx="12082409" cy="798816"/>
          </a:xfrm>
          <a:prstGeom prst="rect">
            <a:avLst/>
          </a:prstGeom>
        </p:spPr>
        <p:txBody>
          <a:bodyPr/>
          <a:lstStyle/>
          <a:p>
            <a:pPr algn="ctr"/>
            <a:r>
              <a:rPr lang="zh-CN" altLang="en-US" dirty="0"/>
              <a:t>经内存的交换结构</a:t>
            </a:r>
            <a:endParaRPr lang="zh-CN" altLang="en-US" dirty="0">
              <a:sym typeface="Wingdings" pitchFamily="2" charset="2"/>
            </a:endParaRPr>
          </a:p>
        </p:txBody>
      </p:sp>
      <p:sp>
        <p:nvSpPr>
          <p:cNvPr id="1045507" name="Rectangle 3"/>
          <p:cNvSpPr>
            <a:spLocks noGrp="1" noChangeArrowheads="1"/>
          </p:cNvSpPr>
          <p:nvPr>
            <p:ph type="body" idx="4294967295"/>
          </p:nvPr>
        </p:nvSpPr>
        <p:spPr>
          <a:xfrm>
            <a:off x="830262" y="1896932"/>
            <a:ext cx="7399338" cy="4032036"/>
          </a:xfrm>
          <a:prstGeom prst="rect">
            <a:avLst/>
          </a:prstGeom>
        </p:spPr>
        <p:txBody>
          <a:bodyPr/>
          <a:lstStyle/>
          <a:p>
            <a:pPr marL="444500" indent="-444500" eaLnBrk="1">
              <a:lnSpc>
                <a:spcPct val="110000"/>
              </a:lnSpc>
              <a:spcBef>
                <a:spcPct val="15000"/>
              </a:spcBef>
            </a:pPr>
            <a:r>
              <a:rPr lang="zh-CN" altLang="en-US" sz="2400" dirty="0">
                <a:solidFill>
                  <a:srgbClr val="CC3399"/>
                </a:solidFill>
                <a:latin typeface="+mn-ea"/>
              </a:rPr>
              <a:t>早期用计算机作为路由器时采用的结构</a:t>
            </a:r>
            <a:r>
              <a:rPr lang="en-US" altLang="zh-CN" sz="2400" dirty="0">
                <a:solidFill>
                  <a:srgbClr val="CC3399"/>
                </a:solidFill>
                <a:latin typeface="+mn-ea"/>
              </a:rPr>
              <a:t>(</a:t>
            </a:r>
            <a:r>
              <a:rPr lang="zh-CN" altLang="en-US" sz="2400" dirty="0">
                <a:solidFill>
                  <a:srgbClr val="CC3399"/>
                </a:solidFill>
                <a:latin typeface="+mn-ea"/>
              </a:rPr>
              <a:t>第一代</a:t>
            </a:r>
            <a:r>
              <a:rPr lang="en-US" altLang="zh-CN" sz="2400" dirty="0">
                <a:solidFill>
                  <a:srgbClr val="CC3399"/>
                </a:solidFill>
                <a:latin typeface="+mn-ea"/>
              </a:rPr>
              <a:t>)</a:t>
            </a:r>
            <a:endParaRPr lang="zh-CN" altLang="en-US" sz="2400" dirty="0">
              <a:solidFill>
                <a:srgbClr val="CC3399"/>
              </a:solidFill>
              <a:latin typeface="+mn-ea"/>
            </a:endParaRPr>
          </a:p>
          <a:p>
            <a:pPr marL="444500" indent="-444500" eaLnBrk="1">
              <a:lnSpc>
                <a:spcPct val="110000"/>
              </a:lnSpc>
              <a:spcBef>
                <a:spcPct val="15000"/>
              </a:spcBef>
              <a:buFont typeface="Wingdings" pitchFamily="2" charset="2"/>
              <a:buChar char="ü"/>
            </a:pPr>
            <a:r>
              <a:rPr lang="zh-CN" altLang="en-US" sz="2400" dirty="0">
                <a:latin typeface="+mn-ea"/>
              </a:rPr>
              <a:t>输入端口与输出端口之间的</a:t>
            </a:r>
            <a:r>
              <a:rPr lang="zh-CN" altLang="en-US" sz="2400" dirty="0">
                <a:solidFill>
                  <a:srgbClr val="FF3300"/>
                </a:solidFill>
                <a:latin typeface="+mn-ea"/>
              </a:rPr>
              <a:t>交换由</a:t>
            </a:r>
            <a:r>
              <a:rPr lang="en-US" altLang="zh-CN" sz="2400" dirty="0">
                <a:solidFill>
                  <a:srgbClr val="FF3300"/>
                </a:solidFill>
                <a:latin typeface="+mn-ea"/>
              </a:rPr>
              <a:t>CPU(</a:t>
            </a:r>
            <a:r>
              <a:rPr lang="zh-CN" altLang="en-US" sz="2400" dirty="0">
                <a:solidFill>
                  <a:srgbClr val="FF3300"/>
                </a:solidFill>
                <a:latin typeface="+mn-ea"/>
              </a:rPr>
              <a:t>选路处理器</a:t>
            </a:r>
            <a:r>
              <a:rPr lang="en-US" altLang="zh-CN" sz="2400" dirty="0">
                <a:solidFill>
                  <a:srgbClr val="FF3300"/>
                </a:solidFill>
                <a:latin typeface="+mn-ea"/>
              </a:rPr>
              <a:t>)</a:t>
            </a:r>
            <a:r>
              <a:rPr lang="zh-CN" altLang="en-US" sz="2400" dirty="0">
                <a:solidFill>
                  <a:srgbClr val="FF3300"/>
                </a:solidFill>
                <a:latin typeface="+mn-ea"/>
              </a:rPr>
              <a:t>控制完成</a:t>
            </a:r>
            <a:r>
              <a:rPr lang="zh-CN" altLang="en-US" sz="2400" dirty="0">
                <a:latin typeface="+mn-ea"/>
              </a:rPr>
              <a:t>；</a:t>
            </a:r>
          </a:p>
          <a:p>
            <a:pPr marL="444500" indent="-444500" eaLnBrk="1">
              <a:lnSpc>
                <a:spcPct val="110000"/>
              </a:lnSpc>
              <a:spcBef>
                <a:spcPct val="15000"/>
              </a:spcBef>
              <a:buFont typeface="Wingdings" pitchFamily="2" charset="2"/>
              <a:buChar char="ü"/>
            </a:pPr>
            <a:r>
              <a:rPr lang="zh-CN" altLang="en-US" sz="2400" dirty="0">
                <a:latin typeface="+mn-ea"/>
              </a:rPr>
              <a:t>输入端口与输出端口类似</a:t>
            </a:r>
            <a:r>
              <a:rPr lang="en-US" altLang="zh-CN" sz="2400" dirty="0">
                <a:latin typeface="+mn-ea"/>
              </a:rPr>
              <a:t>I/O</a:t>
            </a:r>
            <a:r>
              <a:rPr lang="zh-CN" altLang="en-US" sz="2400" dirty="0">
                <a:latin typeface="+mn-ea"/>
              </a:rPr>
              <a:t>设备：</a:t>
            </a:r>
          </a:p>
          <a:p>
            <a:pPr marL="444500" indent="-444500" eaLnBrk="1">
              <a:lnSpc>
                <a:spcPct val="110000"/>
              </a:lnSpc>
              <a:spcBef>
                <a:spcPct val="15000"/>
              </a:spcBef>
              <a:buFont typeface="ZapfDingbats" pitchFamily="82" charset="2"/>
              <a:buNone/>
            </a:pPr>
            <a:r>
              <a:rPr lang="zh-CN" altLang="en-US" sz="2400" dirty="0">
                <a:latin typeface="+mn-ea"/>
              </a:rPr>
              <a:t>      </a:t>
            </a:r>
            <a:r>
              <a:rPr lang="zh-CN" altLang="en-US" sz="2400" dirty="0">
                <a:solidFill>
                  <a:schemeClr val="accent2"/>
                </a:solidFill>
                <a:latin typeface="+mn-ea"/>
                <a:sym typeface="Wingdings" pitchFamily="2" charset="2"/>
              </a:rPr>
              <a:t></a:t>
            </a:r>
            <a:r>
              <a:rPr lang="zh-CN" altLang="en-US" sz="2400" dirty="0">
                <a:latin typeface="+mn-ea"/>
                <a:sym typeface="Wingdings" pitchFamily="2" charset="2"/>
              </a:rPr>
              <a:t>  </a:t>
            </a:r>
            <a:r>
              <a:rPr lang="zh-CN" altLang="en-US" sz="2400" dirty="0">
                <a:latin typeface="+mn-ea"/>
              </a:rPr>
              <a:t>当分组到达输入端口时，通过中断向选路处理器发出信号，将</a:t>
            </a:r>
            <a:r>
              <a:rPr lang="zh-CN" altLang="en-US" sz="2400" dirty="0">
                <a:solidFill>
                  <a:srgbClr val="FF3300"/>
                </a:solidFill>
                <a:latin typeface="+mn-ea"/>
              </a:rPr>
              <a:t>分组拷贝到处理器内存</a:t>
            </a:r>
            <a:r>
              <a:rPr lang="zh-CN" altLang="en-US" sz="2400" dirty="0">
                <a:latin typeface="+mn-ea"/>
              </a:rPr>
              <a:t>中；</a:t>
            </a:r>
          </a:p>
          <a:p>
            <a:pPr marL="444500" indent="-444500" eaLnBrk="1">
              <a:lnSpc>
                <a:spcPct val="110000"/>
              </a:lnSpc>
              <a:spcBef>
                <a:spcPct val="15000"/>
              </a:spcBef>
              <a:buFont typeface="ZapfDingbats" pitchFamily="82" charset="2"/>
              <a:buNone/>
            </a:pPr>
            <a:r>
              <a:rPr lang="zh-CN" altLang="en-US" sz="2400" dirty="0">
                <a:latin typeface="+mn-ea"/>
              </a:rPr>
              <a:t>      </a:t>
            </a:r>
            <a:r>
              <a:rPr lang="zh-CN" altLang="en-US" sz="2400" dirty="0">
                <a:solidFill>
                  <a:schemeClr val="accent2"/>
                </a:solidFill>
                <a:latin typeface="+mn-ea"/>
                <a:sym typeface="Wingdings" pitchFamily="2" charset="2"/>
              </a:rPr>
              <a:t> </a:t>
            </a:r>
            <a:r>
              <a:rPr lang="zh-CN" altLang="en-US" sz="2400" dirty="0">
                <a:latin typeface="+mn-ea"/>
                <a:sym typeface="Wingdings" pitchFamily="2" charset="2"/>
              </a:rPr>
              <a:t> </a:t>
            </a:r>
            <a:r>
              <a:rPr lang="zh-CN" altLang="en-US" sz="2400" dirty="0">
                <a:latin typeface="+mn-ea"/>
              </a:rPr>
              <a:t>选路处理器根据分组中的目的地址查表找出适当的输出端口，将</a:t>
            </a:r>
            <a:r>
              <a:rPr lang="zh-CN" altLang="en-US" sz="2400" dirty="0">
                <a:solidFill>
                  <a:srgbClr val="FF0000"/>
                </a:solidFill>
                <a:latin typeface="+mn-ea"/>
              </a:rPr>
              <a:t>该分组拷贝到输出端口的缓存</a:t>
            </a:r>
            <a:r>
              <a:rPr lang="zh-CN" altLang="en-US" sz="2400" dirty="0">
                <a:latin typeface="+mn-ea"/>
              </a:rPr>
              <a:t>中。</a:t>
            </a:r>
          </a:p>
          <a:p>
            <a:pPr marL="444500" indent="-444500" eaLnBrk="1">
              <a:lnSpc>
                <a:spcPct val="110000"/>
              </a:lnSpc>
              <a:spcBef>
                <a:spcPct val="15000"/>
              </a:spcBef>
              <a:buFont typeface="ZapfDingbats" pitchFamily="82" charset="2"/>
              <a:buNone/>
            </a:pPr>
            <a:r>
              <a:rPr lang="zh-CN" altLang="en-US" sz="2400" dirty="0">
                <a:latin typeface="+mn-ea"/>
              </a:rPr>
              <a:t>             </a:t>
            </a:r>
          </a:p>
        </p:txBody>
      </p:sp>
      <p:pic>
        <p:nvPicPr>
          <p:cNvPr id="21505" name="Picture 1" descr="C:\Users\Administrator\AppData\Roaming\Tencent\Users\4975870\QQ\WinTemp\RichOle\@0NMCUY(7%P42X1ZC(7P93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256" y="2048718"/>
            <a:ext cx="3947510" cy="253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71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45507">
                                            <p:txEl>
                                              <p:pRg st="0" end="0"/>
                                            </p:txEl>
                                          </p:spTgt>
                                        </p:tgtEl>
                                        <p:attrNameLst>
                                          <p:attrName>style.visibility</p:attrName>
                                        </p:attrNameLst>
                                      </p:cBhvr>
                                      <p:to>
                                        <p:strVal val="visible"/>
                                      </p:to>
                                    </p:set>
                                    <p:animEffect transition="in" filter="blinds(horizontal)">
                                      <p:cBhvr>
                                        <p:cTn id="7" dur="500"/>
                                        <p:tgtEl>
                                          <p:spTgt spid="1045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45507">
                                            <p:txEl>
                                              <p:pRg st="1" end="1"/>
                                            </p:txEl>
                                          </p:spTgt>
                                        </p:tgtEl>
                                        <p:attrNameLst>
                                          <p:attrName>style.visibility</p:attrName>
                                        </p:attrNameLst>
                                      </p:cBhvr>
                                      <p:to>
                                        <p:strVal val="visible"/>
                                      </p:to>
                                    </p:set>
                                    <p:animEffect transition="in" filter="blinds(horizontal)">
                                      <p:cBhvr>
                                        <p:cTn id="12" dur="500"/>
                                        <p:tgtEl>
                                          <p:spTgt spid="10455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45507">
                                            <p:txEl>
                                              <p:pRg st="2" end="2"/>
                                            </p:txEl>
                                          </p:spTgt>
                                        </p:tgtEl>
                                        <p:attrNameLst>
                                          <p:attrName>style.visibility</p:attrName>
                                        </p:attrNameLst>
                                      </p:cBhvr>
                                      <p:to>
                                        <p:strVal val="visible"/>
                                      </p:to>
                                    </p:set>
                                    <p:animEffect transition="in" filter="blinds(horizontal)">
                                      <p:cBhvr>
                                        <p:cTn id="17" dur="500"/>
                                        <p:tgtEl>
                                          <p:spTgt spid="1045507">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45507">
                                            <p:txEl>
                                              <p:pRg st="3" end="3"/>
                                            </p:txEl>
                                          </p:spTgt>
                                        </p:tgtEl>
                                        <p:attrNameLst>
                                          <p:attrName>style.visibility</p:attrName>
                                        </p:attrNameLst>
                                      </p:cBhvr>
                                      <p:to>
                                        <p:strVal val="visible"/>
                                      </p:to>
                                    </p:set>
                                    <p:animEffect transition="in" filter="blinds(horizontal)">
                                      <p:cBhvr>
                                        <p:cTn id="20" dur="500"/>
                                        <p:tgtEl>
                                          <p:spTgt spid="1045507">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045507">
                                            <p:txEl>
                                              <p:pRg st="4" end="4"/>
                                            </p:txEl>
                                          </p:spTgt>
                                        </p:tgtEl>
                                        <p:attrNameLst>
                                          <p:attrName>style.visibility</p:attrName>
                                        </p:attrNameLst>
                                      </p:cBhvr>
                                      <p:to>
                                        <p:strVal val="visible"/>
                                      </p:to>
                                    </p:set>
                                    <p:animEffect transition="in" filter="blinds(horizontal)">
                                      <p:cBhvr>
                                        <p:cTn id="23" dur="500"/>
                                        <p:tgtEl>
                                          <p:spTgt spid="1045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13159" y="2388298"/>
            <a:ext cx="3951500" cy="405045"/>
            <a:chOff x="1513159" y="2652458"/>
            <a:chExt cx="3951500" cy="405045"/>
          </a:xfrm>
        </p:grpSpPr>
        <p:sp>
          <p:nvSpPr>
            <p:cNvPr id="38"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41"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引言</a:t>
              </a:r>
            </a:p>
          </p:txBody>
        </p:sp>
        <p:sp>
          <p:nvSpPr>
            <p:cNvPr id="2" name="矩形 1"/>
            <p:cNvSpPr/>
            <p:nvPr/>
          </p:nvSpPr>
          <p:spPr>
            <a:xfrm>
              <a:off x="1513159" y="2672673"/>
              <a:ext cx="505268" cy="369332"/>
            </a:xfrm>
            <a:prstGeom prst="rect">
              <a:avLst/>
            </a:prstGeom>
          </p:spPr>
          <p:txBody>
            <a:bodyPr wrap="none">
              <a:spAutoFit/>
            </a:bodyPr>
            <a:lstStyle/>
            <a:p>
              <a:pPr algn="ctr"/>
              <a:r>
                <a:rPr lang="en-US" altLang="zh-CN" dirty="0">
                  <a:solidFill>
                    <a:schemeClr val="bg1"/>
                  </a:solidFill>
                  <a:cs typeface="+mn-ea"/>
                  <a:sym typeface="+mn-lt"/>
                </a:rPr>
                <a:t>4.1</a:t>
              </a:r>
            </a:p>
          </p:txBody>
        </p:sp>
      </p:grpSp>
      <p:grpSp>
        <p:nvGrpSpPr>
          <p:cNvPr id="5" name="组合 4"/>
          <p:cNvGrpSpPr/>
          <p:nvPr/>
        </p:nvGrpSpPr>
        <p:grpSpPr>
          <a:xfrm>
            <a:off x="1507962" y="3173132"/>
            <a:ext cx="3956697" cy="405045"/>
            <a:chOff x="1507962" y="3437292"/>
            <a:chExt cx="3956697" cy="405045"/>
          </a:xfrm>
        </p:grpSpPr>
        <p:sp>
          <p:nvSpPr>
            <p:cNvPr id="42"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43"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虚电路和数据报网络</a:t>
              </a:r>
            </a:p>
          </p:txBody>
        </p:sp>
        <p:sp>
          <p:nvSpPr>
            <p:cNvPr id="4" name="矩形 3"/>
            <p:cNvSpPr/>
            <p:nvPr/>
          </p:nvSpPr>
          <p:spPr>
            <a:xfrm>
              <a:off x="1507962" y="3452319"/>
              <a:ext cx="505268" cy="369332"/>
            </a:xfrm>
            <a:prstGeom prst="rect">
              <a:avLst/>
            </a:prstGeom>
          </p:spPr>
          <p:txBody>
            <a:bodyPr wrap="none">
              <a:spAutoFit/>
            </a:bodyPr>
            <a:lstStyle/>
            <a:p>
              <a:pPr algn="ctr"/>
              <a:r>
                <a:rPr lang="en-US" altLang="zh-CN" dirty="0">
                  <a:solidFill>
                    <a:schemeClr val="bg1"/>
                  </a:solidFill>
                  <a:cs typeface="+mn-ea"/>
                  <a:sym typeface="+mn-lt"/>
                </a:rPr>
                <a:t>4.2</a:t>
              </a:r>
            </a:p>
          </p:txBody>
        </p:sp>
      </p:grpSp>
      <p:grpSp>
        <p:nvGrpSpPr>
          <p:cNvPr id="33" name="组合 32"/>
          <p:cNvGrpSpPr/>
          <p:nvPr/>
        </p:nvGrpSpPr>
        <p:grpSpPr>
          <a:xfrm>
            <a:off x="1507962" y="4004994"/>
            <a:ext cx="3951501" cy="405045"/>
            <a:chOff x="1513158" y="2652458"/>
            <a:chExt cx="3951501" cy="405045"/>
          </a:xfrm>
        </p:grpSpPr>
        <p:sp>
          <p:nvSpPr>
            <p:cNvPr id="34"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35"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路由器的结构</a:t>
              </a:r>
            </a:p>
          </p:txBody>
        </p:sp>
        <p:sp>
          <p:nvSpPr>
            <p:cNvPr id="36" name="矩形 35"/>
            <p:cNvSpPr/>
            <p:nvPr/>
          </p:nvSpPr>
          <p:spPr>
            <a:xfrm>
              <a:off x="1513158" y="2672673"/>
              <a:ext cx="505268" cy="369332"/>
            </a:xfrm>
            <a:prstGeom prst="rect">
              <a:avLst/>
            </a:prstGeom>
          </p:spPr>
          <p:txBody>
            <a:bodyPr wrap="none">
              <a:spAutoFit/>
            </a:bodyPr>
            <a:lstStyle/>
            <a:p>
              <a:pPr algn="ctr"/>
              <a:r>
                <a:rPr lang="en-US" altLang="zh-CN" dirty="0">
                  <a:solidFill>
                    <a:schemeClr val="bg1"/>
                  </a:solidFill>
                  <a:cs typeface="+mn-ea"/>
                  <a:sym typeface="+mn-lt"/>
                </a:rPr>
                <a:t>4.3</a:t>
              </a:r>
            </a:p>
          </p:txBody>
        </p:sp>
      </p:grpSp>
      <p:grpSp>
        <p:nvGrpSpPr>
          <p:cNvPr id="37" name="组合 36"/>
          <p:cNvGrpSpPr/>
          <p:nvPr/>
        </p:nvGrpSpPr>
        <p:grpSpPr>
          <a:xfrm>
            <a:off x="1502767" y="4846220"/>
            <a:ext cx="3956696" cy="405045"/>
            <a:chOff x="1507963" y="3437292"/>
            <a:chExt cx="3956696" cy="405045"/>
          </a:xfrm>
        </p:grpSpPr>
        <p:sp>
          <p:nvSpPr>
            <p:cNvPr id="39"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40" name="TextBox 13"/>
            <p:cNvSpPr txBox="1"/>
            <p:nvPr/>
          </p:nvSpPr>
          <p:spPr>
            <a:xfrm>
              <a:off x="2175780" y="3523713"/>
              <a:ext cx="3288879" cy="219976"/>
            </a:xfrm>
            <a:prstGeom prst="rect">
              <a:avLst/>
            </a:prstGeom>
            <a:noFill/>
          </p:spPr>
          <p:txBody>
            <a:bodyPr wrap="none" lIns="0" tIns="0" rIns="0" bIns="0" anchor="ctr" anchorCtr="0">
              <a:noAutofit/>
            </a:bodyPr>
            <a:lstStyle/>
            <a:p>
              <a:r>
                <a:rPr lang="en-US" altLang="zh-CN" sz="2400" b="1" dirty="0">
                  <a:solidFill>
                    <a:srgbClr val="37415C"/>
                  </a:solidFill>
                  <a:cs typeface="+mn-ea"/>
                  <a:sym typeface="+mn-lt"/>
                </a:rPr>
                <a:t>IP</a:t>
              </a:r>
              <a:r>
                <a:rPr lang="zh-CN" altLang="en-US" sz="2400" b="1" dirty="0">
                  <a:solidFill>
                    <a:srgbClr val="37415C"/>
                  </a:solidFill>
                  <a:cs typeface="+mn-ea"/>
                  <a:sym typeface="+mn-lt"/>
                </a:rPr>
                <a:t>协议</a:t>
              </a:r>
              <a:r>
                <a:rPr lang="en-US" altLang="zh-CN" sz="2400" b="1" dirty="0">
                  <a:solidFill>
                    <a:srgbClr val="37415C"/>
                  </a:solidFill>
                  <a:cs typeface="+mn-ea"/>
                  <a:sym typeface="+mn-lt"/>
                </a:rPr>
                <a:t>(</a:t>
              </a:r>
              <a:r>
                <a:rPr lang="zh-CN" altLang="en-US" sz="2400" b="1" dirty="0">
                  <a:solidFill>
                    <a:srgbClr val="37415C"/>
                  </a:solidFill>
                  <a:cs typeface="+mn-ea"/>
                  <a:sym typeface="+mn-lt"/>
                </a:rPr>
                <a:t>重点</a:t>
              </a:r>
              <a:r>
                <a:rPr lang="en-US" altLang="zh-CN" sz="2400" b="1" dirty="0">
                  <a:solidFill>
                    <a:srgbClr val="37415C"/>
                  </a:solidFill>
                  <a:cs typeface="+mn-ea"/>
                  <a:sym typeface="+mn-lt"/>
                </a:rPr>
                <a:t>)</a:t>
              </a:r>
              <a:endParaRPr lang="zh-CN" altLang="en-US" sz="2400" b="1" dirty="0">
                <a:solidFill>
                  <a:srgbClr val="37415C"/>
                </a:solidFill>
                <a:cs typeface="+mn-ea"/>
                <a:sym typeface="+mn-lt"/>
              </a:endParaRPr>
            </a:p>
          </p:txBody>
        </p:sp>
        <p:sp>
          <p:nvSpPr>
            <p:cNvPr id="67" name="矩形 66"/>
            <p:cNvSpPr/>
            <p:nvPr/>
          </p:nvSpPr>
          <p:spPr>
            <a:xfrm>
              <a:off x="1507963" y="3452319"/>
              <a:ext cx="505268" cy="369332"/>
            </a:xfrm>
            <a:prstGeom prst="rect">
              <a:avLst/>
            </a:prstGeom>
          </p:spPr>
          <p:txBody>
            <a:bodyPr wrap="none">
              <a:spAutoFit/>
            </a:bodyPr>
            <a:lstStyle/>
            <a:p>
              <a:pPr algn="ctr"/>
              <a:r>
                <a:rPr lang="en-US" altLang="zh-CN" dirty="0">
                  <a:solidFill>
                    <a:schemeClr val="bg1"/>
                  </a:solidFill>
                  <a:cs typeface="+mn-ea"/>
                  <a:sym typeface="+mn-lt"/>
                </a:rPr>
                <a:t>4.4</a:t>
              </a:r>
            </a:p>
          </p:txBody>
        </p:sp>
      </p:grpSp>
      <p:sp>
        <p:nvSpPr>
          <p:cNvPr id="7" name="TextBox 6"/>
          <p:cNvSpPr txBox="1"/>
          <p:nvPr/>
        </p:nvSpPr>
        <p:spPr>
          <a:xfrm>
            <a:off x="2103017" y="5314255"/>
            <a:ext cx="2796364" cy="1323439"/>
          </a:xfrm>
          <a:prstGeom prst="rect">
            <a:avLst/>
          </a:prstGeom>
          <a:noFill/>
        </p:spPr>
        <p:txBody>
          <a:bodyPr wrap="square" rtlCol="0">
            <a:spAutoFit/>
          </a:bodyPr>
          <a:lstStyle/>
          <a:p>
            <a:r>
              <a:rPr lang="en-US" altLang="zh-CN" sz="2000" dirty="0"/>
              <a:t>IP</a:t>
            </a:r>
            <a:r>
              <a:rPr lang="zh-CN" altLang="en-US" sz="2000" dirty="0"/>
              <a:t>报文格式</a:t>
            </a:r>
            <a:endParaRPr lang="en-US" altLang="zh-CN" sz="2000" dirty="0"/>
          </a:p>
          <a:p>
            <a:r>
              <a:rPr lang="en-US" altLang="zh-CN" sz="2000" dirty="0"/>
              <a:t>IPv4</a:t>
            </a:r>
            <a:r>
              <a:rPr lang="zh-CN" altLang="en-US" sz="2000" dirty="0"/>
              <a:t>寻址</a:t>
            </a:r>
            <a:endParaRPr lang="en-US" altLang="zh-CN" sz="2000" dirty="0"/>
          </a:p>
          <a:p>
            <a:r>
              <a:rPr lang="en-US" altLang="zh-CN" sz="2000" dirty="0"/>
              <a:t>ICMP</a:t>
            </a:r>
          </a:p>
          <a:p>
            <a:r>
              <a:rPr lang="en-US" altLang="zh-CN" sz="2000" dirty="0"/>
              <a:t>DHCP</a:t>
            </a:r>
            <a:endParaRPr lang="zh-CN" altLang="en-US" sz="2000" dirty="0"/>
          </a:p>
        </p:txBody>
      </p:sp>
      <p:grpSp>
        <p:nvGrpSpPr>
          <p:cNvPr id="68" name="组合 67"/>
          <p:cNvGrpSpPr/>
          <p:nvPr/>
        </p:nvGrpSpPr>
        <p:grpSpPr>
          <a:xfrm>
            <a:off x="6557857" y="2372800"/>
            <a:ext cx="3951500" cy="405045"/>
            <a:chOff x="1513159" y="2652458"/>
            <a:chExt cx="3951500" cy="405045"/>
          </a:xfrm>
        </p:grpSpPr>
        <p:sp>
          <p:nvSpPr>
            <p:cNvPr id="69"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70"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路由算法</a:t>
              </a:r>
              <a:r>
                <a:rPr lang="en-US" altLang="zh-CN" sz="2400" b="1" dirty="0">
                  <a:solidFill>
                    <a:schemeClr val="accent1"/>
                  </a:solidFill>
                  <a:cs typeface="+mn-ea"/>
                  <a:sym typeface="+mn-lt"/>
                </a:rPr>
                <a:t>(</a:t>
              </a:r>
              <a:r>
                <a:rPr lang="zh-CN" altLang="en-US" sz="2400" b="1" dirty="0">
                  <a:solidFill>
                    <a:schemeClr val="accent1"/>
                  </a:solidFill>
                  <a:cs typeface="+mn-ea"/>
                  <a:sym typeface="+mn-lt"/>
                </a:rPr>
                <a:t>重点、难点</a:t>
              </a:r>
              <a:r>
                <a:rPr lang="en-US" altLang="zh-CN" sz="2400" b="1" dirty="0">
                  <a:solidFill>
                    <a:schemeClr val="accent1"/>
                  </a:solidFill>
                  <a:cs typeface="+mn-ea"/>
                  <a:sym typeface="+mn-lt"/>
                </a:rPr>
                <a:t>)</a:t>
              </a:r>
              <a:endParaRPr lang="zh-CN" altLang="en-US" sz="2400" b="1" dirty="0">
                <a:solidFill>
                  <a:schemeClr val="accent1"/>
                </a:solidFill>
                <a:cs typeface="+mn-ea"/>
                <a:sym typeface="+mn-lt"/>
              </a:endParaRPr>
            </a:p>
          </p:txBody>
        </p:sp>
        <p:sp>
          <p:nvSpPr>
            <p:cNvPr id="71" name="矩形 70"/>
            <p:cNvSpPr/>
            <p:nvPr/>
          </p:nvSpPr>
          <p:spPr>
            <a:xfrm>
              <a:off x="1513159" y="2672673"/>
              <a:ext cx="505268" cy="369332"/>
            </a:xfrm>
            <a:prstGeom prst="rect">
              <a:avLst/>
            </a:prstGeom>
          </p:spPr>
          <p:txBody>
            <a:bodyPr wrap="none">
              <a:spAutoFit/>
            </a:bodyPr>
            <a:lstStyle/>
            <a:p>
              <a:pPr algn="ctr"/>
              <a:r>
                <a:rPr lang="en-US" altLang="zh-CN" dirty="0">
                  <a:solidFill>
                    <a:schemeClr val="bg1"/>
                  </a:solidFill>
                  <a:cs typeface="+mn-ea"/>
                  <a:sym typeface="+mn-lt"/>
                </a:rPr>
                <a:t>4.5</a:t>
              </a:r>
            </a:p>
          </p:txBody>
        </p:sp>
      </p:grpSp>
      <p:grpSp>
        <p:nvGrpSpPr>
          <p:cNvPr id="72" name="组合 71"/>
          <p:cNvGrpSpPr/>
          <p:nvPr/>
        </p:nvGrpSpPr>
        <p:grpSpPr>
          <a:xfrm>
            <a:off x="6552661" y="3985221"/>
            <a:ext cx="3956696" cy="405045"/>
            <a:chOff x="1507963" y="3437292"/>
            <a:chExt cx="3956696" cy="405045"/>
          </a:xfrm>
        </p:grpSpPr>
        <p:sp>
          <p:nvSpPr>
            <p:cNvPr id="73"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74"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因特网中的路由协议</a:t>
              </a:r>
            </a:p>
          </p:txBody>
        </p:sp>
        <p:sp>
          <p:nvSpPr>
            <p:cNvPr id="75" name="矩形 74"/>
            <p:cNvSpPr/>
            <p:nvPr/>
          </p:nvSpPr>
          <p:spPr>
            <a:xfrm>
              <a:off x="1507963" y="3452319"/>
              <a:ext cx="505268" cy="369332"/>
            </a:xfrm>
            <a:prstGeom prst="rect">
              <a:avLst/>
            </a:prstGeom>
          </p:spPr>
          <p:txBody>
            <a:bodyPr wrap="none">
              <a:spAutoFit/>
            </a:bodyPr>
            <a:lstStyle/>
            <a:p>
              <a:pPr algn="ctr"/>
              <a:r>
                <a:rPr lang="en-US" altLang="zh-CN" dirty="0">
                  <a:solidFill>
                    <a:schemeClr val="bg1"/>
                  </a:solidFill>
                  <a:cs typeface="+mn-ea"/>
                  <a:sym typeface="+mn-lt"/>
                </a:rPr>
                <a:t>4.6</a:t>
              </a:r>
            </a:p>
          </p:txBody>
        </p:sp>
      </p:grpSp>
      <p:sp>
        <p:nvSpPr>
          <p:cNvPr id="76" name="TextBox 75"/>
          <p:cNvSpPr txBox="1"/>
          <p:nvPr/>
        </p:nvSpPr>
        <p:spPr>
          <a:xfrm>
            <a:off x="7220478" y="2793343"/>
            <a:ext cx="3136686" cy="1015663"/>
          </a:xfrm>
          <a:prstGeom prst="rect">
            <a:avLst/>
          </a:prstGeom>
          <a:noFill/>
        </p:spPr>
        <p:txBody>
          <a:bodyPr wrap="square" rtlCol="0">
            <a:spAutoFit/>
          </a:bodyPr>
          <a:lstStyle/>
          <a:p>
            <a:r>
              <a:rPr lang="zh-CN" altLang="en-US" sz="2000" dirty="0"/>
              <a:t>链路状态路由算法</a:t>
            </a:r>
            <a:endParaRPr lang="en-US" altLang="zh-CN" sz="2000" dirty="0"/>
          </a:p>
          <a:p>
            <a:r>
              <a:rPr lang="zh-CN" altLang="en-US" sz="2000" dirty="0"/>
              <a:t>距离向量路由算法</a:t>
            </a:r>
            <a:endParaRPr lang="en-US" altLang="zh-CN" sz="2000" dirty="0"/>
          </a:p>
          <a:p>
            <a:r>
              <a:rPr lang="zh-CN" altLang="en-US" sz="2000" dirty="0"/>
              <a:t>层次化路由算法</a:t>
            </a:r>
            <a:endParaRPr lang="en-US" altLang="zh-CN" sz="2000" dirty="0"/>
          </a:p>
        </p:txBody>
      </p:sp>
      <p:sp>
        <p:nvSpPr>
          <p:cNvPr id="77" name="TextBox 76"/>
          <p:cNvSpPr txBox="1"/>
          <p:nvPr/>
        </p:nvSpPr>
        <p:spPr>
          <a:xfrm>
            <a:off x="7206044" y="4485155"/>
            <a:ext cx="3136686" cy="1015663"/>
          </a:xfrm>
          <a:prstGeom prst="rect">
            <a:avLst/>
          </a:prstGeom>
          <a:noFill/>
        </p:spPr>
        <p:txBody>
          <a:bodyPr wrap="square" rtlCol="0">
            <a:spAutoFit/>
          </a:bodyPr>
          <a:lstStyle/>
          <a:p>
            <a:r>
              <a:rPr lang="en-US" altLang="zh-CN" sz="2000" dirty="0"/>
              <a:t>RIP</a:t>
            </a:r>
          </a:p>
          <a:p>
            <a:r>
              <a:rPr lang="en-US" altLang="zh-CN" sz="2000" dirty="0"/>
              <a:t>OSPF</a:t>
            </a:r>
          </a:p>
          <a:p>
            <a:r>
              <a:rPr lang="en-US" altLang="zh-CN" sz="2000" dirty="0"/>
              <a:t>BGP</a:t>
            </a:r>
          </a:p>
        </p:txBody>
      </p:sp>
      <p:grpSp>
        <p:nvGrpSpPr>
          <p:cNvPr id="29" name="组合 28"/>
          <p:cNvGrpSpPr/>
          <p:nvPr/>
        </p:nvGrpSpPr>
        <p:grpSpPr>
          <a:xfrm>
            <a:off x="6572981" y="5694355"/>
            <a:ext cx="3951500" cy="405045"/>
            <a:chOff x="1513159" y="2652458"/>
            <a:chExt cx="3951500" cy="405045"/>
          </a:xfrm>
        </p:grpSpPr>
        <p:sp>
          <p:nvSpPr>
            <p:cNvPr id="30"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31" name="TextBox 13"/>
            <p:cNvSpPr txBox="1"/>
            <p:nvPr/>
          </p:nvSpPr>
          <p:spPr>
            <a:xfrm>
              <a:off x="2175780" y="2696862"/>
              <a:ext cx="3288879" cy="306398"/>
            </a:xfrm>
            <a:prstGeom prst="rect">
              <a:avLst/>
            </a:prstGeom>
            <a:noFill/>
          </p:spPr>
          <p:txBody>
            <a:bodyPr wrap="none" lIns="0" tIns="0" rIns="0" bIns="0" anchor="ctr" anchorCtr="0">
              <a:noAutofit/>
            </a:bodyPr>
            <a:lstStyle/>
            <a:p>
              <a:r>
                <a:rPr lang="en-US" altLang="zh-CN" sz="2400" b="1" dirty="0">
                  <a:solidFill>
                    <a:schemeClr val="accent1"/>
                  </a:solidFill>
                  <a:cs typeface="+mn-ea"/>
                  <a:sym typeface="+mn-lt"/>
                </a:rPr>
                <a:t>SDN</a:t>
              </a:r>
              <a:endParaRPr lang="zh-CN" altLang="en-US" sz="2400" b="1" dirty="0">
                <a:solidFill>
                  <a:schemeClr val="accent1"/>
                </a:solidFill>
                <a:cs typeface="+mn-ea"/>
                <a:sym typeface="+mn-lt"/>
              </a:endParaRPr>
            </a:p>
          </p:txBody>
        </p:sp>
        <p:sp>
          <p:nvSpPr>
            <p:cNvPr id="32" name="矩形 31"/>
            <p:cNvSpPr/>
            <p:nvPr/>
          </p:nvSpPr>
          <p:spPr>
            <a:xfrm>
              <a:off x="1513159" y="2672673"/>
              <a:ext cx="505268" cy="369332"/>
            </a:xfrm>
            <a:prstGeom prst="rect">
              <a:avLst/>
            </a:prstGeom>
          </p:spPr>
          <p:txBody>
            <a:bodyPr wrap="none">
              <a:spAutoFit/>
            </a:bodyPr>
            <a:lstStyle/>
            <a:p>
              <a:pPr algn="ctr"/>
              <a:r>
                <a:rPr lang="en-US" altLang="zh-CN" dirty="0">
                  <a:solidFill>
                    <a:schemeClr val="bg1"/>
                  </a:solidFill>
                  <a:cs typeface="+mn-ea"/>
                  <a:sym typeface="+mn-lt"/>
                </a:rPr>
                <a:t>4.7</a:t>
              </a:r>
            </a:p>
          </p:txBody>
        </p:sp>
      </p:grpSp>
    </p:spTree>
    <p:extLst>
      <p:ext uri="{BB962C8B-B14F-4D97-AF65-F5344CB8AC3E}">
        <p14:creationId xmlns:p14="http://schemas.microsoft.com/office/powerpoint/2010/main" val="59604802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93" name="Rectangle 27"/>
          <p:cNvSpPr>
            <a:spLocks noGrp="1" noChangeArrowheads="1"/>
          </p:cNvSpPr>
          <p:nvPr>
            <p:ph type="title" idx="4294967295"/>
          </p:nvPr>
        </p:nvSpPr>
        <p:spPr>
          <a:xfrm>
            <a:off x="0" y="529541"/>
            <a:ext cx="12000216" cy="1143000"/>
          </a:xfrm>
          <a:prstGeom prst="rect">
            <a:avLst/>
          </a:prstGeom>
        </p:spPr>
        <p:txBody>
          <a:bodyPr/>
          <a:lstStyle/>
          <a:p>
            <a:pPr algn="ctr"/>
            <a:r>
              <a:rPr lang="zh-CN" altLang="en-US" dirty="0"/>
              <a:t>经内存的交换结构</a:t>
            </a:r>
            <a:r>
              <a:rPr lang="en-US" altLang="zh-CN" dirty="0"/>
              <a:t>——</a:t>
            </a:r>
            <a:r>
              <a:rPr lang="zh-CN" altLang="en-US" dirty="0"/>
              <a:t>转发速度</a:t>
            </a:r>
          </a:p>
        </p:txBody>
      </p:sp>
      <p:sp>
        <p:nvSpPr>
          <p:cNvPr id="58371" name="Rectangle 5"/>
          <p:cNvSpPr>
            <a:spLocks noChangeArrowheads="1"/>
          </p:cNvSpPr>
          <p:nvPr/>
        </p:nvSpPr>
        <p:spPr bwMode="auto">
          <a:xfrm>
            <a:off x="2427818" y="4406901"/>
            <a:ext cx="1265767" cy="9128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72" name="Rectangle 6"/>
          <p:cNvSpPr>
            <a:spLocks noChangeArrowheads="1"/>
          </p:cNvSpPr>
          <p:nvPr/>
        </p:nvSpPr>
        <p:spPr bwMode="auto">
          <a:xfrm>
            <a:off x="7378701" y="4406901"/>
            <a:ext cx="1265767" cy="9128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73" name="Rectangle 7"/>
          <p:cNvSpPr>
            <a:spLocks noChangeArrowheads="1"/>
          </p:cNvSpPr>
          <p:nvPr/>
        </p:nvSpPr>
        <p:spPr bwMode="auto">
          <a:xfrm>
            <a:off x="4269318" y="4000501"/>
            <a:ext cx="2647949" cy="13192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74" name="Line 8"/>
          <p:cNvSpPr>
            <a:spLocks noChangeShapeType="1"/>
          </p:cNvSpPr>
          <p:nvPr/>
        </p:nvSpPr>
        <p:spPr bwMode="auto">
          <a:xfrm>
            <a:off x="1966385" y="6030913"/>
            <a:ext cx="7023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5" name="Line 9"/>
          <p:cNvSpPr>
            <a:spLocks noChangeShapeType="1"/>
          </p:cNvSpPr>
          <p:nvPr/>
        </p:nvSpPr>
        <p:spPr bwMode="auto">
          <a:xfrm>
            <a:off x="3117851" y="5319713"/>
            <a:ext cx="0" cy="71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6" name="Line 10"/>
          <p:cNvSpPr>
            <a:spLocks noChangeShapeType="1"/>
          </p:cNvSpPr>
          <p:nvPr/>
        </p:nvSpPr>
        <p:spPr bwMode="auto">
          <a:xfrm>
            <a:off x="5651500" y="5319713"/>
            <a:ext cx="0" cy="71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7" name="Line 11"/>
          <p:cNvSpPr>
            <a:spLocks noChangeShapeType="1"/>
          </p:cNvSpPr>
          <p:nvPr/>
        </p:nvSpPr>
        <p:spPr bwMode="auto">
          <a:xfrm>
            <a:off x="8068733" y="5319713"/>
            <a:ext cx="0" cy="71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8" name="Line 12"/>
          <p:cNvSpPr>
            <a:spLocks noChangeShapeType="1"/>
          </p:cNvSpPr>
          <p:nvPr/>
        </p:nvSpPr>
        <p:spPr bwMode="auto">
          <a:xfrm flipH="1">
            <a:off x="700617" y="4711700"/>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9" name="Line 13"/>
          <p:cNvSpPr>
            <a:spLocks noChangeShapeType="1"/>
          </p:cNvSpPr>
          <p:nvPr/>
        </p:nvSpPr>
        <p:spPr bwMode="auto">
          <a:xfrm flipH="1">
            <a:off x="8644467" y="4610100"/>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2" name="Line 14"/>
          <p:cNvSpPr>
            <a:spLocks noChangeShapeType="1"/>
          </p:cNvSpPr>
          <p:nvPr/>
        </p:nvSpPr>
        <p:spPr bwMode="auto">
          <a:xfrm>
            <a:off x="1045634" y="4913313"/>
            <a:ext cx="1957917" cy="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3" name="Line 15"/>
          <p:cNvSpPr>
            <a:spLocks noChangeShapeType="1"/>
          </p:cNvSpPr>
          <p:nvPr/>
        </p:nvSpPr>
        <p:spPr bwMode="auto">
          <a:xfrm>
            <a:off x="3003551" y="4913313"/>
            <a:ext cx="0" cy="132080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4" name="Line 16"/>
          <p:cNvSpPr>
            <a:spLocks noChangeShapeType="1"/>
          </p:cNvSpPr>
          <p:nvPr/>
        </p:nvSpPr>
        <p:spPr bwMode="auto">
          <a:xfrm>
            <a:off x="3003551" y="6234113"/>
            <a:ext cx="2302933" cy="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5" name="Line 17"/>
          <p:cNvSpPr>
            <a:spLocks noChangeShapeType="1"/>
          </p:cNvSpPr>
          <p:nvPr/>
        </p:nvSpPr>
        <p:spPr bwMode="auto">
          <a:xfrm flipV="1">
            <a:off x="5306484" y="4913313"/>
            <a:ext cx="0" cy="132080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6" name="Line 18"/>
          <p:cNvSpPr>
            <a:spLocks noChangeShapeType="1"/>
          </p:cNvSpPr>
          <p:nvPr/>
        </p:nvSpPr>
        <p:spPr bwMode="auto">
          <a:xfrm>
            <a:off x="5306484" y="4913313"/>
            <a:ext cx="804333" cy="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7" name="Line 19"/>
          <p:cNvSpPr>
            <a:spLocks noChangeShapeType="1"/>
          </p:cNvSpPr>
          <p:nvPr/>
        </p:nvSpPr>
        <p:spPr bwMode="auto">
          <a:xfrm>
            <a:off x="6110817" y="4913313"/>
            <a:ext cx="0" cy="132080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8" name="Line 20"/>
          <p:cNvSpPr>
            <a:spLocks noChangeShapeType="1"/>
          </p:cNvSpPr>
          <p:nvPr/>
        </p:nvSpPr>
        <p:spPr bwMode="auto">
          <a:xfrm>
            <a:off x="6110817" y="6234113"/>
            <a:ext cx="1843616" cy="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9" name="Line 21"/>
          <p:cNvSpPr>
            <a:spLocks noChangeShapeType="1"/>
          </p:cNvSpPr>
          <p:nvPr/>
        </p:nvSpPr>
        <p:spPr bwMode="auto">
          <a:xfrm flipV="1">
            <a:off x="7954433" y="4711701"/>
            <a:ext cx="0" cy="1522413"/>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70" name="Line 22"/>
          <p:cNvSpPr>
            <a:spLocks noChangeShapeType="1"/>
          </p:cNvSpPr>
          <p:nvPr/>
        </p:nvSpPr>
        <p:spPr bwMode="auto">
          <a:xfrm>
            <a:off x="7954434" y="4711700"/>
            <a:ext cx="1841500" cy="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89" name="Text Box 23"/>
          <p:cNvSpPr txBox="1">
            <a:spLocks noChangeArrowheads="1"/>
          </p:cNvSpPr>
          <p:nvPr/>
        </p:nvSpPr>
        <p:spPr bwMode="auto">
          <a:xfrm>
            <a:off x="2404534" y="3562350"/>
            <a:ext cx="10118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600" b="1">
                <a:solidFill>
                  <a:prstClr val="black"/>
                </a:solidFill>
              </a:rPr>
              <a:t>输入端口</a:t>
            </a:r>
            <a:endParaRPr lang="zh-CN" altLang="en-US" sz="3200" b="1">
              <a:solidFill>
                <a:prstClr val="black"/>
              </a:solidFill>
            </a:endParaRPr>
          </a:p>
        </p:txBody>
      </p:sp>
      <p:sp>
        <p:nvSpPr>
          <p:cNvPr id="58390" name="Text Box 24"/>
          <p:cNvSpPr txBox="1">
            <a:spLocks noChangeArrowheads="1"/>
          </p:cNvSpPr>
          <p:nvPr/>
        </p:nvSpPr>
        <p:spPr bwMode="auto">
          <a:xfrm>
            <a:off x="7378701" y="3492500"/>
            <a:ext cx="1689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600" b="1">
                <a:solidFill>
                  <a:prstClr val="black"/>
                </a:solidFill>
              </a:rPr>
              <a:t>输出端口</a:t>
            </a:r>
            <a:endParaRPr lang="zh-CN" altLang="en-US" sz="3200" b="1">
              <a:solidFill>
                <a:prstClr val="black"/>
              </a:solidFill>
            </a:endParaRPr>
          </a:p>
        </p:txBody>
      </p:sp>
      <p:sp>
        <p:nvSpPr>
          <p:cNvPr id="58391" name="Text Box 25"/>
          <p:cNvSpPr txBox="1">
            <a:spLocks noChangeArrowheads="1"/>
          </p:cNvSpPr>
          <p:nvPr/>
        </p:nvSpPr>
        <p:spPr bwMode="auto">
          <a:xfrm>
            <a:off x="5221818" y="3575050"/>
            <a:ext cx="5982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600" b="1">
                <a:solidFill>
                  <a:prstClr val="black"/>
                </a:solidFill>
              </a:rPr>
              <a:t>内存</a:t>
            </a:r>
            <a:endParaRPr lang="zh-CN" altLang="en-US" sz="3200" b="1">
              <a:solidFill>
                <a:prstClr val="black"/>
              </a:solidFill>
            </a:endParaRPr>
          </a:p>
        </p:txBody>
      </p:sp>
      <p:sp>
        <p:nvSpPr>
          <p:cNvPr id="58392" name="Text Box 26"/>
          <p:cNvSpPr txBox="1">
            <a:spLocks noChangeArrowheads="1"/>
          </p:cNvSpPr>
          <p:nvPr/>
        </p:nvSpPr>
        <p:spPr bwMode="auto">
          <a:xfrm>
            <a:off x="8504767" y="5592763"/>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600">
                <a:solidFill>
                  <a:prstClr val="black"/>
                </a:solidFill>
              </a:rPr>
              <a:t>系统总线</a:t>
            </a:r>
            <a:endParaRPr lang="zh-CN" altLang="en-US" sz="3200">
              <a:solidFill>
                <a:prstClr val="black"/>
              </a:solidFill>
            </a:endParaRPr>
          </a:p>
        </p:txBody>
      </p:sp>
      <p:sp>
        <p:nvSpPr>
          <p:cNvPr id="58394" name="Text Box 28"/>
          <p:cNvSpPr txBox="1">
            <a:spLocks noChangeArrowheads="1"/>
          </p:cNvSpPr>
          <p:nvPr/>
        </p:nvSpPr>
        <p:spPr bwMode="auto">
          <a:xfrm>
            <a:off x="1117600" y="1697942"/>
            <a:ext cx="8974667" cy="1440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0000"/>
              </a:lnSpc>
              <a:spcBef>
                <a:spcPct val="5000"/>
              </a:spcBef>
              <a:buClr>
                <a:srgbClr val="ED7D31"/>
              </a:buClr>
              <a:buFont typeface="ZapfDingbats" pitchFamily="82" charset="2"/>
              <a:buNone/>
            </a:pPr>
            <a:r>
              <a:rPr lang="zh-CN" altLang="en-US" sz="2400" dirty="0">
                <a:solidFill>
                  <a:srgbClr val="FF3300"/>
                </a:solidFill>
                <a:latin typeface="Microsoft YaHei"/>
                <a:ea typeface="Microsoft YaHei"/>
              </a:rPr>
              <a:t>交换速度受总线带宽的速度限制 (每个分组穿过两次总线</a:t>
            </a:r>
            <a:r>
              <a:rPr lang="en-US" altLang="zh-CN" sz="2400" dirty="0">
                <a:solidFill>
                  <a:srgbClr val="FF3300"/>
                </a:solidFill>
                <a:latin typeface="Microsoft YaHei"/>
                <a:ea typeface="Microsoft YaHei"/>
              </a:rPr>
              <a:t>)</a:t>
            </a:r>
          </a:p>
          <a:p>
            <a:pPr>
              <a:lnSpc>
                <a:spcPct val="120000"/>
              </a:lnSpc>
              <a:spcBef>
                <a:spcPct val="5000"/>
              </a:spcBef>
              <a:buClr>
                <a:srgbClr val="ED7D31"/>
              </a:buClr>
              <a:buFont typeface="ZapfDingbats" pitchFamily="82" charset="2"/>
              <a:buNone/>
            </a:pPr>
            <a:r>
              <a:rPr lang="zh-CN" altLang="en-US" sz="2400" dirty="0">
                <a:solidFill>
                  <a:prstClr val="black"/>
                </a:solidFill>
                <a:latin typeface="Microsoft YaHei"/>
                <a:ea typeface="Microsoft YaHei"/>
              </a:rPr>
              <a:t>若总线带宽为每秒写入或读出</a:t>
            </a:r>
            <a:r>
              <a:rPr lang="en-US" altLang="zh-CN" sz="2400" dirty="0">
                <a:solidFill>
                  <a:prstClr val="black"/>
                </a:solidFill>
                <a:latin typeface="Microsoft YaHei"/>
                <a:ea typeface="Microsoft YaHei"/>
              </a:rPr>
              <a:t>B</a:t>
            </a:r>
            <a:r>
              <a:rPr lang="zh-CN" altLang="en-US" sz="2400" dirty="0">
                <a:solidFill>
                  <a:prstClr val="black"/>
                </a:solidFill>
                <a:latin typeface="Microsoft YaHei"/>
                <a:ea typeface="Microsoft YaHei"/>
              </a:rPr>
              <a:t>个分组，则总的转发吞吐量 </a:t>
            </a:r>
            <a:r>
              <a:rPr lang="en-US" altLang="zh-CN" sz="2400" dirty="0">
                <a:solidFill>
                  <a:prstClr val="black"/>
                </a:solidFill>
                <a:latin typeface="Microsoft YaHei"/>
                <a:ea typeface="Microsoft YaHei"/>
              </a:rPr>
              <a:t>(</a:t>
            </a:r>
            <a:r>
              <a:rPr lang="zh-CN" altLang="en-US" sz="2400" dirty="0">
                <a:solidFill>
                  <a:prstClr val="black"/>
                </a:solidFill>
                <a:latin typeface="Microsoft YaHei"/>
                <a:ea typeface="Microsoft YaHei"/>
              </a:rPr>
              <a:t>分组从输入端口被传送到输出端口的总速率</a:t>
            </a:r>
            <a:r>
              <a:rPr lang="en-US" altLang="zh-CN" sz="2400" dirty="0">
                <a:solidFill>
                  <a:prstClr val="black"/>
                </a:solidFill>
                <a:latin typeface="Microsoft YaHei"/>
                <a:ea typeface="Microsoft YaHei"/>
              </a:rPr>
              <a:t>)</a:t>
            </a:r>
            <a:r>
              <a:rPr lang="zh-CN" altLang="en-US" sz="2400" dirty="0">
                <a:solidFill>
                  <a:prstClr val="black"/>
                </a:solidFill>
                <a:latin typeface="Microsoft YaHei"/>
                <a:ea typeface="Microsoft YaHei"/>
              </a:rPr>
              <a:t>小于</a:t>
            </a:r>
            <a:r>
              <a:rPr lang="en-US" altLang="zh-CN" sz="2400" dirty="0">
                <a:solidFill>
                  <a:prstClr val="black"/>
                </a:solidFill>
                <a:latin typeface="Microsoft YaHei"/>
                <a:ea typeface="Microsoft YaHei"/>
              </a:rPr>
              <a:t>B/2</a:t>
            </a:r>
            <a:r>
              <a:rPr lang="zh-CN" altLang="en-US" sz="2400" dirty="0">
                <a:solidFill>
                  <a:prstClr val="black"/>
                </a:solidFill>
                <a:latin typeface="Microsoft YaHei"/>
                <a:ea typeface="Microsoft YaHei"/>
              </a:rPr>
              <a:t>。</a:t>
            </a:r>
          </a:p>
        </p:txBody>
      </p:sp>
    </p:spTree>
    <p:extLst>
      <p:ext uri="{BB962C8B-B14F-4D97-AF65-F5344CB8AC3E}">
        <p14:creationId xmlns:p14="http://schemas.microsoft.com/office/powerpoint/2010/main" val="3366064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7262"/>
                                        </p:tgtEl>
                                        <p:attrNameLst>
                                          <p:attrName>style.visibility</p:attrName>
                                        </p:attrNameLst>
                                      </p:cBhvr>
                                      <p:to>
                                        <p:strVal val="visible"/>
                                      </p:to>
                                    </p:set>
                                    <p:animEffect transition="in" filter="wipe(left)">
                                      <p:cBhvr>
                                        <p:cTn id="7" dur="500"/>
                                        <p:tgtEl>
                                          <p:spTgt spid="4372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37263"/>
                                        </p:tgtEl>
                                        <p:attrNameLst>
                                          <p:attrName>style.visibility</p:attrName>
                                        </p:attrNameLst>
                                      </p:cBhvr>
                                      <p:to>
                                        <p:strVal val="visible"/>
                                      </p:to>
                                    </p:set>
                                    <p:animEffect transition="in" filter="wipe(up)">
                                      <p:cBhvr>
                                        <p:cTn id="12" dur="500"/>
                                        <p:tgtEl>
                                          <p:spTgt spid="4372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7264"/>
                                        </p:tgtEl>
                                        <p:attrNameLst>
                                          <p:attrName>style.visibility</p:attrName>
                                        </p:attrNameLst>
                                      </p:cBhvr>
                                      <p:to>
                                        <p:strVal val="visible"/>
                                      </p:to>
                                    </p:set>
                                    <p:animEffect transition="in" filter="wipe(left)">
                                      <p:cBhvr>
                                        <p:cTn id="17" dur="500"/>
                                        <p:tgtEl>
                                          <p:spTgt spid="4372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7265"/>
                                        </p:tgtEl>
                                        <p:attrNameLst>
                                          <p:attrName>style.visibility</p:attrName>
                                        </p:attrNameLst>
                                      </p:cBhvr>
                                      <p:to>
                                        <p:strVal val="visible"/>
                                      </p:to>
                                    </p:set>
                                    <p:animEffect transition="in" filter="wipe(down)">
                                      <p:cBhvr>
                                        <p:cTn id="22" dur="500"/>
                                        <p:tgtEl>
                                          <p:spTgt spid="4372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7266"/>
                                        </p:tgtEl>
                                        <p:attrNameLst>
                                          <p:attrName>style.visibility</p:attrName>
                                        </p:attrNameLst>
                                      </p:cBhvr>
                                      <p:to>
                                        <p:strVal val="visible"/>
                                      </p:to>
                                    </p:set>
                                    <p:animEffect transition="in" filter="wipe(left)">
                                      <p:cBhvr>
                                        <p:cTn id="27" dur="500"/>
                                        <p:tgtEl>
                                          <p:spTgt spid="4372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37267"/>
                                        </p:tgtEl>
                                        <p:attrNameLst>
                                          <p:attrName>style.visibility</p:attrName>
                                        </p:attrNameLst>
                                      </p:cBhvr>
                                      <p:to>
                                        <p:strVal val="visible"/>
                                      </p:to>
                                    </p:set>
                                    <p:animEffect transition="in" filter="wipe(up)">
                                      <p:cBhvr>
                                        <p:cTn id="32" dur="500"/>
                                        <p:tgtEl>
                                          <p:spTgt spid="43726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7268"/>
                                        </p:tgtEl>
                                        <p:attrNameLst>
                                          <p:attrName>style.visibility</p:attrName>
                                        </p:attrNameLst>
                                      </p:cBhvr>
                                      <p:to>
                                        <p:strVal val="visible"/>
                                      </p:to>
                                    </p:set>
                                    <p:animEffect transition="in" filter="wipe(left)">
                                      <p:cBhvr>
                                        <p:cTn id="37" dur="500"/>
                                        <p:tgtEl>
                                          <p:spTgt spid="4372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37269"/>
                                        </p:tgtEl>
                                        <p:attrNameLst>
                                          <p:attrName>style.visibility</p:attrName>
                                        </p:attrNameLst>
                                      </p:cBhvr>
                                      <p:to>
                                        <p:strVal val="visible"/>
                                      </p:to>
                                    </p:set>
                                    <p:animEffect transition="in" filter="wipe(down)">
                                      <p:cBhvr>
                                        <p:cTn id="42" dur="500"/>
                                        <p:tgtEl>
                                          <p:spTgt spid="43726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37270"/>
                                        </p:tgtEl>
                                        <p:attrNameLst>
                                          <p:attrName>style.visibility</p:attrName>
                                        </p:attrNameLst>
                                      </p:cBhvr>
                                      <p:to>
                                        <p:strVal val="visible"/>
                                      </p:to>
                                    </p:set>
                                    <p:animEffect transition="in" filter="wipe(down)">
                                      <p:cBhvr>
                                        <p:cTn id="47" dur="500"/>
                                        <p:tgtEl>
                                          <p:spTgt spid="437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62" grpId="0" animBg="1"/>
      <p:bldP spid="437263" grpId="0" animBg="1"/>
      <p:bldP spid="437264" grpId="0" animBg="1"/>
      <p:bldP spid="437265" grpId="0" animBg="1"/>
      <p:bldP spid="437266" grpId="0" animBg="1"/>
      <p:bldP spid="437267" grpId="0" animBg="1"/>
      <p:bldP spid="437268" grpId="0" animBg="1"/>
      <p:bldP spid="437269" grpId="0" animBg="1"/>
      <p:bldP spid="4372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idx="4294967295"/>
          </p:nvPr>
        </p:nvSpPr>
        <p:spPr>
          <a:xfrm>
            <a:off x="0" y="641912"/>
            <a:ext cx="12192000" cy="1143000"/>
          </a:xfrm>
          <a:prstGeom prst="rect">
            <a:avLst/>
          </a:prstGeom>
        </p:spPr>
        <p:txBody>
          <a:bodyPr/>
          <a:lstStyle/>
          <a:p>
            <a:pPr algn="ctr"/>
            <a:r>
              <a:rPr lang="zh-CN" altLang="en-US" dirty="0"/>
              <a:t>经总线的交换结构</a:t>
            </a:r>
          </a:p>
        </p:txBody>
      </p:sp>
      <p:sp>
        <p:nvSpPr>
          <p:cNvPr id="60420" name="Rectangle 3"/>
          <p:cNvSpPr>
            <a:spLocks noGrp="1" noChangeArrowheads="1"/>
          </p:cNvSpPr>
          <p:nvPr>
            <p:ph type="body" idx="4294967295"/>
          </p:nvPr>
        </p:nvSpPr>
        <p:spPr>
          <a:xfrm>
            <a:off x="1376736" y="1708712"/>
            <a:ext cx="8867401" cy="1333500"/>
          </a:xfrm>
          <a:prstGeom prst="rect">
            <a:avLst/>
          </a:prstGeom>
        </p:spPr>
        <p:txBody>
          <a:bodyPr/>
          <a:lstStyle/>
          <a:p>
            <a:pPr marL="0" indent="0" eaLnBrk="1">
              <a:lnSpc>
                <a:spcPct val="115000"/>
              </a:lnSpc>
              <a:buFont typeface="ZapfDingbats" pitchFamily="82" charset="2"/>
              <a:buNone/>
            </a:pPr>
            <a:r>
              <a:rPr lang="zh-CN" altLang="en-US" dirty="0">
                <a:latin typeface="+mn-ea"/>
              </a:rPr>
              <a:t>输入端口</a:t>
            </a:r>
            <a:r>
              <a:rPr lang="zh-CN" altLang="en-US" dirty="0">
                <a:solidFill>
                  <a:srgbClr val="FF3300"/>
                </a:solidFill>
                <a:latin typeface="+mn-ea"/>
              </a:rPr>
              <a:t>通过一条共享总线将分组直接传送到输出端口</a:t>
            </a:r>
            <a:r>
              <a:rPr lang="zh-CN" altLang="en-US" dirty="0">
                <a:latin typeface="+mn-ea"/>
              </a:rPr>
              <a:t>，不需要选路处理器的干预。</a:t>
            </a:r>
          </a:p>
        </p:txBody>
      </p:sp>
      <p:sp>
        <p:nvSpPr>
          <p:cNvPr id="1047567" name="Text Box 15"/>
          <p:cNvSpPr txBox="1">
            <a:spLocks noChangeArrowheads="1"/>
          </p:cNvSpPr>
          <p:nvPr/>
        </p:nvSpPr>
        <p:spPr bwMode="auto">
          <a:xfrm>
            <a:off x="1226916" y="3013638"/>
            <a:ext cx="6729635" cy="171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marL="342900" indent="-342900">
              <a:lnSpc>
                <a:spcPct val="110000"/>
              </a:lnSpc>
              <a:spcBef>
                <a:spcPct val="0"/>
              </a:spcBef>
              <a:buClr>
                <a:srgbClr val="3333CC"/>
              </a:buClr>
              <a:buFont typeface="Wingdings" panose="05000000000000000000" pitchFamily="2" charset="2"/>
              <a:buChar char="l"/>
            </a:pPr>
            <a:r>
              <a:rPr lang="zh-CN" altLang="en-US" sz="2400" dirty="0">
                <a:solidFill>
                  <a:srgbClr val="000000"/>
                </a:solidFill>
                <a:latin typeface="Microsoft YaHei"/>
                <a:ea typeface="Microsoft YaHei"/>
              </a:rPr>
              <a:t>每次</a:t>
            </a:r>
            <a:r>
              <a:rPr lang="zh-CN" altLang="en-US" sz="2400" dirty="0">
                <a:solidFill>
                  <a:srgbClr val="FF3300"/>
                </a:solidFill>
                <a:latin typeface="Microsoft YaHei"/>
                <a:ea typeface="Microsoft YaHei"/>
              </a:rPr>
              <a:t>只能有一个分组</a:t>
            </a:r>
            <a:r>
              <a:rPr lang="zh-CN" altLang="en-US" sz="2400" dirty="0">
                <a:solidFill>
                  <a:srgbClr val="000000"/>
                </a:solidFill>
                <a:latin typeface="Microsoft YaHei"/>
                <a:ea typeface="Microsoft YaHei"/>
              </a:rPr>
              <a:t>通过总线传送。</a:t>
            </a:r>
            <a:endParaRPr lang="en-US" altLang="zh-CN" sz="2400" dirty="0">
              <a:solidFill>
                <a:srgbClr val="000000"/>
              </a:solidFill>
              <a:latin typeface="Microsoft YaHei"/>
              <a:ea typeface="Microsoft YaHei"/>
            </a:endParaRPr>
          </a:p>
          <a:p>
            <a:pPr marL="342900" indent="-342900">
              <a:lnSpc>
                <a:spcPct val="110000"/>
              </a:lnSpc>
              <a:spcBef>
                <a:spcPct val="0"/>
              </a:spcBef>
              <a:buClr>
                <a:srgbClr val="3333CC"/>
              </a:buClr>
              <a:buFont typeface="Wingdings" panose="05000000000000000000" pitchFamily="2" charset="2"/>
              <a:buChar char="l"/>
            </a:pPr>
            <a:r>
              <a:rPr lang="zh-CN" altLang="en-US" sz="2400" dirty="0">
                <a:solidFill>
                  <a:srgbClr val="000000"/>
                </a:solidFill>
                <a:latin typeface="Microsoft YaHei"/>
                <a:ea typeface="Microsoft YaHei"/>
              </a:rPr>
              <a:t>分组到达一个输入端口时，若</a:t>
            </a:r>
            <a:r>
              <a:rPr lang="zh-CN" altLang="en-US" sz="2400" dirty="0">
                <a:solidFill>
                  <a:srgbClr val="FF3300"/>
                </a:solidFill>
                <a:latin typeface="Microsoft YaHei"/>
                <a:ea typeface="Microsoft YaHei"/>
              </a:rPr>
              <a:t>总线正忙</a:t>
            </a:r>
            <a:r>
              <a:rPr lang="zh-CN" altLang="en-US" sz="2400" dirty="0">
                <a:solidFill>
                  <a:srgbClr val="000000"/>
                </a:solidFill>
                <a:latin typeface="Microsoft YaHei"/>
                <a:ea typeface="Microsoft YaHei"/>
              </a:rPr>
              <a:t>，会被暂时阻塞，在输入端口</a:t>
            </a:r>
            <a:r>
              <a:rPr lang="zh-CN" altLang="en-US" sz="2400" dirty="0">
                <a:solidFill>
                  <a:srgbClr val="FF3300"/>
                </a:solidFill>
                <a:latin typeface="Microsoft YaHei"/>
                <a:ea typeface="Microsoft YaHei"/>
              </a:rPr>
              <a:t>排队</a:t>
            </a:r>
            <a:endParaRPr lang="en-US" altLang="zh-CN" sz="2400" dirty="0">
              <a:solidFill>
                <a:srgbClr val="FF3300"/>
              </a:solidFill>
              <a:latin typeface="Microsoft YaHei"/>
              <a:ea typeface="Microsoft YaHei"/>
            </a:endParaRPr>
          </a:p>
          <a:p>
            <a:pPr marL="342900" indent="-342900">
              <a:lnSpc>
                <a:spcPct val="110000"/>
              </a:lnSpc>
              <a:spcBef>
                <a:spcPct val="0"/>
              </a:spcBef>
              <a:buClr>
                <a:srgbClr val="3333CC"/>
              </a:buClr>
              <a:buFont typeface="Wingdings" panose="05000000000000000000" pitchFamily="2" charset="2"/>
              <a:buChar char="l"/>
            </a:pPr>
            <a:r>
              <a:rPr lang="zh-CN" altLang="en-US" sz="2400" dirty="0">
                <a:solidFill>
                  <a:srgbClr val="000000"/>
                </a:solidFill>
                <a:latin typeface="Microsoft YaHei"/>
                <a:ea typeface="Microsoft YaHei"/>
              </a:rPr>
              <a:t>路由器交换带宽</a:t>
            </a:r>
            <a:r>
              <a:rPr lang="zh-CN" altLang="en-US" sz="2400" dirty="0">
                <a:solidFill>
                  <a:srgbClr val="FF3300"/>
                </a:solidFill>
                <a:latin typeface="Microsoft YaHei"/>
                <a:ea typeface="Microsoft YaHei"/>
              </a:rPr>
              <a:t>受总线速率限制。</a:t>
            </a:r>
          </a:p>
        </p:txBody>
      </p:sp>
      <p:grpSp>
        <p:nvGrpSpPr>
          <p:cNvPr id="60422" name="Group 8"/>
          <p:cNvGrpSpPr>
            <a:grpSpLocks/>
          </p:cNvGrpSpPr>
          <p:nvPr/>
        </p:nvGrpSpPr>
        <p:grpSpPr bwMode="auto">
          <a:xfrm>
            <a:off x="8278285" y="3643875"/>
            <a:ext cx="1187449" cy="215900"/>
            <a:chOff x="876" y="2800"/>
            <a:chExt cx="642" cy="175"/>
          </a:xfrm>
        </p:grpSpPr>
        <p:sp>
          <p:nvSpPr>
            <p:cNvPr id="13" name="Rectangle 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14" name="Rectangle 1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15" name="Rectangle 1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16" name="Rectangle 1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17" name="Line 1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0423" name="Group 14"/>
          <p:cNvGrpSpPr>
            <a:grpSpLocks/>
          </p:cNvGrpSpPr>
          <p:nvPr/>
        </p:nvGrpSpPr>
        <p:grpSpPr bwMode="auto">
          <a:xfrm>
            <a:off x="8276167" y="4039162"/>
            <a:ext cx="1187451" cy="215900"/>
            <a:chOff x="876" y="2800"/>
            <a:chExt cx="642" cy="175"/>
          </a:xfrm>
        </p:grpSpPr>
        <p:sp>
          <p:nvSpPr>
            <p:cNvPr id="19" name="Rectangle 1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0" name="Rectangle 1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1" name="Rectangle 1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2" name="Rectangle 1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3" name="Line 1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0424" name="Group 20"/>
          <p:cNvGrpSpPr>
            <a:grpSpLocks/>
          </p:cNvGrpSpPr>
          <p:nvPr/>
        </p:nvGrpSpPr>
        <p:grpSpPr bwMode="auto">
          <a:xfrm>
            <a:off x="8269818" y="4466200"/>
            <a:ext cx="1187449" cy="215900"/>
            <a:chOff x="876" y="2800"/>
            <a:chExt cx="642" cy="175"/>
          </a:xfrm>
        </p:grpSpPr>
        <p:sp>
          <p:nvSpPr>
            <p:cNvPr id="25" name="Rectangle 2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6" name="Rectangle 2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7" name="Rectangle 2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8" name="Rectangle 2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9" name="Line 2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sp>
        <p:nvSpPr>
          <p:cNvPr id="30" name="Line 26"/>
          <p:cNvSpPr>
            <a:spLocks noChangeShapeType="1"/>
          </p:cNvSpPr>
          <p:nvPr/>
        </p:nvSpPr>
        <p:spPr bwMode="auto">
          <a:xfrm>
            <a:off x="9480551" y="3647050"/>
            <a:ext cx="0" cy="100330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nvGrpSpPr>
          <p:cNvPr id="60426" name="Group 27"/>
          <p:cNvGrpSpPr>
            <a:grpSpLocks/>
          </p:cNvGrpSpPr>
          <p:nvPr/>
        </p:nvGrpSpPr>
        <p:grpSpPr bwMode="auto">
          <a:xfrm>
            <a:off x="9552518" y="3631175"/>
            <a:ext cx="1187449" cy="215900"/>
            <a:chOff x="455" y="3463"/>
            <a:chExt cx="561" cy="136"/>
          </a:xfrm>
        </p:grpSpPr>
        <p:sp>
          <p:nvSpPr>
            <p:cNvPr id="32" name="Rectangle 28"/>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3" name="Rectangle 29"/>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4" name="Rectangle 30"/>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5" name="Rectangle 31"/>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6" name="Line 32"/>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0427" name="Group 33"/>
          <p:cNvGrpSpPr>
            <a:grpSpLocks/>
          </p:cNvGrpSpPr>
          <p:nvPr/>
        </p:nvGrpSpPr>
        <p:grpSpPr bwMode="auto">
          <a:xfrm>
            <a:off x="9558867" y="4023287"/>
            <a:ext cx="1187451" cy="215900"/>
            <a:chOff x="455" y="3463"/>
            <a:chExt cx="561" cy="136"/>
          </a:xfrm>
        </p:grpSpPr>
        <p:sp>
          <p:nvSpPr>
            <p:cNvPr id="38" name="Rectangle 34"/>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9" name="Rectangle 35"/>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0" name="Rectangle 36"/>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1" name="Rectangle 37"/>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2" name="Line 38"/>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0428" name="Group 39"/>
          <p:cNvGrpSpPr>
            <a:grpSpLocks/>
          </p:cNvGrpSpPr>
          <p:nvPr/>
        </p:nvGrpSpPr>
        <p:grpSpPr bwMode="auto">
          <a:xfrm>
            <a:off x="9552518" y="4450325"/>
            <a:ext cx="1187449" cy="215900"/>
            <a:chOff x="455" y="3463"/>
            <a:chExt cx="561" cy="136"/>
          </a:xfrm>
        </p:grpSpPr>
        <p:sp>
          <p:nvSpPr>
            <p:cNvPr id="44" name="Rectangle 4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5" name="Rectangle 4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6" name="Rectangle 4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7" name="Rectangle 4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8" name="Line 4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sp>
        <p:nvSpPr>
          <p:cNvPr id="49" name="Text Box 45"/>
          <p:cNvSpPr txBox="1">
            <a:spLocks noChangeArrowheads="1"/>
          </p:cNvSpPr>
          <p:nvPr/>
        </p:nvSpPr>
        <p:spPr bwMode="auto">
          <a:xfrm>
            <a:off x="9239236" y="4886887"/>
            <a:ext cx="6815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2400">
                <a:solidFill>
                  <a:prstClr val="black"/>
                </a:solidFill>
              </a:rPr>
              <a:t>bus</a:t>
            </a:r>
          </a:p>
        </p:txBody>
      </p:sp>
      <p:sp>
        <p:nvSpPr>
          <p:cNvPr id="60430" name="Freeform 46"/>
          <p:cNvSpPr>
            <a:spLocks/>
          </p:cNvSpPr>
          <p:nvPr/>
        </p:nvSpPr>
        <p:spPr bwMode="auto">
          <a:xfrm>
            <a:off x="8269817" y="3672450"/>
            <a:ext cx="2675467"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3301700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7567"/>
                                        </p:tgtEl>
                                        <p:attrNameLst>
                                          <p:attrName>style.visibility</p:attrName>
                                        </p:attrNameLst>
                                      </p:cBhvr>
                                      <p:to>
                                        <p:strVal val="visible"/>
                                      </p:to>
                                    </p:set>
                                    <p:animEffect transition="in" filter="blinds(horizontal)">
                                      <p:cBhvr>
                                        <p:cTn id="7" dur="500"/>
                                        <p:tgtEl>
                                          <p:spTgt spid="1047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56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idx="4294967295"/>
          </p:nvPr>
        </p:nvSpPr>
        <p:spPr>
          <a:xfrm>
            <a:off x="-1" y="564268"/>
            <a:ext cx="12102957" cy="901700"/>
          </a:xfrm>
          <a:prstGeom prst="rect">
            <a:avLst/>
          </a:prstGeom>
        </p:spPr>
        <p:txBody>
          <a:bodyPr/>
          <a:lstStyle/>
          <a:p>
            <a:pPr algn="ctr"/>
            <a:r>
              <a:rPr lang="zh-CN" altLang="en-US" dirty="0"/>
              <a:t>经交换矩阵交换结构</a:t>
            </a:r>
          </a:p>
        </p:txBody>
      </p:sp>
      <p:sp>
        <p:nvSpPr>
          <p:cNvPr id="1048579" name="Rectangle 3"/>
          <p:cNvSpPr>
            <a:spLocks noGrp="1" noChangeArrowheads="1"/>
          </p:cNvSpPr>
          <p:nvPr>
            <p:ph type="body" idx="4294967295"/>
          </p:nvPr>
        </p:nvSpPr>
        <p:spPr>
          <a:xfrm>
            <a:off x="934947" y="1402468"/>
            <a:ext cx="10233061" cy="3492500"/>
          </a:xfrm>
          <a:prstGeom prst="rect">
            <a:avLst/>
          </a:prstGeom>
        </p:spPr>
        <p:txBody>
          <a:bodyPr/>
          <a:lstStyle/>
          <a:p>
            <a:pPr>
              <a:lnSpc>
                <a:spcPct val="115000"/>
              </a:lnSpc>
              <a:spcBef>
                <a:spcPct val="15000"/>
              </a:spcBef>
            </a:pPr>
            <a:r>
              <a:rPr lang="zh-CN" altLang="en-US" sz="2400" i="1" dirty="0">
                <a:solidFill>
                  <a:srgbClr val="CC3399"/>
                </a:solidFill>
                <a:latin typeface="+mn-ea"/>
              </a:rPr>
              <a:t>纵横式交换机：</a:t>
            </a:r>
            <a:r>
              <a:rPr lang="zh-CN" altLang="en-US" sz="2400" dirty="0">
                <a:latin typeface="+mn-ea"/>
              </a:rPr>
              <a:t>由</a:t>
            </a:r>
            <a:r>
              <a:rPr lang="en-US" altLang="zh-CN" sz="2400" dirty="0">
                <a:latin typeface="+mn-ea"/>
              </a:rPr>
              <a:t>2</a:t>
            </a:r>
            <a:r>
              <a:rPr lang="en-US" altLang="zh-CN" sz="2400" i="1" dirty="0">
                <a:latin typeface="+mn-ea"/>
              </a:rPr>
              <a:t>n </a:t>
            </a:r>
            <a:r>
              <a:rPr lang="zh-CN" altLang="en-US" sz="2400" dirty="0">
                <a:latin typeface="+mn-ea"/>
              </a:rPr>
              <a:t>条总线组成，</a:t>
            </a:r>
            <a:r>
              <a:rPr lang="en-US" altLang="zh-CN" sz="2400" i="1" dirty="0">
                <a:latin typeface="+mn-ea"/>
              </a:rPr>
              <a:t>n </a:t>
            </a:r>
            <a:r>
              <a:rPr lang="zh-CN" altLang="en-US" sz="2400" dirty="0">
                <a:latin typeface="+mn-ea"/>
              </a:rPr>
              <a:t>个输入端口与</a:t>
            </a:r>
            <a:r>
              <a:rPr lang="en-US" altLang="zh-CN" sz="2400" i="1" dirty="0">
                <a:latin typeface="+mn-ea"/>
              </a:rPr>
              <a:t>n </a:t>
            </a:r>
            <a:r>
              <a:rPr lang="zh-CN" altLang="en-US" sz="2400" dirty="0">
                <a:latin typeface="+mn-ea"/>
              </a:rPr>
              <a:t>个输出端口连接。</a:t>
            </a:r>
            <a:endParaRPr lang="zh-CN" altLang="en-US" sz="2400" u="sng" dirty="0">
              <a:latin typeface="+mn-ea"/>
            </a:endParaRPr>
          </a:p>
          <a:p>
            <a:pPr>
              <a:lnSpc>
                <a:spcPct val="115000"/>
              </a:lnSpc>
              <a:spcBef>
                <a:spcPct val="15000"/>
              </a:spcBef>
            </a:pPr>
            <a:r>
              <a:rPr lang="zh-CN" altLang="en-US" sz="2400" dirty="0">
                <a:latin typeface="+mn-ea"/>
              </a:rPr>
              <a:t>到达输入端口的</a:t>
            </a:r>
            <a:r>
              <a:rPr lang="zh-CN" altLang="en-US" sz="2400" dirty="0">
                <a:solidFill>
                  <a:srgbClr val="FF3300"/>
                </a:solidFill>
                <a:latin typeface="+mn-ea"/>
              </a:rPr>
              <a:t>分组沿水平总线穿行</a:t>
            </a:r>
            <a:r>
              <a:rPr lang="zh-CN" altLang="en-US" sz="2400" dirty="0">
                <a:latin typeface="+mn-ea"/>
              </a:rPr>
              <a:t>，直至与所希望的</a:t>
            </a:r>
            <a:r>
              <a:rPr lang="zh-CN" altLang="en-US" sz="2400" dirty="0">
                <a:solidFill>
                  <a:srgbClr val="FF3300"/>
                </a:solidFill>
                <a:latin typeface="+mn-ea"/>
              </a:rPr>
              <a:t>输出端口的垂直总线交叉点</a:t>
            </a:r>
            <a:r>
              <a:rPr lang="zh-CN" altLang="en-US" sz="2400" dirty="0">
                <a:latin typeface="+mn-ea"/>
              </a:rPr>
              <a:t>：</a:t>
            </a:r>
          </a:p>
          <a:p>
            <a:pPr lvl="1">
              <a:lnSpc>
                <a:spcPct val="115000"/>
              </a:lnSpc>
              <a:spcBef>
                <a:spcPct val="15000"/>
              </a:spcBef>
            </a:pPr>
            <a:r>
              <a:rPr lang="zh-CN" altLang="en-US" dirty="0">
                <a:latin typeface="+mn-ea"/>
              </a:rPr>
              <a:t>若该条垂直总线</a:t>
            </a:r>
            <a:r>
              <a:rPr lang="zh-CN" altLang="en-US" dirty="0">
                <a:solidFill>
                  <a:srgbClr val="FF3300"/>
                </a:solidFill>
                <a:latin typeface="+mn-ea"/>
              </a:rPr>
              <a:t>空闲</a:t>
            </a:r>
            <a:r>
              <a:rPr lang="zh-CN" altLang="en-US" dirty="0">
                <a:latin typeface="+mn-ea"/>
              </a:rPr>
              <a:t>，则分组被</a:t>
            </a:r>
            <a:r>
              <a:rPr lang="zh-CN" altLang="en-US" dirty="0">
                <a:solidFill>
                  <a:srgbClr val="FF3300"/>
                </a:solidFill>
                <a:latin typeface="+mn-ea"/>
              </a:rPr>
              <a:t>传送</a:t>
            </a:r>
            <a:r>
              <a:rPr lang="zh-CN" altLang="en-US" dirty="0">
                <a:latin typeface="+mn-ea"/>
              </a:rPr>
              <a:t>到输出端口；</a:t>
            </a:r>
          </a:p>
          <a:p>
            <a:pPr lvl="1">
              <a:lnSpc>
                <a:spcPct val="115000"/>
              </a:lnSpc>
              <a:spcBef>
                <a:spcPct val="15000"/>
              </a:spcBef>
            </a:pPr>
            <a:r>
              <a:rPr lang="zh-CN" altLang="en-US" dirty="0">
                <a:solidFill>
                  <a:srgbClr val="FF3300"/>
                </a:solidFill>
                <a:latin typeface="+mn-ea"/>
              </a:rPr>
              <a:t>否则</a:t>
            </a:r>
            <a:r>
              <a:rPr lang="zh-CN" altLang="en-US" dirty="0">
                <a:latin typeface="+mn-ea"/>
              </a:rPr>
              <a:t>，该到达的分组被阻塞，必须在输入端口</a:t>
            </a:r>
            <a:r>
              <a:rPr lang="zh-CN" altLang="en-US" dirty="0">
                <a:solidFill>
                  <a:srgbClr val="FF3300"/>
                </a:solidFill>
                <a:latin typeface="+mn-ea"/>
              </a:rPr>
              <a:t>排队。</a:t>
            </a:r>
          </a:p>
        </p:txBody>
      </p:sp>
      <p:sp>
        <p:nvSpPr>
          <p:cNvPr id="1048586" name="Text Box 10"/>
          <p:cNvSpPr txBox="1">
            <a:spLocks noChangeArrowheads="1"/>
          </p:cNvSpPr>
          <p:nvPr/>
        </p:nvSpPr>
        <p:spPr bwMode="auto">
          <a:xfrm>
            <a:off x="8331200" y="4526668"/>
            <a:ext cx="3403600" cy="142192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0000"/>
              </a:lnSpc>
              <a:buClr>
                <a:srgbClr val="3333CC"/>
              </a:buClr>
              <a:buFont typeface="ZapfDingbats" pitchFamily="82" charset="2"/>
              <a:buNone/>
            </a:pPr>
            <a:r>
              <a:rPr lang="zh-CN" altLang="en-US" sz="2400" b="1" dirty="0">
                <a:solidFill>
                  <a:srgbClr val="CC3399"/>
                </a:solidFill>
                <a:latin typeface="Adobe 楷体 Std R" panose="02020400000000000000" pitchFamily="18" charset="-122"/>
                <a:ea typeface="Adobe 楷体 Std R" panose="02020400000000000000" pitchFamily="18" charset="-122"/>
              </a:rPr>
              <a:t>高级设计:</a:t>
            </a:r>
            <a:r>
              <a:rPr lang="zh-CN" altLang="en-US" sz="2400" b="1" dirty="0">
                <a:solidFill>
                  <a:srgbClr val="000000"/>
                </a:solidFill>
                <a:latin typeface="Adobe 楷体 Std R" panose="02020400000000000000" pitchFamily="18" charset="-122"/>
                <a:ea typeface="Adobe 楷体 Std R" panose="02020400000000000000" pitchFamily="18" charset="-122"/>
              </a:rPr>
              <a:t> 数据报分割成固定长度信元, 通过交换矩阵来交换信元</a:t>
            </a:r>
          </a:p>
        </p:txBody>
      </p:sp>
      <p:grpSp>
        <p:nvGrpSpPr>
          <p:cNvPr id="61446" name="Group 58"/>
          <p:cNvGrpSpPr>
            <a:grpSpLocks/>
          </p:cNvGrpSpPr>
          <p:nvPr/>
        </p:nvGrpSpPr>
        <p:grpSpPr bwMode="auto">
          <a:xfrm>
            <a:off x="2438402" y="4347282"/>
            <a:ext cx="2821518" cy="2066925"/>
            <a:chOff x="3900" y="2763"/>
            <a:chExt cx="1333" cy="1302"/>
          </a:xfrm>
        </p:grpSpPr>
        <p:grpSp>
          <p:nvGrpSpPr>
            <p:cNvPr id="61447" name="Group 4"/>
            <p:cNvGrpSpPr>
              <a:grpSpLocks/>
            </p:cNvGrpSpPr>
            <p:nvPr/>
          </p:nvGrpSpPr>
          <p:grpSpPr bwMode="auto">
            <a:xfrm>
              <a:off x="3933" y="2763"/>
              <a:ext cx="561" cy="136"/>
              <a:chOff x="876" y="2800"/>
              <a:chExt cx="642" cy="175"/>
            </a:xfrm>
          </p:grpSpPr>
          <p:sp>
            <p:nvSpPr>
              <p:cNvPr id="62" name="Rectangle 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3" name="Rectangle 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4" name="Rectangle 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5" name="Rectangle 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6" name="Line 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1448" name="Group 10"/>
            <p:cNvGrpSpPr>
              <a:grpSpLocks/>
            </p:cNvGrpSpPr>
            <p:nvPr/>
          </p:nvGrpSpPr>
          <p:grpSpPr bwMode="auto">
            <a:xfrm>
              <a:off x="3918" y="3012"/>
              <a:ext cx="561" cy="136"/>
              <a:chOff x="876" y="2800"/>
              <a:chExt cx="642" cy="175"/>
            </a:xfrm>
          </p:grpSpPr>
          <p:sp>
            <p:nvSpPr>
              <p:cNvPr id="57" name="Rectangle 1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8" name="Rectangle 1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9" name="Rectangle 1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0" name="Rectangle 1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1" name="Line 1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1449" name="Group 16"/>
            <p:cNvGrpSpPr>
              <a:grpSpLocks/>
            </p:cNvGrpSpPr>
            <p:nvPr/>
          </p:nvGrpSpPr>
          <p:grpSpPr bwMode="auto">
            <a:xfrm>
              <a:off x="3915" y="3281"/>
              <a:ext cx="561" cy="136"/>
              <a:chOff x="876" y="2800"/>
              <a:chExt cx="642" cy="175"/>
            </a:xfrm>
          </p:grpSpPr>
          <p:sp>
            <p:nvSpPr>
              <p:cNvPr id="52" name="Rectangle 1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3" name="Rectangle 1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4" name="Rectangle 1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5" name="Rectangle 2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6" name="Line 2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1450" name="Group 22"/>
            <p:cNvGrpSpPr>
              <a:grpSpLocks/>
            </p:cNvGrpSpPr>
            <p:nvPr/>
          </p:nvGrpSpPr>
          <p:grpSpPr bwMode="auto">
            <a:xfrm rot="5400000">
              <a:off x="4625" y="3407"/>
              <a:ext cx="564" cy="652"/>
              <a:chOff x="2952" y="2778"/>
              <a:chExt cx="564" cy="652"/>
            </a:xfrm>
          </p:grpSpPr>
          <p:grpSp>
            <p:nvGrpSpPr>
              <p:cNvPr id="61468" name="Group 23"/>
              <p:cNvGrpSpPr>
                <a:grpSpLocks/>
              </p:cNvGrpSpPr>
              <p:nvPr/>
            </p:nvGrpSpPr>
            <p:grpSpPr bwMode="auto">
              <a:xfrm>
                <a:off x="2952" y="2778"/>
                <a:ext cx="561" cy="136"/>
                <a:chOff x="453" y="3465"/>
                <a:chExt cx="561" cy="136"/>
              </a:xfrm>
            </p:grpSpPr>
            <p:sp>
              <p:nvSpPr>
                <p:cNvPr id="47" name="Rectangle 24"/>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8" name="Rectangle 25"/>
                <p:cNvSpPr>
                  <a:spLocks noChangeArrowheads="1"/>
                </p:cNvSpPr>
                <p:nvPr/>
              </p:nvSpPr>
              <p:spPr bwMode="auto">
                <a:xfrm>
                  <a:off x="768" y="3506"/>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9" name="Rectangle 26"/>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0" name="Rectangle 27"/>
                <p:cNvSpPr>
                  <a:spLocks noChangeArrowheads="1"/>
                </p:cNvSpPr>
                <p:nvPr/>
              </p:nvSpPr>
              <p:spPr bwMode="auto">
                <a:xfrm>
                  <a:off x="515" y="3487"/>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1" name="Line 28"/>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1469" name="Group 29"/>
              <p:cNvGrpSpPr>
                <a:grpSpLocks/>
              </p:cNvGrpSpPr>
              <p:nvPr/>
            </p:nvGrpSpPr>
            <p:grpSpPr bwMode="auto">
              <a:xfrm>
                <a:off x="2955" y="3025"/>
                <a:ext cx="561" cy="136"/>
                <a:chOff x="453" y="3465"/>
                <a:chExt cx="561" cy="136"/>
              </a:xfrm>
            </p:grpSpPr>
            <p:sp>
              <p:nvSpPr>
                <p:cNvPr id="42" name="Rectangle 30"/>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3" name="Rectangle 31"/>
                <p:cNvSpPr>
                  <a:spLocks noChangeArrowheads="1"/>
                </p:cNvSpPr>
                <p:nvPr/>
              </p:nvSpPr>
              <p:spPr bwMode="auto">
                <a:xfrm>
                  <a:off x="768" y="3506"/>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4" name="Rectangle 32"/>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5" name="Rectangle 33"/>
                <p:cNvSpPr>
                  <a:spLocks noChangeArrowheads="1"/>
                </p:cNvSpPr>
                <p:nvPr/>
              </p:nvSpPr>
              <p:spPr bwMode="auto">
                <a:xfrm>
                  <a:off x="515" y="3487"/>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6" name="Line 34"/>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1470" name="Group 35"/>
              <p:cNvGrpSpPr>
                <a:grpSpLocks/>
              </p:cNvGrpSpPr>
              <p:nvPr/>
            </p:nvGrpSpPr>
            <p:grpSpPr bwMode="auto">
              <a:xfrm>
                <a:off x="2952" y="3294"/>
                <a:ext cx="561" cy="136"/>
                <a:chOff x="453" y="3465"/>
                <a:chExt cx="561" cy="136"/>
              </a:xfrm>
            </p:grpSpPr>
            <p:sp>
              <p:nvSpPr>
                <p:cNvPr id="37" name="Rectangle 36"/>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8" name="Rectangle 37"/>
                <p:cNvSpPr>
                  <a:spLocks noChangeArrowheads="1"/>
                </p:cNvSpPr>
                <p:nvPr/>
              </p:nvSpPr>
              <p:spPr bwMode="auto">
                <a:xfrm>
                  <a:off x="768" y="3506"/>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9" name="Rectangle 38"/>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0" name="Rectangle 39"/>
                <p:cNvSpPr>
                  <a:spLocks noChangeArrowheads="1"/>
                </p:cNvSpPr>
                <p:nvPr/>
              </p:nvSpPr>
              <p:spPr bwMode="auto">
                <a:xfrm>
                  <a:off x="515" y="3487"/>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1" name="Line 40"/>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sp>
          <p:nvSpPr>
            <p:cNvPr id="17" name="Line 41"/>
            <p:cNvSpPr>
              <a:spLocks noChangeShapeType="1"/>
            </p:cNvSpPr>
            <p:nvPr/>
          </p:nvSpPr>
          <p:spPr bwMode="auto">
            <a:xfrm>
              <a:off x="4494" y="2830"/>
              <a:ext cx="67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8" name="Line 42"/>
            <p:cNvSpPr>
              <a:spLocks noChangeShapeType="1"/>
            </p:cNvSpPr>
            <p:nvPr/>
          </p:nvSpPr>
          <p:spPr bwMode="auto">
            <a:xfrm flipV="1">
              <a:off x="4470" y="3074"/>
              <a:ext cx="700"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9" name="Line 43"/>
            <p:cNvSpPr>
              <a:spLocks noChangeShapeType="1"/>
            </p:cNvSpPr>
            <p:nvPr/>
          </p:nvSpPr>
          <p:spPr bwMode="auto">
            <a:xfrm>
              <a:off x="4470" y="3346"/>
              <a:ext cx="69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0" name="Line 44"/>
            <p:cNvSpPr>
              <a:spLocks noChangeShapeType="1"/>
            </p:cNvSpPr>
            <p:nvPr/>
          </p:nvSpPr>
          <p:spPr bwMode="auto">
            <a:xfrm flipV="1">
              <a:off x="4648" y="2830"/>
              <a:ext cx="0" cy="61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1" name="Line 45"/>
            <p:cNvSpPr>
              <a:spLocks noChangeShapeType="1"/>
            </p:cNvSpPr>
            <p:nvPr/>
          </p:nvSpPr>
          <p:spPr bwMode="auto">
            <a:xfrm flipV="1">
              <a:off x="4914" y="2830"/>
              <a:ext cx="0" cy="61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2" name="Line 46"/>
            <p:cNvSpPr>
              <a:spLocks noChangeShapeType="1"/>
            </p:cNvSpPr>
            <p:nvPr/>
          </p:nvSpPr>
          <p:spPr bwMode="auto">
            <a:xfrm flipV="1">
              <a:off x="5164" y="2824"/>
              <a:ext cx="0" cy="61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3" name="Oval 47"/>
            <p:cNvSpPr>
              <a:spLocks noChangeArrowheads="1"/>
            </p:cNvSpPr>
            <p:nvPr/>
          </p:nvSpPr>
          <p:spPr bwMode="auto">
            <a:xfrm>
              <a:off x="4622" y="280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4" name="Oval 48"/>
            <p:cNvSpPr>
              <a:spLocks noChangeArrowheads="1"/>
            </p:cNvSpPr>
            <p:nvPr/>
          </p:nvSpPr>
          <p:spPr bwMode="auto">
            <a:xfrm>
              <a:off x="4622" y="3048"/>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5" name="Oval 49"/>
            <p:cNvSpPr>
              <a:spLocks noChangeArrowheads="1"/>
            </p:cNvSpPr>
            <p:nvPr/>
          </p:nvSpPr>
          <p:spPr bwMode="auto">
            <a:xfrm>
              <a:off x="4618" y="331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6" name="Oval 50"/>
            <p:cNvSpPr>
              <a:spLocks noChangeArrowheads="1"/>
            </p:cNvSpPr>
            <p:nvPr/>
          </p:nvSpPr>
          <p:spPr bwMode="auto">
            <a:xfrm>
              <a:off x="4890" y="280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7" name="Oval 51"/>
            <p:cNvSpPr>
              <a:spLocks noChangeArrowheads="1"/>
            </p:cNvSpPr>
            <p:nvPr/>
          </p:nvSpPr>
          <p:spPr bwMode="auto">
            <a:xfrm>
              <a:off x="4890" y="3048"/>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8" name="Oval 52"/>
            <p:cNvSpPr>
              <a:spLocks noChangeArrowheads="1"/>
            </p:cNvSpPr>
            <p:nvPr/>
          </p:nvSpPr>
          <p:spPr bwMode="auto">
            <a:xfrm>
              <a:off x="4886" y="331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9" name="Oval 53"/>
            <p:cNvSpPr>
              <a:spLocks noChangeArrowheads="1"/>
            </p:cNvSpPr>
            <p:nvPr/>
          </p:nvSpPr>
          <p:spPr bwMode="auto">
            <a:xfrm>
              <a:off x="5136" y="280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0" name="Oval 54"/>
            <p:cNvSpPr>
              <a:spLocks noChangeArrowheads="1"/>
            </p:cNvSpPr>
            <p:nvPr/>
          </p:nvSpPr>
          <p:spPr bwMode="auto">
            <a:xfrm>
              <a:off x="5136" y="3048"/>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1" name="Oval 55"/>
            <p:cNvSpPr>
              <a:spLocks noChangeArrowheads="1"/>
            </p:cNvSpPr>
            <p:nvPr/>
          </p:nvSpPr>
          <p:spPr bwMode="auto">
            <a:xfrm>
              <a:off x="5132" y="331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2" name="Text Box 56"/>
            <p:cNvSpPr txBox="1">
              <a:spLocks noChangeArrowheads="1"/>
            </p:cNvSpPr>
            <p:nvPr/>
          </p:nvSpPr>
          <p:spPr bwMode="auto">
            <a:xfrm>
              <a:off x="3901" y="3601"/>
              <a:ext cx="5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2000">
                  <a:solidFill>
                    <a:prstClr val="black"/>
                  </a:solidFill>
                </a:rPr>
                <a:t>crossbar</a:t>
              </a:r>
            </a:p>
          </p:txBody>
        </p:sp>
        <p:sp>
          <p:nvSpPr>
            <p:cNvPr id="61467" name="Freeform 57"/>
            <p:cNvSpPr>
              <a:spLocks/>
            </p:cNvSpPr>
            <p:nvPr/>
          </p:nvSpPr>
          <p:spPr bwMode="auto">
            <a:xfrm>
              <a:off x="3900" y="2796"/>
              <a:ext cx="972" cy="1269"/>
            </a:xfrm>
            <a:custGeom>
              <a:avLst/>
              <a:gdLst>
                <a:gd name="T0" fmla="*/ 0 w 972"/>
                <a:gd name="T1" fmla="*/ 3 h 1266"/>
                <a:gd name="T2" fmla="*/ 969 w 972"/>
                <a:gd name="T3" fmla="*/ 0 h 1266"/>
                <a:gd name="T4" fmla="*/ 972 w 972"/>
                <a:gd name="T5" fmla="*/ 1287 h 1266"/>
                <a:gd name="T6" fmla="*/ 0 60000 65536"/>
                <a:gd name="T7" fmla="*/ 0 60000 65536"/>
                <a:gd name="T8" fmla="*/ 0 60000 65536"/>
              </a:gdLst>
              <a:ahLst/>
              <a:cxnLst>
                <a:cxn ang="T6">
                  <a:pos x="T0" y="T1"/>
                </a:cxn>
                <a:cxn ang="T7">
                  <a:pos x="T2" y="T3"/>
                </a:cxn>
                <a:cxn ang="T8">
                  <a:pos x="T4" y="T5"/>
                </a:cxn>
              </a:cxnLst>
              <a:rect l="0" t="0" r="r" b="b"/>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 name="TextBox 1"/>
          <p:cNvSpPr txBox="1"/>
          <p:nvPr/>
        </p:nvSpPr>
        <p:spPr>
          <a:xfrm>
            <a:off x="2002420" y="4196807"/>
            <a:ext cx="312517" cy="369332"/>
          </a:xfrm>
          <a:prstGeom prst="rect">
            <a:avLst/>
          </a:prstGeom>
          <a:noFill/>
        </p:spPr>
        <p:txBody>
          <a:bodyPr wrap="square" rtlCol="0">
            <a:spAutoFit/>
          </a:bodyPr>
          <a:lstStyle/>
          <a:p>
            <a:r>
              <a:rPr lang="en-US" altLang="zh-CN" dirty="0">
                <a:solidFill>
                  <a:prstClr val="black"/>
                </a:solidFill>
              </a:rPr>
              <a:t>A</a:t>
            </a:r>
            <a:endParaRPr lang="zh-CN" altLang="en-US" dirty="0">
              <a:solidFill>
                <a:prstClr val="black"/>
              </a:solidFill>
            </a:endParaRPr>
          </a:p>
        </p:txBody>
      </p:sp>
      <p:sp>
        <p:nvSpPr>
          <p:cNvPr id="67" name="TextBox 66"/>
          <p:cNvSpPr txBox="1"/>
          <p:nvPr/>
        </p:nvSpPr>
        <p:spPr>
          <a:xfrm>
            <a:off x="2002419" y="4659685"/>
            <a:ext cx="312517" cy="369332"/>
          </a:xfrm>
          <a:prstGeom prst="rect">
            <a:avLst/>
          </a:prstGeom>
          <a:noFill/>
        </p:spPr>
        <p:txBody>
          <a:bodyPr wrap="square" rtlCol="0">
            <a:spAutoFit/>
          </a:bodyPr>
          <a:lstStyle/>
          <a:p>
            <a:r>
              <a:rPr lang="en-US" altLang="zh-CN" dirty="0">
                <a:solidFill>
                  <a:prstClr val="black"/>
                </a:solidFill>
              </a:rPr>
              <a:t>B</a:t>
            </a:r>
            <a:endParaRPr lang="zh-CN" altLang="en-US" dirty="0">
              <a:solidFill>
                <a:prstClr val="black"/>
              </a:solidFill>
            </a:endParaRPr>
          </a:p>
        </p:txBody>
      </p:sp>
      <p:sp>
        <p:nvSpPr>
          <p:cNvPr id="68" name="TextBox 67"/>
          <p:cNvSpPr txBox="1"/>
          <p:nvPr/>
        </p:nvSpPr>
        <p:spPr>
          <a:xfrm>
            <a:off x="2002418" y="5132063"/>
            <a:ext cx="312517" cy="369332"/>
          </a:xfrm>
          <a:prstGeom prst="rect">
            <a:avLst/>
          </a:prstGeom>
          <a:noFill/>
        </p:spPr>
        <p:txBody>
          <a:bodyPr wrap="square" rtlCol="0">
            <a:spAutoFit/>
          </a:bodyPr>
          <a:lstStyle/>
          <a:p>
            <a:r>
              <a:rPr lang="en-US" altLang="zh-CN" dirty="0">
                <a:solidFill>
                  <a:prstClr val="black"/>
                </a:solidFill>
              </a:rPr>
              <a:t>C</a:t>
            </a:r>
            <a:endParaRPr lang="zh-CN" altLang="en-US" dirty="0">
              <a:solidFill>
                <a:prstClr val="black"/>
              </a:solidFill>
            </a:endParaRPr>
          </a:p>
        </p:txBody>
      </p:sp>
      <p:sp>
        <p:nvSpPr>
          <p:cNvPr id="69" name="TextBox 68"/>
          <p:cNvSpPr txBox="1"/>
          <p:nvPr/>
        </p:nvSpPr>
        <p:spPr>
          <a:xfrm>
            <a:off x="3880759" y="6440776"/>
            <a:ext cx="312517" cy="369332"/>
          </a:xfrm>
          <a:prstGeom prst="rect">
            <a:avLst/>
          </a:prstGeom>
          <a:noFill/>
        </p:spPr>
        <p:txBody>
          <a:bodyPr wrap="square" rtlCol="0">
            <a:spAutoFit/>
          </a:bodyPr>
          <a:lstStyle/>
          <a:p>
            <a:r>
              <a:rPr lang="en-US" altLang="zh-CN" dirty="0">
                <a:solidFill>
                  <a:prstClr val="black"/>
                </a:solidFill>
              </a:rPr>
              <a:t>D</a:t>
            </a:r>
            <a:endParaRPr lang="zh-CN" altLang="en-US" dirty="0">
              <a:solidFill>
                <a:prstClr val="black"/>
              </a:solidFill>
            </a:endParaRPr>
          </a:p>
        </p:txBody>
      </p:sp>
      <p:sp>
        <p:nvSpPr>
          <p:cNvPr id="70" name="TextBox 69"/>
          <p:cNvSpPr txBox="1"/>
          <p:nvPr/>
        </p:nvSpPr>
        <p:spPr>
          <a:xfrm>
            <a:off x="4435168" y="6425783"/>
            <a:ext cx="312517" cy="369332"/>
          </a:xfrm>
          <a:prstGeom prst="rect">
            <a:avLst/>
          </a:prstGeom>
          <a:noFill/>
        </p:spPr>
        <p:txBody>
          <a:bodyPr wrap="square" rtlCol="0">
            <a:spAutoFit/>
          </a:bodyPr>
          <a:lstStyle/>
          <a:p>
            <a:r>
              <a:rPr lang="en-US" altLang="zh-CN" dirty="0">
                <a:solidFill>
                  <a:prstClr val="black"/>
                </a:solidFill>
              </a:rPr>
              <a:t>E</a:t>
            </a:r>
            <a:endParaRPr lang="zh-CN" altLang="en-US" dirty="0">
              <a:solidFill>
                <a:prstClr val="black"/>
              </a:solidFill>
            </a:endParaRPr>
          </a:p>
        </p:txBody>
      </p:sp>
      <p:sp>
        <p:nvSpPr>
          <p:cNvPr id="71" name="TextBox 70"/>
          <p:cNvSpPr txBox="1"/>
          <p:nvPr/>
        </p:nvSpPr>
        <p:spPr>
          <a:xfrm>
            <a:off x="4955492" y="6414208"/>
            <a:ext cx="312517" cy="369332"/>
          </a:xfrm>
          <a:prstGeom prst="rect">
            <a:avLst/>
          </a:prstGeom>
          <a:noFill/>
        </p:spPr>
        <p:txBody>
          <a:bodyPr wrap="square" rtlCol="0">
            <a:spAutoFit/>
          </a:bodyPr>
          <a:lstStyle/>
          <a:p>
            <a:r>
              <a:rPr lang="en-US" altLang="zh-CN" dirty="0">
                <a:solidFill>
                  <a:prstClr val="black"/>
                </a:solidFill>
              </a:rPr>
              <a:t>F</a:t>
            </a:r>
            <a:endParaRPr lang="zh-CN" altLang="en-US" dirty="0">
              <a:solidFill>
                <a:prstClr val="black"/>
              </a:solidFill>
            </a:endParaRPr>
          </a:p>
        </p:txBody>
      </p:sp>
      <p:sp>
        <p:nvSpPr>
          <p:cNvPr id="3" name="TextBox 2"/>
          <p:cNvSpPr txBox="1"/>
          <p:nvPr/>
        </p:nvSpPr>
        <p:spPr>
          <a:xfrm>
            <a:off x="5741042" y="4196807"/>
            <a:ext cx="2245489" cy="1938992"/>
          </a:xfrm>
          <a:prstGeom prst="rect">
            <a:avLst/>
          </a:prstGeom>
          <a:noFill/>
        </p:spPr>
        <p:txBody>
          <a:bodyPr wrap="square" rtlCol="0">
            <a:spAutoFit/>
          </a:bodyPr>
          <a:lstStyle/>
          <a:p>
            <a:pPr algn="just"/>
            <a:r>
              <a:rPr lang="zh-CN" altLang="en-US" sz="2000" dirty="0">
                <a:solidFill>
                  <a:prstClr val="black"/>
                </a:solidFill>
              </a:rPr>
              <a:t>从</a:t>
            </a:r>
            <a:r>
              <a:rPr lang="en-US" altLang="zh-CN" sz="2000" dirty="0">
                <a:solidFill>
                  <a:prstClr val="black"/>
                </a:solidFill>
              </a:rPr>
              <a:t>A</a:t>
            </a:r>
            <a:r>
              <a:rPr lang="zh-CN" altLang="en-US" sz="2000" dirty="0">
                <a:solidFill>
                  <a:prstClr val="black"/>
                </a:solidFill>
              </a:rPr>
              <a:t>到</a:t>
            </a:r>
            <a:r>
              <a:rPr lang="en-US" altLang="zh-CN" sz="2000" dirty="0">
                <a:solidFill>
                  <a:prstClr val="black"/>
                </a:solidFill>
              </a:rPr>
              <a:t>E</a:t>
            </a:r>
            <a:r>
              <a:rPr lang="zh-CN" altLang="en-US" sz="2000" dirty="0">
                <a:solidFill>
                  <a:prstClr val="black"/>
                </a:solidFill>
              </a:rPr>
              <a:t>端口转发分组，从</a:t>
            </a:r>
            <a:r>
              <a:rPr lang="en-US" altLang="zh-CN" sz="2000" dirty="0">
                <a:solidFill>
                  <a:prstClr val="black"/>
                </a:solidFill>
              </a:rPr>
              <a:t>B</a:t>
            </a:r>
            <a:r>
              <a:rPr lang="zh-CN" altLang="en-US" sz="2000" dirty="0">
                <a:solidFill>
                  <a:prstClr val="black"/>
                </a:solidFill>
              </a:rPr>
              <a:t>到</a:t>
            </a:r>
            <a:r>
              <a:rPr lang="en-US" altLang="zh-CN" sz="2000" dirty="0">
                <a:solidFill>
                  <a:prstClr val="black"/>
                </a:solidFill>
              </a:rPr>
              <a:t>D</a:t>
            </a:r>
            <a:r>
              <a:rPr lang="zh-CN" altLang="en-US" sz="2000" dirty="0">
                <a:solidFill>
                  <a:prstClr val="black"/>
                </a:solidFill>
              </a:rPr>
              <a:t>端口转发分组可以同时进行，因此速率高于经总线的交换结构</a:t>
            </a:r>
          </a:p>
        </p:txBody>
      </p:sp>
    </p:spTree>
    <p:extLst>
      <p:ext uri="{BB962C8B-B14F-4D97-AF65-F5344CB8AC3E}">
        <p14:creationId xmlns:p14="http://schemas.microsoft.com/office/powerpoint/2010/main" val="2203089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48579">
                                            <p:txEl>
                                              <p:pRg st="1" end="1"/>
                                            </p:txEl>
                                          </p:spTgt>
                                        </p:tgtEl>
                                        <p:attrNameLst>
                                          <p:attrName>style.visibility</p:attrName>
                                        </p:attrNameLst>
                                      </p:cBhvr>
                                      <p:to>
                                        <p:strVal val="visible"/>
                                      </p:to>
                                    </p:set>
                                    <p:animEffect transition="in" filter="blinds(horizontal)">
                                      <p:cBhvr>
                                        <p:cTn id="7" dur="500"/>
                                        <p:tgtEl>
                                          <p:spTgt spid="10485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48579">
                                            <p:txEl>
                                              <p:pRg st="2" end="2"/>
                                            </p:txEl>
                                          </p:spTgt>
                                        </p:tgtEl>
                                        <p:attrNameLst>
                                          <p:attrName>style.visibility</p:attrName>
                                        </p:attrNameLst>
                                      </p:cBhvr>
                                      <p:to>
                                        <p:strVal val="visible"/>
                                      </p:to>
                                    </p:set>
                                    <p:animEffect transition="in" filter="blinds(horizontal)">
                                      <p:cBhvr>
                                        <p:cTn id="12" dur="500"/>
                                        <p:tgtEl>
                                          <p:spTgt spid="104857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48579">
                                            <p:txEl>
                                              <p:pRg st="3" end="3"/>
                                            </p:txEl>
                                          </p:spTgt>
                                        </p:tgtEl>
                                        <p:attrNameLst>
                                          <p:attrName>style.visibility</p:attrName>
                                        </p:attrNameLst>
                                      </p:cBhvr>
                                      <p:to>
                                        <p:strVal val="visible"/>
                                      </p:to>
                                    </p:set>
                                    <p:animEffect transition="in" filter="blinds(horizontal)">
                                      <p:cBhvr>
                                        <p:cTn id="15" dur="500"/>
                                        <p:tgtEl>
                                          <p:spTgt spid="1048579">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48586"/>
                                        </p:tgtEl>
                                        <p:attrNameLst>
                                          <p:attrName>style.visibility</p:attrName>
                                        </p:attrNameLst>
                                      </p:cBhvr>
                                      <p:to>
                                        <p:strVal val="visible"/>
                                      </p:to>
                                    </p:set>
                                    <p:animEffect transition="in" filter="dissolve">
                                      <p:cBhvr>
                                        <p:cTn id="20" dur="500"/>
                                        <p:tgtEl>
                                          <p:spTgt spid="1048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idx="4294967295"/>
          </p:nvPr>
        </p:nvSpPr>
        <p:spPr>
          <a:xfrm>
            <a:off x="-1" y="668438"/>
            <a:ext cx="12061861" cy="1143000"/>
          </a:xfrm>
          <a:prstGeom prst="rect">
            <a:avLst/>
          </a:prstGeom>
        </p:spPr>
        <p:txBody>
          <a:bodyPr/>
          <a:lstStyle/>
          <a:p>
            <a:pPr algn="ctr"/>
            <a:r>
              <a:rPr lang="zh-CN" altLang="en-US" dirty="0">
                <a:latin typeface="+mn-ea"/>
                <a:ea typeface="+mn-ea"/>
              </a:rPr>
              <a:t>输出端口</a:t>
            </a:r>
          </a:p>
        </p:txBody>
      </p:sp>
      <p:sp>
        <p:nvSpPr>
          <p:cNvPr id="62468" name="Rectangle 3"/>
          <p:cNvSpPr>
            <a:spLocks noGrp="1" noChangeArrowheads="1"/>
          </p:cNvSpPr>
          <p:nvPr>
            <p:ph type="body" idx="4294967295"/>
          </p:nvPr>
        </p:nvSpPr>
        <p:spPr>
          <a:xfrm>
            <a:off x="823384" y="1735239"/>
            <a:ext cx="10363200" cy="2501900"/>
          </a:xfrm>
          <a:prstGeom prst="rect">
            <a:avLst/>
          </a:prstGeom>
        </p:spPr>
        <p:txBody>
          <a:bodyPr/>
          <a:lstStyle/>
          <a:p>
            <a:pPr>
              <a:lnSpc>
                <a:spcPct val="110000"/>
              </a:lnSpc>
              <a:spcBef>
                <a:spcPct val="15000"/>
              </a:spcBef>
            </a:pPr>
            <a:r>
              <a:rPr lang="zh-CN" altLang="en-US" sz="2400" dirty="0">
                <a:latin typeface="+mn-ea"/>
              </a:rPr>
              <a:t>取出存放在输出端口内存中的分组，并将其传输到输出链路上。</a:t>
            </a:r>
          </a:p>
          <a:p>
            <a:pPr>
              <a:lnSpc>
                <a:spcPct val="110000"/>
              </a:lnSpc>
              <a:spcBef>
                <a:spcPct val="15000"/>
              </a:spcBef>
            </a:pPr>
            <a:r>
              <a:rPr lang="zh-CN" altLang="en-US" sz="2400" dirty="0">
                <a:latin typeface="+mn-ea"/>
              </a:rPr>
              <a:t>当交换结构将分组交付给</a:t>
            </a:r>
            <a:r>
              <a:rPr lang="zh-CN" altLang="en-US" sz="2400" dirty="0">
                <a:solidFill>
                  <a:srgbClr val="FF0000"/>
                </a:solidFill>
                <a:latin typeface="+mn-ea"/>
              </a:rPr>
              <a:t>输出端口的速率超过输出链路速率</a:t>
            </a:r>
            <a:r>
              <a:rPr lang="zh-CN" altLang="en-US" sz="2400" dirty="0">
                <a:latin typeface="+mn-ea"/>
              </a:rPr>
              <a:t>，就需要排队与缓存管理功能。当输出端口的缓冲区溢出时，就会出现延时和丢包。</a:t>
            </a:r>
          </a:p>
        </p:txBody>
      </p:sp>
      <p:sp>
        <p:nvSpPr>
          <p:cNvPr id="14" name="Rectangle 5"/>
          <p:cNvSpPr>
            <a:spLocks noChangeArrowheads="1"/>
          </p:cNvSpPr>
          <p:nvPr/>
        </p:nvSpPr>
        <p:spPr bwMode="auto">
          <a:xfrm>
            <a:off x="3964518" y="3741838"/>
            <a:ext cx="6091767" cy="1836738"/>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15" name="Rectangle 6"/>
          <p:cNvSpPr>
            <a:spLocks noChangeArrowheads="1"/>
          </p:cNvSpPr>
          <p:nvPr/>
        </p:nvSpPr>
        <p:spPr bwMode="auto">
          <a:xfrm>
            <a:off x="7861300" y="4200627"/>
            <a:ext cx="1890184" cy="828675"/>
          </a:xfrm>
          <a:prstGeom prst="rect">
            <a:avLst/>
          </a:prstGeom>
          <a:solidFill>
            <a:schemeClr val="bg1"/>
          </a:solidFill>
          <a:ln w="28575">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a:solidFill>
                  <a:srgbClr val="000000"/>
                </a:solidFill>
                <a:latin typeface="+mn-ea"/>
              </a:rPr>
              <a:t>line</a:t>
            </a:r>
          </a:p>
          <a:p>
            <a:pPr algn="ctr" eaLnBrk="0" hangingPunct="0">
              <a:defRPr/>
            </a:pPr>
            <a:r>
              <a:rPr lang="en-US">
                <a:solidFill>
                  <a:srgbClr val="000000"/>
                </a:solidFill>
                <a:latin typeface="+mn-ea"/>
              </a:rPr>
              <a:t>termination</a:t>
            </a:r>
          </a:p>
        </p:txBody>
      </p:sp>
      <p:sp>
        <p:nvSpPr>
          <p:cNvPr id="16" name="Rectangle 7"/>
          <p:cNvSpPr>
            <a:spLocks noChangeArrowheads="1"/>
          </p:cNvSpPr>
          <p:nvPr/>
        </p:nvSpPr>
        <p:spPr bwMode="auto">
          <a:xfrm>
            <a:off x="6115051" y="3927576"/>
            <a:ext cx="1536700" cy="1409700"/>
          </a:xfrm>
          <a:prstGeom prst="rect">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17" name="Line 10"/>
          <p:cNvSpPr>
            <a:spLocks noChangeShapeType="1"/>
          </p:cNvSpPr>
          <p:nvPr/>
        </p:nvSpPr>
        <p:spPr bwMode="auto">
          <a:xfrm>
            <a:off x="5877984" y="4646713"/>
            <a:ext cx="2540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18" name="Line 11"/>
          <p:cNvSpPr>
            <a:spLocks noChangeShapeType="1"/>
          </p:cNvSpPr>
          <p:nvPr/>
        </p:nvSpPr>
        <p:spPr bwMode="auto">
          <a:xfrm>
            <a:off x="7655984" y="4603852"/>
            <a:ext cx="254000"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19" name="Line 12"/>
          <p:cNvSpPr>
            <a:spLocks noChangeShapeType="1"/>
          </p:cNvSpPr>
          <p:nvPr/>
        </p:nvSpPr>
        <p:spPr bwMode="auto">
          <a:xfrm flipV="1">
            <a:off x="9732434" y="4645127"/>
            <a:ext cx="982133"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20" name="Rectangle 13"/>
          <p:cNvSpPr>
            <a:spLocks noChangeArrowheads="1"/>
          </p:cNvSpPr>
          <p:nvPr/>
        </p:nvSpPr>
        <p:spPr bwMode="auto">
          <a:xfrm>
            <a:off x="6159500" y="4237139"/>
            <a:ext cx="1407584"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a:solidFill>
                  <a:srgbClr val="000000"/>
                </a:solidFill>
                <a:latin typeface="+mn-ea"/>
              </a:rPr>
              <a:t>link </a:t>
            </a:r>
          </a:p>
          <a:p>
            <a:pPr algn="ctr" eaLnBrk="0" hangingPunct="0">
              <a:lnSpc>
                <a:spcPct val="90000"/>
              </a:lnSpc>
              <a:defRPr/>
            </a:pPr>
            <a:r>
              <a:rPr lang="en-US">
                <a:solidFill>
                  <a:srgbClr val="000000"/>
                </a:solidFill>
                <a:latin typeface="+mn-ea"/>
              </a:rPr>
              <a:t>layer </a:t>
            </a:r>
          </a:p>
          <a:p>
            <a:pPr algn="ctr" eaLnBrk="0" hangingPunct="0">
              <a:lnSpc>
                <a:spcPct val="90000"/>
              </a:lnSpc>
              <a:defRPr/>
            </a:pPr>
            <a:r>
              <a:rPr lang="en-US">
                <a:solidFill>
                  <a:srgbClr val="000000"/>
                </a:solidFill>
                <a:latin typeface="+mn-ea"/>
              </a:rPr>
              <a:t>protocol</a:t>
            </a:r>
          </a:p>
          <a:p>
            <a:pPr algn="ctr" eaLnBrk="0" hangingPunct="0">
              <a:lnSpc>
                <a:spcPct val="90000"/>
              </a:lnSpc>
              <a:defRPr/>
            </a:pPr>
            <a:r>
              <a:rPr lang="en-US">
                <a:solidFill>
                  <a:srgbClr val="000000"/>
                </a:solidFill>
                <a:latin typeface="+mn-ea"/>
              </a:rPr>
              <a:t>(send)</a:t>
            </a:r>
          </a:p>
        </p:txBody>
      </p:sp>
      <p:sp>
        <p:nvSpPr>
          <p:cNvPr id="21" name="Rectangle 16"/>
          <p:cNvSpPr>
            <a:spLocks noChangeArrowheads="1"/>
          </p:cNvSpPr>
          <p:nvPr/>
        </p:nvSpPr>
        <p:spPr bwMode="auto">
          <a:xfrm>
            <a:off x="1885951" y="4030764"/>
            <a:ext cx="1407583"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a:solidFill>
                  <a:srgbClr val="000000"/>
                </a:solidFill>
                <a:latin typeface="+mn-ea"/>
              </a:rPr>
              <a:t>switch</a:t>
            </a:r>
          </a:p>
          <a:p>
            <a:pPr algn="ctr" eaLnBrk="0" hangingPunct="0">
              <a:lnSpc>
                <a:spcPct val="90000"/>
              </a:lnSpc>
              <a:defRPr/>
            </a:pPr>
            <a:r>
              <a:rPr lang="en-US">
                <a:solidFill>
                  <a:srgbClr val="000000"/>
                </a:solidFill>
                <a:latin typeface="+mn-ea"/>
              </a:rPr>
              <a:t>fabric</a:t>
            </a:r>
          </a:p>
        </p:txBody>
      </p:sp>
      <p:grpSp>
        <p:nvGrpSpPr>
          <p:cNvPr id="62477" name="Group 28"/>
          <p:cNvGrpSpPr>
            <a:grpSpLocks/>
          </p:cNvGrpSpPr>
          <p:nvPr/>
        </p:nvGrpSpPr>
        <p:grpSpPr bwMode="auto">
          <a:xfrm>
            <a:off x="4167718" y="3878363"/>
            <a:ext cx="1663700" cy="1504950"/>
            <a:chOff x="3180" y="909"/>
            <a:chExt cx="786" cy="948"/>
          </a:xfrm>
        </p:grpSpPr>
        <p:sp>
          <p:nvSpPr>
            <p:cNvPr id="23" name="Rectangle 8"/>
            <p:cNvSpPr>
              <a:spLocks noChangeArrowheads="1"/>
            </p:cNvSpPr>
            <p:nvPr/>
          </p:nvSpPr>
          <p:spPr bwMode="auto">
            <a:xfrm>
              <a:off x="3180" y="909"/>
              <a:ext cx="786" cy="948"/>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24" name="Text Box 14"/>
            <p:cNvSpPr txBox="1">
              <a:spLocks noChangeArrowheads="1"/>
            </p:cNvSpPr>
            <p:nvPr/>
          </p:nvSpPr>
          <p:spPr bwMode="auto">
            <a:xfrm>
              <a:off x="3297" y="917"/>
              <a:ext cx="593"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r>
                <a:rPr lang="en-US" altLang="zh-CN" sz="1800">
                  <a:solidFill>
                    <a:srgbClr val="000000"/>
                  </a:solidFill>
                  <a:latin typeface="+mn-ea"/>
                  <a:ea typeface="+mn-ea"/>
                </a:rPr>
                <a:t>datagram</a:t>
              </a:r>
            </a:p>
            <a:p>
              <a:pPr algn="ctr" eaLnBrk="0" hangingPunct="0">
                <a:defRPr/>
              </a:pPr>
              <a:r>
                <a:rPr lang="en-US" altLang="zh-CN" sz="1800">
                  <a:solidFill>
                    <a:srgbClr val="000000"/>
                  </a:solidFill>
                  <a:latin typeface="+mn-ea"/>
                  <a:ea typeface="+mn-ea"/>
                </a:rPr>
                <a:t>buffer</a:t>
              </a:r>
            </a:p>
            <a:p>
              <a:pPr algn="ctr" eaLnBrk="0" hangingPunct="0">
                <a:defRPr/>
              </a:pPr>
              <a:endParaRPr lang="en-US" altLang="zh-CN" sz="1800">
                <a:solidFill>
                  <a:srgbClr val="000000"/>
                </a:solidFill>
                <a:latin typeface="+mn-ea"/>
                <a:ea typeface="+mn-ea"/>
              </a:endParaRPr>
            </a:p>
            <a:p>
              <a:pPr algn="ctr" eaLnBrk="0" hangingPunct="0">
                <a:defRPr/>
              </a:pPr>
              <a:endParaRPr lang="en-US" altLang="zh-CN" sz="1800">
                <a:solidFill>
                  <a:srgbClr val="000000"/>
                </a:solidFill>
                <a:latin typeface="+mn-ea"/>
                <a:ea typeface="+mn-ea"/>
              </a:endParaRPr>
            </a:p>
            <a:p>
              <a:pPr algn="ctr" eaLnBrk="0" hangingPunct="0">
                <a:defRPr/>
              </a:pPr>
              <a:r>
                <a:rPr lang="en-US" altLang="zh-CN" sz="1800">
                  <a:solidFill>
                    <a:srgbClr val="000000"/>
                  </a:solidFill>
                  <a:latin typeface="+mn-ea"/>
                  <a:ea typeface="+mn-ea"/>
                </a:rPr>
                <a:t>queueing</a:t>
              </a:r>
            </a:p>
          </p:txBody>
        </p:sp>
        <p:grpSp>
          <p:nvGrpSpPr>
            <p:cNvPr id="62483" name="Group 17"/>
            <p:cNvGrpSpPr>
              <a:grpSpLocks/>
            </p:cNvGrpSpPr>
            <p:nvPr/>
          </p:nvGrpSpPr>
          <p:grpSpPr bwMode="auto">
            <a:xfrm>
              <a:off x="3260" y="1299"/>
              <a:ext cx="626" cy="295"/>
              <a:chOff x="310" y="3526"/>
              <a:chExt cx="1040" cy="457"/>
            </a:xfrm>
          </p:grpSpPr>
          <p:sp>
            <p:nvSpPr>
              <p:cNvPr id="26" name="Rectangle 18"/>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27" name="Line 19"/>
              <p:cNvSpPr>
                <a:spLocks noChangeShapeType="1"/>
              </p:cNvSpPr>
              <p:nvPr/>
            </p:nvSpPr>
            <p:spPr bwMode="auto">
              <a:xfrm>
                <a:off x="446"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28" name="Line 20"/>
              <p:cNvSpPr>
                <a:spLocks noChangeShapeType="1"/>
              </p:cNvSpPr>
              <p:nvPr/>
            </p:nvSpPr>
            <p:spPr bwMode="auto">
              <a:xfrm>
                <a:off x="558"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29" name="Line 21"/>
              <p:cNvSpPr>
                <a:spLocks noChangeShapeType="1"/>
              </p:cNvSpPr>
              <p:nvPr/>
            </p:nvSpPr>
            <p:spPr bwMode="auto">
              <a:xfrm>
                <a:off x="671"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0" name="Line 22"/>
              <p:cNvSpPr>
                <a:spLocks noChangeShapeType="1"/>
              </p:cNvSpPr>
              <p:nvPr/>
            </p:nvSpPr>
            <p:spPr bwMode="auto">
              <a:xfrm>
                <a:off x="782"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1" name="Line 23"/>
              <p:cNvSpPr>
                <a:spLocks noChangeShapeType="1"/>
              </p:cNvSpPr>
              <p:nvPr/>
            </p:nvSpPr>
            <p:spPr bwMode="auto">
              <a:xfrm>
                <a:off x="895"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2" name="Line 24"/>
              <p:cNvSpPr>
                <a:spLocks noChangeShapeType="1"/>
              </p:cNvSpPr>
              <p:nvPr/>
            </p:nvSpPr>
            <p:spPr bwMode="auto">
              <a:xfrm>
                <a:off x="1006"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3" name="Line 25"/>
              <p:cNvSpPr>
                <a:spLocks noChangeShapeType="1"/>
              </p:cNvSpPr>
              <p:nvPr/>
            </p:nvSpPr>
            <p:spPr bwMode="auto">
              <a:xfrm>
                <a:off x="1121"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4" name="Line 26"/>
              <p:cNvSpPr>
                <a:spLocks noChangeShapeType="1"/>
              </p:cNvSpPr>
              <p:nvPr/>
            </p:nvSpPr>
            <p:spPr bwMode="auto">
              <a:xfrm>
                <a:off x="1229"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grpSp>
      </p:grpSp>
      <p:sp>
        <p:nvSpPr>
          <p:cNvPr id="35" name="Line 27"/>
          <p:cNvSpPr>
            <a:spLocks noChangeShapeType="1"/>
          </p:cNvSpPr>
          <p:nvPr/>
        </p:nvSpPr>
        <p:spPr bwMode="auto">
          <a:xfrm>
            <a:off x="3115734" y="3606901"/>
            <a:ext cx="14817" cy="2195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6" name="Line 9"/>
          <p:cNvSpPr>
            <a:spLocks noChangeShapeType="1"/>
          </p:cNvSpPr>
          <p:nvPr/>
        </p:nvSpPr>
        <p:spPr bwMode="auto">
          <a:xfrm flipV="1">
            <a:off x="3105151" y="4689576"/>
            <a:ext cx="12340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Tree>
    <p:extLst>
      <p:ext uri="{BB962C8B-B14F-4D97-AF65-F5344CB8AC3E}">
        <p14:creationId xmlns:p14="http://schemas.microsoft.com/office/powerpoint/2010/main" val="2088053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idx="4294967295"/>
          </p:nvPr>
        </p:nvSpPr>
        <p:spPr>
          <a:xfrm>
            <a:off x="0" y="720367"/>
            <a:ext cx="12080240" cy="457200"/>
          </a:xfrm>
          <a:prstGeom prst="rect">
            <a:avLst/>
          </a:prstGeom>
        </p:spPr>
        <p:txBody>
          <a:bodyPr/>
          <a:lstStyle/>
          <a:p>
            <a:pPr algn="ctr"/>
            <a:r>
              <a:rPr lang="zh-CN" altLang="en-US" dirty="0">
                <a:latin typeface="+mn-ea"/>
                <a:ea typeface="+mn-ea"/>
              </a:rPr>
              <a:t>输入端口排队</a:t>
            </a:r>
            <a:endParaRPr lang="en-US" altLang="zh-CN" dirty="0">
              <a:latin typeface="+mn-ea"/>
              <a:ea typeface="+mn-ea"/>
            </a:endParaRPr>
          </a:p>
        </p:txBody>
      </p:sp>
      <p:sp>
        <p:nvSpPr>
          <p:cNvPr id="31750" name="Rectangle 3"/>
          <p:cNvSpPr>
            <a:spLocks noGrp="1" noChangeArrowheads="1"/>
          </p:cNvSpPr>
          <p:nvPr>
            <p:ph type="body" idx="4294967295"/>
          </p:nvPr>
        </p:nvSpPr>
        <p:spPr>
          <a:xfrm>
            <a:off x="711200" y="1555392"/>
            <a:ext cx="10708640" cy="2649538"/>
          </a:xfrm>
          <a:prstGeom prst="rect">
            <a:avLst/>
          </a:prstGeom>
        </p:spPr>
        <p:txBody>
          <a:bodyPr/>
          <a:lstStyle/>
          <a:p>
            <a:r>
              <a:rPr lang="zh-CN" altLang="en-US" sz="2400" dirty="0">
                <a:latin typeface="+mn-ea"/>
              </a:rPr>
              <a:t>当交换结构的速度慢于输入端口的速度，就会在输入端口的缓冲区发生排队</a:t>
            </a:r>
            <a:endParaRPr lang="en-US" altLang="zh-CN" sz="2400" dirty="0">
              <a:latin typeface="+mn-ea"/>
            </a:endParaRPr>
          </a:p>
          <a:p>
            <a:pPr lvl="1"/>
            <a:r>
              <a:rPr lang="zh-CN" altLang="en-US" dirty="0">
                <a:solidFill>
                  <a:srgbClr val="FF0000"/>
                </a:solidFill>
                <a:latin typeface="+mn-ea"/>
              </a:rPr>
              <a:t>会导致排队延时和由于输入缓冲区溢出导致的丢包！</a:t>
            </a:r>
            <a:endParaRPr lang="en-US" altLang="zh-CN" dirty="0">
              <a:solidFill>
                <a:srgbClr val="FF0000"/>
              </a:solidFill>
              <a:latin typeface="+mn-ea"/>
            </a:endParaRPr>
          </a:p>
          <a:p>
            <a:r>
              <a:rPr lang="zh-CN" altLang="en-US" sz="2400" dirty="0">
                <a:solidFill>
                  <a:srgbClr val="CC0000"/>
                </a:solidFill>
                <a:latin typeface="+mn-ea"/>
              </a:rPr>
              <a:t>线头阻塞（</a:t>
            </a:r>
            <a:r>
              <a:rPr lang="en-US" altLang="zh-CN" sz="2400" dirty="0">
                <a:solidFill>
                  <a:srgbClr val="CC0000"/>
                </a:solidFill>
                <a:latin typeface="+mn-ea"/>
              </a:rPr>
              <a:t>Head-of-the-Line (HOL) blocking</a:t>
            </a:r>
            <a:r>
              <a:rPr lang="zh-CN" altLang="en-US" sz="2400" dirty="0">
                <a:solidFill>
                  <a:srgbClr val="CC0000"/>
                </a:solidFill>
                <a:latin typeface="+mn-ea"/>
              </a:rPr>
              <a:t>）</a:t>
            </a:r>
            <a:r>
              <a:rPr lang="en-US" altLang="zh-CN" sz="2400" dirty="0">
                <a:solidFill>
                  <a:srgbClr val="CC0000"/>
                </a:solidFill>
                <a:latin typeface="+mn-ea"/>
              </a:rPr>
              <a:t>:</a:t>
            </a:r>
            <a:r>
              <a:rPr lang="en-US" altLang="zh-CN" sz="2400" dirty="0">
                <a:latin typeface="+mn-ea"/>
              </a:rPr>
              <a:t> </a:t>
            </a:r>
            <a:r>
              <a:rPr lang="zh-CN" altLang="en-US" sz="2400" dirty="0">
                <a:solidFill>
                  <a:srgbClr val="CC0000"/>
                </a:solidFill>
                <a:latin typeface="+mn-ea"/>
              </a:rPr>
              <a:t>在队列前面的被阻塞的数据报会阻止队列中的其他数据报被转发。</a:t>
            </a:r>
            <a:endParaRPr lang="en-US" altLang="zh-CN" sz="2400" dirty="0">
              <a:solidFill>
                <a:srgbClr val="CC0000"/>
              </a:solidFill>
              <a:latin typeface="+mn-ea"/>
            </a:endParaRPr>
          </a:p>
        </p:txBody>
      </p:sp>
      <p:grpSp>
        <p:nvGrpSpPr>
          <p:cNvPr id="47110" name="Group 7"/>
          <p:cNvGrpSpPr>
            <a:grpSpLocks/>
          </p:cNvGrpSpPr>
          <p:nvPr/>
        </p:nvGrpSpPr>
        <p:grpSpPr bwMode="auto">
          <a:xfrm>
            <a:off x="1852084" y="3703597"/>
            <a:ext cx="4036483" cy="1809750"/>
            <a:chOff x="523" y="976"/>
            <a:chExt cx="2099" cy="1356"/>
          </a:xfrm>
        </p:grpSpPr>
        <p:sp>
          <p:nvSpPr>
            <p:cNvPr id="31796" name="Rectangle 8"/>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nvGrpSpPr>
            <p:cNvPr id="47156" name="Group 9"/>
            <p:cNvGrpSpPr>
              <a:grpSpLocks/>
            </p:cNvGrpSpPr>
            <p:nvPr/>
          </p:nvGrpSpPr>
          <p:grpSpPr bwMode="auto">
            <a:xfrm>
              <a:off x="804" y="997"/>
              <a:ext cx="249" cy="1295"/>
              <a:chOff x="748" y="997"/>
              <a:chExt cx="249" cy="1295"/>
            </a:xfrm>
          </p:grpSpPr>
          <p:sp>
            <p:nvSpPr>
              <p:cNvPr id="31816" name="Rectangle 10"/>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817" name="Rectangle 11"/>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818" name="Rectangle 12"/>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grpSp>
          <p:nvGrpSpPr>
            <p:cNvPr id="47157" name="Group 13"/>
            <p:cNvGrpSpPr>
              <a:grpSpLocks/>
            </p:cNvGrpSpPr>
            <p:nvPr/>
          </p:nvGrpSpPr>
          <p:grpSpPr bwMode="auto">
            <a:xfrm>
              <a:off x="2109" y="1002"/>
              <a:ext cx="249" cy="1295"/>
              <a:chOff x="748" y="997"/>
              <a:chExt cx="249" cy="1295"/>
            </a:xfrm>
          </p:grpSpPr>
          <p:sp>
            <p:nvSpPr>
              <p:cNvPr id="31813" name="Rectangle 14"/>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814" name="Rectangle 15"/>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815" name="Rectangle 16"/>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sp>
          <p:nvSpPr>
            <p:cNvPr id="31799" name="Line 17"/>
            <p:cNvSpPr>
              <a:spLocks noChangeShapeType="1"/>
            </p:cNvSpPr>
            <p:nvPr/>
          </p:nvSpPr>
          <p:spPr bwMode="auto">
            <a:xfrm>
              <a:off x="1946" y="1181"/>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0" name="Line 18"/>
            <p:cNvSpPr>
              <a:spLocks noChangeShapeType="1"/>
            </p:cNvSpPr>
            <p:nvPr/>
          </p:nvSpPr>
          <p:spPr bwMode="auto">
            <a:xfrm>
              <a:off x="1940" y="1644"/>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1" name="Line 19"/>
            <p:cNvSpPr>
              <a:spLocks noChangeShapeType="1"/>
            </p:cNvSpPr>
            <p:nvPr/>
          </p:nvSpPr>
          <p:spPr bwMode="auto">
            <a:xfrm>
              <a:off x="1940" y="2119"/>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2" name="Line 20"/>
            <p:cNvSpPr>
              <a:spLocks noChangeShapeType="1"/>
            </p:cNvSpPr>
            <p:nvPr/>
          </p:nvSpPr>
          <p:spPr bwMode="auto">
            <a:xfrm>
              <a:off x="1044" y="1164"/>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3" name="Line 21"/>
            <p:cNvSpPr>
              <a:spLocks noChangeShapeType="1"/>
            </p:cNvSpPr>
            <p:nvPr/>
          </p:nvSpPr>
          <p:spPr bwMode="auto">
            <a:xfrm>
              <a:off x="1038" y="162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4" name="Line 22"/>
            <p:cNvSpPr>
              <a:spLocks noChangeShapeType="1"/>
            </p:cNvSpPr>
            <p:nvPr/>
          </p:nvSpPr>
          <p:spPr bwMode="auto">
            <a:xfrm>
              <a:off x="1038" y="2102"/>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nvGrpSpPr>
            <p:cNvPr id="47164" name="Group 23"/>
            <p:cNvGrpSpPr>
              <a:grpSpLocks/>
            </p:cNvGrpSpPr>
            <p:nvPr/>
          </p:nvGrpSpPr>
          <p:grpSpPr bwMode="auto">
            <a:xfrm>
              <a:off x="523" y="1169"/>
              <a:ext cx="288" cy="939"/>
              <a:chOff x="-60" y="1148"/>
              <a:chExt cx="168" cy="939"/>
            </a:xfrm>
          </p:grpSpPr>
          <p:sp>
            <p:nvSpPr>
              <p:cNvPr id="31810" name="Line 24"/>
              <p:cNvSpPr>
                <a:spLocks noChangeShapeType="1"/>
              </p:cNvSpPr>
              <p:nvPr/>
            </p:nvSpPr>
            <p:spPr bwMode="auto">
              <a:xfrm>
                <a:off x="-54" y="1148"/>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11" name="Line 25"/>
              <p:cNvSpPr>
                <a:spLocks noChangeShapeType="1"/>
              </p:cNvSpPr>
              <p:nvPr/>
            </p:nvSpPr>
            <p:spPr bwMode="auto">
              <a:xfrm>
                <a:off x="-60" y="161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12" name="Line 26"/>
              <p:cNvSpPr>
                <a:spLocks noChangeShapeType="1"/>
              </p:cNvSpPr>
              <p:nvPr/>
            </p:nvSpPr>
            <p:spPr bwMode="auto">
              <a:xfrm>
                <a:off x="-60" y="2087"/>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grpSp>
          <p:nvGrpSpPr>
            <p:cNvPr id="47165" name="Group 27"/>
            <p:cNvGrpSpPr>
              <a:grpSpLocks/>
            </p:cNvGrpSpPr>
            <p:nvPr/>
          </p:nvGrpSpPr>
          <p:grpSpPr bwMode="auto">
            <a:xfrm>
              <a:off x="2334" y="1173"/>
              <a:ext cx="288" cy="939"/>
              <a:chOff x="-60" y="1148"/>
              <a:chExt cx="168" cy="939"/>
            </a:xfrm>
          </p:grpSpPr>
          <p:sp>
            <p:nvSpPr>
              <p:cNvPr id="31807" name="Line 28"/>
              <p:cNvSpPr>
                <a:spLocks noChangeShapeType="1"/>
              </p:cNvSpPr>
              <p:nvPr/>
            </p:nvSpPr>
            <p:spPr bwMode="auto">
              <a:xfrm>
                <a:off x="-54" y="1148"/>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8" name="Line 29"/>
              <p:cNvSpPr>
                <a:spLocks noChangeShapeType="1"/>
              </p:cNvSpPr>
              <p:nvPr/>
            </p:nvSpPr>
            <p:spPr bwMode="auto">
              <a:xfrm>
                <a:off x="-60" y="1615"/>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9" name="Line 30"/>
              <p:cNvSpPr>
                <a:spLocks noChangeShapeType="1"/>
              </p:cNvSpPr>
              <p:nvPr/>
            </p:nvSpPr>
            <p:spPr bwMode="auto">
              <a:xfrm>
                <a:off x="-60" y="2087"/>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grpSp>
      <p:sp>
        <p:nvSpPr>
          <p:cNvPr id="31752" name="Rectangle 55"/>
          <p:cNvSpPr>
            <a:spLocks noChangeArrowheads="1"/>
          </p:cNvSpPr>
          <p:nvPr/>
        </p:nvSpPr>
        <p:spPr bwMode="auto">
          <a:xfrm>
            <a:off x="2455334" y="3700423"/>
            <a:ext cx="336551" cy="130175"/>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53" name="Rectangle 56"/>
          <p:cNvSpPr>
            <a:spLocks noChangeArrowheads="1"/>
          </p:cNvSpPr>
          <p:nvPr/>
        </p:nvSpPr>
        <p:spPr bwMode="auto">
          <a:xfrm>
            <a:off x="2436284" y="4432260"/>
            <a:ext cx="336549" cy="131762"/>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54" name="Rectangle 57"/>
          <p:cNvSpPr>
            <a:spLocks noChangeArrowheads="1"/>
          </p:cNvSpPr>
          <p:nvPr/>
        </p:nvSpPr>
        <p:spPr bwMode="auto">
          <a:xfrm>
            <a:off x="2434167" y="5067261"/>
            <a:ext cx="336551" cy="130175"/>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55" name="Rectangle 58"/>
          <p:cNvSpPr>
            <a:spLocks noChangeArrowheads="1"/>
          </p:cNvSpPr>
          <p:nvPr/>
        </p:nvSpPr>
        <p:spPr bwMode="auto">
          <a:xfrm>
            <a:off x="1976967" y="3695660"/>
            <a:ext cx="336551" cy="131762"/>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56" name="Rectangle 59"/>
          <p:cNvSpPr>
            <a:spLocks noChangeArrowheads="1"/>
          </p:cNvSpPr>
          <p:nvPr/>
        </p:nvSpPr>
        <p:spPr bwMode="auto">
          <a:xfrm>
            <a:off x="1970618" y="5056148"/>
            <a:ext cx="336549" cy="131763"/>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57" name="Line 60"/>
          <p:cNvSpPr>
            <a:spLocks noChangeShapeType="1"/>
          </p:cNvSpPr>
          <p:nvPr/>
        </p:nvSpPr>
        <p:spPr bwMode="auto">
          <a:xfrm>
            <a:off x="2844800" y="3755986"/>
            <a:ext cx="1972733" cy="1587"/>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47117" name="Freeform 61"/>
          <p:cNvSpPr>
            <a:spLocks/>
          </p:cNvSpPr>
          <p:nvPr/>
        </p:nvSpPr>
        <p:spPr bwMode="auto">
          <a:xfrm>
            <a:off x="2904067" y="4154447"/>
            <a:ext cx="1860551"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Lst>
            <a:ahLst/>
            <a:cxnLst>
              <a:cxn ang="T6">
                <a:pos x="T0" y="T1"/>
              </a:cxn>
              <a:cxn ang="T7">
                <a:pos x="T2" y="T3"/>
              </a:cxn>
              <a:cxn ang="T8">
                <a:pos x="T4" y="T5"/>
              </a:cxn>
            </a:cxnLst>
            <a:rect l="0" t="0" r="r" b="b"/>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sp>
        <p:nvSpPr>
          <p:cNvPr id="31759" name="Text Box 62"/>
          <p:cNvSpPr txBox="1">
            <a:spLocks noChangeArrowheads="1"/>
          </p:cNvSpPr>
          <p:nvPr/>
        </p:nvSpPr>
        <p:spPr bwMode="auto">
          <a:xfrm>
            <a:off x="1799167" y="5610186"/>
            <a:ext cx="4521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dirty="0">
                <a:solidFill>
                  <a:prstClr val="black"/>
                </a:solidFill>
                <a:latin typeface="+mn-ea"/>
                <a:ea typeface="+mn-ea"/>
              </a:rPr>
              <a:t>输出端口竞争</a:t>
            </a:r>
            <a:r>
              <a:rPr lang="en-US" dirty="0">
                <a:solidFill>
                  <a:prstClr val="black"/>
                </a:solidFill>
                <a:latin typeface="+mn-ea"/>
                <a:ea typeface="+mn-ea"/>
              </a:rPr>
              <a:t>:</a:t>
            </a:r>
          </a:p>
          <a:p>
            <a:pPr algn="ctr">
              <a:defRPr/>
            </a:pPr>
            <a:r>
              <a:rPr lang="zh-CN" altLang="en-US" dirty="0">
                <a:solidFill>
                  <a:prstClr val="black"/>
                </a:solidFill>
                <a:latin typeface="+mn-ea"/>
                <a:ea typeface="+mn-ea"/>
              </a:rPr>
              <a:t>只有一个红色的数据报可以被转移</a:t>
            </a:r>
            <a:endParaRPr lang="en-US" dirty="0">
              <a:solidFill>
                <a:prstClr val="black"/>
              </a:solidFill>
              <a:latin typeface="+mn-ea"/>
              <a:ea typeface="+mn-ea"/>
            </a:endParaRPr>
          </a:p>
          <a:p>
            <a:pPr algn="ctr">
              <a:defRPr/>
            </a:pPr>
            <a:r>
              <a:rPr lang="zh-CN" altLang="en-US" dirty="0">
                <a:solidFill>
                  <a:prstClr val="black"/>
                </a:solidFill>
                <a:latin typeface="+mn-ea"/>
                <a:ea typeface="+mn-ea"/>
              </a:rPr>
              <a:t>左下角的红色分组被阻塞</a:t>
            </a:r>
            <a:endParaRPr lang="en-US" i="1" dirty="0">
              <a:solidFill>
                <a:prstClr val="black"/>
              </a:solidFill>
              <a:latin typeface="+mn-ea"/>
              <a:ea typeface="+mn-ea"/>
            </a:endParaRPr>
          </a:p>
        </p:txBody>
      </p:sp>
      <p:sp>
        <p:nvSpPr>
          <p:cNvPr id="31760" name="Text Box 64"/>
          <p:cNvSpPr txBox="1">
            <a:spLocks noChangeArrowheads="1"/>
          </p:cNvSpPr>
          <p:nvPr/>
        </p:nvSpPr>
        <p:spPr bwMode="auto">
          <a:xfrm>
            <a:off x="3369734" y="4500523"/>
            <a:ext cx="7989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latin typeface="+mn-ea"/>
                <a:ea typeface="+mn-ea"/>
              </a:rPr>
              <a:t>switch</a:t>
            </a:r>
          </a:p>
          <a:p>
            <a:pPr>
              <a:defRPr/>
            </a:pPr>
            <a:r>
              <a:rPr lang="en-US" sz="1600">
                <a:solidFill>
                  <a:prstClr val="black"/>
                </a:solidFill>
                <a:latin typeface="+mn-ea"/>
                <a:ea typeface="+mn-ea"/>
              </a:rPr>
              <a:t>fabric</a:t>
            </a:r>
          </a:p>
        </p:txBody>
      </p:sp>
      <p:sp>
        <p:nvSpPr>
          <p:cNvPr id="31761" name="Line 73"/>
          <p:cNvSpPr>
            <a:spLocks noChangeShapeType="1"/>
          </p:cNvSpPr>
          <p:nvPr/>
        </p:nvSpPr>
        <p:spPr bwMode="auto">
          <a:xfrm>
            <a:off x="2832101" y="4500522"/>
            <a:ext cx="1945217" cy="19050"/>
          </a:xfrm>
          <a:prstGeom prst="line">
            <a:avLst/>
          </a:prstGeom>
          <a:noFill/>
          <a:ln w="28575">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nvGrpSpPr>
          <p:cNvPr id="435279" name="Group 79"/>
          <p:cNvGrpSpPr>
            <a:grpSpLocks/>
          </p:cNvGrpSpPr>
          <p:nvPr/>
        </p:nvGrpSpPr>
        <p:grpSpPr bwMode="auto">
          <a:xfrm>
            <a:off x="6506634" y="3724235"/>
            <a:ext cx="4036484" cy="2541588"/>
            <a:chOff x="3074" y="2025"/>
            <a:chExt cx="1907" cy="1601"/>
          </a:xfrm>
        </p:grpSpPr>
        <p:grpSp>
          <p:nvGrpSpPr>
            <p:cNvPr id="47122" name="Group 31"/>
            <p:cNvGrpSpPr>
              <a:grpSpLocks/>
            </p:cNvGrpSpPr>
            <p:nvPr/>
          </p:nvGrpSpPr>
          <p:grpSpPr bwMode="auto">
            <a:xfrm>
              <a:off x="3074" y="2047"/>
              <a:ext cx="1907" cy="1140"/>
              <a:chOff x="523" y="976"/>
              <a:chExt cx="2099" cy="1356"/>
            </a:xfrm>
          </p:grpSpPr>
          <p:sp>
            <p:nvSpPr>
              <p:cNvPr id="31773" name="Rectangle 32"/>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nvGrpSpPr>
              <p:cNvPr id="47133" name="Group 33"/>
              <p:cNvGrpSpPr>
                <a:grpSpLocks/>
              </p:cNvGrpSpPr>
              <p:nvPr/>
            </p:nvGrpSpPr>
            <p:grpSpPr bwMode="auto">
              <a:xfrm>
                <a:off x="804" y="997"/>
                <a:ext cx="249" cy="1295"/>
                <a:chOff x="748" y="997"/>
                <a:chExt cx="249" cy="1295"/>
              </a:xfrm>
            </p:grpSpPr>
            <p:sp>
              <p:nvSpPr>
                <p:cNvPr id="31793" name="Rectangle 34"/>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94" name="Rectangle 35"/>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95" name="Rectangle 36"/>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grpSp>
            <p:nvGrpSpPr>
              <p:cNvPr id="47134" name="Group 37"/>
              <p:cNvGrpSpPr>
                <a:grpSpLocks/>
              </p:cNvGrpSpPr>
              <p:nvPr/>
            </p:nvGrpSpPr>
            <p:grpSpPr bwMode="auto">
              <a:xfrm>
                <a:off x="2109" y="1002"/>
                <a:ext cx="249" cy="1295"/>
                <a:chOff x="748" y="997"/>
                <a:chExt cx="249" cy="1295"/>
              </a:xfrm>
            </p:grpSpPr>
            <p:sp>
              <p:nvSpPr>
                <p:cNvPr id="31790" name="Rectangle 38"/>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91" name="Rectangle 39"/>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sz="1800">
                    <a:solidFill>
                      <a:prstClr val="black"/>
                    </a:solidFill>
                    <a:latin typeface="+mn-ea"/>
                    <a:ea typeface="+mn-ea"/>
                  </a:endParaRPr>
                </a:p>
              </p:txBody>
            </p:sp>
            <p:sp>
              <p:nvSpPr>
                <p:cNvPr id="31792" name="Rectangle 40"/>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sp>
            <p:nvSpPr>
              <p:cNvPr id="31776" name="Line 41"/>
              <p:cNvSpPr>
                <a:spLocks noChangeShapeType="1"/>
              </p:cNvSpPr>
              <p:nvPr/>
            </p:nvSpPr>
            <p:spPr bwMode="auto">
              <a:xfrm>
                <a:off x="1946" y="1181"/>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77" name="Line 42"/>
              <p:cNvSpPr>
                <a:spLocks noChangeShapeType="1"/>
              </p:cNvSpPr>
              <p:nvPr/>
            </p:nvSpPr>
            <p:spPr bwMode="auto">
              <a:xfrm>
                <a:off x="1940" y="1644"/>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78" name="Line 43"/>
              <p:cNvSpPr>
                <a:spLocks noChangeShapeType="1"/>
              </p:cNvSpPr>
              <p:nvPr/>
            </p:nvSpPr>
            <p:spPr bwMode="auto">
              <a:xfrm>
                <a:off x="1940" y="2119"/>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79" name="Line 44"/>
              <p:cNvSpPr>
                <a:spLocks noChangeShapeType="1"/>
              </p:cNvSpPr>
              <p:nvPr/>
            </p:nvSpPr>
            <p:spPr bwMode="auto">
              <a:xfrm>
                <a:off x="1044" y="1164"/>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0" name="Line 45"/>
              <p:cNvSpPr>
                <a:spLocks noChangeShapeType="1"/>
              </p:cNvSpPr>
              <p:nvPr/>
            </p:nvSpPr>
            <p:spPr bwMode="auto">
              <a:xfrm>
                <a:off x="1038" y="162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1" name="Line 46"/>
              <p:cNvSpPr>
                <a:spLocks noChangeShapeType="1"/>
              </p:cNvSpPr>
              <p:nvPr/>
            </p:nvSpPr>
            <p:spPr bwMode="auto">
              <a:xfrm>
                <a:off x="1038" y="2102"/>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nvGrpSpPr>
              <p:cNvPr id="47141" name="Group 47"/>
              <p:cNvGrpSpPr>
                <a:grpSpLocks/>
              </p:cNvGrpSpPr>
              <p:nvPr/>
            </p:nvGrpSpPr>
            <p:grpSpPr bwMode="auto">
              <a:xfrm>
                <a:off x="523" y="1169"/>
                <a:ext cx="288" cy="939"/>
                <a:chOff x="-60" y="1148"/>
                <a:chExt cx="168" cy="939"/>
              </a:xfrm>
            </p:grpSpPr>
            <p:sp>
              <p:nvSpPr>
                <p:cNvPr id="31787" name="Line 48"/>
                <p:cNvSpPr>
                  <a:spLocks noChangeShapeType="1"/>
                </p:cNvSpPr>
                <p:nvPr/>
              </p:nvSpPr>
              <p:spPr bwMode="auto">
                <a:xfrm>
                  <a:off x="-54" y="1148"/>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8" name="Line 49"/>
                <p:cNvSpPr>
                  <a:spLocks noChangeShapeType="1"/>
                </p:cNvSpPr>
                <p:nvPr/>
              </p:nvSpPr>
              <p:spPr bwMode="auto">
                <a:xfrm>
                  <a:off x="-60" y="161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9" name="Line 50"/>
                <p:cNvSpPr>
                  <a:spLocks noChangeShapeType="1"/>
                </p:cNvSpPr>
                <p:nvPr/>
              </p:nvSpPr>
              <p:spPr bwMode="auto">
                <a:xfrm>
                  <a:off x="-60" y="2087"/>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grpSp>
            <p:nvGrpSpPr>
              <p:cNvPr id="47142" name="Group 51"/>
              <p:cNvGrpSpPr>
                <a:grpSpLocks/>
              </p:cNvGrpSpPr>
              <p:nvPr/>
            </p:nvGrpSpPr>
            <p:grpSpPr bwMode="auto">
              <a:xfrm>
                <a:off x="2334" y="1173"/>
                <a:ext cx="288" cy="939"/>
                <a:chOff x="-60" y="1148"/>
                <a:chExt cx="168" cy="939"/>
              </a:xfrm>
            </p:grpSpPr>
            <p:sp>
              <p:nvSpPr>
                <p:cNvPr id="31784" name="Line 52"/>
                <p:cNvSpPr>
                  <a:spLocks noChangeShapeType="1"/>
                </p:cNvSpPr>
                <p:nvPr/>
              </p:nvSpPr>
              <p:spPr bwMode="auto">
                <a:xfrm>
                  <a:off x="-54" y="1148"/>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5" name="Line 53"/>
                <p:cNvSpPr>
                  <a:spLocks noChangeShapeType="1"/>
                </p:cNvSpPr>
                <p:nvPr/>
              </p:nvSpPr>
              <p:spPr bwMode="auto">
                <a:xfrm>
                  <a:off x="-60" y="1615"/>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6" name="Line 54"/>
                <p:cNvSpPr>
                  <a:spLocks noChangeShapeType="1"/>
                </p:cNvSpPr>
                <p:nvPr/>
              </p:nvSpPr>
              <p:spPr bwMode="auto">
                <a:xfrm>
                  <a:off x="-60" y="2087"/>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grpSp>
        <p:sp>
          <p:nvSpPr>
            <p:cNvPr id="31764" name="Text Box 63"/>
            <p:cNvSpPr txBox="1">
              <a:spLocks noChangeArrowheads="1"/>
            </p:cNvSpPr>
            <p:nvPr/>
          </p:nvSpPr>
          <p:spPr bwMode="auto">
            <a:xfrm>
              <a:off x="3287" y="3219"/>
              <a:ext cx="1407"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zh-CN" altLang="en-US" sz="1800" dirty="0">
                  <a:solidFill>
                    <a:prstClr val="black"/>
                  </a:solidFill>
                  <a:latin typeface="+mn-ea"/>
                  <a:ea typeface="+mn-ea"/>
                </a:rPr>
                <a:t>一个分组时间之后：</a:t>
              </a:r>
              <a:r>
                <a:rPr lang="zh-CN" altLang="en-US" sz="1800" dirty="0">
                  <a:solidFill>
                    <a:srgbClr val="FF0000"/>
                  </a:solidFill>
                  <a:latin typeface="+mn-ea"/>
                  <a:ea typeface="+mn-ea"/>
                </a:rPr>
                <a:t>绿色分组经历了</a:t>
              </a:r>
              <a:r>
                <a:rPr lang="en-US" altLang="zh-CN" sz="1800" dirty="0">
                  <a:solidFill>
                    <a:srgbClr val="FF0000"/>
                  </a:solidFill>
                  <a:latin typeface="+mn-ea"/>
                  <a:ea typeface="+mn-ea"/>
                </a:rPr>
                <a:t>HOL</a:t>
              </a:r>
              <a:r>
                <a:rPr lang="zh-CN" altLang="en-US" sz="1800" dirty="0">
                  <a:solidFill>
                    <a:srgbClr val="FF0000"/>
                  </a:solidFill>
                  <a:latin typeface="+mn-ea"/>
                  <a:ea typeface="+mn-ea"/>
                </a:rPr>
                <a:t>阻塞</a:t>
              </a:r>
              <a:endParaRPr lang="en-US" altLang="zh-CN" sz="1800" dirty="0">
                <a:solidFill>
                  <a:srgbClr val="FF0000"/>
                </a:solidFill>
                <a:latin typeface="+mn-ea"/>
                <a:ea typeface="+mn-ea"/>
              </a:endParaRPr>
            </a:p>
          </p:txBody>
        </p:sp>
        <p:sp>
          <p:nvSpPr>
            <p:cNvPr id="31765" name="Text Box 65"/>
            <p:cNvSpPr txBox="1">
              <a:spLocks noChangeArrowheads="1"/>
            </p:cNvSpPr>
            <p:nvPr/>
          </p:nvSpPr>
          <p:spPr bwMode="auto">
            <a:xfrm>
              <a:off x="3778" y="2507"/>
              <a:ext cx="37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latin typeface="+mn-ea"/>
                  <a:ea typeface="+mn-ea"/>
                </a:rPr>
                <a:t>switch</a:t>
              </a:r>
            </a:p>
            <a:p>
              <a:pPr>
                <a:defRPr/>
              </a:pPr>
              <a:r>
                <a:rPr lang="en-US" sz="1600">
                  <a:solidFill>
                    <a:prstClr val="black"/>
                  </a:solidFill>
                  <a:latin typeface="+mn-ea"/>
                  <a:ea typeface="+mn-ea"/>
                </a:rPr>
                <a:t>fabric</a:t>
              </a:r>
            </a:p>
          </p:txBody>
        </p:sp>
        <p:sp>
          <p:nvSpPr>
            <p:cNvPr id="31766" name="Rectangle 66"/>
            <p:cNvSpPr>
              <a:spLocks noChangeArrowheads="1"/>
            </p:cNvSpPr>
            <p:nvPr/>
          </p:nvSpPr>
          <p:spPr bwMode="auto">
            <a:xfrm>
              <a:off x="4551" y="2025"/>
              <a:ext cx="159" cy="8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67" name="Rectangle 69"/>
            <p:cNvSpPr>
              <a:spLocks noChangeArrowheads="1"/>
            </p:cNvSpPr>
            <p:nvPr/>
          </p:nvSpPr>
          <p:spPr bwMode="auto">
            <a:xfrm>
              <a:off x="3363" y="2050"/>
              <a:ext cx="159" cy="82"/>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68" name="Rectangle 70"/>
            <p:cNvSpPr>
              <a:spLocks noChangeArrowheads="1"/>
            </p:cNvSpPr>
            <p:nvPr/>
          </p:nvSpPr>
          <p:spPr bwMode="auto">
            <a:xfrm>
              <a:off x="3360" y="2916"/>
              <a:ext cx="159" cy="8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47128" name="Freeform 71"/>
            <p:cNvSpPr>
              <a:spLocks/>
            </p:cNvSpPr>
            <p:nvPr/>
          </p:nvSpPr>
          <p:spPr bwMode="auto">
            <a:xfrm>
              <a:off x="3585" y="2324"/>
              <a:ext cx="878" cy="618"/>
            </a:xfrm>
            <a:custGeom>
              <a:avLst/>
              <a:gdLst>
                <a:gd name="T0" fmla="*/ 0 w 967"/>
                <a:gd name="T1" fmla="*/ 309 h 735"/>
                <a:gd name="T2" fmla="*/ 321 w 967"/>
                <a:gd name="T3" fmla="*/ 309 h 735"/>
                <a:gd name="T4" fmla="*/ 597 w 967"/>
                <a:gd name="T5" fmla="*/ 0 h 735"/>
                <a:gd name="T6" fmla="*/ 0 60000 65536"/>
                <a:gd name="T7" fmla="*/ 0 60000 65536"/>
                <a:gd name="T8" fmla="*/ 0 60000 65536"/>
              </a:gdLst>
              <a:ahLst/>
              <a:cxnLst>
                <a:cxn ang="T6">
                  <a:pos x="T0" y="T1"/>
                </a:cxn>
                <a:cxn ang="T7">
                  <a:pos x="T2" y="T3"/>
                </a:cxn>
                <a:cxn ang="T8">
                  <a:pos x="T4" y="T5"/>
                </a:cxn>
              </a:cxnLst>
              <a:rect l="0" t="0" r="r" b="b"/>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sp>
          <p:nvSpPr>
            <p:cNvPr id="47129" name="Freeform 72"/>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Lst>
              <a:ahLst/>
              <a:cxnLst>
                <a:cxn ang="T6">
                  <a:pos x="T0" y="T1"/>
                </a:cxn>
                <a:cxn ang="T7">
                  <a:pos x="T2" y="T3"/>
                </a:cxn>
                <a:cxn ang="T8">
                  <a:pos x="T4" y="T5"/>
                </a:cxn>
              </a:cxnLst>
              <a:rect l="0" t="0" r="r" b="b"/>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sp>
          <p:nvSpPr>
            <p:cNvPr id="31771" name="Rectangle 76"/>
            <p:cNvSpPr>
              <a:spLocks noChangeArrowheads="1"/>
            </p:cNvSpPr>
            <p:nvPr/>
          </p:nvSpPr>
          <p:spPr bwMode="auto">
            <a:xfrm>
              <a:off x="3141" y="2890"/>
              <a:ext cx="159" cy="83"/>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72" name="Rectangle 77"/>
            <p:cNvSpPr>
              <a:spLocks noChangeArrowheads="1"/>
            </p:cNvSpPr>
            <p:nvPr/>
          </p:nvSpPr>
          <p:spPr bwMode="auto">
            <a:xfrm>
              <a:off x="4542" y="2518"/>
              <a:ext cx="159" cy="83"/>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spTree>
    <p:extLst>
      <p:ext uri="{BB962C8B-B14F-4D97-AF65-F5344CB8AC3E}">
        <p14:creationId xmlns:p14="http://schemas.microsoft.com/office/powerpoint/2010/main" val="2456005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35279"/>
                                        </p:tgtEl>
                                        <p:attrNameLst>
                                          <p:attrName>style.visibility</p:attrName>
                                        </p:attrNameLst>
                                      </p:cBhvr>
                                      <p:to>
                                        <p:strVal val="visible"/>
                                      </p:to>
                                    </p:set>
                                    <p:animEffect transition="in" filter="dissolve">
                                      <p:cBhvr>
                                        <p:cTn id="7" dur="500"/>
                                        <p:tgtEl>
                                          <p:spTgt spid="435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idx="4294967295"/>
          </p:nvPr>
        </p:nvSpPr>
        <p:spPr>
          <a:xfrm>
            <a:off x="0" y="740859"/>
            <a:ext cx="12192000" cy="730250"/>
          </a:xfrm>
          <a:prstGeom prst="rect">
            <a:avLst/>
          </a:prstGeom>
        </p:spPr>
        <p:txBody>
          <a:bodyPr/>
          <a:lstStyle/>
          <a:p>
            <a:pPr algn="ctr"/>
            <a:r>
              <a:rPr lang="zh-CN" altLang="en-US" dirty="0">
                <a:latin typeface="+mn-ea"/>
                <a:ea typeface="+mn-ea"/>
              </a:rPr>
              <a:t>输出端口排队</a:t>
            </a:r>
            <a:endParaRPr lang="en-US" altLang="zh-CN" dirty="0">
              <a:latin typeface="+mn-ea"/>
              <a:ea typeface="+mn-ea"/>
            </a:endParaRPr>
          </a:p>
        </p:txBody>
      </p:sp>
      <p:sp>
        <p:nvSpPr>
          <p:cNvPr id="29702" name="Rectangle 3"/>
          <p:cNvSpPr>
            <a:spLocks noGrp="1" noChangeArrowheads="1"/>
          </p:cNvSpPr>
          <p:nvPr>
            <p:ph type="body" idx="4294967295"/>
          </p:nvPr>
        </p:nvSpPr>
        <p:spPr>
          <a:xfrm>
            <a:off x="1575650" y="5146172"/>
            <a:ext cx="10363200" cy="1190625"/>
          </a:xfrm>
          <a:prstGeom prst="rect">
            <a:avLst/>
          </a:prstGeom>
        </p:spPr>
        <p:txBody>
          <a:bodyPr/>
          <a:lstStyle/>
          <a:p>
            <a:r>
              <a:rPr lang="zh-CN" altLang="en-US" dirty="0">
                <a:latin typeface="+mn-ea"/>
              </a:rPr>
              <a:t>当经过交换结构到达的速度超过了输出端口的处理线速就会发生排队</a:t>
            </a:r>
            <a:endParaRPr lang="en-US" altLang="zh-CN" dirty="0">
              <a:latin typeface="+mn-ea"/>
            </a:endParaRPr>
          </a:p>
          <a:p>
            <a:r>
              <a:rPr lang="zh-CN" altLang="en-US" dirty="0">
                <a:solidFill>
                  <a:srgbClr val="CC0000"/>
                </a:solidFill>
                <a:latin typeface="+mn-ea"/>
              </a:rPr>
              <a:t>当输出端口的缓冲区溢出时就会发生丢包！</a:t>
            </a:r>
            <a:endParaRPr lang="en-US" altLang="zh-CN" dirty="0">
              <a:solidFill>
                <a:srgbClr val="CC0000"/>
              </a:solidFill>
              <a:latin typeface="+mn-ea"/>
            </a:endParaRPr>
          </a:p>
        </p:txBody>
      </p:sp>
      <p:grpSp>
        <p:nvGrpSpPr>
          <p:cNvPr id="45062" name="Group 78"/>
          <p:cNvGrpSpPr>
            <a:grpSpLocks/>
          </p:cNvGrpSpPr>
          <p:nvPr/>
        </p:nvGrpSpPr>
        <p:grpSpPr bwMode="auto">
          <a:xfrm>
            <a:off x="1178985" y="2021972"/>
            <a:ext cx="9882716" cy="2870200"/>
            <a:chOff x="550" y="931"/>
            <a:chExt cx="4669" cy="1808"/>
          </a:xfrm>
        </p:grpSpPr>
        <p:grpSp>
          <p:nvGrpSpPr>
            <p:cNvPr id="45063" name="Group 29"/>
            <p:cNvGrpSpPr>
              <a:grpSpLocks/>
            </p:cNvGrpSpPr>
            <p:nvPr/>
          </p:nvGrpSpPr>
          <p:grpSpPr bwMode="auto">
            <a:xfrm>
              <a:off x="699" y="948"/>
              <a:ext cx="2099" cy="1356"/>
              <a:chOff x="523" y="976"/>
              <a:chExt cx="2099" cy="1356"/>
            </a:xfrm>
          </p:grpSpPr>
          <p:sp>
            <p:nvSpPr>
              <p:cNvPr id="29750" name="Rectangle 6"/>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nvGrpSpPr>
              <p:cNvPr id="45110" name="Group 10"/>
              <p:cNvGrpSpPr>
                <a:grpSpLocks/>
              </p:cNvGrpSpPr>
              <p:nvPr/>
            </p:nvGrpSpPr>
            <p:grpSpPr bwMode="auto">
              <a:xfrm>
                <a:off x="804" y="997"/>
                <a:ext cx="249" cy="1295"/>
                <a:chOff x="748" y="997"/>
                <a:chExt cx="249" cy="1295"/>
              </a:xfrm>
            </p:grpSpPr>
            <p:sp>
              <p:nvSpPr>
                <p:cNvPr id="29770" name="Rectangle 7"/>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71" name="Rectangle 8"/>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72" name="Rectangle 9"/>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45111" name="Group 11"/>
              <p:cNvGrpSpPr>
                <a:grpSpLocks/>
              </p:cNvGrpSpPr>
              <p:nvPr/>
            </p:nvGrpSpPr>
            <p:grpSpPr bwMode="auto">
              <a:xfrm>
                <a:off x="2109" y="1002"/>
                <a:ext cx="249" cy="1295"/>
                <a:chOff x="748" y="997"/>
                <a:chExt cx="249" cy="1295"/>
              </a:xfrm>
            </p:grpSpPr>
            <p:sp>
              <p:nvSpPr>
                <p:cNvPr id="29767"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68" name="Rectangle 13"/>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69"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sp>
            <p:nvSpPr>
              <p:cNvPr id="29753" name="Line 15"/>
              <p:cNvSpPr>
                <a:spLocks noChangeShapeType="1"/>
              </p:cNvSpPr>
              <p:nvPr/>
            </p:nvSpPr>
            <p:spPr bwMode="auto">
              <a:xfrm>
                <a:off x="1946" y="1180"/>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4" name="Line 16"/>
              <p:cNvSpPr>
                <a:spLocks noChangeShapeType="1"/>
              </p:cNvSpPr>
              <p:nvPr/>
            </p:nvSpPr>
            <p:spPr bwMode="auto">
              <a:xfrm>
                <a:off x="1940" y="1645"/>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5" name="Line 17"/>
              <p:cNvSpPr>
                <a:spLocks noChangeShapeType="1"/>
              </p:cNvSpPr>
              <p:nvPr/>
            </p:nvSpPr>
            <p:spPr bwMode="auto">
              <a:xfrm>
                <a:off x="1940" y="211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6" name="Line 18"/>
              <p:cNvSpPr>
                <a:spLocks noChangeShapeType="1"/>
              </p:cNvSpPr>
              <p:nvPr/>
            </p:nvSpPr>
            <p:spPr bwMode="auto">
              <a:xfrm>
                <a:off x="1044" y="1164"/>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7" name="Line 19"/>
              <p:cNvSpPr>
                <a:spLocks noChangeShapeType="1"/>
              </p:cNvSpPr>
              <p:nvPr/>
            </p:nvSpPr>
            <p:spPr bwMode="auto">
              <a:xfrm>
                <a:off x="1038" y="162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8" name="Line 20"/>
              <p:cNvSpPr>
                <a:spLocks noChangeShapeType="1"/>
              </p:cNvSpPr>
              <p:nvPr/>
            </p:nvSpPr>
            <p:spPr bwMode="auto">
              <a:xfrm>
                <a:off x="1038" y="210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nvGrpSpPr>
              <p:cNvPr id="45118" name="Group 24"/>
              <p:cNvGrpSpPr>
                <a:grpSpLocks/>
              </p:cNvGrpSpPr>
              <p:nvPr/>
            </p:nvGrpSpPr>
            <p:grpSpPr bwMode="auto">
              <a:xfrm>
                <a:off x="523" y="1169"/>
                <a:ext cx="288" cy="939"/>
                <a:chOff x="-60" y="1148"/>
                <a:chExt cx="168" cy="939"/>
              </a:xfrm>
            </p:grpSpPr>
            <p:sp>
              <p:nvSpPr>
                <p:cNvPr id="29764" name="Line 21"/>
                <p:cNvSpPr>
                  <a:spLocks noChangeShapeType="1"/>
                </p:cNvSpPr>
                <p:nvPr/>
              </p:nvSpPr>
              <p:spPr bwMode="auto">
                <a:xfrm>
                  <a:off x="-54" y="1148"/>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5" name="Line 22"/>
                <p:cNvSpPr>
                  <a:spLocks noChangeShapeType="1"/>
                </p:cNvSpPr>
                <p:nvPr/>
              </p:nvSpPr>
              <p:spPr bwMode="auto">
                <a:xfrm>
                  <a:off x="-60" y="161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6" name="Line 23"/>
                <p:cNvSpPr>
                  <a:spLocks noChangeShapeType="1"/>
                </p:cNvSpPr>
                <p:nvPr/>
              </p:nvSpPr>
              <p:spPr bwMode="auto">
                <a:xfrm>
                  <a:off x="-60" y="2087"/>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45119" name="Group 25"/>
              <p:cNvGrpSpPr>
                <a:grpSpLocks/>
              </p:cNvGrpSpPr>
              <p:nvPr/>
            </p:nvGrpSpPr>
            <p:grpSpPr bwMode="auto">
              <a:xfrm>
                <a:off x="2334" y="1173"/>
                <a:ext cx="288" cy="939"/>
                <a:chOff x="-60" y="1148"/>
                <a:chExt cx="168" cy="939"/>
              </a:xfrm>
            </p:grpSpPr>
            <p:sp>
              <p:nvSpPr>
                <p:cNvPr id="29761" name="Line 26"/>
                <p:cNvSpPr>
                  <a:spLocks noChangeShapeType="1"/>
                </p:cNvSpPr>
                <p:nvPr/>
              </p:nvSpPr>
              <p:spPr bwMode="auto">
                <a:xfrm>
                  <a:off x="-54" y="1148"/>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2" name="Line 27"/>
                <p:cNvSpPr>
                  <a:spLocks noChangeShapeType="1"/>
                </p:cNvSpPr>
                <p:nvPr/>
              </p:nvSpPr>
              <p:spPr bwMode="auto">
                <a:xfrm>
                  <a:off x="-60" y="1613"/>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3" name="Line 28"/>
                <p:cNvSpPr>
                  <a:spLocks noChangeShapeType="1"/>
                </p:cNvSpPr>
                <p:nvPr/>
              </p:nvSpPr>
              <p:spPr bwMode="auto">
                <a:xfrm>
                  <a:off x="-60" y="2087"/>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grpSp>
          <p:nvGrpSpPr>
            <p:cNvPr id="45064" name="Group 30"/>
            <p:cNvGrpSpPr>
              <a:grpSpLocks/>
            </p:cNvGrpSpPr>
            <p:nvPr/>
          </p:nvGrpSpPr>
          <p:grpSpPr bwMode="auto">
            <a:xfrm>
              <a:off x="3120" y="931"/>
              <a:ext cx="2099" cy="1356"/>
              <a:chOff x="523" y="976"/>
              <a:chExt cx="2099" cy="1356"/>
            </a:xfrm>
          </p:grpSpPr>
          <p:sp>
            <p:nvSpPr>
              <p:cNvPr id="29727" name="Rectangle 31"/>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nvGrpSpPr>
              <p:cNvPr id="45087" name="Group 32"/>
              <p:cNvGrpSpPr>
                <a:grpSpLocks/>
              </p:cNvGrpSpPr>
              <p:nvPr/>
            </p:nvGrpSpPr>
            <p:grpSpPr bwMode="auto">
              <a:xfrm>
                <a:off x="804" y="997"/>
                <a:ext cx="249" cy="1295"/>
                <a:chOff x="748" y="997"/>
                <a:chExt cx="249" cy="1295"/>
              </a:xfrm>
            </p:grpSpPr>
            <p:sp>
              <p:nvSpPr>
                <p:cNvPr id="29747" name="Rectangle 33"/>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48" name="Rectangle 34"/>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49" name="Rectangle 35"/>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45088" name="Group 36"/>
              <p:cNvGrpSpPr>
                <a:grpSpLocks/>
              </p:cNvGrpSpPr>
              <p:nvPr/>
            </p:nvGrpSpPr>
            <p:grpSpPr bwMode="auto">
              <a:xfrm>
                <a:off x="2109" y="1002"/>
                <a:ext cx="249" cy="1295"/>
                <a:chOff x="748" y="997"/>
                <a:chExt cx="249" cy="1295"/>
              </a:xfrm>
            </p:grpSpPr>
            <p:sp>
              <p:nvSpPr>
                <p:cNvPr id="29744"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45" name="Rectangle 38"/>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sz="1800">
                    <a:solidFill>
                      <a:prstClr val="black"/>
                    </a:solidFill>
                  </a:endParaRPr>
                </a:p>
              </p:txBody>
            </p:sp>
            <p:sp>
              <p:nvSpPr>
                <p:cNvPr id="29746"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sp>
            <p:nvSpPr>
              <p:cNvPr id="29730" name="Line 40"/>
              <p:cNvSpPr>
                <a:spLocks noChangeShapeType="1"/>
              </p:cNvSpPr>
              <p:nvPr/>
            </p:nvSpPr>
            <p:spPr bwMode="auto">
              <a:xfrm>
                <a:off x="1946" y="1180"/>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1" name="Line 41"/>
              <p:cNvSpPr>
                <a:spLocks noChangeShapeType="1"/>
              </p:cNvSpPr>
              <p:nvPr/>
            </p:nvSpPr>
            <p:spPr bwMode="auto">
              <a:xfrm>
                <a:off x="1940" y="1645"/>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2" name="Line 42"/>
              <p:cNvSpPr>
                <a:spLocks noChangeShapeType="1"/>
              </p:cNvSpPr>
              <p:nvPr/>
            </p:nvSpPr>
            <p:spPr bwMode="auto">
              <a:xfrm>
                <a:off x="1940" y="211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3" name="Line 43"/>
              <p:cNvSpPr>
                <a:spLocks noChangeShapeType="1"/>
              </p:cNvSpPr>
              <p:nvPr/>
            </p:nvSpPr>
            <p:spPr bwMode="auto">
              <a:xfrm>
                <a:off x="1044" y="1164"/>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4" name="Line 44"/>
              <p:cNvSpPr>
                <a:spLocks noChangeShapeType="1"/>
              </p:cNvSpPr>
              <p:nvPr/>
            </p:nvSpPr>
            <p:spPr bwMode="auto">
              <a:xfrm>
                <a:off x="1038" y="162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5" name="Line 45"/>
              <p:cNvSpPr>
                <a:spLocks noChangeShapeType="1"/>
              </p:cNvSpPr>
              <p:nvPr/>
            </p:nvSpPr>
            <p:spPr bwMode="auto">
              <a:xfrm>
                <a:off x="1038" y="210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nvGrpSpPr>
              <p:cNvPr id="45095" name="Group 46"/>
              <p:cNvGrpSpPr>
                <a:grpSpLocks/>
              </p:cNvGrpSpPr>
              <p:nvPr/>
            </p:nvGrpSpPr>
            <p:grpSpPr bwMode="auto">
              <a:xfrm>
                <a:off x="523" y="1169"/>
                <a:ext cx="288" cy="939"/>
                <a:chOff x="-60" y="1148"/>
                <a:chExt cx="168" cy="939"/>
              </a:xfrm>
            </p:grpSpPr>
            <p:sp>
              <p:nvSpPr>
                <p:cNvPr id="29741" name="Line 47"/>
                <p:cNvSpPr>
                  <a:spLocks noChangeShapeType="1"/>
                </p:cNvSpPr>
                <p:nvPr/>
              </p:nvSpPr>
              <p:spPr bwMode="auto">
                <a:xfrm>
                  <a:off x="-54" y="1148"/>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42" name="Line 48"/>
                <p:cNvSpPr>
                  <a:spLocks noChangeShapeType="1"/>
                </p:cNvSpPr>
                <p:nvPr/>
              </p:nvSpPr>
              <p:spPr bwMode="auto">
                <a:xfrm>
                  <a:off x="-60" y="161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43" name="Line 49"/>
                <p:cNvSpPr>
                  <a:spLocks noChangeShapeType="1"/>
                </p:cNvSpPr>
                <p:nvPr/>
              </p:nvSpPr>
              <p:spPr bwMode="auto">
                <a:xfrm>
                  <a:off x="-60" y="2087"/>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45096" name="Group 50"/>
              <p:cNvGrpSpPr>
                <a:grpSpLocks/>
              </p:cNvGrpSpPr>
              <p:nvPr/>
            </p:nvGrpSpPr>
            <p:grpSpPr bwMode="auto">
              <a:xfrm>
                <a:off x="2334" y="1173"/>
                <a:ext cx="288" cy="939"/>
                <a:chOff x="-60" y="1148"/>
                <a:chExt cx="168" cy="939"/>
              </a:xfrm>
            </p:grpSpPr>
            <p:sp>
              <p:nvSpPr>
                <p:cNvPr id="29738" name="Line 51"/>
                <p:cNvSpPr>
                  <a:spLocks noChangeShapeType="1"/>
                </p:cNvSpPr>
                <p:nvPr/>
              </p:nvSpPr>
              <p:spPr bwMode="auto">
                <a:xfrm>
                  <a:off x="-54" y="1148"/>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9" name="Line 52"/>
                <p:cNvSpPr>
                  <a:spLocks noChangeShapeType="1"/>
                </p:cNvSpPr>
                <p:nvPr/>
              </p:nvSpPr>
              <p:spPr bwMode="auto">
                <a:xfrm>
                  <a:off x="-60" y="1613"/>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40" name="Line 53"/>
                <p:cNvSpPr>
                  <a:spLocks noChangeShapeType="1"/>
                </p:cNvSpPr>
                <p:nvPr/>
              </p:nvSpPr>
              <p:spPr bwMode="auto">
                <a:xfrm>
                  <a:off x="-60" y="2087"/>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sp>
          <p:nvSpPr>
            <p:cNvPr id="29706" name="Rectangle 54"/>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07" name="Rectangle 55"/>
            <p:cNvSpPr>
              <a:spLocks noChangeArrowheads="1"/>
            </p:cNvSpPr>
            <p:nvPr/>
          </p:nvSpPr>
          <p:spPr bwMode="auto">
            <a:xfrm>
              <a:off x="1003" y="1494"/>
              <a:ext cx="175" cy="98"/>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08" name="Rectangle 56"/>
            <p:cNvSpPr>
              <a:spLocks noChangeArrowheads="1"/>
            </p:cNvSpPr>
            <p:nvPr/>
          </p:nvSpPr>
          <p:spPr bwMode="auto">
            <a:xfrm>
              <a:off x="994" y="1969"/>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09" name="Rectangle 57"/>
            <p:cNvSpPr>
              <a:spLocks noChangeArrowheads="1"/>
            </p:cNvSpPr>
            <p:nvPr/>
          </p:nvSpPr>
          <p:spPr bwMode="auto">
            <a:xfrm>
              <a:off x="764" y="1017"/>
              <a:ext cx="175" cy="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0" name="Rectangle 58"/>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1" name="Line 60"/>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45071" name="Freeform 62"/>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Lst>
              <a:ahLst/>
              <a:cxnLst>
                <a:cxn ang="T6">
                  <a:pos x="T0" y="T1"/>
                </a:cxn>
                <a:cxn ang="T7">
                  <a:pos x="T2" y="T3"/>
                </a:cxn>
                <a:cxn ang="T8">
                  <a:pos x="T4" y="T5"/>
                </a:cxn>
              </a:cxnLst>
              <a:rect l="0" t="0" r="r" b="b"/>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9713" name="Text Box 63"/>
            <p:cNvSpPr txBox="1">
              <a:spLocks noChangeArrowheads="1"/>
            </p:cNvSpPr>
            <p:nvPr/>
          </p:nvSpPr>
          <p:spPr bwMode="auto">
            <a:xfrm>
              <a:off x="933" y="2335"/>
              <a:ext cx="154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800" dirty="0">
                  <a:solidFill>
                    <a:prstClr val="black"/>
                  </a:solidFill>
                </a:rPr>
                <a:t>at </a:t>
              </a:r>
              <a:r>
                <a:rPr lang="en-US" altLang="zh-CN" sz="1800" i="1" dirty="0">
                  <a:solidFill>
                    <a:prstClr val="black"/>
                  </a:solidFill>
                </a:rPr>
                <a:t>t,</a:t>
              </a:r>
              <a:r>
                <a:rPr lang="en-US" altLang="zh-CN" sz="1800" dirty="0">
                  <a:solidFill>
                    <a:prstClr val="black"/>
                  </a:solidFill>
                </a:rPr>
                <a:t> packets more</a:t>
              </a:r>
            </a:p>
            <a:p>
              <a:pPr algn="ctr"/>
              <a:r>
                <a:rPr lang="en-US" altLang="zh-CN" sz="1800" dirty="0">
                  <a:solidFill>
                    <a:prstClr val="black"/>
                  </a:solidFill>
                </a:rPr>
                <a:t>from input to output</a:t>
              </a:r>
              <a:endParaRPr lang="en-US" altLang="zh-CN" sz="1800" i="1" dirty="0">
                <a:solidFill>
                  <a:prstClr val="black"/>
                </a:solidFill>
              </a:endParaRPr>
            </a:p>
          </p:txBody>
        </p:sp>
        <p:sp>
          <p:nvSpPr>
            <p:cNvPr id="29714" name="Text Box 64"/>
            <p:cNvSpPr txBox="1">
              <a:spLocks noChangeArrowheads="1"/>
            </p:cNvSpPr>
            <p:nvPr/>
          </p:nvSpPr>
          <p:spPr bwMode="auto">
            <a:xfrm>
              <a:off x="3354" y="2325"/>
              <a:ext cx="154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800">
                  <a:solidFill>
                    <a:prstClr val="black"/>
                  </a:solidFill>
                </a:rPr>
                <a:t>one packet time later</a:t>
              </a:r>
              <a:endParaRPr lang="en-US" altLang="zh-CN" sz="1800" i="1">
                <a:solidFill>
                  <a:prstClr val="black"/>
                </a:solidFill>
              </a:endParaRPr>
            </a:p>
          </p:txBody>
        </p:sp>
        <p:sp>
          <p:nvSpPr>
            <p:cNvPr id="29715" name="Text Box 66"/>
            <p:cNvSpPr txBox="1">
              <a:spLocks noChangeArrowheads="1"/>
            </p:cNvSpPr>
            <p:nvPr/>
          </p:nvSpPr>
          <p:spPr bwMode="auto">
            <a:xfrm>
              <a:off x="1488" y="1545"/>
              <a:ext cx="3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switch</a:t>
              </a:r>
            </a:p>
            <a:p>
              <a:pPr>
                <a:defRPr/>
              </a:pPr>
              <a:r>
                <a:rPr lang="en-US" sz="1600">
                  <a:solidFill>
                    <a:prstClr val="black"/>
                  </a:solidFill>
                </a:rPr>
                <a:t>fabric</a:t>
              </a:r>
            </a:p>
          </p:txBody>
        </p:sp>
        <p:sp>
          <p:nvSpPr>
            <p:cNvPr id="29716" name="Text Box 67"/>
            <p:cNvSpPr txBox="1">
              <a:spLocks noChangeArrowheads="1"/>
            </p:cNvSpPr>
            <p:nvPr/>
          </p:nvSpPr>
          <p:spPr bwMode="auto">
            <a:xfrm>
              <a:off x="3895" y="1479"/>
              <a:ext cx="3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switch</a:t>
              </a:r>
            </a:p>
            <a:p>
              <a:pPr>
                <a:defRPr/>
              </a:pPr>
              <a:r>
                <a:rPr lang="en-US" sz="1600">
                  <a:solidFill>
                    <a:prstClr val="black"/>
                  </a:solidFill>
                </a:rPr>
                <a:t>fabric</a:t>
              </a:r>
            </a:p>
          </p:txBody>
        </p:sp>
        <p:sp>
          <p:nvSpPr>
            <p:cNvPr id="29717" name="Rectangle 68"/>
            <p:cNvSpPr>
              <a:spLocks noChangeArrowheads="1"/>
            </p:cNvSpPr>
            <p:nvPr/>
          </p:nvSpPr>
          <p:spPr bwMode="auto">
            <a:xfrm>
              <a:off x="4746" y="972"/>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8" name="Rectangle 69"/>
            <p:cNvSpPr>
              <a:spLocks noChangeArrowheads="1"/>
            </p:cNvSpPr>
            <p:nvPr/>
          </p:nvSpPr>
          <p:spPr bwMode="auto">
            <a:xfrm>
              <a:off x="4746" y="1497"/>
              <a:ext cx="175" cy="9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9" name="Rectangle 70"/>
            <p:cNvSpPr>
              <a:spLocks noChangeArrowheads="1"/>
            </p:cNvSpPr>
            <p:nvPr/>
          </p:nvSpPr>
          <p:spPr bwMode="auto">
            <a:xfrm>
              <a:off x="4743" y="1099"/>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20" name="Rectangle 71"/>
            <p:cNvSpPr>
              <a:spLocks noChangeArrowheads="1"/>
            </p:cNvSpPr>
            <p:nvPr/>
          </p:nvSpPr>
          <p:spPr bwMode="auto">
            <a:xfrm>
              <a:off x="3445" y="1001"/>
              <a:ext cx="175" cy="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21" name="Rectangle 72"/>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45081" name="Freeform 73"/>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Lst>
              <a:ahLst/>
              <a:cxnLst>
                <a:cxn ang="T6">
                  <a:pos x="T0" y="T1"/>
                </a:cxn>
                <a:cxn ang="T7">
                  <a:pos x="T2" y="T3"/>
                </a:cxn>
                <a:cxn ang="T8">
                  <a:pos x="T4" y="T5"/>
                </a:cxn>
              </a:cxnLst>
              <a:rect l="0" t="0" r="r" b="b"/>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5082" name="Freeform 74"/>
            <p:cNvSpPr>
              <a:spLocks/>
            </p:cNvSpPr>
            <p:nvPr/>
          </p:nvSpPr>
          <p:spPr bwMode="auto">
            <a:xfrm>
              <a:off x="3669" y="1051"/>
              <a:ext cx="988" cy="951"/>
            </a:xfrm>
            <a:custGeom>
              <a:avLst/>
              <a:gdLst>
                <a:gd name="T0" fmla="*/ 0 w 1002"/>
                <a:gd name="T1" fmla="*/ 63 h 480"/>
                <a:gd name="T2" fmla="*/ 487 w 1002"/>
                <a:gd name="T3" fmla="*/ 0 h 480"/>
                <a:gd name="T4" fmla="*/ 934 w 1002"/>
                <a:gd name="T5" fmla="*/ 14653 h 480"/>
                <a:gd name="T6" fmla="*/ 0 60000 65536"/>
                <a:gd name="T7" fmla="*/ 0 60000 65536"/>
                <a:gd name="T8" fmla="*/ 0 60000 65536"/>
              </a:gdLst>
              <a:ahLst/>
              <a:cxnLst>
                <a:cxn ang="T6">
                  <a:pos x="T0" y="T1"/>
                </a:cxn>
                <a:cxn ang="T7">
                  <a:pos x="T2" y="T3"/>
                </a:cxn>
                <a:cxn ang="T8">
                  <a:pos x="T4" y="T5"/>
                </a:cxn>
              </a:cxnLst>
              <a:rect l="0" t="0" r="r" b="b"/>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9724" name="Line 75"/>
            <p:cNvSpPr>
              <a:spLocks noChangeShapeType="1"/>
            </p:cNvSpPr>
            <p:nvPr/>
          </p:nvSpPr>
          <p:spPr bwMode="auto">
            <a:xfrm>
              <a:off x="1208" y="1545"/>
              <a:ext cx="1012" cy="14"/>
            </a:xfrm>
            <a:prstGeom prst="line">
              <a:avLst/>
            </a:prstGeom>
            <a:noFill/>
            <a:ln w="28575">
              <a:solidFill>
                <a:schemeClr val="accent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25" name="Rectangle 76"/>
            <p:cNvSpPr>
              <a:spLocks noChangeArrowheads="1"/>
            </p:cNvSpPr>
            <p:nvPr/>
          </p:nvSpPr>
          <p:spPr bwMode="auto">
            <a:xfrm>
              <a:off x="550" y="1010"/>
              <a:ext cx="175" cy="9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26" name="Rectangle 77"/>
            <p:cNvSpPr>
              <a:spLocks noChangeArrowheads="1"/>
            </p:cNvSpPr>
            <p:nvPr/>
          </p:nvSpPr>
          <p:spPr bwMode="auto">
            <a:xfrm>
              <a:off x="3194" y="997"/>
              <a:ext cx="175" cy="9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spTree>
    <p:extLst>
      <p:ext uri="{BB962C8B-B14F-4D97-AF65-F5344CB8AC3E}">
        <p14:creationId xmlns:p14="http://schemas.microsoft.com/office/powerpoint/2010/main" val="151178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1CA5C5D-C8F3-B133-76AF-70E16975F47B}"/>
              </a:ext>
            </a:extLst>
          </p:cNvPr>
          <p:cNvSpPr txBox="1">
            <a:spLocks noChangeArrowheads="1"/>
          </p:cNvSpPr>
          <p:nvPr/>
        </p:nvSpPr>
        <p:spPr>
          <a:xfrm>
            <a:off x="0" y="740859"/>
            <a:ext cx="12192000" cy="730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mn-ea"/>
                <a:ea typeface="+mn-ea"/>
              </a:rPr>
              <a:t>输出端口缓存管理</a:t>
            </a:r>
            <a:endParaRPr lang="en-US" altLang="zh-CN" dirty="0">
              <a:latin typeface="+mn-ea"/>
              <a:ea typeface="+mn-ea"/>
            </a:endParaRPr>
          </a:p>
        </p:txBody>
      </p:sp>
      <p:grpSp>
        <p:nvGrpSpPr>
          <p:cNvPr id="3" name="组合 2">
            <a:extLst>
              <a:ext uri="{FF2B5EF4-FFF2-40B4-BE49-F238E27FC236}">
                <a16:creationId xmlns:a16="http://schemas.microsoft.com/office/drawing/2014/main" id="{D00B1C44-2F63-755D-D41F-24E999273673}"/>
              </a:ext>
            </a:extLst>
          </p:cNvPr>
          <p:cNvGrpSpPr/>
          <p:nvPr/>
        </p:nvGrpSpPr>
        <p:grpSpPr>
          <a:xfrm>
            <a:off x="199619" y="2003244"/>
            <a:ext cx="4911949" cy="2057400"/>
            <a:chOff x="332969" y="1811700"/>
            <a:chExt cx="4911949" cy="2057400"/>
          </a:xfrm>
        </p:grpSpPr>
        <p:sp>
          <p:nvSpPr>
            <p:cNvPr id="4" name="Rectangle 5">
              <a:extLst>
                <a:ext uri="{FF2B5EF4-FFF2-40B4-BE49-F238E27FC236}">
                  <a16:creationId xmlns:a16="http://schemas.microsoft.com/office/drawing/2014/main" id="{7EFFEEE4-54CF-01EE-05AD-C986420205AF}"/>
                </a:ext>
              </a:extLst>
            </p:cNvPr>
            <p:cNvSpPr>
              <a:spLocks noChangeArrowheads="1"/>
            </p:cNvSpPr>
            <p:nvPr/>
          </p:nvSpPr>
          <p:spPr bwMode="auto">
            <a:xfrm>
              <a:off x="1367869" y="1895285"/>
              <a:ext cx="3509501" cy="1819532"/>
            </a:xfrm>
            <a:prstGeom prst="rect">
              <a:avLst/>
            </a:prstGeom>
            <a:solidFill>
              <a:srgbClr val="FFFFFF"/>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 name="Rectangle 6">
              <a:extLst>
                <a:ext uri="{FF2B5EF4-FFF2-40B4-BE49-F238E27FC236}">
                  <a16:creationId xmlns:a16="http://schemas.microsoft.com/office/drawing/2014/main" id="{7FC74318-7D71-BDA6-EBEA-E1F08281AD9E}"/>
                </a:ext>
              </a:extLst>
            </p:cNvPr>
            <p:cNvSpPr>
              <a:spLocks noChangeArrowheads="1"/>
            </p:cNvSpPr>
            <p:nvPr/>
          </p:nvSpPr>
          <p:spPr bwMode="auto">
            <a:xfrm>
              <a:off x="3816974" y="2504234"/>
              <a:ext cx="974671" cy="621068"/>
            </a:xfrm>
            <a:prstGeom prst="rect">
              <a:avLst/>
            </a:prstGeom>
            <a:solidFill>
              <a:srgbClr val="FFFFFF"/>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termination</a:t>
              </a: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 name="Rectangle 7">
              <a:extLst>
                <a:ext uri="{FF2B5EF4-FFF2-40B4-BE49-F238E27FC236}">
                  <a16:creationId xmlns:a16="http://schemas.microsoft.com/office/drawing/2014/main" id="{0172E83A-EE6C-82C1-D6BD-30EB313AE191}"/>
                </a:ext>
              </a:extLst>
            </p:cNvPr>
            <p:cNvSpPr>
              <a:spLocks noChangeArrowheads="1"/>
            </p:cNvSpPr>
            <p:nvPr/>
          </p:nvSpPr>
          <p:spPr bwMode="auto">
            <a:xfrm>
              <a:off x="2719466" y="2266379"/>
              <a:ext cx="965806" cy="1100138"/>
            </a:xfrm>
            <a:prstGeom prst="rect">
              <a:avLst/>
            </a:prstGeom>
            <a:solidFill>
              <a:srgbClr val="FFFFFF"/>
            </a:solid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 name="Line 10">
              <a:extLst>
                <a:ext uri="{FF2B5EF4-FFF2-40B4-BE49-F238E27FC236}">
                  <a16:creationId xmlns:a16="http://schemas.microsoft.com/office/drawing/2014/main" id="{3FEA0278-C553-D1B1-22DD-B779681CCE2C}"/>
                </a:ext>
              </a:extLst>
            </p:cNvPr>
            <p:cNvSpPr>
              <a:spLocks noChangeShapeType="1"/>
            </p:cNvSpPr>
            <p:nvPr/>
          </p:nvSpPr>
          <p:spPr bwMode="auto">
            <a:xfrm>
              <a:off x="2570471" y="2839629"/>
              <a:ext cx="159637" cy="14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 name="Line 11">
              <a:extLst>
                <a:ext uri="{FF2B5EF4-FFF2-40B4-BE49-F238E27FC236}">
                  <a16:creationId xmlns:a16="http://schemas.microsoft.com/office/drawing/2014/main" id="{C9938690-1B77-FAAA-DA29-7C61FD3C36D0}"/>
                </a:ext>
              </a:extLst>
            </p:cNvPr>
            <p:cNvSpPr>
              <a:spLocks noChangeShapeType="1"/>
            </p:cNvSpPr>
            <p:nvPr/>
          </p:nvSpPr>
          <p:spPr bwMode="auto">
            <a:xfrm>
              <a:off x="3687933" y="2834779"/>
              <a:ext cx="159637" cy="14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 name="Rectangle 13">
              <a:extLst>
                <a:ext uri="{FF2B5EF4-FFF2-40B4-BE49-F238E27FC236}">
                  <a16:creationId xmlns:a16="http://schemas.microsoft.com/office/drawing/2014/main" id="{875A30D0-F2EF-F664-49C1-8C5946CA1B15}"/>
                </a:ext>
              </a:extLst>
            </p:cNvPr>
            <p:cNvSpPr>
              <a:spLocks noChangeArrowheads="1"/>
            </p:cNvSpPr>
            <p:nvPr/>
          </p:nvSpPr>
          <p:spPr bwMode="auto">
            <a:xfrm>
              <a:off x="2747403" y="2416579"/>
              <a:ext cx="884657"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layer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protocol</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(send)</a:t>
              </a:r>
            </a:p>
          </p:txBody>
        </p:sp>
        <p:sp>
          <p:nvSpPr>
            <p:cNvPr id="10" name="Rectangle 16">
              <a:extLst>
                <a:ext uri="{FF2B5EF4-FFF2-40B4-BE49-F238E27FC236}">
                  <a16:creationId xmlns:a16="http://schemas.microsoft.com/office/drawing/2014/main" id="{AE2956E2-AA93-C2EF-D6CC-5F074E6C44B3}"/>
                </a:ext>
              </a:extLst>
            </p:cNvPr>
            <p:cNvSpPr>
              <a:spLocks noChangeArrowheads="1"/>
            </p:cNvSpPr>
            <p:nvPr/>
          </p:nvSpPr>
          <p:spPr bwMode="auto">
            <a:xfrm>
              <a:off x="332969" y="2208898"/>
              <a:ext cx="884658"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switch</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fabric</a:t>
              </a:r>
            </a:p>
          </p:txBody>
        </p:sp>
        <p:grpSp>
          <p:nvGrpSpPr>
            <p:cNvPr id="11" name="Group 28">
              <a:extLst>
                <a:ext uri="{FF2B5EF4-FFF2-40B4-BE49-F238E27FC236}">
                  <a16:creationId xmlns:a16="http://schemas.microsoft.com/office/drawing/2014/main" id="{3C524D40-955F-D9A9-8063-424459B97ED0}"/>
                </a:ext>
              </a:extLst>
            </p:cNvPr>
            <p:cNvGrpSpPr>
              <a:grpSpLocks/>
            </p:cNvGrpSpPr>
            <p:nvPr/>
          </p:nvGrpSpPr>
          <p:grpSpPr bwMode="auto">
            <a:xfrm>
              <a:off x="1431729" y="2004504"/>
              <a:ext cx="1187971" cy="1614085"/>
              <a:chOff x="3132" y="858"/>
              <a:chExt cx="893" cy="1085"/>
            </a:xfrm>
          </p:grpSpPr>
          <p:sp>
            <p:nvSpPr>
              <p:cNvPr id="16" name="Rectangle 8">
                <a:extLst>
                  <a:ext uri="{FF2B5EF4-FFF2-40B4-BE49-F238E27FC236}">
                    <a16:creationId xmlns:a16="http://schemas.microsoft.com/office/drawing/2014/main" id="{7C81F22F-13F9-34BE-DBF8-DDA6B2F42BC2}"/>
                  </a:ext>
                </a:extLst>
              </p:cNvPr>
              <p:cNvSpPr>
                <a:spLocks noChangeArrowheads="1"/>
              </p:cNvSpPr>
              <p:nvPr/>
            </p:nvSpPr>
            <p:spPr bwMode="auto">
              <a:xfrm>
                <a:off x="3180" y="858"/>
                <a:ext cx="786" cy="1085"/>
              </a:xfrm>
              <a:prstGeom prst="rect">
                <a:avLst/>
              </a:prstGeom>
              <a:solidFill>
                <a:srgbClr val="FFFFFF"/>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 name="Text Box 14">
                <a:extLst>
                  <a:ext uri="{FF2B5EF4-FFF2-40B4-BE49-F238E27FC236}">
                    <a16:creationId xmlns:a16="http://schemas.microsoft.com/office/drawing/2014/main" id="{26491439-D7DA-5B83-297F-08DD4EB21739}"/>
                  </a:ext>
                </a:extLst>
              </p:cNvPr>
              <p:cNvSpPr txBox="1">
                <a:spLocks noChangeArrowheads="1"/>
              </p:cNvSpPr>
              <p:nvPr/>
            </p:nvSpPr>
            <p:spPr bwMode="auto">
              <a:xfrm>
                <a:off x="3132" y="883"/>
                <a:ext cx="893"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datagram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buffer</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queueing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scheduling</a:t>
                </a:r>
              </a:p>
            </p:txBody>
          </p:sp>
          <p:grpSp>
            <p:nvGrpSpPr>
              <p:cNvPr id="18" name="Group 17">
                <a:extLst>
                  <a:ext uri="{FF2B5EF4-FFF2-40B4-BE49-F238E27FC236}">
                    <a16:creationId xmlns:a16="http://schemas.microsoft.com/office/drawing/2014/main" id="{4B3EAD24-4E4A-6626-1AF3-0E0E530D07EB}"/>
                  </a:ext>
                </a:extLst>
              </p:cNvPr>
              <p:cNvGrpSpPr>
                <a:grpSpLocks/>
              </p:cNvGrpSpPr>
              <p:nvPr/>
            </p:nvGrpSpPr>
            <p:grpSpPr bwMode="auto">
              <a:xfrm>
                <a:off x="3260" y="1299"/>
                <a:ext cx="626" cy="295"/>
                <a:chOff x="310" y="3526"/>
                <a:chExt cx="1040" cy="457"/>
              </a:xfrm>
            </p:grpSpPr>
            <p:sp>
              <p:nvSpPr>
                <p:cNvPr id="19" name="Rectangle 18">
                  <a:extLst>
                    <a:ext uri="{FF2B5EF4-FFF2-40B4-BE49-F238E27FC236}">
                      <a16:creationId xmlns:a16="http://schemas.microsoft.com/office/drawing/2014/main" id="{E2BC7DA1-C020-DEA1-BFA7-FE05D7D9AFF9}"/>
                    </a:ext>
                  </a:extLst>
                </p:cNvPr>
                <p:cNvSpPr>
                  <a:spLocks noChangeArrowheads="1"/>
                </p:cNvSpPr>
                <p:nvPr/>
              </p:nvSpPr>
              <p:spPr bwMode="auto">
                <a:xfrm>
                  <a:off x="310" y="3526"/>
                  <a:ext cx="1040" cy="457"/>
                </a:xfrm>
                <a:prstGeom prst="rect">
                  <a:avLst/>
                </a:prstGeom>
                <a:solidFill>
                  <a:srgbClr val="FF0000"/>
                </a:solidFill>
                <a:ln w="381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 name="Line 19">
                  <a:extLst>
                    <a:ext uri="{FF2B5EF4-FFF2-40B4-BE49-F238E27FC236}">
                      <a16:creationId xmlns:a16="http://schemas.microsoft.com/office/drawing/2014/main" id="{21E6EADB-197F-65DD-553D-6644878E04D1}"/>
                    </a:ext>
                  </a:extLst>
                </p:cNvPr>
                <p:cNvSpPr>
                  <a:spLocks noChangeShapeType="1"/>
                </p:cNvSpPr>
                <p:nvPr/>
              </p:nvSpPr>
              <p:spPr bwMode="auto">
                <a:xfrm>
                  <a:off x="446"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 name="Line 20">
                  <a:extLst>
                    <a:ext uri="{FF2B5EF4-FFF2-40B4-BE49-F238E27FC236}">
                      <a16:creationId xmlns:a16="http://schemas.microsoft.com/office/drawing/2014/main" id="{DC0E6F8F-A7A9-DAFD-2D6A-6DCBB2FA6C9A}"/>
                    </a:ext>
                  </a:extLst>
                </p:cNvPr>
                <p:cNvSpPr>
                  <a:spLocks noChangeShapeType="1"/>
                </p:cNvSpPr>
                <p:nvPr/>
              </p:nvSpPr>
              <p:spPr bwMode="auto">
                <a:xfrm>
                  <a:off x="558"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 name="Line 21">
                  <a:extLst>
                    <a:ext uri="{FF2B5EF4-FFF2-40B4-BE49-F238E27FC236}">
                      <a16:creationId xmlns:a16="http://schemas.microsoft.com/office/drawing/2014/main" id="{50B31AFE-0054-99B5-E310-F3704436C1E0}"/>
                    </a:ext>
                  </a:extLst>
                </p:cNvPr>
                <p:cNvSpPr>
                  <a:spLocks noChangeShapeType="1"/>
                </p:cNvSpPr>
                <p:nvPr/>
              </p:nvSpPr>
              <p:spPr bwMode="auto">
                <a:xfrm>
                  <a:off x="671"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 name="Line 22">
                  <a:extLst>
                    <a:ext uri="{FF2B5EF4-FFF2-40B4-BE49-F238E27FC236}">
                      <a16:creationId xmlns:a16="http://schemas.microsoft.com/office/drawing/2014/main" id="{45E9900D-7C38-6B88-178A-C27AC3507765}"/>
                    </a:ext>
                  </a:extLst>
                </p:cNvPr>
                <p:cNvSpPr>
                  <a:spLocks noChangeShapeType="1"/>
                </p:cNvSpPr>
                <p:nvPr/>
              </p:nvSpPr>
              <p:spPr bwMode="auto">
                <a:xfrm>
                  <a:off x="782"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 name="Line 23">
                  <a:extLst>
                    <a:ext uri="{FF2B5EF4-FFF2-40B4-BE49-F238E27FC236}">
                      <a16:creationId xmlns:a16="http://schemas.microsoft.com/office/drawing/2014/main" id="{22327E8F-6BFA-9D69-8E87-31CFDF84400F}"/>
                    </a:ext>
                  </a:extLst>
                </p:cNvPr>
                <p:cNvSpPr>
                  <a:spLocks noChangeShapeType="1"/>
                </p:cNvSpPr>
                <p:nvPr/>
              </p:nvSpPr>
              <p:spPr bwMode="auto">
                <a:xfrm>
                  <a:off x="895"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 name="Line 24">
                  <a:extLst>
                    <a:ext uri="{FF2B5EF4-FFF2-40B4-BE49-F238E27FC236}">
                      <a16:creationId xmlns:a16="http://schemas.microsoft.com/office/drawing/2014/main" id="{F95D5CA3-808C-DC15-4EBA-6110118FE379}"/>
                    </a:ext>
                  </a:extLst>
                </p:cNvPr>
                <p:cNvSpPr>
                  <a:spLocks noChangeShapeType="1"/>
                </p:cNvSpPr>
                <p:nvPr/>
              </p:nvSpPr>
              <p:spPr bwMode="auto">
                <a:xfrm>
                  <a:off x="1006"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 name="Line 25">
                  <a:extLst>
                    <a:ext uri="{FF2B5EF4-FFF2-40B4-BE49-F238E27FC236}">
                      <a16:creationId xmlns:a16="http://schemas.microsoft.com/office/drawing/2014/main" id="{C02C649E-AB48-6C0F-B771-4478B127E80C}"/>
                    </a:ext>
                  </a:extLst>
                </p:cNvPr>
                <p:cNvSpPr>
                  <a:spLocks noChangeShapeType="1"/>
                </p:cNvSpPr>
                <p:nvPr/>
              </p:nvSpPr>
              <p:spPr bwMode="auto">
                <a:xfrm>
                  <a:off x="1121"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 name="Line 26">
                  <a:extLst>
                    <a:ext uri="{FF2B5EF4-FFF2-40B4-BE49-F238E27FC236}">
                      <a16:creationId xmlns:a16="http://schemas.microsoft.com/office/drawing/2014/main" id="{6987EFFB-1ACC-AA19-8BFC-8334DA33BCD2}"/>
                    </a:ext>
                  </a:extLst>
                </p:cNvPr>
                <p:cNvSpPr>
                  <a:spLocks noChangeShapeType="1"/>
                </p:cNvSpPr>
                <p:nvPr/>
              </p:nvSpPr>
              <p:spPr bwMode="auto">
                <a:xfrm>
                  <a:off x="1229"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12" name="Line 27">
              <a:extLst>
                <a:ext uri="{FF2B5EF4-FFF2-40B4-BE49-F238E27FC236}">
                  <a16:creationId xmlns:a16="http://schemas.microsoft.com/office/drawing/2014/main" id="{7E195B0A-6C77-8D8B-9014-0EAEF5994D38}"/>
                </a:ext>
              </a:extLst>
            </p:cNvPr>
            <p:cNvSpPr>
              <a:spLocks noChangeShapeType="1"/>
            </p:cNvSpPr>
            <p:nvPr/>
          </p:nvSpPr>
          <p:spPr bwMode="auto">
            <a:xfrm>
              <a:off x="1105881" y="1811700"/>
              <a:ext cx="9312" cy="2057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 name="Line 9">
              <a:extLst>
                <a:ext uri="{FF2B5EF4-FFF2-40B4-BE49-F238E27FC236}">
                  <a16:creationId xmlns:a16="http://schemas.microsoft.com/office/drawing/2014/main" id="{F0C21199-2D82-E27B-BEA3-FD5D7D63E7F5}"/>
                </a:ext>
              </a:extLst>
            </p:cNvPr>
            <p:cNvSpPr>
              <a:spLocks noChangeShapeType="1"/>
            </p:cNvSpPr>
            <p:nvPr/>
          </p:nvSpPr>
          <p:spPr bwMode="auto">
            <a:xfrm flipV="1">
              <a:off x="1099229" y="2826268"/>
              <a:ext cx="415247"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4" name="Straight Arrow Connector 57">
              <a:extLst>
                <a:ext uri="{FF2B5EF4-FFF2-40B4-BE49-F238E27FC236}">
                  <a16:creationId xmlns:a16="http://schemas.microsoft.com/office/drawing/2014/main" id="{EE6E4FCC-B907-AD6A-1903-C840EB35A456}"/>
                </a:ext>
              </a:extLst>
            </p:cNvPr>
            <p:cNvCxnSpPr/>
            <p:nvPr/>
          </p:nvCxnSpPr>
          <p:spPr>
            <a:xfrm>
              <a:off x="4802005" y="2800351"/>
              <a:ext cx="4429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65">
              <a:extLst>
                <a:ext uri="{FF2B5EF4-FFF2-40B4-BE49-F238E27FC236}">
                  <a16:creationId xmlns:a16="http://schemas.microsoft.com/office/drawing/2014/main" id="{0863B2D5-A111-FC63-7472-0E5E1373C8AA}"/>
                </a:ext>
              </a:extLst>
            </p:cNvPr>
            <p:cNvSpPr txBox="1"/>
            <p:nvPr/>
          </p:nvSpPr>
          <p:spPr>
            <a:xfrm>
              <a:off x="4854633" y="237744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sp>
        <p:nvSpPr>
          <p:cNvPr id="28" name="Rectangle 3">
            <a:extLst>
              <a:ext uri="{FF2B5EF4-FFF2-40B4-BE49-F238E27FC236}">
                <a16:creationId xmlns:a16="http://schemas.microsoft.com/office/drawing/2014/main" id="{16792474-2124-2751-01B8-428140DD6292}"/>
              </a:ext>
            </a:extLst>
          </p:cNvPr>
          <p:cNvSpPr txBox="1">
            <a:spLocks noChangeArrowheads="1"/>
          </p:cNvSpPr>
          <p:nvPr/>
        </p:nvSpPr>
        <p:spPr>
          <a:xfrm>
            <a:off x="5913381" y="1856425"/>
            <a:ext cx="5659494" cy="38925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zh-CN" altLang="en-US" dirty="0">
                <a:latin typeface="+mn-ea"/>
              </a:rPr>
              <a:t>当缓冲区溢出时就会发生丢包</a:t>
            </a:r>
            <a:endParaRPr lang="en-US" altLang="zh-CN" dirty="0">
              <a:latin typeface="+mn-ea"/>
            </a:endParaRPr>
          </a:p>
          <a:p>
            <a:pPr>
              <a:lnSpc>
                <a:spcPct val="150000"/>
              </a:lnSpc>
              <a:spcBef>
                <a:spcPts val="0"/>
              </a:spcBef>
            </a:pPr>
            <a:r>
              <a:rPr lang="zh-CN" altLang="en-US" dirty="0">
                <a:latin typeface="+mn-ea"/>
              </a:rPr>
              <a:t>如何管理缓存中的数据包？</a:t>
            </a:r>
            <a:r>
              <a:rPr lang="en-US" altLang="zh-CN" dirty="0">
                <a:latin typeface="+mn-ea"/>
              </a:rPr>
              <a:t>——</a:t>
            </a:r>
            <a:r>
              <a:rPr lang="zh-CN" altLang="en-US" dirty="0">
                <a:solidFill>
                  <a:srgbClr val="FF0000"/>
                </a:solidFill>
                <a:latin typeface="+mn-ea"/>
              </a:rPr>
              <a:t>包调度（</a:t>
            </a:r>
            <a:r>
              <a:rPr lang="en-US" altLang="en-US" sz="2800" dirty="0">
                <a:solidFill>
                  <a:srgbClr val="FF0000"/>
                </a:solidFill>
                <a:ea typeface="ＭＳ Ｐゴシック" panose="020B0600070205080204" pitchFamily="34" charset="-128"/>
                <a:cs typeface="ＭＳ Ｐゴシック" panose="020B0600070205080204" pitchFamily="34" charset="-128"/>
              </a:rPr>
              <a:t>packet scheduling</a:t>
            </a:r>
            <a:r>
              <a:rPr lang="en-US" altLang="zh-CN" dirty="0">
                <a:solidFill>
                  <a:srgbClr val="FF0000"/>
                </a:solidFill>
                <a:latin typeface="+mn-ea"/>
              </a:rPr>
              <a:t>)</a:t>
            </a:r>
          </a:p>
          <a:p>
            <a:pPr lvl="1">
              <a:lnSpc>
                <a:spcPct val="150000"/>
              </a:lnSpc>
              <a:spcBef>
                <a:spcPts val="0"/>
              </a:spcBef>
            </a:pPr>
            <a:r>
              <a:rPr lang="en-US" altLang="zh-CN" dirty="0">
                <a:latin typeface="+mn-ea"/>
              </a:rPr>
              <a:t>FCFS(FIFO)</a:t>
            </a:r>
          </a:p>
          <a:p>
            <a:pPr lvl="1">
              <a:lnSpc>
                <a:spcPct val="150000"/>
              </a:lnSpc>
              <a:spcBef>
                <a:spcPts val="0"/>
              </a:spcBef>
            </a:pPr>
            <a:r>
              <a:rPr lang="zh-CN" altLang="en-US" dirty="0">
                <a:latin typeface="+mn-ea"/>
              </a:rPr>
              <a:t>基于优先级的调度</a:t>
            </a:r>
            <a:endParaRPr lang="en-US" altLang="zh-CN" dirty="0">
              <a:latin typeface="+mn-ea"/>
            </a:endParaRPr>
          </a:p>
          <a:p>
            <a:pPr lvl="1">
              <a:lnSpc>
                <a:spcPct val="150000"/>
              </a:lnSpc>
              <a:spcBef>
                <a:spcPts val="0"/>
              </a:spcBef>
            </a:pPr>
            <a:r>
              <a:rPr lang="en-US" altLang="zh-CN" dirty="0">
                <a:latin typeface="+mn-ea"/>
              </a:rPr>
              <a:t>Round Robin</a:t>
            </a:r>
          </a:p>
          <a:p>
            <a:pPr lvl="1">
              <a:lnSpc>
                <a:spcPct val="150000"/>
              </a:lnSpc>
              <a:spcBef>
                <a:spcPts val="0"/>
              </a:spcBef>
            </a:pPr>
            <a:r>
              <a:rPr lang="zh-CN" altLang="en-US" dirty="0">
                <a:latin typeface="+mn-ea"/>
              </a:rPr>
              <a:t>加权公平排队（</a:t>
            </a:r>
            <a:r>
              <a:rPr lang="en-US" altLang="zh-CN" dirty="0">
                <a:latin typeface="+mn-ea"/>
              </a:rPr>
              <a:t>Weighted Fair Queuing ,</a:t>
            </a:r>
            <a:r>
              <a:rPr lang="zh-CN" altLang="en-US" dirty="0">
                <a:latin typeface="+mn-ea"/>
              </a:rPr>
              <a:t> </a:t>
            </a:r>
            <a:r>
              <a:rPr lang="en-US" altLang="zh-CN" dirty="0">
                <a:latin typeface="+mn-ea"/>
              </a:rPr>
              <a:t>WFQ</a:t>
            </a:r>
            <a:r>
              <a:rPr lang="zh-CN" altLang="en-US" dirty="0">
                <a:latin typeface="+mn-ea"/>
              </a:rPr>
              <a:t>）</a:t>
            </a:r>
            <a:endParaRPr lang="en-US" altLang="zh-CN" dirty="0">
              <a:latin typeface="+mn-ea"/>
            </a:endParaRPr>
          </a:p>
          <a:p>
            <a:pPr>
              <a:lnSpc>
                <a:spcPct val="150000"/>
              </a:lnSpc>
              <a:spcBef>
                <a:spcPts val="0"/>
              </a:spcBef>
            </a:pPr>
            <a:endParaRPr lang="en-US" altLang="zh-CN" dirty="0">
              <a:latin typeface="+mn-ea"/>
            </a:endParaRPr>
          </a:p>
        </p:txBody>
      </p:sp>
    </p:spTree>
    <p:extLst>
      <p:ext uri="{BB962C8B-B14F-4D97-AF65-F5344CB8AC3E}">
        <p14:creationId xmlns:p14="http://schemas.microsoft.com/office/powerpoint/2010/main" val="698896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idx="4294967295"/>
          </p:nvPr>
        </p:nvSpPr>
        <p:spPr>
          <a:xfrm>
            <a:off x="0" y="720367"/>
            <a:ext cx="12080240" cy="457200"/>
          </a:xfrm>
          <a:prstGeom prst="rect">
            <a:avLst/>
          </a:prstGeom>
        </p:spPr>
        <p:txBody>
          <a:bodyPr/>
          <a:lstStyle/>
          <a:p>
            <a:pPr algn="ctr"/>
            <a:r>
              <a:rPr lang="zh-CN" altLang="en-US" dirty="0">
                <a:latin typeface="+mn-ea"/>
                <a:ea typeface="+mn-ea"/>
              </a:rPr>
              <a:t>全球路由器市场的发展和变迁</a:t>
            </a:r>
            <a:endParaRPr lang="en-US" altLang="zh-CN" dirty="0">
              <a:latin typeface="+mn-ea"/>
              <a:ea typeface="+mn-ea"/>
            </a:endParaRPr>
          </a:p>
        </p:txBody>
      </p:sp>
      <p:pic>
        <p:nvPicPr>
          <p:cNvPr id="3" name="图片 2">
            <a:extLst>
              <a:ext uri="{FF2B5EF4-FFF2-40B4-BE49-F238E27FC236}">
                <a16:creationId xmlns:a16="http://schemas.microsoft.com/office/drawing/2014/main" id="{85F81D51-D0F7-4502-A2DB-501AD91895FC}"/>
              </a:ext>
            </a:extLst>
          </p:cNvPr>
          <p:cNvPicPr>
            <a:picLocks noChangeAspect="1"/>
          </p:cNvPicPr>
          <p:nvPr/>
        </p:nvPicPr>
        <p:blipFill rotWithShape="1">
          <a:blip r:embed="rId3">
            <a:extLst>
              <a:ext uri="{28A0092B-C50C-407E-A947-70E740481C1C}">
                <a14:useLocalDpi xmlns:a14="http://schemas.microsoft.com/office/drawing/2010/main" val="0"/>
              </a:ext>
            </a:extLst>
          </a:blip>
          <a:srcRect t="15635" b="9392"/>
          <a:stretch/>
        </p:blipFill>
        <p:spPr>
          <a:xfrm>
            <a:off x="0" y="1956745"/>
            <a:ext cx="5555388" cy="3176304"/>
          </a:xfrm>
          <a:prstGeom prst="rect">
            <a:avLst/>
          </a:prstGeom>
        </p:spPr>
      </p:pic>
      <p:pic>
        <p:nvPicPr>
          <p:cNvPr id="5" name="图片 4">
            <a:extLst>
              <a:ext uri="{FF2B5EF4-FFF2-40B4-BE49-F238E27FC236}">
                <a16:creationId xmlns:a16="http://schemas.microsoft.com/office/drawing/2014/main" id="{B0A1394B-483F-48D2-81A3-8A056514B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09" y="1623182"/>
            <a:ext cx="6578600" cy="3987800"/>
          </a:xfrm>
          <a:prstGeom prst="rect">
            <a:avLst/>
          </a:prstGeom>
        </p:spPr>
      </p:pic>
      <p:sp>
        <p:nvSpPr>
          <p:cNvPr id="77" name="文本框 76">
            <a:extLst>
              <a:ext uri="{FF2B5EF4-FFF2-40B4-BE49-F238E27FC236}">
                <a16:creationId xmlns:a16="http://schemas.microsoft.com/office/drawing/2014/main" id="{B69FD312-EABD-4329-9ED0-863D6990D695}"/>
              </a:ext>
            </a:extLst>
          </p:cNvPr>
          <p:cNvSpPr txBox="1"/>
          <p:nvPr/>
        </p:nvSpPr>
        <p:spPr>
          <a:xfrm>
            <a:off x="5890987" y="5802831"/>
            <a:ext cx="6093822" cy="369332"/>
          </a:xfrm>
          <a:prstGeom prst="rect">
            <a:avLst/>
          </a:prstGeom>
          <a:noFill/>
        </p:spPr>
        <p:txBody>
          <a:bodyPr wrap="square">
            <a:spAutoFit/>
          </a:bodyPr>
          <a:lstStyle/>
          <a:p>
            <a:r>
              <a:rPr lang="en-US" altLang="zh-CN" b="0" i="0" dirty="0">
                <a:solidFill>
                  <a:srgbClr val="252525"/>
                </a:solidFill>
                <a:effectLst/>
                <a:latin typeface="宋体" panose="02010600030101010101" pitchFamily="2" charset="-122"/>
                <a:ea typeface="宋体" panose="02010600030101010101" pitchFamily="2" charset="-122"/>
              </a:rPr>
              <a:t>2016-2019</a:t>
            </a:r>
            <a:r>
              <a:rPr lang="zh-CN" altLang="en-US" b="0" i="0" dirty="0">
                <a:solidFill>
                  <a:srgbClr val="252525"/>
                </a:solidFill>
                <a:effectLst/>
                <a:latin typeface="宋体" panose="02010600030101010101" pitchFamily="2" charset="-122"/>
                <a:ea typeface="宋体" panose="02010600030101010101" pitchFamily="2" charset="-122"/>
              </a:rPr>
              <a:t>年</a:t>
            </a:r>
            <a:r>
              <a:rPr lang="en-US" altLang="zh-CN" b="0" i="0" dirty="0">
                <a:solidFill>
                  <a:srgbClr val="252525"/>
                </a:solidFill>
                <a:effectLst/>
                <a:latin typeface="宋体" panose="02010600030101010101" pitchFamily="2" charset="-122"/>
                <a:ea typeface="宋体" panose="02010600030101010101" pitchFamily="2" charset="-122"/>
              </a:rPr>
              <a:t>Q2</a:t>
            </a:r>
            <a:r>
              <a:rPr lang="zh-CN" altLang="en-US" b="0" i="0" dirty="0">
                <a:solidFill>
                  <a:srgbClr val="252525"/>
                </a:solidFill>
                <a:effectLst/>
                <a:latin typeface="宋体" panose="02010600030101010101" pitchFamily="2" charset="-122"/>
                <a:ea typeface="宋体" panose="02010600030101010101" pitchFamily="2" charset="-122"/>
              </a:rPr>
              <a:t>全球路由器（含运营商）市场份额变化</a:t>
            </a:r>
            <a:endParaRPr lang="zh-CN" altLang="en-US" dirty="0"/>
          </a:p>
        </p:txBody>
      </p:sp>
      <p:sp>
        <p:nvSpPr>
          <p:cNvPr id="78" name="文本框 77">
            <a:extLst>
              <a:ext uri="{FF2B5EF4-FFF2-40B4-BE49-F238E27FC236}">
                <a16:creationId xmlns:a16="http://schemas.microsoft.com/office/drawing/2014/main" id="{EAC43844-F36F-45B5-8DF8-8132D672B194}"/>
              </a:ext>
            </a:extLst>
          </p:cNvPr>
          <p:cNvSpPr txBox="1"/>
          <p:nvPr/>
        </p:nvSpPr>
        <p:spPr>
          <a:xfrm>
            <a:off x="849268" y="5525832"/>
            <a:ext cx="3707674" cy="646331"/>
          </a:xfrm>
          <a:prstGeom prst="rect">
            <a:avLst/>
          </a:prstGeom>
          <a:noFill/>
        </p:spPr>
        <p:txBody>
          <a:bodyPr wrap="square">
            <a:spAutoFit/>
          </a:bodyPr>
          <a:lstStyle/>
          <a:p>
            <a:pPr algn="ctr"/>
            <a:r>
              <a:rPr lang="en-US" altLang="zh-CN" b="0" i="0" dirty="0">
                <a:solidFill>
                  <a:srgbClr val="252525"/>
                </a:solidFill>
                <a:effectLst/>
                <a:latin typeface="宋体" panose="02010600030101010101" pitchFamily="2" charset="-122"/>
                <a:ea typeface="宋体" panose="02010600030101010101" pitchFamily="2" charset="-122"/>
              </a:rPr>
              <a:t>2018</a:t>
            </a:r>
            <a:r>
              <a:rPr lang="zh-CN" altLang="en-US" b="0" i="0" dirty="0">
                <a:solidFill>
                  <a:srgbClr val="252525"/>
                </a:solidFill>
                <a:effectLst/>
                <a:latin typeface="宋体" panose="02010600030101010101" pitchFamily="2" charset="-122"/>
                <a:ea typeface="宋体" panose="02010600030101010101" pitchFamily="2" charset="-122"/>
              </a:rPr>
              <a:t>年全球企业和服务提供商（</a:t>
            </a:r>
            <a:r>
              <a:rPr lang="en-US" altLang="zh-CN" b="0" i="0" dirty="0">
                <a:solidFill>
                  <a:srgbClr val="252525"/>
                </a:solidFill>
                <a:effectLst/>
                <a:latin typeface="宋体" panose="02010600030101010101" pitchFamily="2" charset="-122"/>
                <a:ea typeface="宋体" panose="02010600030101010101" pitchFamily="2" charset="-122"/>
              </a:rPr>
              <a:t>SP</a:t>
            </a:r>
            <a:r>
              <a:rPr lang="zh-CN" altLang="en-US" b="0" i="0" dirty="0">
                <a:solidFill>
                  <a:srgbClr val="252525"/>
                </a:solidFill>
                <a:effectLst/>
                <a:latin typeface="宋体" panose="02010600030101010101" pitchFamily="2" charset="-122"/>
                <a:ea typeface="宋体" panose="02010600030101010101" pitchFamily="2" charset="-122"/>
              </a:rPr>
              <a:t>）路由器</a:t>
            </a:r>
            <a:r>
              <a:rPr lang="zh-CN" altLang="en-US" dirty="0">
                <a:solidFill>
                  <a:srgbClr val="252525"/>
                </a:solidFill>
                <a:latin typeface="宋体" panose="02010600030101010101" pitchFamily="2" charset="-122"/>
                <a:ea typeface="宋体" panose="02010600030101010101" pitchFamily="2" charset="-122"/>
              </a:rPr>
              <a:t>市场竞争格局</a:t>
            </a:r>
            <a:endParaRPr lang="zh-CN" altLang="en-US" dirty="0"/>
          </a:p>
        </p:txBody>
      </p:sp>
      <p:sp>
        <p:nvSpPr>
          <p:cNvPr id="7" name="椭圆 6">
            <a:extLst>
              <a:ext uri="{FF2B5EF4-FFF2-40B4-BE49-F238E27FC236}">
                <a16:creationId xmlns:a16="http://schemas.microsoft.com/office/drawing/2014/main" id="{5DE99FC9-820D-4ADF-8383-9767D62AB637}"/>
              </a:ext>
            </a:extLst>
          </p:cNvPr>
          <p:cNvSpPr/>
          <p:nvPr/>
        </p:nvSpPr>
        <p:spPr>
          <a:xfrm>
            <a:off x="1423851" y="4532811"/>
            <a:ext cx="744583" cy="6463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D6E69BB-6ABF-4F06-A43F-BD37B23D829D}"/>
              </a:ext>
            </a:extLst>
          </p:cNvPr>
          <p:cNvSpPr/>
          <p:nvPr/>
        </p:nvSpPr>
        <p:spPr>
          <a:xfrm>
            <a:off x="8059782" y="5073638"/>
            <a:ext cx="596538" cy="6463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5690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idx="4294967295"/>
          </p:nvPr>
        </p:nvSpPr>
        <p:spPr>
          <a:xfrm>
            <a:off x="0" y="720367"/>
            <a:ext cx="12080240" cy="457200"/>
          </a:xfrm>
          <a:prstGeom prst="rect">
            <a:avLst/>
          </a:prstGeom>
        </p:spPr>
        <p:txBody>
          <a:bodyPr/>
          <a:lstStyle/>
          <a:p>
            <a:pPr algn="ctr"/>
            <a:r>
              <a:rPr lang="zh-CN" altLang="en-US" dirty="0">
                <a:latin typeface="+mn-ea"/>
                <a:ea typeface="+mn-ea"/>
              </a:rPr>
              <a:t>全球路由器市场的发展和变迁</a:t>
            </a:r>
            <a:endParaRPr lang="en-US" altLang="zh-CN" dirty="0">
              <a:latin typeface="+mn-ea"/>
              <a:ea typeface="+mn-ea"/>
            </a:endParaRPr>
          </a:p>
        </p:txBody>
      </p:sp>
      <p:sp>
        <p:nvSpPr>
          <p:cNvPr id="7" name="文本框 6">
            <a:extLst>
              <a:ext uri="{FF2B5EF4-FFF2-40B4-BE49-F238E27FC236}">
                <a16:creationId xmlns:a16="http://schemas.microsoft.com/office/drawing/2014/main" id="{7931C568-D0A1-4BBF-AED1-5087A8E8835D}"/>
              </a:ext>
            </a:extLst>
          </p:cNvPr>
          <p:cNvSpPr txBox="1"/>
          <p:nvPr/>
        </p:nvSpPr>
        <p:spPr>
          <a:xfrm>
            <a:off x="634636" y="1608797"/>
            <a:ext cx="9737273" cy="2070054"/>
          </a:xfrm>
          <a:prstGeom prst="rect">
            <a:avLst/>
          </a:prstGeom>
          <a:noFill/>
        </p:spPr>
        <p:txBody>
          <a:bodyPr wrap="square">
            <a:spAutoFit/>
          </a:bodyPr>
          <a:lstStyle/>
          <a:p>
            <a:pPr>
              <a:spcBef>
                <a:spcPts val="1200"/>
              </a:spcBef>
              <a:spcAft>
                <a:spcPts val="1200"/>
              </a:spcAft>
            </a:pPr>
            <a:r>
              <a:rPr lang="zh-CN" altLang="en-US" sz="2800" b="1" i="0" dirty="0">
                <a:solidFill>
                  <a:schemeClr val="accent2">
                    <a:lumMod val="75000"/>
                  </a:schemeClr>
                </a:solidFill>
                <a:effectLst/>
                <a:latin typeface="arial" panose="020B0604020202020204" pitchFamily="34" charset="0"/>
              </a:rPr>
              <a:t>运营商路由器：越过大桥，搭建金字塔顶端的管道</a:t>
            </a:r>
            <a:endParaRPr lang="zh-CN" altLang="en-US" sz="2800" b="1" dirty="0">
              <a:solidFill>
                <a:schemeClr val="accent2">
                  <a:lumMod val="75000"/>
                </a:schemeClr>
              </a:solidFill>
            </a:endParaRPr>
          </a:p>
          <a:p>
            <a:pPr>
              <a:lnSpc>
                <a:spcPct val="130000"/>
              </a:lnSpc>
            </a:pPr>
            <a:r>
              <a:rPr lang="zh-CN" altLang="en-US" sz="2400" dirty="0"/>
              <a:t>1.  1980-2005，思科称霸，群雄逐鹿</a:t>
            </a:r>
          </a:p>
          <a:p>
            <a:pPr>
              <a:lnSpc>
                <a:spcPct val="130000"/>
              </a:lnSpc>
            </a:pPr>
            <a:r>
              <a:rPr lang="zh-CN" altLang="en-US" sz="2400" dirty="0"/>
              <a:t>2.  2006-2017，天下细分，江山轮转</a:t>
            </a:r>
          </a:p>
          <a:p>
            <a:pPr>
              <a:lnSpc>
                <a:spcPct val="130000"/>
              </a:lnSpc>
            </a:pPr>
            <a:r>
              <a:rPr lang="zh-CN" altLang="en-US" sz="2400" dirty="0"/>
              <a:t>3.  2017至今，华为领跑5G</a:t>
            </a:r>
          </a:p>
        </p:txBody>
      </p:sp>
      <p:pic>
        <p:nvPicPr>
          <p:cNvPr id="11" name="图片 10">
            <a:extLst>
              <a:ext uri="{FF2B5EF4-FFF2-40B4-BE49-F238E27FC236}">
                <a16:creationId xmlns:a16="http://schemas.microsoft.com/office/drawing/2014/main" id="{05BD297C-BB34-41BF-B17D-BFD90C0B3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653" y="4512791"/>
            <a:ext cx="3465466" cy="1472823"/>
          </a:xfrm>
          <a:prstGeom prst="rect">
            <a:avLst/>
          </a:prstGeom>
        </p:spPr>
      </p:pic>
      <p:pic>
        <p:nvPicPr>
          <p:cNvPr id="13" name="图片 12">
            <a:extLst>
              <a:ext uri="{FF2B5EF4-FFF2-40B4-BE49-F238E27FC236}">
                <a16:creationId xmlns:a16="http://schemas.microsoft.com/office/drawing/2014/main" id="{535D22FE-469F-4255-90FD-217A177C5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822" y="3189237"/>
            <a:ext cx="6096000" cy="3562350"/>
          </a:xfrm>
          <a:prstGeom prst="rect">
            <a:avLst/>
          </a:prstGeom>
        </p:spPr>
      </p:pic>
    </p:spTree>
    <p:extLst>
      <p:ext uri="{BB962C8B-B14F-4D97-AF65-F5344CB8AC3E}">
        <p14:creationId xmlns:p14="http://schemas.microsoft.com/office/powerpoint/2010/main" val="2542384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idx="4294967295"/>
          </p:nvPr>
        </p:nvSpPr>
        <p:spPr>
          <a:xfrm>
            <a:off x="0" y="720367"/>
            <a:ext cx="12080240" cy="457200"/>
          </a:xfrm>
          <a:prstGeom prst="rect">
            <a:avLst/>
          </a:prstGeom>
        </p:spPr>
        <p:txBody>
          <a:bodyPr/>
          <a:lstStyle/>
          <a:p>
            <a:pPr algn="ctr"/>
            <a:r>
              <a:rPr lang="zh-CN" altLang="en-US" dirty="0">
                <a:latin typeface="+mn-ea"/>
                <a:ea typeface="+mn-ea"/>
              </a:rPr>
              <a:t>全球路由器市场的发展和变迁</a:t>
            </a:r>
            <a:endParaRPr lang="en-US" altLang="zh-CN" dirty="0">
              <a:latin typeface="+mn-ea"/>
              <a:ea typeface="+mn-ea"/>
            </a:endParaRPr>
          </a:p>
        </p:txBody>
      </p:sp>
      <p:sp>
        <p:nvSpPr>
          <p:cNvPr id="10" name="文本框 9">
            <a:extLst>
              <a:ext uri="{FF2B5EF4-FFF2-40B4-BE49-F238E27FC236}">
                <a16:creationId xmlns:a16="http://schemas.microsoft.com/office/drawing/2014/main" id="{82091511-825A-4483-94BD-A549E60D59AF}"/>
              </a:ext>
            </a:extLst>
          </p:cNvPr>
          <p:cNvSpPr txBox="1"/>
          <p:nvPr/>
        </p:nvSpPr>
        <p:spPr>
          <a:xfrm>
            <a:off x="682535" y="1700238"/>
            <a:ext cx="4503419" cy="1852880"/>
          </a:xfrm>
          <a:prstGeom prst="rect">
            <a:avLst/>
          </a:prstGeom>
          <a:noFill/>
        </p:spPr>
        <p:txBody>
          <a:bodyPr wrap="square">
            <a:spAutoFit/>
          </a:bodyPr>
          <a:lstStyle/>
          <a:p>
            <a:pPr>
              <a:lnSpc>
                <a:spcPct val="130000"/>
              </a:lnSpc>
            </a:pPr>
            <a:r>
              <a:rPr lang="en-US" altLang="zh-CN" b="0" i="0" dirty="0">
                <a:solidFill>
                  <a:srgbClr val="333333"/>
                </a:solidFill>
                <a:effectLst/>
                <a:latin typeface="+mn-ea"/>
              </a:rPr>
              <a:t>2020</a:t>
            </a:r>
            <a:r>
              <a:rPr lang="zh-CN" altLang="en-US" b="0" i="0" dirty="0">
                <a:solidFill>
                  <a:srgbClr val="333333"/>
                </a:solidFill>
                <a:effectLst/>
                <a:latin typeface="+mn-ea"/>
              </a:rPr>
              <a:t>年</a:t>
            </a:r>
            <a:r>
              <a:rPr lang="en-US" altLang="zh-CN" b="0" i="0" dirty="0">
                <a:solidFill>
                  <a:srgbClr val="333333"/>
                </a:solidFill>
                <a:effectLst/>
                <a:latin typeface="+mn-ea"/>
              </a:rPr>
              <a:t>3</a:t>
            </a:r>
            <a:r>
              <a:rPr lang="zh-CN" altLang="en-US" b="0" i="0" dirty="0">
                <a:solidFill>
                  <a:srgbClr val="333333"/>
                </a:solidFill>
                <a:effectLst/>
                <a:latin typeface="+mn-ea"/>
              </a:rPr>
              <a:t>月，国际权威市调研机构</a:t>
            </a:r>
            <a:r>
              <a:rPr lang="en-US" altLang="zh-CN" b="0" i="0" dirty="0" err="1">
                <a:solidFill>
                  <a:srgbClr val="333333"/>
                </a:solidFill>
                <a:effectLst/>
                <a:latin typeface="+mn-ea"/>
              </a:rPr>
              <a:t>Omdia</a:t>
            </a:r>
            <a:r>
              <a:rPr lang="zh-CN" altLang="en-US" dirty="0">
                <a:solidFill>
                  <a:srgbClr val="333333"/>
                </a:solidFill>
                <a:latin typeface="+mn-ea"/>
              </a:rPr>
              <a:t>（</a:t>
            </a:r>
            <a:r>
              <a:rPr lang="zh-CN" altLang="en-US" b="0" i="0" dirty="0">
                <a:solidFill>
                  <a:srgbClr val="333333"/>
                </a:solidFill>
                <a:effectLst/>
                <a:latin typeface="+mn-ea"/>
              </a:rPr>
              <a:t>原名</a:t>
            </a:r>
            <a:r>
              <a:rPr lang="en-US" altLang="zh-CN" b="0" i="0" dirty="0">
                <a:solidFill>
                  <a:srgbClr val="333333"/>
                </a:solidFill>
                <a:effectLst/>
                <a:latin typeface="+mn-ea"/>
              </a:rPr>
              <a:t>IHS Markit</a:t>
            </a:r>
            <a:r>
              <a:rPr lang="zh-CN" altLang="en-US" b="0" i="0" dirty="0">
                <a:solidFill>
                  <a:srgbClr val="333333"/>
                </a:solidFill>
                <a:effectLst/>
                <a:latin typeface="+mn-ea"/>
              </a:rPr>
              <a:t>）发布了</a:t>
            </a:r>
            <a:r>
              <a:rPr lang="en-US" altLang="zh-CN" b="0" i="0" dirty="0">
                <a:solidFill>
                  <a:srgbClr val="333333"/>
                </a:solidFill>
                <a:effectLst/>
                <a:latin typeface="+mn-ea"/>
              </a:rPr>
              <a:t>2019</a:t>
            </a:r>
            <a:r>
              <a:rPr lang="zh-CN" altLang="en-US" b="0" i="0" dirty="0">
                <a:solidFill>
                  <a:srgbClr val="333333"/>
                </a:solidFill>
                <a:effectLst/>
                <a:latin typeface="+mn-ea"/>
              </a:rPr>
              <a:t>年度全球路由器市场统计报告。根据报告，在全球运营商领域，</a:t>
            </a:r>
            <a:r>
              <a:rPr lang="zh-CN" altLang="en-US" b="0" i="0" dirty="0">
                <a:solidFill>
                  <a:srgbClr val="FF0000"/>
                </a:solidFill>
                <a:effectLst/>
                <a:latin typeface="+mn-ea"/>
              </a:rPr>
              <a:t>华为</a:t>
            </a:r>
            <a:r>
              <a:rPr lang="zh-CN" altLang="en-US" b="0" i="0" dirty="0">
                <a:solidFill>
                  <a:srgbClr val="333333"/>
                </a:solidFill>
                <a:effectLst/>
                <a:latin typeface="+mn-ea"/>
              </a:rPr>
              <a:t>路由器产品再次拿下市场份额排名第一。</a:t>
            </a:r>
            <a:endParaRPr lang="zh-CN" altLang="en-US" dirty="0">
              <a:latin typeface="+mn-ea"/>
            </a:endParaRPr>
          </a:p>
        </p:txBody>
      </p:sp>
      <p:pic>
        <p:nvPicPr>
          <p:cNvPr id="9" name="图片 8">
            <a:extLst>
              <a:ext uri="{FF2B5EF4-FFF2-40B4-BE49-F238E27FC236}">
                <a16:creationId xmlns:a16="http://schemas.microsoft.com/office/drawing/2014/main" id="{CD27AF5C-218D-4612-8617-FA32FB89D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69" y="3887762"/>
            <a:ext cx="3810000" cy="2540000"/>
          </a:xfrm>
          <a:prstGeom prst="rect">
            <a:avLst/>
          </a:prstGeom>
        </p:spPr>
      </p:pic>
      <p:sp>
        <p:nvSpPr>
          <p:cNvPr id="20" name="文本框 19">
            <a:extLst>
              <a:ext uri="{FF2B5EF4-FFF2-40B4-BE49-F238E27FC236}">
                <a16:creationId xmlns:a16="http://schemas.microsoft.com/office/drawing/2014/main" id="{49A267C2-3A6E-4222-99D0-6155CD87625D}"/>
              </a:ext>
            </a:extLst>
          </p:cNvPr>
          <p:cNvSpPr txBox="1"/>
          <p:nvPr/>
        </p:nvSpPr>
        <p:spPr>
          <a:xfrm>
            <a:off x="5350327" y="1720840"/>
            <a:ext cx="6562997" cy="4018344"/>
          </a:xfrm>
          <a:prstGeom prst="rect">
            <a:avLst/>
          </a:prstGeom>
          <a:noFill/>
        </p:spPr>
        <p:txBody>
          <a:bodyPr wrap="square">
            <a:spAutoFit/>
          </a:bodyPr>
          <a:lstStyle/>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2</a:t>
            </a:r>
            <a:r>
              <a:rPr lang="zh-CN" altLang="en-US" b="0" i="0" dirty="0">
                <a:solidFill>
                  <a:srgbClr val="333333"/>
                </a:solidFill>
                <a:effectLst/>
                <a:latin typeface="+mn-ea"/>
              </a:rPr>
              <a:t>月，肯尼亚</a:t>
            </a:r>
            <a:r>
              <a:rPr lang="en-US" altLang="zh-CN" b="0" i="0" dirty="0">
                <a:solidFill>
                  <a:srgbClr val="333333"/>
                </a:solidFill>
                <a:effectLst/>
                <a:latin typeface="+mn-ea"/>
              </a:rPr>
              <a:t>Safaricom</a:t>
            </a:r>
            <a:r>
              <a:rPr lang="zh-CN" altLang="en-US" b="0" i="0" dirty="0">
                <a:solidFill>
                  <a:srgbClr val="333333"/>
                </a:solidFill>
                <a:effectLst/>
                <a:latin typeface="+mn-ea"/>
              </a:rPr>
              <a:t>宣布选择华为建设全球首个</a:t>
            </a:r>
            <a:r>
              <a:rPr lang="en-US" altLang="zh-CN" b="0" i="0" dirty="0">
                <a:solidFill>
                  <a:srgbClr val="333333"/>
                </a:solidFill>
                <a:effectLst/>
                <a:latin typeface="+mn-ea"/>
              </a:rPr>
              <a:t>E2E 400GE</a:t>
            </a:r>
            <a:r>
              <a:rPr lang="zh-CN" altLang="en-US" b="0" i="0" dirty="0">
                <a:solidFill>
                  <a:srgbClr val="333333"/>
                </a:solidFill>
                <a:effectLst/>
                <a:latin typeface="+mn-ea"/>
              </a:rPr>
              <a:t>骨干网。</a:t>
            </a:r>
          </a:p>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2</a:t>
            </a:r>
            <a:r>
              <a:rPr lang="zh-CN" altLang="en-US" b="0" i="0" dirty="0">
                <a:solidFill>
                  <a:srgbClr val="333333"/>
                </a:solidFill>
                <a:effectLst/>
                <a:latin typeface="+mn-ea"/>
              </a:rPr>
              <a:t>月，四川电信宣布联合华为部署业界首个</a:t>
            </a:r>
            <a:r>
              <a:rPr lang="en-US" altLang="zh-CN" b="0" i="0" dirty="0">
                <a:solidFill>
                  <a:srgbClr val="333333"/>
                </a:solidFill>
                <a:effectLst/>
                <a:latin typeface="+mn-ea"/>
              </a:rPr>
              <a:t>SRv6</a:t>
            </a:r>
            <a:r>
              <a:rPr lang="zh-CN" altLang="en-US" b="0" i="0" dirty="0">
                <a:solidFill>
                  <a:srgbClr val="333333"/>
                </a:solidFill>
                <a:effectLst/>
                <a:latin typeface="+mn-ea"/>
              </a:rPr>
              <a:t>商用局。</a:t>
            </a:r>
          </a:p>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5</a:t>
            </a:r>
            <a:r>
              <a:rPr lang="zh-CN" altLang="en-US" b="0" i="0" dirty="0">
                <a:solidFill>
                  <a:srgbClr val="333333"/>
                </a:solidFill>
                <a:effectLst/>
                <a:latin typeface="+mn-ea"/>
              </a:rPr>
              <a:t>月，华为</a:t>
            </a:r>
            <a:r>
              <a:rPr lang="en-US" altLang="zh-CN" b="0" i="0" dirty="0">
                <a:solidFill>
                  <a:srgbClr val="333333"/>
                </a:solidFill>
                <a:effectLst/>
                <a:latin typeface="+mn-ea"/>
              </a:rPr>
              <a:t>X-Haul 5G</a:t>
            </a:r>
            <a:r>
              <a:rPr lang="zh-CN" altLang="en-US" b="0" i="0" dirty="0">
                <a:solidFill>
                  <a:srgbClr val="333333"/>
                </a:solidFill>
                <a:effectLst/>
                <a:latin typeface="+mn-ea"/>
              </a:rPr>
              <a:t>承载解决方案在</a:t>
            </a:r>
            <a:r>
              <a:rPr lang="en-US" altLang="zh-CN" b="0" i="0" dirty="0">
                <a:solidFill>
                  <a:srgbClr val="333333"/>
                </a:solidFill>
                <a:effectLst/>
                <a:latin typeface="+mn-ea"/>
              </a:rPr>
              <a:t>2019</a:t>
            </a:r>
            <a:r>
              <a:rPr lang="zh-CN" altLang="en-US" b="0" i="0" dirty="0">
                <a:solidFill>
                  <a:srgbClr val="333333"/>
                </a:solidFill>
                <a:effectLst/>
                <a:latin typeface="+mn-ea"/>
              </a:rPr>
              <a:t>年世界电信和信息社会日大会上斩获年度</a:t>
            </a:r>
            <a:r>
              <a:rPr lang="en-US" altLang="zh-CN" b="0" i="0" dirty="0">
                <a:solidFill>
                  <a:srgbClr val="333333"/>
                </a:solidFill>
                <a:effectLst/>
                <a:latin typeface="+mn-ea"/>
              </a:rPr>
              <a:t>5G</a:t>
            </a:r>
            <a:r>
              <a:rPr lang="zh-CN" altLang="en-US" b="0" i="0" dirty="0">
                <a:solidFill>
                  <a:srgbClr val="333333"/>
                </a:solidFill>
                <a:effectLst/>
                <a:latin typeface="+mn-ea"/>
              </a:rPr>
              <a:t>承载产业领导力奖。</a:t>
            </a:r>
          </a:p>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6</a:t>
            </a:r>
            <a:r>
              <a:rPr lang="zh-CN" altLang="en-US" b="0" i="0" dirty="0">
                <a:solidFill>
                  <a:srgbClr val="333333"/>
                </a:solidFill>
                <a:effectLst/>
                <a:latin typeface="+mn-ea"/>
              </a:rPr>
              <a:t>月，华为随流检测方案</a:t>
            </a:r>
            <a:r>
              <a:rPr lang="en-US" altLang="zh-CN" b="0" i="0" dirty="0" err="1">
                <a:solidFill>
                  <a:srgbClr val="333333"/>
                </a:solidFill>
                <a:effectLst/>
                <a:latin typeface="+mn-ea"/>
              </a:rPr>
              <a:t>iFIT</a:t>
            </a:r>
            <a:r>
              <a:rPr lang="zh-CN" altLang="en-US" b="0" i="0" dirty="0">
                <a:solidFill>
                  <a:srgbClr val="333333"/>
                </a:solidFill>
                <a:effectLst/>
                <a:latin typeface="+mn-ea"/>
              </a:rPr>
              <a:t>在日本</a:t>
            </a: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Interop</a:t>
            </a:r>
            <a:r>
              <a:rPr lang="zh-CN" altLang="en-US" b="0" i="0" dirty="0">
                <a:solidFill>
                  <a:srgbClr val="333333"/>
                </a:solidFill>
                <a:effectLst/>
                <a:latin typeface="+mn-ea"/>
              </a:rPr>
              <a:t>东京展荣获</a:t>
            </a:r>
            <a:r>
              <a:rPr lang="en-US" altLang="zh-CN" b="0" i="0" dirty="0">
                <a:solidFill>
                  <a:srgbClr val="333333"/>
                </a:solidFill>
                <a:effectLst/>
                <a:latin typeface="+mn-ea"/>
              </a:rPr>
              <a:t>Best of Show Award</a:t>
            </a:r>
            <a:r>
              <a:rPr lang="zh-CN" altLang="en-US" b="0" i="0" dirty="0">
                <a:solidFill>
                  <a:srgbClr val="333333"/>
                </a:solidFill>
                <a:effectLst/>
                <a:latin typeface="+mn-ea"/>
              </a:rPr>
              <a:t>特别奖。</a:t>
            </a:r>
          </a:p>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11</a:t>
            </a:r>
            <a:r>
              <a:rPr lang="zh-CN" altLang="en-US" b="0" i="0" dirty="0">
                <a:solidFill>
                  <a:srgbClr val="333333"/>
                </a:solidFill>
                <a:effectLst/>
                <a:latin typeface="+mn-ea"/>
              </a:rPr>
              <a:t>月，中国移动携手华为发布业界首个基于</a:t>
            </a:r>
            <a:r>
              <a:rPr lang="en-US" altLang="zh-CN" b="0" i="0" dirty="0">
                <a:solidFill>
                  <a:srgbClr val="333333"/>
                </a:solidFill>
                <a:effectLst/>
                <a:latin typeface="+mn-ea"/>
              </a:rPr>
              <a:t>SLA</a:t>
            </a:r>
            <a:r>
              <a:rPr lang="zh-CN" altLang="en-US" b="0" i="0" dirty="0">
                <a:solidFill>
                  <a:srgbClr val="333333"/>
                </a:solidFill>
                <a:effectLst/>
                <a:latin typeface="+mn-ea"/>
              </a:rPr>
              <a:t>可承诺承载方案的</a:t>
            </a:r>
            <a:r>
              <a:rPr lang="en-US" altLang="zh-CN" b="0" i="0" dirty="0">
                <a:solidFill>
                  <a:srgbClr val="333333"/>
                </a:solidFill>
                <a:effectLst/>
                <a:latin typeface="+mn-ea"/>
              </a:rPr>
              <a:t>5G</a:t>
            </a:r>
            <a:r>
              <a:rPr lang="zh-CN" altLang="en-US" b="0" i="0" dirty="0">
                <a:solidFill>
                  <a:srgbClr val="333333"/>
                </a:solidFill>
                <a:effectLst/>
                <a:latin typeface="+mn-ea"/>
              </a:rPr>
              <a:t>智慧医疗专网。</a:t>
            </a:r>
          </a:p>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12</a:t>
            </a:r>
            <a:r>
              <a:rPr lang="zh-CN" altLang="en-US" b="0" i="0" dirty="0">
                <a:solidFill>
                  <a:srgbClr val="333333"/>
                </a:solidFill>
                <a:effectLst/>
                <a:latin typeface="+mn-ea"/>
              </a:rPr>
              <a:t>月，华为</a:t>
            </a:r>
            <a:r>
              <a:rPr lang="en-US" altLang="zh-CN" b="0" i="0" dirty="0" err="1">
                <a:solidFill>
                  <a:srgbClr val="333333"/>
                </a:solidFill>
                <a:effectLst/>
                <a:latin typeface="+mn-ea"/>
              </a:rPr>
              <a:t>NetEngine</a:t>
            </a:r>
            <a:r>
              <a:rPr lang="en-US" altLang="zh-CN" b="0" i="0" dirty="0">
                <a:solidFill>
                  <a:srgbClr val="333333"/>
                </a:solidFill>
                <a:effectLst/>
                <a:latin typeface="+mn-ea"/>
              </a:rPr>
              <a:t> 5000E-20</a:t>
            </a:r>
            <a:r>
              <a:rPr lang="zh-CN" altLang="en-US" b="0" i="0" dirty="0">
                <a:solidFill>
                  <a:srgbClr val="333333"/>
                </a:solidFill>
                <a:effectLst/>
                <a:latin typeface="+mn-ea"/>
              </a:rPr>
              <a:t>荣获</a:t>
            </a:r>
            <a:r>
              <a:rPr lang="en-US" altLang="zh-CN" b="0" i="0" dirty="0">
                <a:solidFill>
                  <a:srgbClr val="333333"/>
                </a:solidFill>
                <a:effectLst/>
                <a:latin typeface="+mn-ea"/>
              </a:rPr>
              <a:t>2019</a:t>
            </a:r>
            <a:r>
              <a:rPr lang="zh-CN" altLang="en-US" b="0" i="0" dirty="0">
                <a:solidFill>
                  <a:srgbClr val="333333"/>
                </a:solidFill>
                <a:effectLst/>
                <a:latin typeface="+mn-ea"/>
              </a:rPr>
              <a:t>年度</a:t>
            </a:r>
            <a:r>
              <a:rPr lang="en-US" altLang="zh-CN" b="0" i="0" dirty="0">
                <a:solidFill>
                  <a:srgbClr val="333333"/>
                </a:solidFill>
                <a:effectLst/>
                <a:latin typeface="+mn-ea"/>
              </a:rPr>
              <a:t>《</a:t>
            </a:r>
            <a:r>
              <a:rPr lang="zh-CN" altLang="en-US" b="0" i="0" dirty="0">
                <a:solidFill>
                  <a:srgbClr val="333333"/>
                </a:solidFill>
                <a:effectLst/>
                <a:latin typeface="+mn-ea"/>
              </a:rPr>
              <a:t>人民邮电</a:t>
            </a:r>
            <a:r>
              <a:rPr lang="en-US" altLang="zh-CN" b="0" i="0" dirty="0">
                <a:solidFill>
                  <a:srgbClr val="333333"/>
                </a:solidFill>
                <a:effectLst/>
                <a:latin typeface="+mn-ea"/>
              </a:rPr>
              <a:t>》ICT</a:t>
            </a:r>
            <a:r>
              <a:rPr lang="zh-CN" altLang="en-US" b="0" i="0" dirty="0">
                <a:solidFill>
                  <a:srgbClr val="333333"/>
                </a:solidFill>
                <a:effectLst/>
                <a:latin typeface="+mn-ea"/>
              </a:rPr>
              <a:t>创新奖之高端核心路由器创新奖。</a:t>
            </a:r>
          </a:p>
        </p:txBody>
      </p:sp>
    </p:spTree>
    <p:extLst>
      <p:ext uri="{BB962C8B-B14F-4D97-AF65-F5344CB8AC3E}">
        <p14:creationId xmlns:p14="http://schemas.microsoft.com/office/powerpoint/2010/main" val="1573525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46411" y="2573504"/>
            <a:ext cx="2723823" cy="923330"/>
          </a:xfrm>
          <a:prstGeom prst="rect">
            <a:avLst/>
          </a:prstGeom>
          <a:noFill/>
        </p:spPr>
        <p:txBody>
          <a:bodyPr wrap="none" rtlCol="0">
            <a:spAutoFit/>
          </a:bodyPr>
          <a:lstStyle/>
          <a:p>
            <a:r>
              <a:rPr lang="en-US" altLang="zh-CN" sz="5400" b="1" dirty="0">
                <a:solidFill>
                  <a:srgbClr val="575757"/>
                </a:solidFill>
                <a:cs typeface="+mn-ea"/>
                <a:sym typeface="+mn-lt"/>
              </a:rPr>
              <a:t>4.1 </a:t>
            </a:r>
            <a:r>
              <a:rPr lang="zh-CN" altLang="en-US" sz="5400" b="1" dirty="0">
                <a:solidFill>
                  <a:srgbClr val="575757"/>
                </a:solidFill>
                <a:cs typeface="+mn-ea"/>
                <a:sym typeface="+mn-lt"/>
              </a:rPr>
              <a:t>引言</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0769148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6689" y="2226264"/>
            <a:ext cx="7723955" cy="1754326"/>
          </a:xfrm>
          <a:prstGeom prst="rect">
            <a:avLst/>
          </a:prstGeom>
          <a:noFill/>
        </p:spPr>
        <p:txBody>
          <a:bodyPr wrap="square" rtlCol="0">
            <a:spAutoFit/>
          </a:bodyPr>
          <a:lstStyle/>
          <a:p>
            <a:r>
              <a:rPr lang="en-US" altLang="zh-CN" sz="5400" b="1" dirty="0">
                <a:solidFill>
                  <a:srgbClr val="575757"/>
                </a:solidFill>
                <a:cs typeface="+mn-ea"/>
                <a:sym typeface="+mn-lt"/>
              </a:rPr>
              <a:t>4.4 </a:t>
            </a:r>
            <a:r>
              <a:rPr lang="zh-CN" altLang="en-US" sz="5400" b="1" dirty="0">
                <a:solidFill>
                  <a:srgbClr val="575757"/>
                </a:solidFill>
                <a:cs typeface="+mn-ea"/>
                <a:sym typeface="+mn-lt"/>
              </a:rPr>
              <a:t>网际协议：因特网中的转发和编址</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2658869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3198495" y="1859639"/>
            <a:ext cx="6534150" cy="4076700"/>
          </a:xfrm>
          <a:prstGeom prst="rect">
            <a:avLst/>
          </a:prstGeom>
          <a:solidFill>
            <a:schemeClr val="bg2"/>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 name="Rectangle 3"/>
          <p:cNvSpPr>
            <a:spLocks noChangeArrowheads="1"/>
          </p:cNvSpPr>
          <p:nvPr/>
        </p:nvSpPr>
        <p:spPr bwMode="auto">
          <a:xfrm>
            <a:off x="3131820" y="1934251"/>
            <a:ext cx="6534150" cy="4076700"/>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nvGrpSpPr>
          <p:cNvPr id="5" name="Group 6"/>
          <p:cNvGrpSpPr>
            <a:grpSpLocks/>
          </p:cNvGrpSpPr>
          <p:nvPr/>
        </p:nvGrpSpPr>
        <p:grpSpPr bwMode="auto">
          <a:xfrm>
            <a:off x="5251133" y="3558264"/>
            <a:ext cx="1265237" cy="1214437"/>
            <a:chOff x="3989" y="2883"/>
            <a:chExt cx="616" cy="765"/>
          </a:xfrm>
        </p:grpSpPr>
        <p:sp>
          <p:nvSpPr>
            <p:cNvPr id="6" name="Rectangle 7"/>
            <p:cNvSpPr>
              <a:spLocks noChangeArrowheads="1"/>
            </p:cNvSpPr>
            <p:nvPr/>
          </p:nvSpPr>
          <p:spPr bwMode="auto">
            <a:xfrm>
              <a:off x="4023" y="2883"/>
              <a:ext cx="582" cy="738"/>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7" name="Rectangle 8"/>
            <p:cNvSpPr>
              <a:spLocks noChangeArrowheads="1"/>
            </p:cNvSpPr>
            <p:nvPr/>
          </p:nvSpPr>
          <p:spPr bwMode="auto">
            <a:xfrm>
              <a:off x="3996" y="2910"/>
              <a:ext cx="582" cy="738"/>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 name="Text Box 9"/>
            <p:cNvSpPr txBox="1">
              <a:spLocks noChangeArrowheads="1"/>
            </p:cNvSpPr>
            <p:nvPr/>
          </p:nvSpPr>
          <p:spPr bwMode="auto">
            <a:xfrm>
              <a:off x="3989" y="3071"/>
              <a:ext cx="614"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dirty="0">
                  <a:solidFill>
                    <a:srgbClr val="000000"/>
                  </a:solidFill>
                </a:rPr>
                <a:t>forwarding</a:t>
              </a:r>
            </a:p>
            <a:p>
              <a:pPr algn="ctr" eaLnBrk="0" hangingPunct="0">
                <a:defRPr/>
              </a:pPr>
              <a:r>
                <a:rPr lang="en-US" dirty="0">
                  <a:solidFill>
                    <a:srgbClr val="000000"/>
                  </a:solidFill>
                </a:rPr>
                <a:t>table</a:t>
              </a:r>
            </a:p>
          </p:txBody>
        </p:sp>
        <p:sp>
          <p:nvSpPr>
            <p:cNvPr id="9" name="Line 10"/>
            <p:cNvSpPr>
              <a:spLocks noChangeShapeType="1"/>
            </p:cNvSpPr>
            <p:nvPr/>
          </p:nvSpPr>
          <p:spPr bwMode="auto">
            <a:xfrm>
              <a:off x="4065" y="2994"/>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0" name="Line 11"/>
            <p:cNvSpPr>
              <a:spLocks noChangeShapeType="1"/>
            </p:cNvSpPr>
            <p:nvPr/>
          </p:nvSpPr>
          <p:spPr bwMode="auto">
            <a:xfrm>
              <a:off x="4071" y="3048"/>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1" name="Line 12"/>
            <p:cNvSpPr>
              <a:spLocks noChangeShapeType="1"/>
            </p:cNvSpPr>
            <p:nvPr/>
          </p:nvSpPr>
          <p:spPr bwMode="auto">
            <a:xfrm>
              <a:off x="4074" y="3102"/>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2" name="Line 13"/>
            <p:cNvSpPr>
              <a:spLocks noChangeShapeType="1"/>
            </p:cNvSpPr>
            <p:nvPr/>
          </p:nvSpPr>
          <p:spPr bwMode="auto">
            <a:xfrm>
              <a:off x="4065" y="3477"/>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3" name="Line 14"/>
            <p:cNvSpPr>
              <a:spLocks noChangeShapeType="1"/>
            </p:cNvSpPr>
            <p:nvPr/>
          </p:nvSpPr>
          <p:spPr bwMode="auto">
            <a:xfrm>
              <a:off x="4068" y="3528"/>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4" name="Line 15"/>
            <p:cNvSpPr>
              <a:spLocks noChangeShapeType="1"/>
            </p:cNvSpPr>
            <p:nvPr/>
          </p:nvSpPr>
          <p:spPr bwMode="auto">
            <a:xfrm>
              <a:off x="4071" y="3579"/>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sp>
        <p:nvSpPr>
          <p:cNvPr id="15" name="Line 17"/>
          <p:cNvSpPr>
            <a:spLocks noChangeShapeType="1"/>
          </p:cNvSpPr>
          <p:nvPr/>
        </p:nvSpPr>
        <p:spPr bwMode="auto">
          <a:xfrm flipV="1">
            <a:off x="3122295" y="5488664"/>
            <a:ext cx="650557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6" name="Line 18"/>
          <p:cNvSpPr>
            <a:spLocks noChangeShapeType="1"/>
          </p:cNvSpPr>
          <p:nvPr/>
        </p:nvSpPr>
        <p:spPr bwMode="auto">
          <a:xfrm flipV="1">
            <a:off x="3150870" y="4964789"/>
            <a:ext cx="652462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7" name="Rectangle 20"/>
          <p:cNvSpPr>
            <a:spLocks noChangeArrowheads="1"/>
          </p:cNvSpPr>
          <p:nvPr/>
        </p:nvSpPr>
        <p:spPr bwMode="auto">
          <a:xfrm>
            <a:off x="3408045" y="2745464"/>
            <a:ext cx="1809750" cy="819150"/>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8" name="Rectangle 21"/>
          <p:cNvSpPr>
            <a:spLocks noChangeArrowheads="1"/>
          </p:cNvSpPr>
          <p:nvPr/>
        </p:nvSpPr>
        <p:spPr bwMode="auto">
          <a:xfrm>
            <a:off x="3341370" y="2812139"/>
            <a:ext cx="1809750" cy="8191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9" name="Text Box 22"/>
          <p:cNvSpPr txBox="1">
            <a:spLocks noChangeArrowheads="1"/>
          </p:cNvSpPr>
          <p:nvPr/>
        </p:nvSpPr>
        <p:spPr bwMode="auto">
          <a:xfrm>
            <a:off x="3346133" y="2793089"/>
            <a:ext cx="1828800" cy="862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800" i="1">
                <a:solidFill>
                  <a:srgbClr val="CC0000"/>
                </a:solidFill>
                <a:latin typeface="Gill Sans MT" pitchFamily="34" charset="0"/>
                <a:ea typeface="ＭＳ Ｐゴシック" pitchFamily="34" charset="-128"/>
              </a:rPr>
              <a:t>routing protocols</a:t>
            </a:r>
          </a:p>
          <a:p>
            <a:pPr algn="ctr" eaLnBrk="0" hangingPunct="0">
              <a:spcBef>
                <a:spcPct val="0"/>
              </a:spcBef>
              <a:buClrTx/>
              <a:buSzTx/>
              <a:buFontTx/>
              <a:buChar char="•"/>
              <a:defRPr/>
            </a:pPr>
            <a:r>
              <a:rPr lang="en-US" altLang="zh-CN" sz="1600">
                <a:solidFill>
                  <a:srgbClr val="000000"/>
                </a:solidFill>
                <a:latin typeface="Arial" pitchFamily="34" charset="0"/>
                <a:ea typeface="ＭＳ Ｐゴシック" pitchFamily="34" charset="-128"/>
              </a:rPr>
              <a:t> path selection</a:t>
            </a:r>
          </a:p>
          <a:p>
            <a:pPr algn="ctr" eaLnBrk="0" hangingPunct="0">
              <a:spcBef>
                <a:spcPct val="0"/>
              </a:spcBef>
              <a:buClrTx/>
              <a:buSzTx/>
              <a:buFontTx/>
              <a:buChar char="•"/>
              <a:defRPr/>
            </a:pPr>
            <a:r>
              <a:rPr lang="en-US" altLang="zh-CN" sz="1600">
                <a:solidFill>
                  <a:srgbClr val="000000"/>
                </a:solidFill>
                <a:latin typeface="Arial" pitchFamily="34" charset="0"/>
                <a:ea typeface="ＭＳ Ｐゴシック" pitchFamily="34" charset="-128"/>
              </a:rPr>
              <a:t> RIP, OSPF, BGP</a:t>
            </a:r>
            <a:endParaRPr lang="en-US" altLang="zh-CN" sz="1800">
              <a:solidFill>
                <a:srgbClr val="000000"/>
              </a:solidFill>
              <a:latin typeface="Arial" pitchFamily="34" charset="0"/>
              <a:ea typeface="ＭＳ Ｐゴシック" pitchFamily="34" charset="-128"/>
            </a:endParaRPr>
          </a:p>
        </p:txBody>
      </p:sp>
      <p:sp>
        <p:nvSpPr>
          <p:cNvPr id="20" name="Freeform 23"/>
          <p:cNvSpPr>
            <a:spLocks/>
          </p:cNvSpPr>
          <p:nvPr/>
        </p:nvSpPr>
        <p:spPr bwMode="auto">
          <a:xfrm>
            <a:off x="4636770" y="3736064"/>
            <a:ext cx="628650" cy="390525"/>
          </a:xfrm>
          <a:custGeom>
            <a:avLst/>
            <a:gdLst>
              <a:gd name="T0" fmla="*/ 0 w 396"/>
              <a:gd name="T1" fmla="*/ 0 h 246"/>
              <a:gd name="T2" fmla="*/ 2147483647 w 396"/>
              <a:gd name="T3" fmla="*/ 2147483647 h 246"/>
              <a:gd name="T4" fmla="*/ 2147483647 w 396"/>
              <a:gd name="T5" fmla="*/ 2147483647 h 246"/>
              <a:gd name="T6" fmla="*/ 0 60000 65536"/>
              <a:gd name="T7" fmla="*/ 0 60000 65536"/>
              <a:gd name="T8" fmla="*/ 0 60000 65536"/>
            </a:gdLst>
            <a:ahLst/>
            <a:cxnLst>
              <a:cxn ang="T6">
                <a:pos x="T0" y="T1"/>
              </a:cxn>
              <a:cxn ang="T7">
                <a:pos x="T2" y="T3"/>
              </a:cxn>
              <a:cxn ang="T8">
                <a:pos x="T4" y="T5"/>
              </a:cxn>
            </a:cxnLst>
            <a:rect l="0" t="0" r="r" b="b"/>
            <a:pathLst>
              <a:path w="396" h="246">
                <a:moveTo>
                  <a:pt x="0" y="0"/>
                </a:moveTo>
                <a:cubicBezTo>
                  <a:pt x="30" y="16"/>
                  <a:pt x="42" y="126"/>
                  <a:pt x="150" y="186"/>
                </a:cubicBezTo>
                <a:cubicBezTo>
                  <a:pt x="258" y="246"/>
                  <a:pt x="345" y="205"/>
                  <a:pt x="396" y="210"/>
                </a:cubicBezTo>
              </a:path>
            </a:pathLst>
          </a:custGeom>
          <a:noFill/>
          <a:ln w="38100" cap="flat" cmpd="sng">
            <a:solidFill>
              <a:srgbClr val="000099"/>
            </a:solidFill>
            <a:prstDash val="solid"/>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21" name="Group 24"/>
          <p:cNvGrpSpPr>
            <a:grpSpLocks/>
          </p:cNvGrpSpPr>
          <p:nvPr/>
        </p:nvGrpSpPr>
        <p:grpSpPr bwMode="auto">
          <a:xfrm>
            <a:off x="6586220" y="2654976"/>
            <a:ext cx="3000375" cy="1181100"/>
            <a:chOff x="102" y="1272"/>
            <a:chExt cx="1890" cy="744"/>
          </a:xfrm>
        </p:grpSpPr>
        <p:sp>
          <p:nvSpPr>
            <p:cNvPr id="22" name="Rectangle 25"/>
            <p:cNvSpPr>
              <a:spLocks noChangeArrowheads="1"/>
            </p:cNvSpPr>
            <p:nvPr/>
          </p:nvSpPr>
          <p:spPr bwMode="auto">
            <a:xfrm>
              <a:off x="144" y="1272"/>
              <a:ext cx="1848" cy="690"/>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3"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4" name="Text Box 27"/>
            <p:cNvSpPr txBox="1">
              <a:spLocks noChangeArrowheads="1"/>
            </p:cNvSpPr>
            <p:nvPr/>
          </p:nvSpPr>
          <p:spPr bwMode="auto">
            <a:xfrm>
              <a:off x="108" y="1287"/>
              <a:ext cx="1827" cy="7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2000" i="1" dirty="0">
                  <a:solidFill>
                    <a:srgbClr val="CC0000"/>
                  </a:solidFill>
                  <a:latin typeface="Gill Sans MT" pitchFamily="34" charset="0"/>
                  <a:ea typeface="ＭＳ Ｐゴシック" pitchFamily="34" charset="-128"/>
                </a:rPr>
                <a:t>IP protocol</a:t>
              </a:r>
            </a:p>
            <a:p>
              <a:pPr algn="ctr" eaLnBrk="0" hangingPunct="0">
                <a:spcBef>
                  <a:spcPct val="0"/>
                </a:spcBef>
                <a:buClrTx/>
                <a:buSzTx/>
                <a:buFontTx/>
                <a:buChar char="•"/>
                <a:defRPr/>
              </a:pPr>
              <a:r>
                <a:rPr lang="en-US" altLang="zh-CN" sz="1600" dirty="0">
                  <a:solidFill>
                    <a:srgbClr val="000000"/>
                  </a:solidFill>
                  <a:latin typeface="Arial" pitchFamily="34" charset="0"/>
                  <a:ea typeface="ＭＳ Ｐゴシック" pitchFamily="34" charset="-128"/>
                </a:rPr>
                <a:t> addressing conventions</a:t>
              </a:r>
            </a:p>
            <a:p>
              <a:pPr algn="ctr" eaLnBrk="0" hangingPunct="0">
                <a:spcBef>
                  <a:spcPct val="0"/>
                </a:spcBef>
                <a:buClrTx/>
                <a:buSzTx/>
                <a:buFontTx/>
                <a:buChar char="•"/>
                <a:defRPr/>
              </a:pPr>
              <a:r>
                <a:rPr lang="en-US" altLang="zh-CN" sz="1600" dirty="0">
                  <a:solidFill>
                    <a:srgbClr val="000000"/>
                  </a:solidFill>
                  <a:latin typeface="Arial" pitchFamily="34" charset="0"/>
                  <a:ea typeface="ＭＳ Ｐゴシック" pitchFamily="34" charset="-128"/>
                </a:rPr>
                <a:t> datagram format</a:t>
              </a:r>
            </a:p>
            <a:p>
              <a:pPr algn="ctr" eaLnBrk="0" hangingPunct="0">
                <a:spcBef>
                  <a:spcPct val="0"/>
                </a:spcBef>
                <a:buClrTx/>
                <a:buSzTx/>
                <a:buFontTx/>
                <a:buChar char="•"/>
                <a:defRPr/>
              </a:pPr>
              <a:r>
                <a:rPr lang="en-US" altLang="zh-CN" sz="1600" dirty="0">
                  <a:solidFill>
                    <a:srgbClr val="000000"/>
                  </a:solidFill>
                  <a:latin typeface="Arial" pitchFamily="34" charset="0"/>
                  <a:ea typeface="ＭＳ Ｐゴシック" pitchFamily="34" charset="-128"/>
                </a:rPr>
                <a:t> packet handling conventions</a:t>
              </a:r>
              <a:endParaRPr lang="en-US" altLang="zh-CN" sz="1800" dirty="0">
                <a:solidFill>
                  <a:srgbClr val="000000"/>
                </a:solidFill>
                <a:latin typeface="Arial" pitchFamily="34" charset="0"/>
                <a:ea typeface="ＭＳ Ｐゴシック" pitchFamily="34" charset="-128"/>
              </a:endParaRPr>
            </a:p>
          </p:txBody>
        </p:sp>
      </p:grpSp>
      <p:sp>
        <p:nvSpPr>
          <p:cNvPr id="25" name="Rectangle 29"/>
          <p:cNvSpPr>
            <a:spLocks noChangeArrowheads="1"/>
          </p:cNvSpPr>
          <p:nvPr/>
        </p:nvSpPr>
        <p:spPr bwMode="auto">
          <a:xfrm>
            <a:off x="6710045" y="3956726"/>
            <a:ext cx="1933575" cy="847725"/>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6" name="Rectangle 30"/>
          <p:cNvSpPr>
            <a:spLocks noChangeArrowheads="1"/>
          </p:cNvSpPr>
          <p:nvPr/>
        </p:nvSpPr>
        <p:spPr bwMode="auto">
          <a:xfrm>
            <a:off x="6643370" y="4024989"/>
            <a:ext cx="1933575" cy="84772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7" name="Text Box 31"/>
          <p:cNvSpPr txBox="1">
            <a:spLocks noChangeArrowheads="1"/>
          </p:cNvSpPr>
          <p:nvPr/>
        </p:nvSpPr>
        <p:spPr bwMode="auto">
          <a:xfrm>
            <a:off x="6656070" y="3990064"/>
            <a:ext cx="1987550"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2000" i="1">
                <a:solidFill>
                  <a:srgbClr val="CC0000"/>
                </a:solidFill>
                <a:latin typeface="Gill Sans MT" pitchFamily="34" charset="0"/>
                <a:ea typeface="ＭＳ Ｐゴシック" pitchFamily="34" charset="-128"/>
              </a:rPr>
              <a:t>ICMP protocol</a:t>
            </a:r>
          </a:p>
          <a:p>
            <a:pPr algn="ctr" eaLnBrk="0" hangingPunct="0">
              <a:spcBef>
                <a:spcPct val="0"/>
              </a:spcBef>
              <a:buClrTx/>
              <a:buSzTx/>
              <a:buFontTx/>
              <a:buChar char="•"/>
              <a:defRPr/>
            </a:pPr>
            <a:r>
              <a:rPr lang="en-US" altLang="zh-CN" sz="1600">
                <a:solidFill>
                  <a:srgbClr val="000000"/>
                </a:solidFill>
                <a:latin typeface="Arial" pitchFamily="34" charset="0"/>
                <a:ea typeface="ＭＳ Ｐゴシック" pitchFamily="34" charset="-128"/>
              </a:rPr>
              <a:t> error reporting</a:t>
            </a:r>
          </a:p>
          <a:p>
            <a:pPr eaLnBrk="0" hangingPunct="0">
              <a:spcBef>
                <a:spcPct val="0"/>
              </a:spcBef>
              <a:buClrTx/>
              <a:buSzTx/>
              <a:buFontTx/>
              <a:buChar char="•"/>
              <a:defRPr/>
            </a:pPr>
            <a:r>
              <a:rPr lang="en-US" altLang="zh-CN" sz="1600">
                <a:solidFill>
                  <a:srgbClr val="000000"/>
                </a:solidFill>
                <a:latin typeface="Arial" pitchFamily="34" charset="0"/>
                <a:ea typeface="ＭＳ Ｐゴシック" pitchFamily="34" charset="-128"/>
              </a:rPr>
              <a:t> router </a:t>
            </a:r>
            <a:r>
              <a:rPr lang="ja-JP" altLang="en-US" sz="1600">
                <a:solidFill>
                  <a:srgbClr val="000000"/>
                </a:solidFill>
                <a:latin typeface="Arial" pitchFamily="34" charset="0"/>
                <a:ea typeface="ＭＳ Ｐゴシック" pitchFamily="34" charset="-128"/>
              </a:rPr>
              <a:t>“</a:t>
            </a:r>
            <a:r>
              <a:rPr lang="en-US" altLang="ja-JP" sz="1600">
                <a:solidFill>
                  <a:srgbClr val="000000"/>
                </a:solidFill>
                <a:latin typeface="Arial" pitchFamily="34" charset="0"/>
                <a:ea typeface="ＭＳ Ｐゴシック" pitchFamily="34" charset="-128"/>
              </a:rPr>
              <a:t>signaling</a:t>
            </a:r>
            <a:r>
              <a:rPr lang="ja-JP" altLang="en-US" sz="1600">
                <a:solidFill>
                  <a:srgbClr val="000000"/>
                </a:solidFill>
                <a:latin typeface="Arial" pitchFamily="34" charset="0"/>
                <a:ea typeface="ＭＳ Ｐゴシック" pitchFamily="34" charset="-128"/>
              </a:rPr>
              <a:t>”</a:t>
            </a:r>
            <a:endParaRPr lang="en-US" altLang="zh-CN" sz="1800">
              <a:solidFill>
                <a:srgbClr val="000000"/>
              </a:solidFill>
              <a:latin typeface="Arial" pitchFamily="34" charset="0"/>
              <a:ea typeface="ＭＳ Ｐゴシック" pitchFamily="34" charset="-128"/>
            </a:endParaRPr>
          </a:p>
        </p:txBody>
      </p:sp>
      <p:sp>
        <p:nvSpPr>
          <p:cNvPr id="28" name="Line 32"/>
          <p:cNvSpPr>
            <a:spLocks noChangeShapeType="1"/>
          </p:cNvSpPr>
          <p:nvPr/>
        </p:nvSpPr>
        <p:spPr bwMode="auto">
          <a:xfrm flipV="1">
            <a:off x="3150870" y="2545439"/>
            <a:ext cx="652462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29" name="Text Box 33"/>
          <p:cNvSpPr txBox="1">
            <a:spLocks noChangeArrowheads="1"/>
          </p:cNvSpPr>
          <p:nvPr/>
        </p:nvSpPr>
        <p:spPr bwMode="auto">
          <a:xfrm>
            <a:off x="4595495" y="2067601"/>
            <a:ext cx="28321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800">
                <a:solidFill>
                  <a:srgbClr val="808080"/>
                </a:solidFill>
                <a:latin typeface="Arial" pitchFamily="34" charset="0"/>
                <a:ea typeface="ＭＳ Ｐゴシック" pitchFamily="34" charset="-128"/>
              </a:rPr>
              <a:t>transport layer: TCP, UDP</a:t>
            </a:r>
            <a:endParaRPr lang="en-US" altLang="zh-CN" sz="1800">
              <a:solidFill>
                <a:srgbClr val="000000"/>
              </a:solidFill>
              <a:latin typeface="Arial" pitchFamily="34" charset="0"/>
              <a:ea typeface="ＭＳ Ｐゴシック" pitchFamily="34" charset="-128"/>
            </a:endParaRPr>
          </a:p>
        </p:txBody>
      </p:sp>
      <p:sp>
        <p:nvSpPr>
          <p:cNvPr id="30" name="Text Box 34"/>
          <p:cNvSpPr txBox="1">
            <a:spLocks noChangeArrowheads="1"/>
          </p:cNvSpPr>
          <p:nvPr/>
        </p:nvSpPr>
        <p:spPr bwMode="auto">
          <a:xfrm>
            <a:off x="5701983" y="5039401"/>
            <a:ext cx="1095375"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800">
                <a:solidFill>
                  <a:srgbClr val="808080"/>
                </a:solidFill>
                <a:latin typeface="Arial" pitchFamily="34" charset="0"/>
                <a:ea typeface="ＭＳ Ｐゴシック" pitchFamily="34" charset="-128"/>
              </a:rPr>
              <a:t>link layer</a:t>
            </a:r>
            <a:endParaRPr lang="en-US" altLang="zh-CN" sz="1800">
              <a:solidFill>
                <a:srgbClr val="000000"/>
              </a:solidFill>
              <a:latin typeface="Arial" pitchFamily="34" charset="0"/>
              <a:ea typeface="ＭＳ Ｐゴシック" pitchFamily="34" charset="-128"/>
            </a:endParaRPr>
          </a:p>
        </p:txBody>
      </p:sp>
      <p:sp>
        <p:nvSpPr>
          <p:cNvPr id="31" name="Text Box 35"/>
          <p:cNvSpPr txBox="1">
            <a:spLocks noChangeArrowheads="1"/>
          </p:cNvSpPr>
          <p:nvPr/>
        </p:nvSpPr>
        <p:spPr bwMode="auto">
          <a:xfrm>
            <a:off x="5547995" y="5563276"/>
            <a:ext cx="158115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800">
                <a:solidFill>
                  <a:srgbClr val="808080"/>
                </a:solidFill>
                <a:latin typeface="Arial" pitchFamily="34" charset="0"/>
                <a:ea typeface="ＭＳ Ｐゴシック" pitchFamily="34" charset="-128"/>
              </a:rPr>
              <a:t>physical layer</a:t>
            </a:r>
            <a:endParaRPr lang="en-US" altLang="zh-CN" sz="1800">
              <a:solidFill>
                <a:srgbClr val="000000"/>
              </a:solidFill>
              <a:latin typeface="Arial" pitchFamily="34" charset="0"/>
              <a:ea typeface="ＭＳ Ｐゴシック" pitchFamily="34" charset="-128"/>
            </a:endParaRPr>
          </a:p>
        </p:txBody>
      </p:sp>
      <p:sp>
        <p:nvSpPr>
          <p:cNvPr id="32" name="Text Box 36"/>
          <p:cNvSpPr txBox="1">
            <a:spLocks noChangeArrowheads="1"/>
          </p:cNvSpPr>
          <p:nvPr/>
        </p:nvSpPr>
        <p:spPr bwMode="auto">
          <a:xfrm>
            <a:off x="1801495" y="3337601"/>
            <a:ext cx="1263650"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eaLnBrk="0" hangingPunct="0">
              <a:spcBef>
                <a:spcPct val="0"/>
              </a:spcBef>
              <a:buClrTx/>
              <a:buSzTx/>
              <a:buFontTx/>
              <a:buNone/>
              <a:defRPr/>
            </a:pPr>
            <a:r>
              <a:rPr lang="en-US" altLang="zh-CN" sz="2400">
                <a:solidFill>
                  <a:srgbClr val="CC0000"/>
                </a:solidFill>
                <a:latin typeface="Arial" pitchFamily="34" charset="0"/>
                <a:ea typeface="ＭＳ Ｐゴシック" pitchFamily="34" charset="-128"/>
              </a:rPr>
              <a:t>network</a:t>
            </a:r>
          </a:p>
          <a:p>
            <a:pPr algn="r" eaLnBrk="0" hangingPunct="0">
              <a:spcBef>
                <a:spcPct val="0"/>
              </a:spcBef>
              <a:buClrTx/>
              <a:buSzTx/>
              <a:buFontTx/>
              <a:buNone/>
              <a:defRPr/>
            </a:pPr>
            <a:r>
              <a:rPr lang="en-US" altLang="zh-CN" sz="2400">
                <a:solidFill>
                  <a:srgbClr val="CC0000"/>
                </a:solidFill>
                <a:latin typeface="Arial" pitchFamily="34" charset="0"/>
                <a:ea typeface="ＭＳ Ｐゴシック" pitchFamily="34" charset="-128"/>
              </a:rPr>
              <a:t>layer</a:t>
            </a:r>
            <a:endParaRPr lang="en-US" altLang="zh-CN" sz="1800">
              <a:solidFill>
                <a:srgbClr val="CC0000"/>
              </a:solidFill>
              <a:latin typeface="Arial" pitchFamily="34" charset="0"/>
              <a:ea typeface="ＭＳ Ｐゴシック" pitchFamily="34" charset="-128"/>
            </a:endParaRPr>
          </a:p>
        </p:txBody>
      </p:sp>
      <p:sp>
        <p:nvSpPr>
          <p:cNvPr id="33" name="Line 37"/>
          <p:cNvSpPr>
            <a:spLocks noChangeShapeType="1"/>
          </p:cNvSpPr>
          <p:nvPr/>
        </p:nvSpPr>
        <p:spPr bwMode="auto">
          <a:xfrm flipV="1">
            <a:off x="2874645" y="2564489"/>
            <a:ext cx="0" cy="74295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4" name="Line 38"/>
          <p:cNvSpPr>
            <a:spLocks noChangeShapeType="1"/>
          </p:cNvSpPr>
          <p:nvPr/>
        </p:nvSpPr>
        <p:spPr bwMode="auto">
          <a:xfrm>
            <a:off x="2874645" y="4231364"/>
            <a:ext cx="0" cy="74295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5" name="矩形 34"/>
          <p:cNvSpPr/>
          <p:nvPr/>
        </p:nvSpPr>
        <p:spPr>
          <a:xfrm>
            <a:off x="-45562" y="555149"/>
            <a:ext cx="12125801" cy="769441"/>
          </a:xfrm>
          <a:prstGeom prst="rect">
            <a:avLst/>
          </a:prstGeom>
        </p:spPr>
        <p:txBody>
          <a:bodyPr wrap="square">
            <a:spAutoFit/>
          </a:bodyPr>
          <a:lstStyle/>
          <a:p>
            <a:pPr algn="ctr"/>
            <a:r>
              <a:rPr lang="zh-CN" altLang="en-US" sz="4400" dirty="0">
                <a:solidFill>
                  <a:prstClr val="black"/>
                </a:solidFill>
              </a:rPr>
              <a:t>因特网中的网络层协议</a:t>
            </a:r>
          </a:p>
        </p:txBody>
      </p:sp>
    </p:spTree>
    <p:extLst>
      <p:ext uri="{BB962C8B-B14F-4D97-AF65-F5344CB8AC3E}">
        <p14:creationId xmlns:p14="http://schemas.microsoft.com/office/powerpoint/2010/main" val="677440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idx="4294967295"/>
          </p:nvPr>
        </p:nvSpPr>
        <p:spPr>
          <a:xfrm>
            <a:off x="0" y="514048"/>
            <a:ext cx="12192000" cy="781050"/>
          </a:xfrm>
          <a:prstGeom prst="rect">
            <a:avLst/>
          </a:prstGeom>
        </p:spPr>
        <p:txBody>
          <a:bodyPr/>
          <a:lstStyle/>
          <a:p>
            <a:pPr algn="ctr"/>
            <a:r>
              <a:rPr lang="en-US" altLang="zh-CN" sz="3600" dirty="0">
                <a:latin typeface="+mn-ea"/>
                <a:ea typeface="+mn-ea"/>
              </a:rPr>
              <a:t>IP </a:t>
            </a:r>
            <a:r>
              <a:rPr lang="zh-CN" altLang="en-US" sz="3600" dirty="0">
                <a:latin typeface="+mn-ea"/>
                <a:ea typeface="+mn-ea"/>
              </a:rPr>
              <a:t>数据报格式（</a:t>
            </a:r>
            <a:r>
              <a:rPr lang="en-US" altLang="zh-CN" sz="3600" dirty="0">
                <a:latin typeface="+mn-ea"/>
                <a:ea typeface="+mn-ea"/>
              </a:rPr>
              <a:t>IPv4</a:t>
            </a:r>
            <a:r>
              <a:rPr lang="zh-CN" altLang="en-US" sz="3600" dirty="0">
                <a:latin typeface="+mn-ea"/>
                <a:ea typeface="+mn-ea"/>
              </a:rPr>
              <a:t>）</a:t>
            </a:r>
            <a:endParaRPr lang="zh-CN" altLang="en-US" dirty="0">
              <a:latin typeface="+mn-ea"/>
              <a:ea typeface="+mn-ea"/>
            </a:endParaRPr>
          </a:p>
        </p:txBody>
      </p:sp>
      <p:sp>
        <p:nvSpPr>
          <p:cNvPr id="71684" name="Rectangle 3"/>
          <p:cNvSpPr>
            <a:spLocks noChangeArrowheads="1"/>
          </p:cNvSpPr>
          <p:nvPr/>
        </p:nvSpPr>
        <p:spPr bwMode="auto">
          <a:xfrm>
            <a:off x="4199467" y="1759919"/>
            <a:ext cx="5268384" cy="4824413"/>
          </a:xfrm>
          <a:prstGeom prst="rect">
            <a:avLst/>
          </a:prstGeom>
          <a:solidFill>
            <a:schemeClr val="accent2"/>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000000"/>
              </a:solidFill>
              <a:latin typeface="+mn-ea"/>
              <a:ea typeface="+mn-ea"/>
            </a:endParaRPr>
          </a:p>
        </p:txBody>
      </p:sp>
      <p:sp>
        <p:nvSpPr>
          <p:cNvPr id="71685" name="Rectangle 4"/>
          <p:cNvSpPr>
            <a:spLocks noChangeArrowheads="1"/>
          </p:cNvSpPr>
          <p:nvPr/>
        </p:nvSpPr>
        <p:spPr bwMode="auto">
          <a:xfrm>
            <a:off x="4072467" y="1866281"/>
            <a:ext cx="5268384" cy="4805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000000"/>
              </a:solidFill>
              <a:latin typeface="+mn-ea"/>
              <a:ea typeface="+mn-ea"/>
            </a:endParaRPr>
          </a:p>
        </p:txBody>
      </p:sp>
      <p:sp>
        <p:nvSpPr>
          <p:cNvPr id="71686" name="Text Box 5"/>
          <p:cNvSpPr txBox="1">
            <a:spLocks noChangeArrowheads="1"/>
          </p:cNvSpPr>
          <p:nvPr/>
        </p:nvSpPr>
        <p:spPr bwMode="auto">
          <a:xfrm>
            <a:off x="4084808" y="1931369"/>
            <a:ext cx="53412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ver</a:t>
            </a:r>
            <a:endParaRPr lang="en-US" altLang="zh-CN" sz="2400">
              <a:solidFill>
                <a:srgbClr val="000000"/>
              </a:solidFill>
              <a:latin typeface="+mn-ea"/>
              <a:ea typeface="+mn-ea"/>
            </a:endParaRPr>
          </a:p>
        </p:txBody>
      </p:sp>
      <p:sp>
        <p:nvSpPr>
          <p:cNvPr id="71687" name="Text Box 6"/>
          <p:cNvSpPr txBox="1">
            <a:spLocks noChangeArrowheads="1"/>
          </p:cNvSpPr>
          <p:nvPr/>
        </p:nvSpPr>
        <p:spPr bwMode="auto">
          <a:xfrm>
            <a:off x="7565652" y="1974231"/>
            <a:ext cx="6463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长度</a:t>
            </a:r>
          </a:p>
        </p:txBody>
      </p:sp>
      <p:sp>
        <p:nvSpPr>
          <p:cNvPr id="71688" name="Line 7"/>
          <p:cNvSpPr>
            <a:spLocks noChangeShapeType="1"/>
          </p:cNvSpPr>
          <p:nvPr/>
        </p:nvSpPr>
        <p:spPr bwMode="auto">
          <a:xfrm>
            <a:off x="4089401" y="2383806"/>
            <a:ext cx="5262033"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89" name="Line 8"/>
          <p:cNvSpPr>
            <a:spLocks noChangeShapeType="1"/>
          </p:cNvSpPr>
          <p:nvPr/>
        </p:nvSpPr>
        <p:spPr bwMode="auto">
          <a:xfrm flipH="1" flipV="1">
            <a:off x="6675967" y="1875806"/>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0" name="Text Box 9"/>
          <p:cNvSpPr txBox="1">
            <a:spLocks noChangeArrowheads="1"/>
          </p:cNvSpPr>
          <p:nvPr/>
        </p:nvSpPr>
        <p:spPr bwMode="auto">
          <a:xfrm>
            <a:off x="6159212" y="1350344"/>
            <a:ext cx="95731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32 bits</a:t>
            </a:r>
            <a:endParaRPr lang="en-US" altLang="zh-CN" sz="2400">
              <a:solidFill>
                <a:srgbClr val="000000"/>
              </a:solidFill>
              <a:latin typeface="+mn-ea"/>
              <a:ea typeface="+mn-ea"/>
            </a:endParaRPr>
          </a:p>
        </p:txBody>
      </p:sp>
      <p:sp>
        <p:nvSpPr>
          <p:cNvPr id="71691" name="Line 10"/>
          <p:cNvSpPr>
            <a:spLocks noChangeShapeType="1"/>
          </p:cNvSpPr>
          <p:nvPr/>
        </p:nvSpPr>
        <p:spPr bwMode="auto">
          <a:xfrm>
            <a:off x="7399867" y="1591644"/>
            <a:ext cx="1902884" cy="476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2" name="Line 11"/>
          <p:cNvSpPr>
            <a:spLocks noChangeShapeType="1"/>
          </p:cNvSpPr>
          <p:nvPr/>
        </p:nvSpPr>
        <p:spPr bwMode="auto">
          <a:xfrm rot="10800000">
            <a:off x="4055533" y="1602756"/>
            <a:ext cx="178858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3" name="Text Box 12"/>
          <p:cNvSpPr txBox="1">
            <a:spLocks noChangeArrowheads="1"/>
          </p:cNvSpPr>
          <p:nvPr/>
        </p:nvSpPr>
        <p:spPr bwMode="auto">
          <a:xfrm>
            <a:off x="4972156" y="4799982"/>
            <a:ext cx="372089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a:solidFill>
                  <a:srgbClr val="000000"/>
                </a:solidFill>
                <a:latin typeface="+mn-ea"/>
                <a:ea typeface="+mn-ea"/>
              </a:rPr>
              <a:t>数据</a:t>
            </a:r>
          </a:p>
          <a:p>
            <a:pPr algn="ctr">
              <a:spcBef>
                <a:spcPct val="0"/>
              </a:spcBef>
              <a:buClrTx/>
              <a:buSzTx/>
              <a:buFontTx/>
              <a:buNone/>
            </a:pPr>
            <a:r>
              <a:rPr lang="en-US" altLang="zh-CN" sz="2000">
                <a:solidFill>
                  <a:srgbClr val="000000"/>
                </a:solidFill>
                <a:latin typeface="+mn-ea"/>
                <a:ea typeface="+mn-ea"/>
              </a:rPr>
              <a:t>(</a:t>
            </a:r>
            <a:r>
              <a:rPr lang="zh-CN" altLang="en-US" sz="2000">
                <a:solidFill>
                  <a:srgbClr val="000000"/>
                </a:solidFill>
                <a:latin typeface="+mn-ea"/>
                <a:ea typeface="+mn-ea"/>
              </a:rPr>
              <a:t>变长</a:t>
            </a:r>
            <a:r>
              <a:rPr lang="en-US" altLang="zh-CN" sz="2000">
                <a:solidFill>
                  <a:srgbClr val="000000"/>
                </a:solidFill>
                <a:latin typeface="+mn-ea"/>
                <a:ea typeface="+mn-ea"/>
              </a:rPr>
              <a:t>,</a:t>
            </a:r>
            <a:r>
              <a:rPr lang="zh-CN" altLang="en-US" sz="2000">
                <a:solidFill>
                  <a:srgbClr val="000000"/>
                </a:solidFill>
                <a:latin typeface="+mn-ea"/>
                <a:ea typeface="+mn-ea"/>
              </a:rPr>
              <a:t>通常是一个</a:t>
            </a:r>
            <a:r>
              <a:rPr lang="en-US" altLang="zh-CN" sz="2000">
                <a:solidFill>
                  <a:srgbClr val="000000"/>
                </a:solidFill>
                <a:latin typeface="+mn-ea"/>
                <a:ea typeface="+mn-ea"/>
              </a:rPr>
              <a:t>TCP</a:t>
            </a:r>
            <a:r>
              <a:rPr lang="zh-CN" altLang="en-US" sz="2000">
                <a:solidFill>
                  <a:srgbClr val="000000"/>
                </a:solidFill>
                <a:latin typeface="+mn-ea"/>
                <a:ea typeface="+mn-ea"/>
              </a:rPr>
              <a:t>或</a:t>
            </a:r>
            <a:r>
              <a:rPr lang="en-US" altLang="zh-CN" sz="2000">
                <a:solidFill>
                  <a:srgbClr val="000000"/>
                </a:solidFill>
                <a:latin typeface="+mn-ea"/>
                <a:ea typeface="+mn-ea"/>
              </a:rPr>
              <a:t>UDP</a:t>
            </a:r>
            <a:r>
              <a:rPr lang="zh-CN" altLang="en-US" sz="2000">
                <a:solidFill>
                  <a:srgbClr val="000000"/>
                </a:solidFill>
                <a:latin typeface="+mn-ea"/>
                <a:ea typeface="+mn-ea"/>
              </a:rPr>
              <a:t>段</a:t>
            </a:r>
            <a:r>
              <a:rPr lang="en-US" altLang="zh-CN" sz="2000">
                <a:solidFill>
                  <a:srgbClr val="000000"/>
                </a:solidFill>
                <a:latin typeface="+mn-ea"/>
                <a:ea typeface="+mn-ea"/>
              </a:rPr>
              <a:t>)</a:t>
            </a:r>
            <a:endParaRPr lang="en-US" altLang="zh-CN" sz="2400">
              <a:solidFill>
                <a:srgbClr val="000000"/>
              </a:solidFill>
              <a:latin typeface="+mn-ea"/>
              <a:ea typeface="+mn-ea"/>
            </a:endParaRPr>
          </a:p>
        </p:txBody>
      </p:sp>
      <p:sp>
        <p:nvSpPr>
          <p:cNvPr id="71694" name="Text Box 13"/>
          <p:cNvSpPr txBox="1">
            <a:spLocks noChangeArrowheads="1"/>
          </p:cNvSpPr>
          <p:nvPr/>
        </p:nvSpPr>
        <p:spPr bwMode="auto">
          <a:xfrm>
            <a:off x="3964517" y="2477469"/>
            <a:ext cx="2870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16-bit</a:t>
            </a:r>
            <a:r>
              <a:rPr lang="zh-CN" altLang="en-US" sz="1800">
                <a:solidFill>
                  <a:srgbClr val="000000"/>
                </a:solidFill>
                <a:latin typeface="+mn-ea"/>
                <a:ea typeface="+mn-ea"/>
              </a:rPr>
              <a:t>标识符</a:t>
            </a:r>
            <a:endParaRPr lang="zh-CN" altLang="en-US" sz="2000">
              <a:solidFill>
                <a:srgbClr val="000000"/>
              </a:solidFill>
              <a:latin typeface="+mn-ea"/>
              <a:ea typeface="+mn-ea"/>
            </a:endParaRPr>
          </a:p>
        </p:txBody>
      </p:sp>
      <p:sp>
        <p:nvSpPr>
          <p:cNvPr id="71695" name="Line 14"/>
          <p:cNvSpPr>
            <a:spLocks noChangeShapeType="1"/>
          </p:cNvSpPr>
          <p:nvPr/>
        </p:nvSpPr>
        <p:spPr bwMode="auto">
          <a:xfrm flipV="1">
            <a:off x="4080933" y="388240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6" name="Line 15"/>
          <p:cNvSpPr>
            <a:spLocks noChangeShapeType="1"/>
          </p:cNvSpPr>
          <p:nvPr/>
        </p:nvSpPr>
        <p:spPr bwMode="auto">
          <a:xfrm flipV="1">
            <a:off x="4080933" y="435865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7" name="Text Box 16"/>
          <p:cNvSpPr txBox="1">
            <a:spLocks noChangeArrowheads="1"/>
          </p:cNvSpPr>
          <p:nvPr/>
        </p:nvSpPr>
        <p:spPr bwMode="auto">
          <a:xfrm>
            <a:off x="7358270" y="2979119"/>
            <a:ext cx="134684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b="1">
                <a:solidFill>
                  <a:srgbClr val="FF0000"/>
                </a:solidFill>
                <a:latin typeface="+mn-ea"/>
                <a:ea typeface="+mn-ea"/>
              </a:rPr>
              <a:t>首部检查和</a:t>
            </a:r>
          </a:p>
        </p:txBody>
      </p:sp>
      <p:sp>
        <p:nvSpPr>
          <p:cNvPr id="71698" name="Text Box 17"/>
          <p:cNvSpPr txBox="1">
            <a:spLocks noChangeArrowheads="1"/>
          </p:cNvSpPr>
          <p:nvPr/>
        </p:nvSpPr>
        <p:spPr bwMode="auto">
          <a:xfrm>
            <a:off x="4513419" y="2958481"/>
            <a:ext cx="6463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寿命</a:t>
            </a:r>
          </a:p>
        </p:txBody>
      </p:sp>
      <p:sp>
        <p:nvSpPr>
          <p:cNvPr id="71699" name="Text Box 18"/>
          <p:cNvSpPr txBox="1">
            <a:spLocks noChangeArrowheads="1"/>
          </p:cNvSpPr>
          <p:nvPr/>
        </p:nvSpPr>
        <p:spPr bwMode="auto">
          <a:xfrm>
            <a:off x="5758337" y="3496644"/>
            <a:ext cx="178446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mn-ea"/>
                <a:ea typeface="+mn-ea"/>
              </a:rPr>
              <a:t>32 bit</a:t>
            </a:r>
            <a:r>
              <a:rPr lang="zh-CN" altLang="en-US" sz="1800">
                <a:solidFill>
                  <a:srgbClr val="FF0000"/>
                </a:solidFill>
                <a:latin typeface="+mn-ea"/>
                <a:ea typeface="+mn-ea"/>
              </a:rPr>
              <a:t>源</a:t>
            </a:r>
            <a:r>
              <a:rPr lang="en-US" altLang="zh-CN" sz="1800">
                <a:solidFill>
                  <a:srgbClr val="FF0000"/>
                </a:solidFill>
                <a:latin typeface="+mn-ea"/>
                <a:ea typeface="+mn-ea"/>
              </a:rPr>
              <a:t>IP</a:t>
            </a:r>
            <a:r>
              <a:rPr lang="zh-CN" altLang="en-US" sz="1800">
                <a:solidFill>
                  <a:srgbClr val="FF0000"/>
                </a:solidFill>
                <a:latin typeface="+mn-ea"/>
                <a:ea typeface="+mn-ea"/>
              </a:rPr>
              <a:t>地址</a:t>
            </a:r>
            <a:endParaRPr lang="en-US" altLang="zh-CN" sz="2400">
              <a:solidFill>
                <a:srgbClr val="FF0000"/>
              </a:solidFill>
              <a:latin typeface="+mn-ea"/>
              <a:ea typeface="+mn-ea"/>
            </a:endParaRPr>
          </a:p>
        </p:txBody>
      </p:sp>
      <p:sp>
        <p:nvSpPr>
          <p:cNvPr id="71700" name="Text Box 19"/>
          <p:cNvSpPr txBox="1">
            <a:spLocks noChangeArrowheads="1"/>
          </p:cNvSpPr>
          <p:nvPr/>
        </p:nvSpPr>
        <p:spPr bwMode="auto">
          <a:xfrm>
            <a:off x="2088844" y="1245569"/>
            <a:ext cx="158569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en-US" altLang="zh-CN" sz="1800">
                <a:solidFill>
                  <a:srgbClr val="000000"/>
                </a:solidFill>
                <a:latin typeface="+mn-ea"/>
                <a:ea typeface="+mn-ea"/>
              </a:rPr>
              <a:t>IP</a:t>
            </a:r>
            <a:r>
              <a:rPr lang="zh-CN" altLang="en-US" sz="1800">
                <a:solidFill>
                  <a:srgbClr val="000000"/>
                </a:solidFill>
                <a:latin typeface="+mn-ea"/>
                <a:ea typeface="+mn-ea"/>
              </a:rPr>
              <a:t>协议版本号</a:t>
            </a:r>
            <a:endParaRPr lang="en-US" altLang="zh-CN" sz="1000">
              <a:solidFill>
                <a:srgbClr val="000000"/>
              </a:solidFill>
              <a:latin typeface="+mn-ea"/>
              <a:ea typeface="+mn-ea"/>
            </a:endParaRPr>
          </a:p>
        </p:txBody>
      </p:sp>
      <p:sp>
        <p:nvSpPr>
          <p:cNvPr id="71701" name="Text Box 20"/>
          <p:cNvSpPr txBox="1">
            <a:spLocks noChangeArrowheads="1"/>
          </p:cNvSpPr>
          <p:nvPr/>
        </p:nvSpPr>
        <p:spPr bwMode="auto">
          <a:xfrm>
            <a:off x="2560188" y="1774206"/>
            <a:ext cx="110799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1800">
                <a:solidFill>
                  <a:srgbClr val="000000"/>
                </a:solidFill>
                <a:latin typeface="+mn-ea"/>
                <a:ea typeface="+mn-ea"/>
              </a:rPr>
              <a:t>首部长度</a:t>
            </a:r>
          </a:p>
          <a:p>
            <a:pPr algn="r">
              <a:spcBef>
                <a:spcPct val="0"/>
              </a:spcBef>
              <a:buClrTx/>
              <a:buSzTx/>
              <a:buFontTx/>
              <a:buNone/>
            </a:pPr>
            <a:r>
              <a:rPr lang="en-US" altLang="zh-CN" sz="1800">
                <a:solidFill>
                  <a:srgbClr val="000000"/>
                </a:solidFill>
                <a:latin typeface="+mn-ea"/>
                <a:ea typeface="+mn-ea"/>
              </a:rPr>
              <a:t> (</a:t>
            </a:r>
            <a:r>
              <a:rPr lang="zh-CN" altLang="en-US" sz="1800">
                <a:solidFill>
                  <a:srgbClr val="000000"/>
                </a:solidFill>
                <a:latin typeface="+mn-ea"/>
                <a:ea typeface="+mn-ea"/>
              </a:rPr>
              <a:t>字节</a:t>
            </a:r>
            <a:r>
              <a:rPr lang="en-US" altLang="zh-CN" sz="1800">
                <a:solidFill>
                  <a:srgbClr val="000000"/>
                </a:solidFill>
                <a:latin typeface="+mn-ea"/>
                <a:ea typeface="+mn-ea"/>
              </a:rPr>
              <a:t>)</a:t>
            </a:r>
            <a:endParaRPr lang="en-US" altLang="zh-CN" sz="1000">
              <a:solidFill>
                <a:srgbClr val="000000"/>
              </a:solidFill>
              <a:latin typeface="+mn-ea"/>
              <a:ea typeface="+mn-ea"/>
            </a:endParaRPr>
          </a:p>
        </p:txBody>
      </p:sp>
      <p:sp>
        <p:nvSpPr>
          <p:cNvPr id="71702" name="Text Box 21"/>
          <p:cNvSpPr txBox="1">
            <a:spLocks noChangeArrowheads="1"/>
          </p:cNvSpPr>
          <p:nvPr/>
        </p:nvSpPr>
        <p:spPr bwMode="auto">
          <a:xfrm>
            <a:off x="1714228" y="2774331"/>
            <a:ext cx="207460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1800">
                <a:solidFill>
                  <a:srgbClr val="000000"/>
                </a:solidFill>
                <a:latin typeface="+mn-ea"/>
                <a:ea typeface="+mn-ea"/>
              </a:rPr>
              <a:t>剩余跳的最大数</a:t>
            </a:r>
            <a:endParaRPr lang="en-US" altLang="zh-CN" sz="1800">
              <a:solidFill>
                <a:srgbClr val="000000"/>
              </a:solidFill>
              <a:latin typeface="+mn-ea"/>
              <a:ea typeface="+mn-ea"/>
            </a:endParaRPr>
          </a:p>
          <a:p>
            <a:pPr algn="r">
              <a:spcBef>
                <a:spcPct val="0"/>
              </a:spcBef>
              <a:buClrTx/>
              <a:buSzTx/>
              <a:buFontTx/>
              <a:buNone/>
            </a:pPr>
            <a:r>
              <a:rPr lang="en-US" altLang="zh-CN" sz="1800">
                <a:solidFill>
                  <a:srgbClr val="000000"/>
                </a:solidFill>
                <a:latin typeface="+mn-ea"/>
                <a:ea typeface="+mn-ea"/>
              </a:rPr>
              <a:t>(</a:t>
            </a:r>
            <a:r>
              <a:rPr lang="zh-CN" altLang="en-US" sz="1800">
                <a:solidFill>
                  <a:srgbClr val="000000"/>
                </a:solidFill>
                <a:latin typeface="+mn-ea"/>
                <a:ea typeface="+mn-ea"/>
              </a:rPr>
              <a:t>在每台路由器减</a:t>
            </a:r>
            <a:r>
              <a:rPr lang="en-US" altLang="zh-CN" sz="1800">
                <a:solidFill>
                  <a:srgbClr val="000000"/>
                </a:solidFill>
                <a:latin typeface="+mn-ea"/>
                <a:ea typeface="+mn-ea"/>
              </a:rPr>
              <a:t>1)</a:t>
            </a:r>
          </a:p>
        </p:txBody>
      </p:sp>
      <p:sp>
        <p:nvSpPr>
          <p:cNvPr id="71703" name="Line 22"/>
          <p:cNvSpPr>
            <a:spLocks noChangeShapeType="1"/>
          </p:cNvSpPr>
          <p:nvPr/>
        </p:nvSpPr>
        <p:spPr bwMode="auto">
          <a:xfrm>
            <a:off x="3536952" y="1571006"/>
            <a:ext cx="704849" cy="46196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04" name="Line 23"/>
          <p:cNvSpPr>
            <a:spLocks noChangeShapeType="1"/>
          </p:cNvSpPr>
          <p:nvPr/>
        </p:nvSpPr>
        <p:spPr bwMode="auto">
          <a:xfrm>
            <a:off x="3575051" y="2128218"/>
            <a:ext cx="1206500" cy="14763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05" name="Text Box 24"/>
          <p:cNvSpPr txBox="1">
            <a:spLocks noChangeArrowheads="1"/>
          </p:cNvSpPr>
          <p:nvPr/>
        </p:nvSpPr>
        <p:spPr bwMode="auto">
          <a:xfrm>
            <a:off x="9881534" y="2447470"/>
            <a:ext cx="14574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dirty="0">
                <a:solidFill>
                  <a:srgbClr val="000000"/>
                </a:solidFill>
                <a:latin typeface="+mn-ea"/>
                <a:ea typeface="+mn-ea"/>
              </a:rPr>
              <a:t>对分段</a:t>
            </a:r>
            <a:r>
              <a:rPr lang="en-US" altLang="zh-CN" sz="1800" dirty="0">
                <a:solidFill>
                  <a:srgbClr val="000000"/>
                </a:solidFill>
                <a:latin typeface="+mn-ea"/>
                <a:ea typeface="+mn-ea"/>
              </a:rPr>
              <a:t>/</a:t>
            </a:r>
            <a:r>
              <a:rPr lang="zh-CN" altLang="en-US" sz="1800" dirty="0">
                <a:solidFill>
                  <a:srgbClr val="000000"/>
                </a:solidFill>
                <a:latin typeface="+mn-ea"/>
                <a:ea typeface="+mn-ea"/>
              </a:rPr>
              <a:t>重装</a:t>
            </a:r>
            <a:endParaRPr lang="en-US" altLang="zh-CN" sz="1800" dirty="0">
              <a:solidFill>
                <a:srgbClr val="000000"/>
              </a:solidFill>
              <a:latin typeface="+mn-ea"/>
              <a:ea typeface="+mn-ea"/>
            </a:endParaRPr>
          </a:p>
        </p:txBody>
      </p:sp>
      <p:sp>
        <p:nvSpPr>
          <p:cNvPr id="71706" name="Text Box 25"/>
          <p:cNvSpPr txBox="1">
            <a:spLocks noChangeArrowheads="1"/>
          </p:cNvSpPr>
          <p:nvPr/>
        </p:nvSpPr>
        <p:spPr bwMode="auto">
          <a:xfrm>
            <a:off x="9719734" y="1421781"/>
            <a:ext cx="156966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srgbClr val="000000"/>
                </a:solidFill>
                <a:latin typeface="+mn-ea"/>
                <a:ea typeface="+mn-ea"/>
              </a:rPr>
              <a:t>总数据报长度</a:t>
            </a:r>
          </a:p>
          <a:p>
            <a:pPr>
              <a:spcBef>
                <a:spcPct val="0"/>
              </a:spcBef>
              <a:buClrTx/>
              <a:buSzTx/>
              <a:buFontTx/>
              <a:buNone/>
            </a:pPr>
            <a:r>
              <a:rPr lang="en-US" altLang="zh-CN" sz="1800">
                <a:solidFill>
                  <a:srgbClr val="000000"/>
                </a:solidFill>
                <a:latin typeface="+mn-ea"/>
                <a:ea typeface="+mn-ea"/>
              </a:rPr>
              <a:t>(</a:t>
            </a:r>
            <a:r>
              <a:rPr lang="zh-CN" altLang="en-US" sz="1800">
                <a:solidFill>
                  <a:srgbClr val="000000"/>
                </a:solidFill>
                <a:latin typeface="+mn-ea"/>
                <a:ea typeface="+mn-ea"/>
              </a:rPr>
              <a:t>字节</a:t>
            </a:r>
            <a:r>
              <a:rPr lang="en-US" altLang="zh-CN" sz="1800">
                <a:solidFill>
                  <a:srgbClr val="000000"/>
                </a:solidFill>
                <a:latin typeface="+mn-ea"/>
                <a:ea typeface="+mn-ea"/>
              </a:rPr>
              <a:t>)</a:t>
            </a:r>
          </a:p>
        </p:txBody>
      </p:sp>
      <p:sp>
        <p:nvSpPr>
          <p:cNvPr id="71707" name="Text Box 26"/>
          <p:cNvSpPr txBox="1">
            <a:spLocks noChangeArrowheads="1"/>
          </p:cNvSpPr>
          <p:nvPr/>
        </p:nvSpPr>
        <p:spPr bwMode="auto">
          <a:xfrm>
            <a:off x="2252975" y="4050681"/>
            <a:ext cx="1569725"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1800" dirty="0">
                <a:solidFill>
                  <a:srgbClr val="000000"/>
                </a:solidFill>
                <a:latin typeface="+mn-ea"/>
                <a:ea typeface="+mn-ea"/>
              </a:rPr>
              <a:t>上层协议类型</a:t>
            </a:r>
          </a:p>
          <a:p>
            <a:pPr algn="r">
              <a:spcBef>
                <a:spcPct val="0"/>
              </a:spcBef>
              <a:buClrTx/>
              <a:buSzTx/>
              <a:buFontTx/>
              <a:buNone/>
            </a:pPr>
            <a:endParaRPr lang="zh-CN" altLang="en-US" sz="1800" dirty="0">
              <a:solidFill>
                <a:srgbClr val="000000"/>
              </a:solidFill>
              <a:latin typeface="+mn-ea"/>
              <a:ea typeface="+mn-ea"/>
            </a:endParaRPr>
          </a:p>
        </p:txBody>
      </p:sp>
      <p:sp>
        <p:nvSpPr>
          <p:cNvPr id="71708" name="Line 27"/>
          <p:cNvSpPr>
            <a:spLocks noChangeShapeType="1"/>
          </p:cNvSpPr>
          <p:nvPr/>
        </p:nvSpPr>
        <p:spPr bwMode="auto">
          <a:xfrm flipV="1">
            <a:off x="3727451" y="3114056"/>
            <a:ext cx="1955800" cy="11239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09" name="Line 28"/>
          <p:cNvSpPr>
            <a:spLocks noChangeShapeType="1"/>
          </p:cNvSpPr>
          <p:nvPr/>
        </p:nvSpPr>
        <p:spPr bwMode="auto">
          <a:xfrm flipH="1">
            <a:off x="7169151" y="2628281"/>
            <a:ext cx="2717800" cy="1905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0" name="Line 29"/>
          <p:cNvSpPr>
            <a:spLocks noChangeShapeType="1"/>
          </p:cNvSpPr>
          <p:nvPr/>
        </p:nvSpPr>
        <p:spPr bwMode="auto">
          <a:xfrm flipH="1">
            <a:off x="9010651" y="1761507"/>
            <a:ext cx="850900" cy="4095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1" name="Text Box 30"/>
          <p:cNvSpPr txBox="1">
            <a:spLocks noChangeArrowheads="1"/>
          </p:cNvSpPr>
          <p:nvPr/>
        </p:nvSpPr>
        <p:spPr bwMode="auto">
          <a:xfrm>
            <a:off x="4763185" y="1807543"/>
            <a:ext cx="64633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首部</a:t>
            </a:r>
          </a:p>
          <a:p>
            <a:pPr algn="ctr">
              <a:spcBef>
                <a:spcPct val="0"/>
              </a:spcBef>
              <a:buClrTx/>
              <a:buSzTx/>
              <a:buFontTx/>
              <a:buNone/>
            </a:pPr>
            <a:r>
              <a:rPr lang="zh-CN" altLang="en-US" sz="1800">
                <a:solidFill>
                  <a:srgbClr val="000000"/>
                </a:solidFill>
                <a:latin typeface="+mn-ea"/>
                <a:ea typeface="+mn-ea"/>
              </a:rPr>
              <a:t>长度</a:t>
            </a:r>
            <a:endParaRPr lang="zh-CN" altLang="en-US" sz="2400">
              <a:solidFill>
                <a:srgbClr val="000000"/>
              </a:solidFill>
              <a:latin typeface="+mn-ea"/>
              <a:ea typeface="+mn-ea"/>
            </a:endParaRPr>
          </a:p>
        </p:txBody>
      </p:sp>
      <p:sp>
        <p:nvSpPr>
          <p:cNvPr id="71712" name="Text Box 31"/>
          <p:cNvSpPr txBox="1">
            <a:spLocks noChangeArrowheads="1"/>
          </p:cNvSpPr>
          <p:nvPr/>
        </p:nvSpPr>
        <p:spPr bwMode="auto">
          <a:xfrm>
            <a:off x="5764368" y="1798018"/>
            <a:ext cx="64633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服务</a:t>
            </a:r>
          </a:p>
          <a:p>
            <a:pPr algn="ctr">
              <a:spcBef>
                <a:spcPct val="0"/>
              </a:spcBef>
              <a:buClrTx/>
              <a:buSzTx/>
              <a:buFontTx/>
              <a:buNone/>
            </a:pPr>
            <a:r>
              <a:rPr lang="zh-CN" altLang="en-US" sz="1800">
                <a:solidFill>
                  <a:srgbClr val="000000"/>
                </a:solidFill>
                <a:latin typeface="+mn-ea"/>
                <a:ea typeface="+mn-ea"/>
              </a:rPr>
              <a:t>类型</a:t>
            </a:r>
            <a:endParaRPr lang="zh-CN" altLang="en-US" sz="2400">
              <a:solidFill>
                <a:srgbClr val="000000"/>
              </a:solidFill>
              <a:latin typeface="+mn-ea"/>
              <a:ea typeface="+mn-ea"/>
            </a:endParaRPr>
          </a:p>
        </p:txBody>
      </p:sp>
      <p:sp>
        <p:nvSpPr>
          <p:cNvPr id="71713" name="Line 32"/>
          <p:cNvSpPr>
            <a:spLocks noChangeShapeType="1"/>
          </p:cNvSpPr>
          <p:nvPr/>
        </p:nvSpPr>
        <p:spPr bwMode="auto">
          <a:xfrm flipH="1" flipV="1">
            <a:off x="5482167" y="1871044"/>
            <a:ext cx="0" cy="5064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4" name="Line 33"/>
          <p:cNvSpPr>
            <a:spLocks noChangeShapeType="1"/>
          </p:cNvSpPr>
          <p:nvPr/>
        </p:nvSpPr>
        <p:spPr bwMode="auto">
          <a:xfrm flipH="1" flipV="1">
            <a:off x="4663017" y="1880569"/>
            <a:ext cx="0" cy="5064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5" name="Text Box 34"/>
          <p:cNvSpPr txBox="1">
            <a:spLocks noChangeArrowheads="1"/>
          </p:cNvSpPr>
          <p:nvPr/>
        </p:nvSpPr>
        <p:spPr bwMode="auto">
          <a:xfrm>
            <a:off x="1931191" y="2345706"/>
            <a:ext cx="180049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1800">
                <a:solidFill>
                  <a:srgbClr val="000000"/>
                </a:solidFill>
                <a:latin typeface="+mn-ea"/>
                <a:ea typeface="+mn-ea"/>
              </a:rPr>
              <a:t>数据的“类型</a:t>
            </a:r>
            <a:r>
              <a:rPr lang="en-US" altLang="zh-CN" sz="1800">
                <a:solidFill>
                  <a:srgbClr val="000000"/>
                </a:solidFill>
                <a:latin typeface="+mn-ea"/>
                <a:ea typeface="+mn-ea"/>
              </a:rPr>
              <a:t>”</a:t>
            </a:r>
            <a:endParaRPr lang="en-US" altLang="zh-CN" sz="1000">
              <a:solidFill>
                <a:srgbClr val="000000"/>
              </a:solidFill>
              <a:latin typeface="+mn-ea"/>
              <a:ea typeface="+mn-ea"/>
            </a:endParaRPr>
          </a:p>
        </p:txBody>
      </p:sp>
      <p:sp>
        <p:nvSpPr>
          <p:cNvPr id="71716" name="Line 35"/>
          <p:cNvSpPr>
            <a:spLocks noChangeShapeType="1"/>
          </p:cNvSpPr>
          <p:nvPr/>
        </p:nvSpPr>
        <p:spPr bwMode="auto">
          <a:xfrm flipV="1">
            <a:off x="3600451" y="2142507"/>
            <a:ext cx="2044700" cy="4143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7" name="Line 36"/>
          <p:cNvSpPr>
            <a:spLocks noChangeShapeType="1"/>
          </p:cNvSpPr>
          <p:nvPr/>
        </p:nvSpPr>
        <p:spPr bwMode="auto">
          <a:xfrm flipH="1" flipV="1">
            <a:off x="6675967" y="2390156"/>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8" name="Text Box 37"/>
          <p:cNvSpPr txBox="1">
            <a:spLocks noChangeArrowheads="1"/>
          </p:cNvSpPr>
          <p:nvPr/>
        </p:nvSpPr>
        <p:spPr bwMode="auto">
          <a:xfrm>
            <a:off x="6479118" y="2467944"/>
            <a:ext cx="10287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标志</a:t>
            </a:r>
            <a:endParaRPr lang="zh-CN" altLang="en-US" sz="2000">
              <a:solidFill>
                <a:srgbClr val="000000"/>
              </a:solidFill>
              <a:latin typeface="+mn-ea"/>
              <a:ea typeface="+mn-ea"/>
            </a:endParaRPr>
          </a:p>
        </p:txBody>
      </p:sp>
      <p:sp>
        <p:nvSpPr>
          <p:cNvPr id="71719" name="Line 38"/>
          <p:cNvSpPr>
            <a:spLocks noChangeShapeType="1"/>
          </p:cNvSpPr>
          <p:nvPr/>
        </p:nvSpPr>
        <p:spPr bwMode="auto">
          <a:xfrm flipH="1" flipV="1">
            <a:off x="7298267" y="2380631"/>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0" name="Text Box 39"/>
          <p:cNvSpPr txBox="1">
            <a:spLocks noChangeArrowheads="1"/>
          </p:cNvSpPr>
          <p:nvPr/>
        </p:nvSpPr>
        <p:spPr bwMode="auto">
          <a:xfrm>
            <a:off x="7355417" y="2473494"/>
            <a:ext cx="19050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dirty="0">
                <a:solidFill>
                  <a:srgbClr val="000000"/>
                </a:solidFill>
                <a:latin typeface="+mn-ea"/>
                <a:ea typeface="+mn-ea"/>
              </a:rPr>
              <a:t>段偏移</a:t>
            </a:r>
            <a:endParaRPr lang="zh-CN" altLang="en-US" sz="2000" dirty="0">
              <a:solidFill>
                <a:srgbClr val="000000"/>
              </a:solidFill>
              <a:latin typeface="+mn-ea"/>
              <a:ea typeface="+mn-ea"/>
            </a:endParaRPr>
          </a:p>
        </p:txBody>
      </p:sp>
      <p:sp>
        <p:nvSpPr>
          <p:cNvPr id="71721" name="Line 40"/>
          <p:cNvSpPr>
            <a:spLocks noChangeShapeType="1"/>
          </p:cNvSpPr>
          <p:nvPr/>
        </p:nvSpPr>
        <p:spPr bwMode="auto">
          <a:xfrm flipH="1" flipV="1">
            <a:off x="8985251" y="2523506"/>
            <a:ext cx="876300" cy="1143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2" name="Line 41"/>
          <p:cNvSpPr>
            <a:spLocks noChangeShapeType="1"/>
          </p:cNvSpPr>
          <p:nvPr/>
        </p:nvSpPr>
        <p:spPr bwMode="auto">
          <a:xfrm flipH="1">
            <a:off x="6483351" y="2637806"/>
            <a:ext cx="3352800" cy="571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3" name="Line 42"/>
          <p:cNvSpPr>
            <a:spLocks noChangeShapeType="1"/>
          </p:cNvSpPr>
          <p:nvPr/>
        </p:nvSpPr>
        <p:spPr bwMode="auto">
          <a:xfrm flipV="1">
            <a:off x="4080933" y="289180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4" name="Line 43"/>
          <p:cNvSpPr>
            <a:spLocks noChangeShapeType="1"/>
          </p:cNvSpPr>
          <p:nvPr/>
        </p:nvSpPr>
        <p:spPr bwMode="auto">
          <a:xfrm flipH="1" flipV="1">
            <a:off x="6675967" y="2894981"/>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5" name="Line 44"/>
          <p:cNvSpPr>
            <a:spLocks noChangeShapeType="1"/>
          </p:cNvSpPr>
          <p:nvPr/>
        </p:nvSpPr>
        <p:spPr bwMode="auto">
          <a:xfrm flipV="1">
            <a:off x="4055533" y="340615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6" name="Text Box 45"/>
          <p:cNvSpPr txBox="1">
            <a:spLocks noChangeArrowheads="1"/>
          </p:cNvSpPr>
          <p:nvPr/>
        </p:nvSpPr>
        <p:spPr bwMode="auto">
          <a:xfrm>
            <a:off x="5717801" y="2929906"/>
            <a:ext cx="6463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高层</a:t>
            </a:r>
          </a:p>
        </p:txBody>
      </p:sp>
      <p:sp>
        <p:nvSpPr>
          <p:cNvPr id="71727" name="Line 46"/>
          <p:cNvSpPr>
            <a:spLocks noChangeShapeType="1"/>
          </p:cNvSpPr>
          <p:nvPr/>
        </p:nvSpPr>
        <p:spPr bwMode="auto">
          <a:xfrm flipH="1" flipV="1">
            <a:off x="5405967" y="2904506"/>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8" name="Line 47"/>
          <p:cNvSpPr>
            <a:spLocks noChangeShapeType="1"/>
          </p:cNvSpPr>
          <p:nvPr/>
        </p:nvSpPr>
        <p:spPr bwMode="auto">
          <a:xfrm>
            <a:off x="3702051" y="3080718"/>
            <a:ext cx="736600" cy="9048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9" name="Text Box 48"/>
          <p:cNvSpPr txBox="1">
            <a:spLocks noChangeArrowheads="1"/>
          </p:cNvSpPr>
          <p:nvPr/>
        </p:nvSpPr>
        <p:spPr bwMode="auto">
          <a:xfrm>
            <a:off x="5706421" y="3934794"/>
            <a:ext cx="201529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mn-ea"/>
                <a:ea typeface="+mn-ea"/>
              </a:rPr>
              <a:t>32 bit</a:t>
            </a:r>
            <a:r>
              <a:rPr lang="zh-CN" altLang="en-US" sz="1800">
                <a:solidFill>
                  <a:srgbClr val="FF0000"/>
                </a:solidFill>
                <a:latin typeface="+mn-ea"/>
                <a:ea typeface="+mn-ea"/>
              </a:rPr>
              <a:t>目的</a:t>
            </a:r>
            <a:r>
              <a:rPr lang="en-US" altLang="zh-CN" sz="1800">
                <a:solidFill>
                  <a:srgbClr val="FF0000"/>
                </a:solidFill>
                <a:latin typeface="+mn-ea"/>
                <a:ea typeface="+mn-ea"/>
              </a:rPr>
              <a:t>IP</a:t>
            </a:r>
            <a:r>
              <a:rPr lang="zh-CN" altLang="en-US" sz="1800">
                <a:solidFill>
                  <a:srgbClr val="FF0000"/>
                </a:solidFill>
                <a:latin typeface="+mn-ea"/>
                <a:ea typeface="+mn-ea"/>
              </a:rPr>
              <a:t>地址</a:t>
            </a:r>
            <a:endParaRPr lang="zh-CN" altLang="en-US" sz="2400">
              <a:solidFill>
                <a:srgbClr val="FF0000"/>
              </a:solidFill>
              <a:latin typeface="+mn-ea"/>
              <a:ea typeface="+mn-ea"/>
            </a:endParaRPr>
          </a:p>
        </p:txBody>
      </p:sp>
      <p:sp>
        <p:nvSpPr>
          <p:cNvPr id="71730" name="Line 49"/>
          <p:cNvSpPr>
            <a:spLocks noChangeShapeType="1"/>
          </p:cNvSpPr>
          <p:nvPr/>
        </p:nvSpPr>
        <p:spPr bwMode="auto">
          <a:xfrm flipV="1">
            <a:off x="4080933" y="4806331"/>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31" name="Text Box 50"/>
          <p:cNvSpPr txBox="1">
            <a:spLocks noChangeArrowheads="1"/>
          </p:cNvSpPr>
          <p:nvPr/>
        </p:nvSpPr>
        <p:spPr bwMode="auto">
          <a:xfrm>
            <a:off x="5640421" y="4401519"/>
            <a:ext cx="203934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选项 </a:t>
            </a:r>
            <a:r>
              <a:rPr lang="en-US" altLang="zh-CN" sz="1800">
                <a:solidFill>
                  <a:srgbClr val="000000"/>
                </a:solidFill>
                <a:latin typeface="+mn-ea"/>
                <a:ea typeface="+mn-ea"/>
              </a:rPr>
              <a:t>(</a:t>
            </a:r>
            <a:r>
              <a:rPr lang="zh-CN" altLang="en-US" sz="1800">
                <a:solidFill>
                  <a:srgbClr val="000000"/>
                </a:solidFill>
                <a:latin typeface="+mn-ea"/>
                <a:ea typeface="+mn-ea"/>
              </a:rPr>
              <a:t>如果有的话</a:t>
            </a:r>
            <a:r>
              <a:rPr lang="en-US" altLang="zh-CN" sz="1800">
                <a:solidFill>
                  <a:srgbClr val="000000"/>
                </a:solidFill>
                <a:latin typeface="+mn-ea"/>
                <a:ea typeface="+mn-ea"/>
              </a:rPr>
              <a:t>)</a:t>
            </a:r>
            <a:endParaRPr lang="en-US" altLang="zh-CN" sz="2400">
              <a:solidFill>
                <a:srgbClr val="000000"/>
              </a:solidFill>
              <a:latin typeface="+mn-ea"/>
              <a:ea typeface="+mn-ea"/>
            </a:endParaRPr>
          </a:p>
        </p:txBody>
      </p:sp>
      <p:sp>
        <p:nvSpPr>
          <p:cNvPr id="71732" name="Text Box 51"/>
          <p:cNvSpPr txBox="1">
            <a:spLocks noChangeArrowheads="1"/>
          </p:cNvSpPr>
          <p:nvPr/>
        </p:nvSpPr>
        <p:spPr bwMode="auto">
          <a:xfrm>
            <a:off x="9607552" y="4355482"/>
            <a:ext cx="2584449"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srgbClr val="000000"/>
                </a:solidFill>
                <a:latin typeface="+mn-ea"/>
                <a:ea typeface="+mn-ea"/>
              </a:rPr>
              <a:t>例如，时间戳，记录所经路径，定义访问的路由器列表</a:t>
            </a:r>
            <a:endParaRPr lang="en-US" altLang="zh-CN" sz="1800">
              <a:solidFill>
                <a:srgbClr val="000000"/>
              </a:solidFill>
              <a:latin typeface="+mn-ea"/>
              <a:ea typeface="+mn-ea"/>
            </a:endParaRPr>
          </a:p>
        </p:txBody>
      </p:sp>
      <p:sp>
        <p:nvSpPr>
          <p:cNvPr id="71733" name="Line 52"/>
          <p:cNvSpPr>
            <a:spLocks noChangeShapeType="1"/>
          </p:cNvSpPr>
          <p:nvPr/>
        </p:nvSpPr>
        <p:spPr bwMode="auto">
          <a:xfrm flipH="1">
            <a:off x="8591551" y="4590432"/>
            <a:ext cx="1092200" cy="95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34" name="AutoShape 54"/>
          <p:cNvSpPr>
            <a:spLocks/>
          </p:cNvSpPr>
          <p:nvPr/>
        </p:nvSpPr>
        <p:spPr bwMode="auto">
          <a:xfrm>
            <a:off x="9526207" y="1956768"/>
            <a:ext cx="118533" cy="2895600"/>
          </a:xfrm>
          <a:prstGeom prst="rightBrace">
            <a:avLst>
              <a:gd name="adj1" fmla="val 271429"/>
              <a:gd name="adj2" fmla="val 5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000000"/>
              </a:solidFill>
              <a:latin typeface="+mn-ea"/>
              <a:ea typeface="+mn-ea"/>
            </a:endParaRPr>
          </a:p>
        </p:txBody>
      </p:sp>
      <p:sp>
        <p:nvSpPr>
          <p:cNvPr id="71735" name="Line 55"/>
          <p:cNvSpPr>
            <a:spLocks noChangeShapeType="1"/>
          </p:cNvSpPr>
          <p:nvPr/>
        </p:nvSpPr>
        <p:spPr bwMode="auto">
          <a:xfrm>
            <a:off x="8987970" y="3221326"/>
            <a:ext cx="592667" cy="1905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sp>
        <p:nvSpPr>
          <p:cNvPr id="56" name="Rectangle 54"/>
          <p:cNvSpPr>
            <a:spLocks noChangeArrowheads="1"/>
          </p:cNvSpPr>
          <p:nvPr/>
        </p:nvSpPr>
        <p:spPr bwMode="auto">
          <a:xfrm>
            <a:off x="325968" y="4977781"/>
            <a:ext cx="3494617" cy="160655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0" hangingPunct="0">
              <a:lnSpc>
                <a:spcPct val="85000"/>
              </a:lnSpc>
              <a:spcBef>
                <a:spcPct val="20000"/>
              </a:spcBef>
              <a:buClr>
                <a:srgbClr val="000099"/>
              </a:buClr>
              <a:buSzPct val="65000"/>
              <a:buFont typeface="Wingdings" charset="0"/>
              <a:buNone/>
              <a:defRPr/>
            </a:pPr>
            <a:r>
              <a:rPr lang="en-US" sz="2000" i="1" dirty="0">
                <a:solidFill>
                  <a:srgbClr val="CC0000"/>
                </a:solidFill>
                <a:latin typeface="+mn-ea"/>
              </a:rPr>
              <a:t>how much overhead?</a:t>
            </a:r>
          </a:p>
          <a:p>
            <a:pPr algn="just" eaLnBrk="0" hangingPunct="0">
              <a:lnSpc>
                <a:spcPct val="85000"/>
              </a:lnSpc>
              <a:spcBef>
                <a:spcPct val="20000"/>
              </a:spcBef>
              <a:buClr>
                <a:srgbClr val="000099"/>
              </a:buClr>
              <a:buSzPct val="65000"/>
              <a:defRPr/>
            </a:pPr>
            <a:r>
              <a:rPr lang="en-US" sz="2000" dirty="0">
                <a:solidFill>
                  <a:srgbClr val="000000"/>
                </a:solidFill>
                <a:latin typeface="+mn-ea"/>
              </a:rPr>
              <a:t>20 bytes of TCP</a:t>
            </a:r>
          </a:p>
          <a:p>
            <a:pPr algn="just" eaLnBrk="0" hangingPunct="0">
              <a:lnSpc>
                <a:spcPct val="85000"/>
              </a:lnSpc>
              <a:spcBef>
                <a:spcPct val="20000"/>
              </a:spcBef>
              <a:buClr>
                <a:srgbClr val="000099"/>
              </a:buClr>
              <a:buSzPct val="65000"/>
              <a:defRPr/>
            </a:pPr>
            <a:r>
              <a:rPr lang="en-US" sz="2000" dirty="0">
                <a:solidFill>
                  <a:srgbClr val="000000"/>
                </a:solidFill>
                <a:latin typeface="+mn-ea"/>
              </a:rPr>
              <a:t>20 bytes of IP</a:t>
            </a:r>
          </a:p>
          <a:p>
            <a:pPr algn="just" eaLnBrk="0" hangingPunct="0">
              <a:lnSpc>
                <a:spcPct val="85000"/>
              </a:lnSpc>
              <a:spcBef>
                <a:spcPct val="20000"/>
              </a:spcBef>
              <a:buClr>
                <a:srgbClr val="000099"/>
              </a:buClr>
              <a:buSzPct val="65000"/>
              <a:defRPr/>
            </a:pPr>
            <a:r>
              <a:rPr lang="en-US" sz="2000" dirty="0">
                <a:solidFill>
                  <a:srgbClr val="000000"/>
                </a:solidFill>
                <a:latin typeface="+mn-ea"/>
              </a:rPr>
              <a:t>= 40 bytes + app layer overhead</a:t>
            </a:r>
          </a:p>
        </p:txBody>
      </p:sp>
    </p:spTree>
    <p:extLst>
      <p:ext uri="{BB962C8B-B14F-4D97-AF65-F5344CB8AC3E}">
        <p14:creationId xmlns:p14="http://schemas.microsoft.com/office/powerpoint/2010/main" val="3127921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idx="4294967295"/>
          </p:nvPr>
        </p:nvSpPr>
        <p:spPr>
          <a:xfrm>
            <a:off x="0" y="552691"/>
            <a:ext cx="12192000" cy="1143000"/>
          </a:xfrm>
          <a:prstGeom prst="rect">
            <a:avLst/>
          </a:prstGeom>
        </p:spPr>
        <p:txBody>
          <a:bodyPr/>
          <a:lstStyle/>
          <a:p>
            <a:pPr algn="ctr"/>
            <a:r>
              <a:rPr lang="en-US" altLang="zh-CN" dirty="0"/>
              <a:t>IP</a:t>
            </a:r>
            <a:r>
              <a:rPr lang="zh-CN" altLang="en-US" dirty="0"/>
              <a:t>数据报分片和重组</a:t>
            </a:r>
          </a:p>
        </p:txBody>
      </p:sp>
      <p:sp>
        <p:nvSpPr>
          <p:cNvPr id="7" name="Rectangle 3"/>
          <p:cNvSpPr txBox="1">
            <a:spLocks noChangeArrowheads="1"/>
          </p:cNvSpPr>
          <p:nvPr/>
        </p:nvSpPr>
        <p:spPr bwMode="auto">
          <a:xfrm>
            <a:off x="287867" y="1382470"/>
            <a:ext cx="5080000" cy="5107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25000"/>
              </a:lnSpc>
              <a:spcBef>
                <a:spcPts val="600"/>
              </a:spcBef>
              <a:buClr>
                <a:srgbClr val="3333CC"/>
              </a:buClr>
              <a:defRPr/>
            </a:pPr>
            <a:r>
              <a:rPr lang="zh-CN" altLang="en-US" sz="2400" kern="0" dirty="0">
                <a:solidFill>
                  <a:srgbClr val="000000"/>
                </a:solidFill>
              </a:rPr>
              <a:t>每个数据链路有自己的</a:t>
            </a:r>
            <a:r>
              <a:rPr lang="en-US" altLang="zh-CN" sz="2400" kern="0" dirty="0">
                <a:solidFill>
                  <a:srgbClr val="000000"/>
                </a:solidFill>
              </a:rPr>
              <a:t>MTU</a:t>
            </a:r>
            <a:r>
              <a:rPr lang="zh-CN" altLang="en-US" sz="2400" kern="0" dirty="0">
                <a:solidFill>
                  <a:srgbClr val="000000"/>
                </a:solidFill>
              </a:rPr>
              <a:t>，链路类型不同，</a:t>
            </a:r>
            <a:r>
              <a:rPr lang="en-US" altLang="zh-CN" sz="2400" kern="0" dirty="0">
                <a:solidFill>
                  <a:srgbClr val="000000"/>
                </a:solidFill>
              </a:rPr>
              <a:t>MTU</a:t>
            </a:r>
            <a:r>
              <a:rPr lang="zh-CN" altLang="en-US" sz="2400" kern="0" dirty="0">
                <a:solidFill>
                  <a:srgbClr val="000000"/>
                </a:solidFill>
              </a:rPr>
              <a:t>的值也不同，这里</a:t>
            </a:r>
            <a:r>
              <a:rPr lang="en-US" altLang="zh-CN" sz="2400" kern="0" dirty="0">
                <a:solidFill>
                  <a:srgbClr val="000000"/>
                </a:solidFill>
              </a:rPr>
              <a:t>MTU</a:t>
            </a:r>
            <a:r>
              <a:rPr lang="zh-CN" altLang="en-US" sz="2400" kern="0" dirty="0">
                <a:solidFill>
                  <a:srgbClr val="000000"/>
                </a:solidFill>
              </a:rPr>
              <a:t>指的是数据链路帧的数据区的最大字节数</a:t>
            </a:r>
            <a:endParaRPr lang="en-US" altLang="zh-CN" sz="2400" kern="0" dirty="0">
              <a:solidFill>
                <a:srgbClr val="000000"/>
              </a:solidFill>
            </a:endParaRPr>
          </a:p>
          <a:p>
            <a:pPr>
              <a:lnSpc>
                <a:spcPct val="125000"/>
              </a:lnSpc>
              <a:spcBef>
                <a:spcPts val="600"/>
              </a:spcBef>
              <a:buClr>
                <a:srgbClr val="3333CC"/>
              </a:buClr>
              <a:defRPr/>
            </a:pPr>
            <a:r>
              <a:rPr lang="zh-CN" altLang="en-US" sz="2400" kern="0" dirty="0">
                <a:solidFill>
                  <a:srgbClr val="000000"/>
                </a:solidFill>
              </a:rPr>
              <a:t>在因特网中，一个大的分组可能在路由器中被分割为几个分片，在最终的目的主机上，将这些分片重新组装成一个大的分组</a:t>
            </a:r>
            <a:endParaRPr lang="en-US" altLang="zh-CN" sz="2400" kern="0" dirty="0">
              <a:solidFill>
                <a:srgbClr val="000000"/>
              </a:solidFill>
            </a:endParaRPr>
          </a:p>
          <a:p>
            <a:pPr>
              <a:lnSpc>
                <a:spcPct val="125000"/>
              </a:lnSpc>
              <a:spcBef>
                <a:spcPts val="600"/>
              </a:spcBef>
              <a:buClr>
                <a:srgbClr val="3333CC"/>
              </a:buClr>
              <a:defRPr/>
            </a:pPr>
            <a:r>
              <a:rPr lang="zh-CN" altLang="en-US" sz="2400" kern="0" dirty="0">
                <a:solidFill>
                  <a:srgbClr val="000000"/>
                </a:solidFill>
              </a:rPr>
              <a:t>为了进一步识别出这些分组，需要对分片进行标识</a:t>
            </a:r>
            <a:endParaRPr lang="en-US" altLang="zh-CN" sz="2400" kern="0" dirty="0">
              <a:solidFill>
                <a:srgbClr val="000000"/>
              </a:solidFill>
            </a:endParaRPr>
          </a:p>
        </p:txBody>
      </p:sp>
      <p:grpSp>
        <p:nvGrpSpPr>
          <p:cNvPr id="2" name="组合 1"/>
          <p:cNvGrpSpPr/>
          <p:nvPr/>
        </p:nvGrpSpPr>
        <p:grpSpPr>
          <a:xfrm>
            <a:off x="5329688" y="1640010"/>
            <a:ext cx="6576776" cy="4389436"/>
            <a:chOff x="5329688" y="1640010"/>
            <a:chExt cx="6576776" cy="4389436"/>
          </a:xfrm>
        </p:grpSpPr>
        <p:sp>
          <p:nvSpPr>
            <p:cNvPr id="72709" name="Freeform 4"/>
            <p:cNvSpPr>
              <a:spLocks/>
            </p:cNvSpPr>
            <p:nvPr/>
          </p:nvSpPr>
          <p:spPr bwMode="auto">
            <a:xfrm>
              <a:off x="6326638" y="1640010"/>
              <a:ext cx="3249084" cy="225583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2710" name="Freeform 5"/>
            <p:cNvSpPr>
              <a:spLocks/>
            </p:cNvSpPr>
            <p:nvPr/>
          </p:nvSpPr>
          <p:spPr bwMode="auto">
            <a:xfrm>
              <a:off x="6326638" y="4041896"/>
              <a:ext cx="2635251" cy="1987550"/>
            </a:xfrm>
            <a:custGeom>
              <a:avLst/>
              <a:gdLst>
                <a:gd name="T0" fmla="*/ 2147483647 w 873"/>
                <a:gd name="T1" fmla="*/ 2147483647 h 940"/>
                <a:gd name="T2" fmla="*/ 2147483647 w 873"/>
                <a:gd name="T3" fmla="*/ 2147483647 h 940"/>
                <a:gd name="T4" fmla="*/ 2147483647 w 873"/>
                <a:gd name="T5" fmla="*/ 2147483647 h 940"/>
                <a:gd name="T6" fmla="*/ 2147483647 w 873"/>
                <a:gd name="T7" fmla="*/ 2147483647 h 940"/>
                <a:gd name="T8" fmla="*/ 2147483647 w 873"/>
                <a:gd name="T9" fmla="*/ 2147483647 h 940"/>
                <a:gd name="T10" fmla="*/ 2147483647 w 873"/>
                <a:gd name="T11" fmla="*/ 2147483647 h 940"/>
                <a:gd name="T12" fmla="*/ 2147483647 w 873"/>
                <a:gd name="T13" fmla="*/ 2147483647 h 940"/>
                <a:gd name="T14" fmla="*/ 2147483647 w 873"/>
                <a:gd name="T15" fmla="*/ 2147483647 h 940"/>
                <a:gd name="T16" fmla="*/ 2147483647 w 873"/>
                <a:gd name="T17" fmla="*/ 2147483647 h 940"/>
                <a:gd name="T18" fmla="*/ 2147483647 w 873"/>
                <a:gd name="T19" fmla="*/ 2147483647 h 940"/>
                <a:gd name="T20" fmla="*/ 2147483647 w 873"/>
                <a:gd name="T21" fmla="*/ 2147483647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 name="Line 16"/>
            <p:cNvSpPr>
              <a:spLocks noChangeShapeType="1"/>
            </p:cNvSpPr>
            <p:nvPr/>
          </p:nvSpPr>
          <p:spPr bwMode="auto">
            <a:xfrm flipV="1">
              <a:off x="6424005" y="2595685"/>
              <a:ext cx="169333"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1" name="Line 17"/>
            <p:cNvSpPr>
              <a:spLocks noChangeShapeType="1"/>
            </p:cNvSpPr>
            <p:nvPr/>
          </p:nvSpPr>
          <p:spPr bwMode="auto">
            <a:xfrm>
              <a:off x="7192355" y="1920996"/>
              <a:ext cx="878416" cy="27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2" name="Line 18"/>
            <p:cNvSpPr>
              <a:spLocks noChangeShapeType="1"/>
            </p:cNvSpPr>
            <p:nvPr/>
          </p:nvSpPr>
          <p:spPr bwMode="auto">
            <a:xfrm>
              <a:off x="8320538" y="2257547"/>
              <a:ext cx="262467" cy="6699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3" name="Line 19"/>
            <p:cNvSpPr>
              <a:spLocks noChangeShapeType="1"/>
            </p:cNvSpPr>
            <p:nvPr/>
          </p:nvSpPr>
          <p:spPr bwMode="auto">
            <a:xfrm>
              <a:off x="6857922" y="2033709"/>
              <a:ext cx="2116" cy="5826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4" name="Line 20"/>
            <p:cNvSpPr>
              <a:spLocks noChangeShapeType="1"/>
            </p:cNvSpPr>
            <p:nvPr/>
          </p:nvSpPr>
          <p:spPr bwMode="auto">
            <a:xfrm>
              <a:off x="7171188" y="2687760"/>
              <a:ext cx="129540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5" name="Line 21"/>
            <p:cNvSpPr>
              <a:spLocks noChangeShapeType="1"/>
            </p:cNvSpPr>
            <p:nvPr/>
          </p:nvSpPr>
          <p:spPr bwMode="auto">
            <a:xfrm flipH="1" flipV="1">
              <a:off x="8868755" y="3217985"/>
              <a:ext cx="635000" cy="6873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6" name="Line 22"/>
            <p:cNvSpPr>
              <a:spLocks noChangeShapeType="1"/>
            </p:cNvSpPr>
            <p:nvPr/>
          </p:nvSpPr>
          <p:spPr bwMode="auto">
            <a:xfrm flipH="1">
              <a:off x="7202938" y="2225797"/>
              <a:ext cx="1011767" cy="5175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7" name="Line 23"/>
            <p:cNvSpPr>
              <a:spLocks noChangeShapeType="1"/>
            </p:cNvSpPr>
            <p:nvPr/>
          </p:nvSpPr>
          <p:spPr bwMode="auto">
            <a:xfrm flipH="1">
              <a:off x="7215638" y="1665409"/>
              <a:ext cx="635000" cy="342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8" name="Line 24"/>
            <p:cNvSpPr>
              <a:spLocks noChangeShapeType="1"/>
            </p:cNvSpPr>
            <p:nvPr/>
          </p:nvSpPr>
          <p:spPr bwMode="auto">
            <a:xfrm flipH="1">
              <a:off x="8172371" y="1841621"/>
              <a:ext cx="364067" cy="2365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9" name="Line 119"/>
            <p:cNvSpPr>
              <a:spLocks noChangeShapeType="1"/>
            </p:cNvSpPr>
            <p:nvPr/>
          </p:nvSpPr>
          <p:spPr bwMode="auto">
            <a:xfrm flipH="1">
              <a:off x="8811604" y="4218110"/>
              <a:ext cx="848784" cy="8778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20" name="Group 199"/>
            <p:cNvGrpSpPr>
              <a:grpSpLocks/>
            </p:cNvGrpSpPr>
            <p:nvPr/>
          </p:nvGrpSpPr>
          <p:grpSpPr bwMode="auto">
            <a:xfrm>
              <a:off x="6864270" y="2967160"/>
              <a:ext cx="1634066" cy="403225"/>
              <a:chOff x="3150" y="1862"/>
              <a:chExt cx="772" cy="254"/>
            </a:xfrm>
          </p:grpSpPr>
          <p:grpSp>
            <p:nvGrpSpPr>
              <p:cNvPr id="72833" name="Group 120"/>
              <p:cNvGrpSpPr>
                <a:grpSpLocks/>
              </p:cNvGrpSpPr>
              <p:nvPr/>
            </p:nvGrpSpPr>
            <p:grpSpPr bwMode="auto">
              <a:xfrm rot="1433392">
                <a:off x="3150" y="1862"/>
                <a:ext cx="650" cy="108"/>
                <a:chOff x="4710" y="1742"/>
                <a:chExt cx="650" cy="108"/>
              </a:xfrm>
            </p:grpSpPr>
            <p:sp>
              <p:nvSpPr>
                <p:cNvPr id="23" name="Rectangle 121"/>
                <p:cNvSpPr>
                  <a:spLocks noChangeArrowheads="1"/>
                </p:cNvSpPr>
                <p:nvPr/>
              </p:nvSpPr>
              <p:spPr bwMode="auto">
                <a:xfrm>
                  <a:off x="4712" y="1742"/>
                  <a:ext cx="648"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4" name="Rectangle 122"/>
                <p:cNvSpPr>
                  <a:spLocks noChangeArrowheads="1"/>
                </p:cNvSpPr>
                <p:nvPr/>
              </p:nvSpPr>
              <p:spPr bwMode="auto">
                <a:xfrm>
                  <a:off x="4710" y="1742"/>
                  <a:ext cx="534"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22" name="Line 132"/>
              <p:cNvSpPr>
                <a:spLocks noChangeShapeType="1"/>
              </p:cNvSpPr>
              <p:nvPr/>
            </p:nvSpPr>
            <p:spPr bwMode="auto">
              <a:xfrm>
                <a:off x="3784" y="2060"/>
                <a:ext cx="138" cy="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sp>
          <p:nvSpPr>
            <p:cNvPr id="25" name="Text Box 136"/>
            <p:cNvSpPr txBox="1">
              <a:spLocks noChangeArrowheads="1"/>
            </p:cNvSpPr>
            <p:nvPr/>
          </p:nvSpPr>
          <p:spPr bwMode="auto">
            <a:xfrm>
              <a:off x="9416680" y="2252784"/>
              <a:ext cx="248978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600" i="1" dirty="0">
                  <a:solidFill>
                    <a:srgbClr val="CC0000"/>
                  </a:solidFill>
                  <a:latin typeface="Arial" pitchFamily="34" charset="0"/>
                  <a:ea typeface="ＭＳ Ｐゴシック" pitchFamily="34" charset="-128"/>
                </a:rPr>
                <a:t>fragmentation:</a:t>
              </a:r>
              <a:r>
                <a:rPr lang="en-US" altLang="zh-CN" sz="1600" dirty="0">
                  <a:solidFill>
                    <a:srgbClr val="000000"/>
                  </a:solidFill>
                  <a:latin typeface="Arial" pitchFamily="34" charset="0"/>
                  <a:ea typeface="ＭＳ Ｐゴシック" pitchFamily="34" charset="-128"/>
                </a:rPr>
                <a:t> </a:t>
              </a:r>
            </a:p>
            <a:p>
              <a:pPr algn="ctr" eaLnBrk="0" hangingPunct="0">
                <a:spcBef>
                  <a:spcPct val="0"/>
                </a:spcBef>
                <a:buClrTx/>
                <a:buSzTx/>
                <a:buFontTx/>
                <a:buNone/>
                <a:defRPr/>
              </a:pPr>
              <a:r>
                <a:rPr lang="en-US" altLang="zh-CN" sz="1600" b="1" i="1" dirty="0">
                  <a:solidFill>
                    <a:srgbClr val="000099"/>
                  </a:solidFill>
                  <a:latin typeface="Arial" pitchFamily="34" charset="0"/>
                  <a:ea typeface="ＭＳ Ｐゴシック" pitchFamily="34" charset="-128"/>
                </a:rPr>
                <a:t>in:</a:t>
              </a:r>
              <a:r>
                <a:rPr lang="en-US" altLang="zh-CN" sz="1600" dirty="0">
                  <a:solidFill>
                    <a:srgbClr val="000000"/>
                  </a:solidFill>
                  <a:latin typeface="Arial" pitchFamily="34" charset="0"/>
                  <a:ea typeface="ＭＳ Ｐゴシック" pitchFamily="34" charset="-128"/>
                </a:rPr>
                <a:t> one large datagram</a:t>
              </a:r>
            </a:p>
            <a:p>
              <a:pPr algn="ctr" eaLnBrk="0" hangingPunct="0">
                <a:spcBef>
                  <a:spcPct val="0"/>
                </a:spcBef>
                <a:buClrTx/>
                <a:buSzTx/>
                <a:buFontTx/>
                <a:buNone/>
                <a:defRPr/>
              </a:pPr>
              <a:r>
                <a:rPr lang="en-US" altLang="zh-CN" sz="1600" b="1" i="1" dirty="0">
                  <a:solidFill>
                    <a:srgbClr val="000099"/>
                  </a:solidFill>
                  <a:latin typeface="Arial" pitchFamily="34" charset="0"/>
                  <a:ea typeface="ＭＳ Ｐゴシック" pitchFamily="34" charset="-128"/>
                </a:rPr>
                <a:t>out:</a:t>
              </a:r>
              <a:r>
                <a:rPr lang="en-US" altLang="zh-CN" sz="1600" dirty="0">
                  <a:solidFill>
                    <a:srgbClr val="000000"/>
                  </a:solidFill>
                  <a:latin typeface="Arial" pitchFamily="34" charset="0"/>
                  <a:ea typeface="ＭＳ Ｐゴシック" pitchFamily="34" charset="-128"/>
                </a:rPr>
                <a:t> 3 smaller datagrams</a:t>
              </a:r>
              <a:endParaRPr lang="en-US" altLang="zh-CN" sz="1800" dirty="0">
                <a:solidFill>
                  <a:srgbClr val="000000"/>
                </a:solidFill>
                <a:latin typeface="Arial" pitchFamily="34" charset="0"/>
                <a:ea typeface="ＭＳ Ｐゴシック" pitchFamily="34" charset="-128"/>
              </a:endParaRPr>
            </a:p>
          </p:txBody>
        </p:sp>
        <p:sp>
          <p:nvSpPr>
            <p:cNvPr id="26" name="Line 118"/>
            <p:cNvSpPr>
              <a:spLocks noChangeShapeType="1"/>
            </p:cNvSpPr>
            <p:nvPr/>
          </p:nvSpPr>
          <p:spPr bwMode="auto">
            <a:xfrm>
              <a:off x="7509856" y="5189660"/>
              <a:ext cx="383116"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27" name="Group 220"/>
            <p:cNvGrpSpPr>
              <a:grpSpLocks/>
            </p:cNvGrpSpPr>
            <p:nvPr/>
          </p:nvGrpSpPr>
          <p:grpSpPr bwMode="auto">
            <a:xfrm>
              <a:off x="7406136" y="4364159"/>
              <a:ext cx="922866" cy="558800"/>
              <a:chOff x="3406" y="2742"/>
              <a:chExt cx="436" cy="352"/>
            </a:xfrm>
          </p:grpSpPr>
          <p:grpSp>
            <p:nvGrpSpPr>
              <p:cNvPr id="72821" name="Group 137"/>
              <p:cNvGrpSpPr>
                <a:grpSpLocks/>
              </p:cNvGrpSpPr>
              <p:nvPr/>
            </p:nvGrpSpPr>
            <p:grpSpPr bwMode="auto">
              <a:xfrm rot="-10773343">
                <a:off x="3566" y="2742"/>
                <a:ext cx="272" cy="108"/>
                <a:chOff x="5088" y="1860"/>
                <a:chExt cx="272" cy="108"/>
              </a:xfrm>
            </p:grpSpPr>
            <p:sp>
              <p:nvSpPr>
                <p:cNvPr id="38" name="Rectangle 138"/>
                <p:cNvSpPr>
                  <a:spLocks noChangeArrowheads="1"/>
                </p:cNvSpPr>
                <p:nvPr/>
              </p:nvSpPr>
              <p:spPr bwMode="auto">
                <a:xfrm>
                  <a:off x="5216"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9" name="Rectangle 139"/>
                <p:cNvSpPr>
                  <a:spLocks noChangeArrowheads="1"/>
                </p:cNvSpPr>
                <p:nvPr/>
              </p:nvSpPr>
              <p:spPr bwMode="auto">
                <a:xfrm>
                  <a:off x="5088" y="1860"/>
                  <a:ext cx="16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822" name="Group 140"/>
              <p:cNvGrpSpPr>
                <a:grpSpLocks/>
              </p:cNvGrpSpPr>
              <p:nvPr/>
            </p:nvGrpSpPr>
            <p:grpSpPr bwMode="auto">
              <a:xfrm rot="-10773343">
                <a:off x="3568" y="2864"/>
                <a:ext cx="272" cy="108"/>
                <a:chOff x="5088" y="1860"/>
                <a:chExt cx="272" cy="108"/>
              </a:xfrm>
            </p:grpSpPr>
            <p:sp>
              <p:nvSpPr>
                <p:cNvPr id="36" name="Rectangle 141"/>
                <p:cNvSpPr>
                  <a:spLocks noChangeArrowheads="1"/>
                </p:cNvSpPr>
                <p:nvPr/>
              </p:nvSpPr>
              <p:spPr bwMode="auto">
                <a:xfrm>
                  <a:off x="5216"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7" name="Rectangle 142"/>
                <p:cNvSpPr>
                  <a:spLocks noChangeArrowheads="1"/>
                </p:cNvSpPr>
                <p:nvPr/>
              </p:nvSpPr>
              <p:spPr bwMode="auto">
                <a:xfrm>
                  <a:off x="5088" y="1860"/>
                  <a:ext cx="16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823" name="Group 143"/>
              <p:cNvGrpSpPr>
                <a:grpSpLocks/>
              </p:cNvGrpSpPr>
              <p:nvPr/>
            </p:nvGrpSpPr>
            <p:grpSpPr bwMode="auto">
              <a:xfrm rot="-10773343">
                <a:off x="3570" y="2986"/>
                <a:ext cx="272" cy="108"/>
                <a:chOff x="5088" y="1860"/>
                <a:chExt cx="272" cy="108"/>
              </a:xfrm>
            </p:grpSpPr>
            <p:sp>
              <p:nvSpPr>
                <p:cNvPr id="34" name="Rectangle 144"/>
                <p:cNvSpPr>
                  <a:spLocks noChangeArrowheads="1"/>
                </p:cNvSpPr>
                <p:nvPr/>
              </p:nvSpPr>
              <p:spPr bwMode="auto">
                <a:xfrm>
                  <a:off x="5216"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5" name="Rectangle 145"/>
                <p:cNvSpPr>
                  <a:spLocks noChangeArrowheads="1"/>
                </p:cNvSpPr>
                <p:nvPr/>
              </p:nvSpPr>
              <p:spPr bwMode="auto">
                <a:xfrm>
                  <a:off x="5088" y="1860"/>
                  <a:ext cx="16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31" name="Line 146"/>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2" name="Line 147"/>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3" name="Line 148"/>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grpSp>
          <p:nvGrpSpPr>
            <p:cNvPr id="40" name="Group 233"/>
            <p:cNvGrpSpPr>
              <a:grpSpLocks/>
            </p:cNvGrpSpPr>
            <p:nvPr/>
          </p:nvGrpSpPr>
          <p:grpSpPr bwMode="auto">
            <a:xfrm>
              <a:off x="5913888" y="3883150"/>
              <a:ext cx="1706032" cy="492126"/>
              <a:chOff x="2701" y="2439"/>
              <a:chExt cx="806" cy="310"/>
            </a:xfrm>
          </p:grpSpPr>
          <p:grpSp>
            <p:nvGrpSpPr>
              <p:cNvPr id="72815" name="Group 232"/>
              <p:cNvGrpSpPr>
                <a:grpSpLocks/>
              </p:cNvGrpSpPr>
              <p:nvPr/>
            </p:nvGrpSpPr>
            <p:grpSpPr bwMode="auto">
              <a:xfrm>
                <a:off x="2701" y="2630"/>
                <a:ext cx="806" cy="119"/>
                <a:chOff x="2540" y="2630"/>
                <a:chExt cx="806" cy="119"/>
              </a:xfrm>
            </p:grpSpPr>
            <p:grpSp>
              <p:nvGrpSpPr>
                <p:cNvPr id="72817" name="Group 149"/>
                <p:cNvGrpSpPr>
                  <a:grpSpLocks/>
                </p:cNvGrpSpPr>
                <p:nvPr/>
              </p:nvGrpSpPr>
              <p:grpSpPr bwMode="auto">
                <a:xfrm rot="10793026">
                  <a:off x="2697" y="2630"/>
                  <a:ext cx="649" cy="119"/>
                  <a:chOff x="4712" y="1742"/>
                  <a:chExt cx="648" cy="118"/>
                </a:xfrm>
              </p:grpSpPr>
              <p:sp>
                <p:nvSpPr>
                  <p:cNvPr id="45" name="Rectangle 150"/>
                  <p:cNvSpPr>
                    <a:spLocks noChangeArrowheads="1"/>
                  </p:cNvSpPr>
                  <p:nvPr/>
                </p:nvSpPr>
                <p:spPr bwMode="auto">
                  <a:xfrm>
                    <a:off x="4712" y="1742"/>
                    <a:ext cx="648"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6" name="Rectangle 151"/>
                  <p:cNvSpPr>
                    <a:spLocks noChangeArrowheads="1"/>
                  </p:cNvSpPr>
                  <p:nvPr/>
                </p:nvSpPr>
                <p:spPr bwMode="auto">
                  <a:xfrm>
                    <a:off x="4722" y="1752"/>
                    <a:ext cx="534"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4" name="Line 152"/>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sp>
            <p:nvSpPr>
              <p:cNvPr id="42" name="Text Box 153"/>
              <p:cNvSpPr txBox="1">
                <a:spLocks noChangeArrowheads="1"/>
              </p:cNvSpPr>
              <p:nvPr/>
            </p:nvSpPr>
            <p:spPr bwMode="auto">
              <a:xfrm>
                <a:off x="2904" y="2439"/>
                <a:ext cx="583"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600" i="1">
                    <a:solidFill>
                      <a:srgbClr val="CC0000"/>
                    </a:solidFill>
                    <a:latin typeface="Arial" pitchFamily="34" charset="0"/>
                    <a:ea typeface="ＭＳ Ｐゴシック" pitchFamily="34" charset="-128"/>
                  </a:rPr>
                  <a:t>reassembly</a:t>
                </a:r>
                <a:endParaRPr lang="en-US" altLang="zh-CN" sz="1800" i="1">
                  <a:solidFill>
                    <a:srgbClr val="CC0000"/>
                  </a:solidFill>
                  <a:latin typeface="Arial" pitchFamily="34" charset="0"/>
                  <a:ea typeface="ＭＳ Ｐゴシック" pitchFamily="34" charset="-128"/>
                </a:endParaRPr>
              </a:p>
            </p:txBody>
          </p:sp>
        </p:grpSp>
        <p:grpSp>
          <p:nvGrpSpPr>
            <p:cNvPr id="72726" name="Group 162"/>
            <p:cNvGrpSpPr>
              <a:grpSpLocks/>
            </p:cNvGrpSpPr>
            <p:nvPr/>
          </p:nvGrpSpPr>
          <p:grpSpPr bwMode="auto">
            <a:xfrm>
              <a:off x="5329688" y="1719384"/>
              <a:ext cx="1117600" cy="1720850"/>
              <a:chOff x="2345" y="1140"/>
              <a:chExt cx="528" cy="1084"/>
            </a:xfrm>
          </p:grpSpPr>
          <p:sp>
            <p:nvSpPr>
              <p:cNvPr id="48" name="Line 8"/>
              <p:cNvSpPr>
                <a:spLocks noChangeShapeType="1"/>
              </p:cNvSpPr>
              <p:nvPr/>
            </p:nvSpPr>
            <p:spPr bwMode="auto">
              <a:xfrm flipV="1">
                <a:off x="2811" y="1459"/>
                <a:ext cx="6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9" name="Line 10"/>
              <p:cNvSpPr>
                <a:spLocks noChangeShapeType="1"/>
              </p:cNvSpPr>
              <p:nvPr/>
            </p:nvSpPr>
            <p:spPr bwMode="auto">
              <a:xfrm flipV="1">
                <a:off x="2811" y="1967"/>
                <a:ext cx="6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0" name="Line 15"/>
              <p:cNvSpPr>
                <a:spLocks noChangeShapeType="1"/>
              </p:cNvSpPr>
              <p:nvPr/>
            </p:nvSpPr>
            <p:spPr bwMode="auto">
              <a:xfrm>
                <a:off x="2868" y="1456"/>
                <a:ext cx="0" cy="5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72808" name="Group 155"/>
              <p:cNvGrpSpPr>
                <a:grpSpLocks/>
              </p:cNvGrpSpPr>
              <p:nvPr/>
            </p:nvGrpSpPr>
            <p:grpSpPr bwMode="auto">
              <a:xfrm>
                <a:off x="2345" y="1140"/>
                <a:ext cx="503" cy="444"/>
                <a:chOff x="-44" y="1473"/>
                <a:chExt cx="981" cy="1105"/>
              </a:xfrm>
            </p:grpSpPr>
            <p:pic>
              <p:nvPicPr>
                <p:cNvPr id="72813" name="Picture 1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4" name="Freeform 15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52" name="Text Box 158"/>
              <p:cNvSpPr txBox="1">
                <a:spLocks noChangeArrowheads="1"/>
              </p:cNvSpPr>
              <p:nvPr/>
            </p:nvSpPr>
            <p:spPr bwMode="auto">
              <a:xfrm rot="5400000">
                <a:off x="2525" y="1549"/>
                <a:ext cx="343"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a:solidFill>
                      <a:srgbClr val="000000"/>
                    </a:solidFill>
                    <a:latin typeface="Arial" pitchFamily="34" charset="0"/>
                    <a:ea typeface="ＭＳ Ｐゴシック" pitchFamily="34" charset="-128"/>
                  </a:rPr>
                  <a:t>…</a:t>
                </a:r>
              </a:p>
            </p:txBody>
          </p:sp>
          <p:grpSp>
            <p:nvGrpSpPr>
              <p:cNvPr id="72810" name="Group 159"/>
              <p:cNvGrpSpPr>
                <a:grpSpLocks/>
              </p:cNvGrpSpPr>
              <p:nvPr/>
            </p:nvGrpSpPr>
            <p:grpSpPr bwMode="auto">
              <a:xfrm>
                <a:off x="2357" y="1780"/>
                <a:ext cx="503" cy="444"/>
                <a:chOff x="-44" y="1473"/>
                <a:chExt cx="981" cy="1105"/>
              </a:xfrm>
            </p:grpSpPr>
            <p:pic>
              <p:nvPicPr>
                <p:cNvPr id="72811" name="Picture 1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2" name="Freeform 16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72727" name="Group 163"/>
            <p:cNvGrpSpPr>
              <a:grpSpLocks/>
            </p:cNvGrpSpPr>
            <p:nvPr/>
          </p:nvGrpSpPr>
          <p:grpSpPr bwMode="auto">
            <a:xfrm>
              <a:off x="8157555" y="2906834"/>
              <a:ext cx="931333" cy="355600"/>
              <a:chOff x="4396" y="1245"/>
              <a:chExt cx="672" cy="248"/>
            </a:xfrm>
          </p:grpSpPr>
          <p:sp>
            <p:nvSpPr>
              <p:cNvPr id="7279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800" name="Group 167"/>
              <p:cNvGrpSpPr>
                <a:grpSpLocks/>
              </p:cNvGrpSpPr>
              <p:nvPr/>
            </p:nvGrpSpPr>
            <p:grpSpPr bwMode="auto">
              <a:xfrm>
                <a:off x="4530" y="1287"/>
                <a:ext cx="377" cy="75"/>
                <a:chOff x="2468" y="1332"/>
                <a:chExt cx="310" cy="60"/>
              </a:xfrm>
            </p:grpSpPr>
            <p:sp>
              <p:nvSpPr>
                <p:cNvPr id="72803"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804"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63" name="Line 170"/>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64" name="Line 171"/>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28" name="Group 172"/>
            <p:cNvGrpSpPr>
              <a:grpSpLocks/>
            </p:cNvGrpSpPr>
            <p:nvPr/>
          </p:nvGrpSpPr>
          <p:grpSpPr bwMode="auto">
            <a:xfrm>
              <a:off x="6540422" y="1801934"/>
              <a:ext cx="931333" cy="355600"/>
              <a:chOff x="4396" y="1245"/>
              <a:chExt cx="672" cy="248"/>
            </a:xfrm>
          </p:grpSpPr>
          <p:sp>
            <p:nvSpPr>
              <p:cNvPr id="7278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92" name="Group 176"/>
              <p:cNvGrpSpPr>
                <a:grpSpLocks/>
              </p:cNvGrpSpPr>
              <p:nvPr/>
            </p:nvGrpSpPr>
            <p:grpSpPr bwMode="auto">
              <a:xfrm>
                <a:off x="4530" y="1287"/>
                <a:ext cx="377" cy="75"/>
                <a:chOff x="2468" y="1332"/>
                <a:chExt cx="310" cy="60"/>
              </a:xfrm>
            </p:grpSpPr>
            <p:sp>
              <p:nvSpPr>
                <p:cNvPr id="72795"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96"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2" name="Line 179"/>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73" name="Line 180"/>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29" name="Group 181"/>
            <p:cNvGrpSpPr>
              <a:grpSpLocks/>
            </p:cNvGrpSpPr>
            <p:nvPr/>
          </p:nvGrpSpPr>
          <p:grpSpPr bwMode="auto">
            <a:xfrm>
              <a:off x="6548889" y="2436934"/>
              <a:ext cx="931333" cy="355600"/>
              <a:chOff x="4396" y="1245"/>
              <a:chExt cx="672" cy="248"/>
            </a:xfrm>
          </p:grpSpPr>
          <p:sp>
            <p:nvSpPr>
              <p:cNvPr id="727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84" name="Group 185"/>
              <p:cNvGrpSpPr>
                <a:grpSpLocks/>
              </p:cNvGrpSpPr>
              <p:nvPr/>
            </p:nvGrpSpPr>
            <p:grpSpPr bwMode="auto">
              <a:xfrm>
                <a:off x="4530" y="1287"/>
                <a:ext cx="377" cy="75"/>
                <a:chOff x="2468" y="1332"/>
                <a:chExt cx="310" cy="60"/>
              </a:xfrm>
            </p:grpSpPr>
            <p:sp>
              <p:nvSpPr>
                <p:cNvPr id="72787"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88"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81" name="Line 188"/>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82" name="Line 189"/>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30" name="Group 190"/>
            <p:cNvGrpSpPr>
              <a:grpSpLocks/>
            </p:cNvGrpSpPr>
            <p:nvPr/>
          </p:nvGrpSpPr>
          <p:grpSpPr bwMode="auto">
            <a:xfrm>
              <a:off x="7658022" y="2011484"/>
              <a:ext cx="931333" cy="355600"/>
              <a:chOff x="4396" y="1245"/>
              <a:chExt cx="672" cy="248"/>
            </a:xfrm>
          </p:grpSpPr>
          <p:sp>
            <p:nvSpPr>
              <p:cNvPr id="7277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7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7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76" name="Group 194"/>
              <p:cNvGrpSpPr>
                <a:grpSpLocks/>
              </p:cNvGrpSpPr>
              <p:nvPr/>
            </p:nvGrpSpPr>
            <p:grpSpPr bwMode="auto">
              <a:xfrm>
                <a:off x="4530" y="1287"/>
                <a:ext cx="377" cy="75"/>
                <a:chOff x="2468" y="1332"/>
                <a:chExt cx="310" cy="60"/>
              </a:xfrm>
            </p:grpSpPr>
            <p:sp>
              <p:nvSpPr>
                <p:cNvPr id="72779"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80"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90" name="Line 197"/>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91" name="Line 19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94" name="Group 200"/>
            <p:cNvGrpSpPr>
              <a:grpSpLocks/>
            </p:cNvGrpSpPr>
            <p:nvPr/>
          </p:nvGrpSpPr>
          <p:grpSpPr bwMode="auto">
            <a:xfrm>
              <a:off x="8754454" y="3116382"/>
              <a:ext cx="1382182" cy="800100"/>
              <a:chOff x="4043" y="1956"/>
              <a:chExt cx="653" cy="504"/>
            </a:xfrm>
          </p:grpSpPr>
          <p:grpSp>
            <p:nvGrpSpPr>
              <p:cNvPr id="72761" name="Group 123"/>
              <p:cNvGrpSpPr>
                <a:grpSpLocks/>
              </p:cNvGrpSpPr>
              <p:nvPr/>
            </p:nvGrpSpPr>
            <p:grpSpPr bwMode="auto">
              <a:xfrm rot="3346875">
                <a:off x="3958" y="2041"/>
                <a:ext cx="279" cy="109"/>
                <a:chOff x="5078" y="1860"/>
                <a:chExt cx="279" cy="109"/>
              </a:xfrm>
            </p:grpSpPr>
            <p:sp>
              <p:nvSpPr>
                <p:cNvPr id="105" name="Rectangle 124"/>
                <p:cNvSpPr>
                  <a:spLocks noChangeArrowheads="1"/>
                </p:cNvSpPr>
                <p:nvPr/>
              </p:nvSpPr>
              <p:spPr bwMode="auto">
                <a:xfrm>
                  <a:off x="5213" y="1861"/>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06" name="Rectangle 125"/>
                <p:cNvSpPr>
                  <a:spLocks noChangeArrowheads="1"/>
                </p:cNvSpPr>
                <p:nvPr/>
              </p:nvSpPr>
              <p:spPr bwMode="auto">
                <a:xfrm>
                  <a:off x="5078" y="1860"/>
                  <a:ext cx="167"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762" name="Group 126"/>
              <p:cNvGrpSpPr>
                <a:grpSpLocks/>
              </p:cNvGrpSpPr>
              <p:nvPr/>
            </p:nvGrpSpPr>
            <p:grpSpPr bwMode="auto">
              <a:xfrm rot="3215306">
                <a:off x="4155" y="2105"/>
                <a:ext cx="283" cy="108"/>
                <a:chOff x="5074" y="1860"/>
                <a:chExt cx="283" cy="108"/>
              </a:xfrm>
            </p:grpSpPr>
            <p:sp>
              <p:nvSpPr>
                <p:cNvPr id="103" name="Rectangle 127"/>
                <p:cNvSpPr>
                  <a:spLocks noChangeArrowheads="1"/>
                </p:cNvSpPr>
                <p:nvPr/>
              </p:nvSpPr>
              <p:spPr bwMode="auto">
                <a:xfrm>
                  <a:off x="5213"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04" name="Rectangle 128"/>
                <p:cNvSpPr>
                  <a:spLocks noChangeArrowheads="1"/>
                </p:cNvSpPr>
                <p:nvPr/>
              </p:nvSpPr>
              <p:spPr bwMode="auto">
                <a:xfrm>
                  <a:off x="5074" y="1860"/>
                  <a:ext cx="167"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763" name="Group 129"/>
              <p:cNvGrpSpPr>
                <a:grpSpLocks/>
              </p:cNvGrpSpPr>
              <p:nvPr/>
            </p:nvGrpSpPr>
            <p:grpSpPr bwMode="auto">
              <a:xfrm rot="3051000">
                <a:off x="4381" y="2182"/>
                <a:ext cx="278" cy="108"/>
                <a:chOff x="5078" y="1860"/>
                <a:chExt cx="278" cy="108"/>
              </a:xfrm>
            </p:grpSpPr>
            <p:sp>
              <p:nvSpPr>
                <p:cNvPr id="101" name="Rectangle 130"/>
                <p:cNvSpPr>
                  <a:spLocks noChangeArrowheads="1"/>
                </p:cNvSpPr>
                <p:nvPr/>
              </p:nvSpPr>
              <p:spPr bwMode="auto">
                <a:xfrm>
                  <a:off x="5212"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02" name="Rectangle 131"/>
                <p:cNvSpPr>
                  <a:spLocks noChangeArrowheads="1"/>
                </p:cNvSpPr>
                <p:nvPr/>
              </p:nvSpPr>
              <p:spPr bwMode="auto">
                <a:xfrm>
                  <a:off x="5078" y="1860"/>
                  <a:ext cx="167"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98" name="Line 133"/>
              <p:cNvSpPr>
                <a:spLocks noChangeShapeType="1"/>
              </p:cNvSpPr>
              <p:nvPr/>
            </p:nvSpPr>
            <p:spPr bwMode="auto">
              <a:xfrm>
                <a:off x="4184" y="2216"/>
                <a:ext cx="84" cy="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99" name="Line 134"/>
              <p:cNvSpPr>
                <a:spLocks noChangeShapeType="1"/>
              </p:cNvSpPr>
              <p:nvPr/>
            </p:nvSpPr>
            <p:spPr bwMode="auto">
              <a:xfrm>
                <a:off x="4388" y="2278"/>
                <a:ext cx="82" cy="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00" name="Line 135"/>
              <p:cNvSpPr>
                <a:spLocks noChangeShapeType="1"/>
              </p:cNvSpPr>
              <p:nvPr/>
            </p:nvSpPr>
            <p:spPr bwMode="auto">
              <a:xfrm>
                <a:off x="4620" y="2350"/>
                <a:ext cx="76" cy="1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grpSp>
          <p:nvGrpSpPr>
            <p:cNvPr id="72732" name="Group 201"/>
            <p:cNvGrpSpPr>
              <a:grpSpLocks/>
            </p:cNvGrpSpPr>
            <p:nvPr/>
          </p:nvGrpSpPr>
          <p:grpSpPr bwMode="auto">
            <a:xfrm>
              <a:off x="9122755" y="3897434"/>
              <a:ext cx="931333" cy="355600"/>
              <a:chOff x="4396" y="1245"/>
              <a:chExt cx="672" cy="248"/>
            </a:xfrm>
          </p:grpSpPr>
          <p:sp>
            <p:nvSpPr>
              <p:cNvPr id="7275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5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5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56" name="Group 205"/>
              <p:cNvGrpSpPr>
                <a:grpSpLocks/>
              </p:cNvGrpSpPr>
              <p:nvPr/>
            </p:nvGrpSpPr>
            <p:grpSpPr bwMode="auto">
              <a:xfrm>
                <a:off x="4530" y="1287"/>
                <a:ext cx="377" cy="75"/>
                <a:chOff x="2468" y="1332"/>
                <a:chExt cx="310" cy="60"/>
              </a:xfrm>
            </p:grpSpPr>
            <p:sp>
              <p:nvSpPr>
                <p:cNvPr id="72759"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60"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12" name="Line 208"/>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113" name="Line 209"/>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33" name="Group 210"/>
            <p:cNvGrpSpPr>
              <a:grpSpLocks/>
            </p:cNvGrpSpPr>
            <p:nvPr/>
          </p:nvGrpSpPr>
          <p:grpSpPr bwMode="auto">
            <a:xfrm>
              <a:off x="7918371" y="4965821"/>
              <a:ext cx="931333" cy="355600"/>
              <a:chOff x="4396" y="1245"/>
              <a:chExt cx="672" cy="248"/>
            </a:xfrm>
          </p:grpSpPr>
          <p:sp>
            <p:nvSpPr>
              <p:cNvPr id="7274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4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4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48" name="Group 214"/>
              <p:cNvGrpSpPr>
                <a:grpSpLocks/>
              </p:cNvGrpSpPr>
              <p:nvPr/>
            </p:nvGrpSpPr>
            <p:grpSpPr bwMode="auto">
              <a:xfrm>
                <a:off x="4530" y="1287"/>
                <a:ext cx="377" cy="75"/>
                <a:chOff x="2468" y="1332"/>
                <a:chExt cx="310" cy="60"/>
              </a:xfrm>
            </p:grpSpPr>
            <p:sp>
              <p:nvSpPr>
                <p:cNvPr id="72751"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52"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21" name="Line 217"/>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122" name="Line 21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34" name="Group 221"/>
            <p:cNvGrpSpPr>
              <a:grpSpLocks/>
            </p:cNvGrpSpPr>
            <p:nvPr/>
          </p:nvGrpSpPr>
          <p:grpSpPr bwMode="auto">
            <a:xfrm>
              <a:off x="6534071" y="4411785"/>
              <a:ext cx="984251" cy="1385887"/>
              <a:chOff x="2345" y="1140"/>
              <a:chExt cx="528" cy="1084"/>
            </a:xfrm>
          </p:grpSpPr>
          <p:sp>
            <p:nvSpPr>
              <p:cNvPr id="126" name="Line 222"/>
              <p:cNvSpPr>
                <a:spLocks noChangeShapeType="1"/>
              </p:cNvSpPr>
              <p:nvPr/>
            </p:nvSpPr>
            <p:spPr bwMode="auto">
              <a:xfrm flipV="1">
                <a:off x="2811" y="1459"/>
                <a:ext cx="6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27" name="Line 223"/>
              <p:cNvSpPr>
                <a:spLocks noChangeShapeType="1"/>
              </p:cNvSpPr>
              <p:nvPr/>
            </p:nvSpPr>
            <p:spPr bwMode="auto">
              <a:xfrm flipV="1">
                <a:off x="2811" y="1967"/>
                <a:ext cx="6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28" name="Line 224"/>
              <p:cNvSpPr>
                <a:spLocks noChangeShapeType="1"/>
              </p:cNvSpPr>
              <p:nvPr/>
            </p:nvSpPr>
            <p:spPr bwMode="auto">
              <a:xfrm>
                <a:off x="2868" y="1455"/>
                <a:ext cx="0" cy="50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72738" name="Group 225"/>
              <p:cNvGrpSpPr>
                <a:grpSpLocks/>
              </p:cNvGrpSpPr>
              <p:nvPr/>
            </p:nvGrpSpPr>
            <p:grpSpPr bwMode="auto">
              <a:xfrm>
                <a:off x="2345" y="1140"/>
                <a:ext cx="503" cy="444"/>
                <a:chOff x="-44" y="1473"/>
                <a:chExt cx="981" cy="1105"/>
              </a:xfrm>
            </p:grpSpPr>
            <p:pic>
              <p:nvPicPr>
                <p:cNvPr id="72743"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4" name="Freeform 22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30" name="Text Box 228"/>
              <p:cNvSpPr txBox="1">
                <a:spLocks noChangeArrowheads="1"/>
              </p:cNvSpPr>
              <p:nvPr/>
            </p:nvSpPr>
            <p:spPr bwMode="auto">
              <a:xfrm rot="5400000">
                <a:off x="2461" y="1574"/>
                <a:ext cx="42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a:solidFill>
                      <a:srgbClr val="000000"/>
                    </a:solidFill>
                    <a:latin typeface="Arial" pitchFamily="34" charset="0"/>
                    <a:ea typeface="ＭＳ Ｐゴシック" pitchFamily="34" charset="-128"/>
                  </a:rPr>
                  <a:t>…</a:t>
                </a:r>
              </a:p>
            </p:txBody>
          </p:sp>
          <p:grpSp>
            <p:nvGrpSpPr>
              <p:cNvPr id="72740" name="Group 229"/>
              <p:cNvGrpSpPr>
                <a:grpSpLocks/>
              </p:cNvGrpSpPr>
              <p:nvPr/>
            </p:nvGrpSpPr>
            <p:grpSpPr bwMode="auto">
              <a:xfrm>
                <a:off x="2357" y="1780"/>
                <a:ext cx="503" cy="444"/>
                <a:chOff x="-44" y="1473"/>
                <a:chExt cx="981" cy="1105"/>
              </a:xfrm>
            </p:grpSpPr>
            <p:pic>
              <p:nvPicPr>
                <p:cNvPr id="72741"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2" name="Freeform 23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Tree>
    <p:extLst>
      <p:ext uri="{BB962C8B-B14F-4D97-AF65-F5344CB8AC3E}">
        <p14:creationId xmlns:p14="http://schemas.microsoft.com/office/powerpoint/2010/main" val="712954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idx="4294967295"/>
          </p:nvPr>
        </p:nvSpPr>
        <p:spPr>
          <a:xfrm>
            <a:off x="0" y="460095"/>
            <a:ext cx="12192000" cy="1143000"/>
          </a:xfrm>
          <a:prstGeom prst="rect">
            <a:avLst/>
          </a:prstGeom>
        </p:spPr>
        <p:txBody>
          <a:bodyPr/>
          <a:lstStyle/>
          <a:p>
            <a:pPr algn="ctr"/>
            <a:r>
              <a:rPr lang="zh-CN" altLang="en-US" dirty="0"/>
              <a:t>分片的例子</a:t>
            </a:r>
          </a:p>
        </p:txBody>
      </p:sp>
      <p:grpSp>
        <p:nvGrpSpPr>
          <p:cNvPr id="73732" name="Group 4"/>
          <p:cNvGrpSpPr>
            <a:grpSpLocks/>
          </p:cNvGrpSpPr>
          <p:nvPr/>
        </p:nvGrpSpPr>
        <p:grpSpPr bwMode="auto">
          <a:xfrm>
            <a:off x="4794251" y="1527176"/>
            <a:ext cx="5664200" cy="665163"/>
            <a:chOff x="3006" y="1205"/>
            <a:chExt cx="2676" cy="419"/>
          </a:xfrm>
        </p:grpSpPr>
        <p:sp>
          <p:nvSpPr>
            <p:cNvPr id="6" name="Rectangle 5"/>
            <p:cNvSpPr>
              <a:spLocks noChangeArrowheads="1"/>
            </p:cNvSpPr>
            <p:nvPr/>
          </p:nvSpPr>
          <p:spPr bwMode="auto">
            <a:xfrm>
              <a:off x="3048" y="1212"/>
              <a:ext cx="2634" cy="3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7"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 name="Text Box 7"/>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9" name="Text Box 8"/>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=0</a:t>
              </a:r>
            </a:p>
          </p:txBody>
        </p:sp>
        <p:sp>
          <p:nvSpPr>
            <p:cNvPr id="10" name="Text Box 9"/>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=0</a:t>
              </a:r>
            </a:p>
          </p:txBody>
        </p:sp>
        <p:sp>
          <p:nvSpPr>
            <p:cNvPr id="11" name="Text Box 10"/>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length</a:t>
              </a:r>
            </a:p>
            <a:p>
              <a:pPr algn="ctr" eaLnBrk="0" hangingPunct="0">
                <a:defRPr/>
              </a:pPr>
              <a:r>
                <a:rPr lang="en-US">
                  <a:solidFill>
                    <a:srgbClr val="000000"/>
                  </a:solidFill>
                </a:rPr>
                <a:t>=4000</a:t>
              </a:r>
            </a:p>
          </p:txBody>
        </p:sp>
        <p:sp>
          <p:nvSpPr>
            <p:cNvPr id="12" name="Line 11"/>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3" name="Line 12"/>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4" name="Line 13"/>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5" name="Line 14"/>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6" name="Line 15"/>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7" name="Rectangle 16"/>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18" name="Group 70"/>
          <p:cNvGrpSpPr>
            <a:grpSpLocks/>
          </p:cNvGrpSpPr>
          <p:nvPr/>
        </p:nvGrpSpPr>
        <p:grpSpPr bwMode="auto">
          <a:xfrm>
            <a:off x="4946650" y="2290764"/>
            <a:ext cx="6248400" cy="3282949"/>
            <a:chOff x="2337" y="1443"/>
            <a:chExt cx="2952" cy="2068"/>
          </a:xfrm>
        </p:grpSpPr>
        <p:grpSp>
          <p:nvGrpSpPr>
            <p:cNvPr id="73739" name="Group 17"/>
            <p:cNvGrpSpPr>
              <a:grpSpLocks/>
            </p:cNvGrpSpPr>
            <p:nvPr/>
          </p:nvGrpSpPr>
          <p:grpSpPr bwMode="auto">
            <a:xfrm>
              <a:off x="2613" y="2066"/>
              <a:ext cx="2676" cy="419"/>
              <a:chOff x="3006" y="1205"/>
              <a:chExt cx="2676" cy="419"/>
            </a:xfrm>
          </p:grpSpPr>
          <p:sp>
            <p:nvSpPr>
              <p:cNvPr id="50" name="Rectangle 18"/>
              <p:cNvSpPr>
                <a:spLocks noChangeArrowheads="1"/>
              </p:cNvSpPr>
              <p:nvPr/>
            </p:nvSpPr>
            <p:spPr bwMode="auto">
              <a:xfrm>
                <a:off x="3048" y="1212"/>
                <a:ext cx="2634" cy="342"/>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51"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52" name="Text Box 20"/>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53" name="Text Box 21"/>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=0</a:t>
                </a:r>
              </a:p>
            </p:txBody>
          </p:sp>
          <p:sp>
            <p:nvSpPr>
              <p:cNvPr id="54" name="Text Box 22"/>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=1</a:t>
                </a:r>
              </a:p>
            </p:txBody>
          </p:sp>
          <p:sp>
            <p:nvSpPr>
              <p:cNvPr id="55" name="Text Box 23"/>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length</a:t>
                </a:r>
              </a:p>
              <a:p>
                <a:pPr algn="ctr" eaLnBrk="0" hangingPunct="0">
                  <a:defRPr/>
                </a:pPr>
                <a:r>
                  <a:rPr lang="en-US">
                    <a:solidFill>
                      <a:srgbClr val="000000"/>
                    </a:solidFill>
                  </a:rPr>
                  <a:t>=1500</a:t>
                </a:r>
              </a:p>
            </p:txBody>
          </p:sp>
          <p:sp>
            <p:nvSpPr>
              <p:cNvPr id="56" name="Line 24"/>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7" name="Line 25"/>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8" name="Line 26"/>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9" name="Line 27"/>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60" name="Line 28"/>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61" name="Rectangle 29"/>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3740" name="Group 30"/>
            <p:cNvGrpSpPr>
              <a:grpSpLocks/>
            </p:cNvGrpSpPr>
            <p:nvPr/>
          </p:nvGrpSpPr>
          <p:grpSpPr bwMode="auto">
            <a:xfrm>
              <a:off x="2613" y="2570"/>
              <a:ext cx="2676" cy="419"/>
              <a:chOff x="3006" y="1205"/>
              <a:chExt cx="2676" cy="419"/>
            </a:xfrm>
          </p:grpSpPr>
          <p:sp>
            <p:nvSpPr>
              <p:cNvPr id="38" name="Rectangle 31"/>
              <p:cNvSpPr>
                <a:spLocks noChangeArrowheads="1"/>
              </p:cNvSpPr>
              <p:nvPr/>
            </p:nvSpPr>
            <p:spPr bwMode="auto">
              <a:xfrm>
                <a:off x="3048" y="1212"/>
                <a:ext cx="2634" cy="342"/>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9"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0" name="Text Box 33"/>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41" name="Text Box 34"/>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=185</a:t>
                </a:r>
              </a:p>
            </p:txBody>
          </p:sp>
          <p:sp>
            <p:nvSpPr>
              <p:cNvPr id="42" name="Text Box 35"/>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=1</a:t>
                </a:r>
              </a:p>
            </p:txBody>
          </p:sp>
          <p:sp>
            <p:nvSpPr>
              <p:cNvPr id="43" name="Text Box 36"/>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length</a:t>
                </a:r>
              </a:p>
              <a:p>
                <a:pPr algn="ctr" eaLnBrk="0" hangingPunct="0">
                  <a:defRPr/>
                </a:pPr>
                <a:r>
                  <a:rPr lang="en-US">
                    <a:solidFill>
                      <a:srgbClr val="000000"/>
                    </a:solidFill>
                  </a:rPr>
                  <a:t>=1500</a:t>
                </a:r>
              </a:p>
            </p:txBody>
          </p:sp>
          <p:sp>
            <p:nvSpPr>
              <p:cNvPr id="44" name="Line 37"/>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5" name="Line 38"/>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6" name="Line 39"/>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7" name="Line 40"/>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8" name="Line 41"/>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9" name="Rectangle 42"/>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3741" name="Group 43"/>
            <p:cNvGrpSpPr>
              <a:grpSpLocks/>
            </p:cNvGrpSpPr>
            <p:nvPr/>
          </p:nvGrpSpPr>
          <p:grpSpPr bwMode="auto">
            <a:xfrm>
              <a:off x="2607" y="3092"/>
              <a:ext cx="2676" cy="419"/>
              <a:chOff x="3006" y="1205"/>
              <a:chExt cx="2676" cy="419"/>
            </a:xfrm>
          </p:grpSpPr>
          <p:sp>
            <p:nvSpPr>
              <p:cNvPr id="26" name="Rectangle 44"/>
              <p:cNvSpPr>
                <a:spLocks noChangeArrowheads="1"/>
              </p:cNvSpPr>
              <p:nvPr/>
            </p:nvSpPr>
            <p:spPr bwMode="auto">
              <a:xfrm>
                <a:off x="3048" y="1212"/>
                <a:ext cx="2634" cy="342"/>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7"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8" name="Text Box 46"/>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29" name="Text Box 47"/>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=370</a:t>
                </a:r>
              </a:p>
            </p:txBody>
          </p:sp>
          <p:sp>
            <p:nvSpPr>
              <p:cNvPr id="30" name="Text Box 48"/>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=0</a:t>
                </a:r>
              </a:p>
            </p:txBody>
          </p:sp>
          <p:sp>
            <p:nvSpPr>
              <p:cNvPr id="31" name="Text Box 49"/>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dirty="0">
                    <a:solidFill>
                      <a:srgbClr val="000000"/>
                    </a:solidFill>
                  </a:rPr>
                  <a:t>length</a:t>
                </a:r>
              </a:p>
              <a:p>
                <a:pPr algn="ctr" eaLnBrk="0" hangingPunct="0">
                  <a:defRPr/>
                </a:pPr>
                <a:r>
                  <a:rPr lang="en-US" dirty="0">
                    <a:solidFill>
                      <a:srgbClr val="000000"/>
                    </a:solidFill>
                  </a:rPr>
                  <a:t>=1040</a:t>
                </a:r>
              </a:p>
            </p:txBody>
          </p:sp>
          <p:sp>
            <p:nvSpPr>
              <p:cNvPr id="32" name="Line 50"/>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3" name="Line 51"/>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4" name="Line 52"/>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5" name="Line 53"/>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6" name="Line 54"/>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7" name="Rectangle 55"/>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73742" name="Freeform 56"/>
            <p:cNvSpPr>
              <a:spLocks/>
            </p:cNvSpPr>
            <p:nvPr/>
          </p:nvSpPr>
          <p:spPr bwMode="auto">
            <a:xfrm>
              <a:off x="2337" y="1443"/>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Lst>
              <a:ahLst/>
              <a:cxnLst>
                <a:cxn ang="T6">
                  <a:pos x="T0" y="T1"/>
                </a:cxn>
                <a:cxn ang="T7">
                  <a:pos x="T2" y="T3"/>
                </a:cxn>
                <a:cxn ang="T8">
                  <a:pos x="T4" y="T5"/>
                </a:cxn>
              </a:cxnLst>
              <a:rect l="0" t="0" r="r" b="b"/>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3" name="Line 57"/>
            <p:cNvSpPr>
              <a:spLocks noChangeShapeType="1"/>
            </p:cNvSpPr>
            <p:nvPr/>
          </p:nvSpPr>
          <p:spPr bwMode="auto">
            <a:xfrm>
              <a:off x="2337" y="2787"/>
              <a:ext cx="228" cy="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24" name="Line 58"/>
            <p:cNvSpPr>
              <a:spLocks noChangeShapeType="1"/>
            </p:cNvSpPr>
            <p:nvPr/>
          </p:nvSpPr>
          <p:spPr bwMode="auto">
            <a:xfrm>
              <a:off x="2343" y="2793"/>
              <a:ext cx="210" cy="498"/>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25" name="Text Box 59"/>
            <p:cNvSpPr txBox="1">
              <a:spLocks noChangeArrowheads="1"/>
            </p:cNvSpPr>
            <p:nvPr/>
          </p:nvSpPr>
          <p:spPr bwMode="auto">
            <a:xfrm>
              <a:off x="2369" y="1490"/>
              <a:ext cx="255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zh-CN" altLang="en-US" sz="2400" i="1" dirty="0">
                  <a:solidFill>
                    <a:srgbClr val="CC0000"/>
                  </a:solidFill>
                  <a:latin typeface="Microsoft YaHei"/>
                  <a:ea typeface="Microsoft YaHei"/>
                </a:rPr>
                <a:t>一个大的数据报分割为若干小的数据报</a:t>
              </a:r>
              <a:endParaRPr lang="en-US" sz="2400" i="1" dirty="0">
                <a:solidFill>
                  <a:srgbClr val="CC0000"/>
                </a:solidFill>
                <a:latin typeface="Microsoft YaHei"/>
                <a:ea typeface="Microsoft YaHei"/>
              </a:endParaRPr>
            </a:p>
          </p:txBody>
        </p:sp>
      </p:grpSp>
      <p:sp>
        <p:nvSpPr>
          <p:cNvPr id="62" name="Rectangle 60"/>
          <p:cNvSpPr>
            <a:spLocks noChangeArrowheads="1"/>
          </p:cNvSpPr>
          <p:nvPr/>
        </p:nvSpPr>
        <p:spPr bwMode="auto">
          <a:xfrm>
            <a:off x="442384" y="1801814"/>
            <a:ext cx="3774016" cy="167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lnSpc>
                <a:spcPct val="85000"/>
              </a:lnSpc>
              <a:buClr>
                <a:srgbClr val="000099"/>
              </a:buClr>
              <a:buSzPct val="65000"/>
              <a:buFont typeface="Wingdings" pitchFamily="2" charset="2"/>
              <a:buNone/>
              <a:defRPr/>
            </a:pPr>
            <a:r>
              <a:rPr lang="en-US" altLang="zh-CN" i="1">
                <a:solidFill>
                  <a:srgbClr val="CC0000"/>
                </a:solidFill>
                <a:latin typeface="Gill Sans MT" pitchFamily="34" charset="0"/>
                <a:ea typeface="ＭＳ Ｐゴシック" pitchFamily="34" charset="-128"/>
              </a:rPr>
              <a:t>example:</a:t>
            </a:r>
          </a:p>
          <a:p>
            <a:pPr algn="ctr" eaLnBrk="0" hangingPunct="0">
              <a:lnSpc>
                <a:spcPct val="85000"/>
              </a:lnSpc>
              <a:buClr>
                <a:srgbClr val="000099"/>
              </a:buClr>
              <a:buSzPct val="65000"/>
              <a:buFont typeface="Wingdings" pitchFamily="2" charset="2"/>
              <a:buChar char="v"/>
              <a:defRPr/>
            </a:pPr>
            <a:r>
              <a:rPr lang="en-US" altLang="zh-CN" sz="2000">
                <a:solidFill>
                  <a:srgbClr val="000000"/>
                </a:solidFill>
                <a:latin typeface="Gill Sans MT" pitchFamily="34" charset="0"/>
                <a:ea typeface="ＭＳ Ｐゴシック" pitchFamily="34" charset="-128"/>
              </a:rPr>
              <a:t>4000 byte datagram</a:t>
            </a:r>
          </a:p>
          <a:p>
            <a:pPr algn="ctr" eaLnBrk="0" hangingPunct="0">
              <a:lnSpc>
                <a:spcPct val="85000"/>
              </a:lnSpc>
              <a:buClr>
                <a:srgbClr val="000099"/>
              </a:buClr>
              <a:buSzPct val="65000"/>
              <a:buFont typeface="Wingdings" pitchFamily="2" charset="2"/>
              <a:buChar char="v"/>
              <a:defRPr/>
            </a:pPr>
            <a:r>
              <a:rPr lang="en-US" altLang="zh-CN" sz="2000">
                <a:solidFill>
                  <a:srgbClr val="000000"/>
                </a:solidFill>
                <a:latin typeface="Gill Sans MT" pitchFamily="34" charset="0"/>
                <a:ea typeface="ＭＳ Ｐゴシック" pitchFamily="34" charset="-128"/>
              </a:rPr>
              <a:t>MTU = 1500 bytes</a:t>
            </a:r>
          </a:p>
          <a:p>
            <a:pPr algn="ctr" eaLnBrk="0" hangingPunct="0">
              <a:lnSpc>
                <a:spcPct val="85000"/>
              </a:lnSpc>
              <a:buClr>
                <a:srgbClr val="000099"/>
              </a:buClr>
              <a:buSzPct val="65000"/>
              <a:buFont typeface="Wingdings" pitchFamily="2" charset="2"/>
              <a:buChar char="v"/>
              <a:defRPr/>
            </a:pPr>
            <a:endParaRPr lang="en-US" altLang="zh-CN" sz="2000">
              <a:solidFill>
                <a:srgbClr val="000000"/>
              </a:solidFill>
              <a:latin typeface="Gill Sans MT" pitchFamily="34" charset="0"/>
              <a:ea typeface="ＭＳ Ｐゴシック" pitchFamily="34" charset="-128"/>
            </a:endParaRPr>
          </a:p>
        </p:txBody>
      </p:sp>
      <p:sp>
        <p:nvSpPr>
          <p:cNvPr id="63" name="Text Box 61"/>
          <p:cNvSpPr txBox="1">
            <a:spLocks noChangeArrowheads="1"/>
          </p:cNvSpPr>
          <p:nvPr/>
        </p:nvSpPr>
        <p:spPr bwMode="auto">
          <a:xfrm>
            <a:off x="1651206" y="3238500"/>
            <a:ext cx="16209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dirty="0">
                <a:solidFill>
                  <a:srgbClr val="000000"/>
                </a:solidFill>
              </a:rPr>
              <a:t>1480 bytes in </a:t>
            </a:r>
            <a:br>
              <a:rPr lang="en-US" dirty="0">
                <a:solidFill>
                  <a:srgbClr val="000000"/>
                </a:solidFill>
              </a:rPr>
            </a:br>
            <a:r>
              <a:rPr lang="en-US" dirty="0">
                <a:solidFill>
                  <a:srgbClr val="000000"/>
                </a:solidFill>
              </a:rPr>
              <a:t>data field</a:t>
            </a:r>
          </a:p>
        </p:txBody>
      </p:sp>
      <p:sp>
        <p:nvSpPr>
          <p:cNvPr id="64" name="Text Box 63"/>
          <p:cNvSpPr txBox="1">
            <a:spLocks noChangeArrowheads="1"/>
          </p:cNvSpPr>
          <p:nvPr/>
        </p:nvSpPr>
        <p:spPr bwMode="auto">
          <a:xfrm>
            <a:off x="2160313" y="4071938"/>
            <a:ext cx="9541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 =</a:t>
            </a:r>
          </a:p>
          <a:p>
            <a:pPr algn="ctr" eaLnBrk="0" hangingPunct="0">
              <a:defRPr/>
            </a:pPr>
            <a:r>
              <a:rPr lang="en-US">
                <a:solidFill>
                  <a:srgbClr val="000000"/>
                </a:solidFill>
              </a:rPr>
              <a:t>1480/8 </a:t>
            </a:r>
          </a:p>
        </p:txBody>
      </p:sp>
      <p:sp>
        <p:nvSpPr>
          <p:cNvPr id="65" name="Line 68"/>
          <p:cNvSpPr>
            <a:spLocks noChangeShapeType="1"/>
          </p:cNvSpPr>
          <p:nvPr/>
        </p:nvSpPr>
        <p:spPr bwMode="auto">
          <a:xfrm>
            <a:off x="2647951" y="3590925"/>
            <a:ext cx="3492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ea typeface="ＭＳ Ｐゴシック" charset="0"/>
            </a:endParaRPr>
          </a:p>
        </p:txBody>
      </p:sp>
      <p:sp>
        <p:nvSpPr>
          <p:cNvPr id="66" name="Line 69"/>
          <p:cNvSpPr>
            <a:spLocks noChangeShapeType="1"/>
          </p:cNvSpPr>
          <p:nvPr/>
        </p:nvSpPr>
        <p:spPr bwMode="auto">
          <a:xfrm flipH="1">
            <a:off x="3092451" y="4394200"/>
            <a:ext cx="622934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ea typeface="ＭＳ Ｐゴシック" charset="0"/>
            </a:endParaRPr>
          </a:p>
        </p:txBody>
      </p:sp>
      <p:sp>
        <p:nvSpPr>
          <p:cNvPr id="67" name="Rectangle 61"/>
          <p:cNvSpPr>
            <a:spLocks noChangeArrowheads="1"/>
          </p:cNvSpPr>
          <p:nvPr/>
        </p:nvSpPr>
        <p:spPr bwMode="auto">
          <a:xfrm>
            <a:off x="190500" y="5620013"/>
            <a:ext cx="8464550"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dirty="0">
                <a:solidFill>
                  <a:schemeClr val="tx2"/>
                </a:solidFill>
                <a:latin typeface="+mn-ea"/>
                <a:ea typeface="+mn-ea"/>
              </a:rPr>
              <a:t>注：</a:t>
            </a:r>
            <a:r>
              <a:rPr lang="en-US" altLang="zh-CN" sz="1800" dirty="0" err="1">
                <a:solidFill>
                  <a:schemeClr val="tx2"/>
                </a:solidFill>
                <a:latin typeface="+mn-ea"/>
                <a:ea typeface="+mn-ea"/>
              </a:rPr>
              <a:t>fragflag</a:t>
            </a:r>
            <a:r>
              <a:rPr lang="zh-CN" altLang="en-US" sz="1800" dirty="0">
                <a:solidFill>
                  <a:schemeClr val="tx2"/>
                </a:solidFill>
                <a:latin typeface="+mn-ea"/>
                <a:ea typeface="+mn-ea"/>
              </a:rPr>
              <a:t>字段包含</a:t>
            </a:r>
            <a:r>
              <a:rPr lang="en-US" altLang="zh-CN" sz="1800" dirty="0">
                <a:solidFill>
                  <a:schemeClr val="tx2"/>
                </a:solidFill>
                <a:latin typeface="+mn-ea"/>
                <a:ea typeface="+mn-ea"/>
              </a:rPr>
              <a:t>3</a:t>
            </a:r>
            <a:r>
              <a:rPr lang="zh-CN" altLang="en-US" sz="1800" dirty="0">
                <a:solidFill>
                  <a:schemeClr val="tx2"/>
                </a:solidFill>
                <a:latin typeface="+mn-ea"/>
                <a:ea typeface="+mn-ea"/>
              </a:rPr>
              <a:t>位二进制</a:t>
            </a:r>
            <a:r>
              <a:rPr lang="en-US" altLang="zh-CN" sz="1800" dirty="0">
                <a:solidFill>
                  <a:schemeClr val="tx2"/>
                </a:solidFill>
                <a:latin typeface="+mn-ea"/>
                <a:ea typeface="+mn-ea"/>
              </a:rPr>
              <a:t>:Bit0  Bit1  Bit2</a:t>
            </a:r>
            <a:r>
              <a:rPr lang="zh-CN" altLang="en-US" sz="1800" dirty="0">
                <a:solidFill>
                  <a:schemeClr val="tx2"/>
                </a:solidFill>
                <a:latin typeface="+mn-ea"/>
                <a:ea typeface="+mn-ea"/>
              </a:rPr>
              <a:t>。</a:t>
            </a:r>
            <a:r>
              <a:rPr lang="en-US" altLang="zh-CN" sz="1800" dirty="0" err="1">
                <a:solidFill>
                  <a:schemeClr val="tx2"/>
                </a:solidFill>
                <a:latin typeface="+mn-ea"/>
                <a:ea typeface="+mn-ea"/>
              </a:rPr>
              <a:t>fragflag</a:t>
            </a:r>
            <a:r>
              <a:rPr lang="zh-CN" altLang="en-US" sz="1800" dirty="0">
                <a:solidFill>
                  <a:schemeClr val="tx2"/>
                </a:solidFill>
                <a:latin typeface="+mn-ea"/>
                <a:ea typeface="+mn-ea"/>
              </a:rPr>
              <a:t>指示的是</a:t>
            </a:r>
            <a:r>
              <a:rPr lang="en-US" altLang="zh-CN" sz="1800" dirty="0">
                <a:solidFill>
                  <a:schemeClr val="tx2"/>
                </a:solidFill>
                <a:latin typeface="+mn-ea"/>
                <a:ea typeface="+mn-ea"/>
              </a:rPr>
              <a:t>Bit 2</a:t>
            </a:r>
            <a:r>
              <a:rPr lang="zh-CN" altLang="en-US" sz="1800" dirty="0">
                <a:solidFill>
                  <a:schemeClr val="tx2"/>
                </a:solidFill>
                <a:latin typeface="+mn-ea"/>
                <a:ea typeface="+mn-ea"/>
              </a:rPr>
              <a:t>的设置。</a:t>
            </a:r>
          </a:p>
          <a:p>
            <a:pPr eaLnBrk="1" hangingPunct="1">
              <a:spcBef>
                <a:spcPct val="0"/>
              </a:spcBef>
              <a:buClrTx/>
              <a:buFontTx/>
              <a:buNone/>
            </a:pPr>
            <a:r>
              <a:rPr lang="en-US" altLang="zh-CN" sz="1800" dirty="0">
                <a:solidFill>
                  <a:schemeClr val="tx2"/>
                </a:solidFill>
                <a:latin typeface="+mn-ea"/>
                <a:ea typeface="+mn-ea"/>
              </a:rPr>
              <a:t>Bit 0: reserved, must be zero </a:t>
            </a:r>
          </a:p>
          <a:p>
            <a:pPr eaLnBrk="1" hangingPunct="1">
              <a:spcBef>
                <a:spcPct val="0"/>
              </a:spcBef>
              <a:buClrTx/>
              <a:buFontTx/>
              <a:buNone/>
            </a:pPr>
            <a:r>
              <a:rPr lang="en-US" altLang="zh-CN" sz="1800" dirty="0">
                <a:solidFill>
                  <a:schemeClr val="tx2"/>
                </a:solidFill>
                <a:latin typeface="+mn-ea"/>
                <a:ea typeface="+mn-ea"/>
              </a:rPr>
              <a:t>Bit 1: (DF)   0 = May Fragment, 1 = Don't Fragment. </a:t>
            </a:r>
          </a:p>
          <a:p>
            <a:pPr eaLnBrk="1" hangingPunct="1">
              <a:spcBef>
                <a:spcPct val="0"/>
              </a:spcBef>
              <a:buClrTx/>
              <a:buFontTx/>
              <a:buNone/>
            </a:pPr>
            <a:r>
              <a:rPr lang="en-US" altLang="zh-CN" sz="1800" dirty="0">
                <a:solidFill>
                  <a:schemeClr val="tx2"/>
                </a:solidFill>
                <a:latin typeface="+mn-ea"/>
                <a:ea typeface="+mn-ea"/>
              </a:rPr>
              <a:t>Bit 2: (MF)  0 = Last Fragment,  1 = More Fragments. </a:t>
            </a:r>
            <a:endParaRPr lang="zh-CN" altLang="en-US" sz="1800" dirty="0">
              <a:solidFill>
                <a:schemeClr val="tx2"/>
              </a:solidFill>
              <a:latin typeface="+mn-ea"/>
              <a:ea typeface="+mn-ea"/>
            </a:endParaRPr>
          </a:p>
        </p:txBody>
      </p:sp>
    </p:spTree>
    <p:extLst>
      <p:ext uri="{BB962C8B-B14F-4D97-AF65-F5344CB8AC3E}">
        <p14:creationId xmlns:p14="http://schemas.microsoft.com/office/powerpoint/2010/main" val="2764865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dissolve">
                                      <p:cBhvr>
                                        <p:cTn id="12" dur="500"/>
                                        <p:tgtEl>
                                          <p:spTgt spid="63"/>
                                        </p:tgtEl>
                                      </p:cBhvr>
                                    </p:animEffect>
                                  </p:childTnLst>
                                </p:cTn>
                              </p:par>
                              <p:par>
                                <p:cTn id="13" presetID="9"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dissolve">
                                      <p:cBhvr>
                                        <p:cTn id="15" dur="500"/>
                                        <p:tgtEl>
                                          <p:spTgt spid="6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dissolve">
                                      <p:cBhvr>
                                        <p:cTn id="20" dur="500"/>
                                        <p:tgtEl>
                                          <p:spTgt spid="64"/>
                                        </p:tgtEl>
                                      </p:cBhvr>
                                    </p:animEffect>
                                  </p:childTnLst>
                                </p:cTn>
                              </p:par>
                              <p:par>
                                <p:cTn id="21" presetID="9"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dissolve">
                                      <p:cBhvr>
                                        <p:cTn id="23" dur="500"/>
                                        <p:tgtEl>
                                          <p:spTgt spid="6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500" fill="hold"/>
                                        <p:tgtEl>
                                          <p:spTgt spid="67"/>
                                        </p:tgtEl>
                                        <p:attrNameLst>
                                          <p:attrName>ppt_x</p:attrName>
                                        </p:attrNameLst>
                                      </p:cBhvr>
                                      <p:tavLst>
                                        <p:tav tm="0">
                                          <p:val>
                                            <p:strVal val="#ppt_x"/>
                                          </p:val>
                                        </p:tav>
                                        <p:tav tm="100000">
                                          <p:val>
                                            <p:strVal val="#ppt_x"/>
                                          </p:val>
                                        </p:tav>
                                      </p:tavLst>
                                    </p:anim>
                                    <p:anim calcmode="lin" valueType="num">
                                      <p:cBhvr additive="base">
                                        <p:cTn id="2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a:xfrm>
            <a:off x="57875" y="506393"/>
            <a:ext cx="12026900" cy="1143000"/>
          </a:xfrm>
          <a:prstGeom prst="rect">
            <a:avLst/>
          </a:prstGeom>
        </p:spPr>
        <p:txBody>
          <a:bodyPr/>
          <a:lstStyle/>
          <a:p>
            <a:pPr algn="ctr"/>
            <a:r>
              <a:rPr lang="en-US" altLang="zh-CN" dirty="0">
                <a:latin typeface="+mj-ea"/>
              </a:rPr>
              <a:t>IP</a:t>
            </a:r>
            <a:r>
              <a:rPr lang="zh-CN" altLang="en-US" dirty="0">
                <a:latin typeface="+mj-ea"/>
              </a:rPr>
              <a:t>地址</a:t>
            </a:r>
          </a:p>
        </p:txBody>
      </p:sp>
      <p:sp>
        <p:nvSpPr>
          <p:cNvPr id="5" name="Rectangle 3"/>
          <p:cNvSpPr txBox="1">
            <a:spLocks noChangeArrowheads="1"/>
          </p:cNvSpPr>
          <p:nvPr/>
        </p:nvSpPr>
        <p:spPr bwMode="auto">
          <a:xfrm>
            <a:off x="312235" y="1262606"/>
            <a:ext cx="6399557"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buClr>
                <a:srgbClr val="3333CC"/>
              </a:buClr>
              <a:defRPr/>
            </a:pPr>
            <a:r>
              <a:rPr lang="en-US" altLang="zh-CN" kern="0" dirty="0">
                <a:solidFill>
                  <a:srgbClr val="3333CC"/>
                </a:solidFill>
                <a:latin typeface="+mn-ea"/>
              </a:rPr>
              <a:t>IP </a:t>
            </a:r>
            <a:r>
              <a:rPr lang="zh-CN" altLang="en-US" kern="0" dirty="0">
                <a:solidFill>
                  <a:srgbClr val="3333CC"/>
                </a:solidFill>
                <a:latin typeface="+mn-ea"/>
              </a:rPr>
              <a:t>地址</a:t>
            </a:r>
            <a:r>
              <a:rPr lang="en-US" altLang="zh-CN" kern="0" dirty="0">
                <a:solidFill>
                  <a:srgbClr val="3333CC"/>
                </a:solidFill>
                <a:latin typeface="+mn-ea"/>
              </a:rPr>
              <a:t>:</a:t>
            </a:r>
            <a:r>
              <a:rPr lang="en-US" altLang="zh-CN" kern="0" dirty="0">
                <a:solidFill>
                  <a:srgbClr val="000000"/>
                </a:solidFill>
                <a:latin typeface="+mn-ea"/>
              </a:rPr>
              <a:t> </a:t>
            </a:r>
            <a:r>
              <a:rPr lang="zh-CN" altLang="en-US" kern="0" dirty="0">
                <a:solidFill>
                  <a:srgbClr val="000000"/>
                </a:solidFill>
                <a:latin typeface="+mn-ea"/>
              </a:rPr>
              <a:t>分配给主机或路由器接口的标识符</a:t>
            </a:r>
          </a:p>
          <a:p>
            <a:pPr algn="just">
              <a:buClr>
                <a:srgbClr val="3333CC"/>
              </a:buClr>
              <a:defRPr/>
            </a:pPr>
            <a:r>
              <a:rPr lang="zh-CN" altLang="en-US" kern="0" dirty="0">
                <a:solidFill>
                  <a:srgbClr val="3333CC"/>
                </a:solidFill>
                <a:latin typeface="+mn-ea"/>
              </a:rPr>
              <a:t>接口</a:t>
            </a:r>
            <a:r>
              <a:rPr lang="en-US" altLang="zh-CN" kern="0" dirty="0">
                <a:solidFill>
                  <a:srgbClr val="3333CC"/>
                </a:solidFill>
                <a:latin typeface="+mn-ea"/>
              </a:rPr>
              <a:t>:</a:t>
            </a:r>
            <a:r>
              <a:rPr lang="en-US" altLang="zh-CN" kern="0" dirty="0">
                <a:solidFill>
                  <a:srgbClr val="000000"/>
                </a:solidFill>
                <a:latin typeface="+mn-ea"/>
              </a:rPr>
              <a:t> </a:t>
            </a:r>
            <a:r>
              <a:rPr lang="zh-CN" altLang="en-US" kern="0" dirty="0">
                <a:solidFill>
                  <a:srgbClr val="000000"/>
                </a:solidFill>
                <a:latin typeface="+mn-ea"/>
              </a:rPr>
              <a:t>主机</a:t>
            </a:r>
            <a:r>
              <a:rPr lang="en-US" altLang="zh-CN" kern="0" dirty="0">
                <a:solidFill>
                  <a:srgbClr val="000000"/>
                </a:solidFill>
                <a:latin typeface="+mn-ea"/>
              </a:rPr>
              <a:t>/</a:t>
            </a:r>
            <a:r>
              <a:rPr lang="zh-CN" altLang="en-US" kern="0" dirty="0">
                <a:solidFill>
                  <a:srgbClr val="000000"/>
                </a:solidFill>
                <a:latin typeface="+mn-ea"/>
              </a:rPr>
              <a:t>路由器与物理链路之间的边界</a:t>
            </a:r>
          </a:p>
          <a:p>
            <a:pPr lvl="1">
              <a:buClr>
                <a:srgbClr val="3333CC"/>
              </a:buClr>
              <a:defRPr/>
            </a:pPr>
            <a:r>
              <a:rPr lang="zh-CN" altLang="en-US" kern="0" dirty="0">
                <a:solidFill>
                  <a:srgbClr val="000000"/>
                </a:solidFill>
                <a:latin typeface="+mn-ea"/>
              </a:rPr>
              <a:t>路由器有多个接口</a:t>
            </a:r>
          </a:p>
          <a:p>
            <a:pPr lvl="1">
              <a:buClr>
                <a:srgbClr val="3333CC"/>
              </a:buClr>
              <a:defRPr/>
            </a:pPr>
            <a:r>
              <a:rPr lang="zh-CN" altLang="en-US" kern="0" dirty="0">
                <a:solidFill>
                  <a:srgbClr val="000000"/>
                </a:solidFill>
                <a:latin typeface="+mn-ea"/>
              </a:rPr>
              <a:t>主机可以有多个接口</a:t>
            </a:r>
          </a:p>
          <a:p>
            <a:pPr lvl="1">
              <a:buClr>
                <a:srgbClr val="3333CC"/>
              </a:buClr>
              <a:defRPr/>
            </a:pPr>
            <a:r>
              <a:rPr lang="zh-CN" altLang="en-US" kern="0" dirty="0">
                <a:solidFill>
                  <a:srgbClr val="000000"/>
                </a:solidFill>
                <a:latin typeface="+mn-ea"/>
              </a:rPr>
              <a:t>每个接口有一个</a:t>
            </a:r>
            <a:r>
              <a:rPr lang="en-US" altLang="zh-CN" kern="0" dirty="0">
                <a:solidFill>
                  <a:srgbClr val="000000"/>
                </a:solidFill>
                <a:latin typeface="+mn-ea"/>
              </a:rPr>
              <a:t>IP</a:t>
            </a:r>
            <a:r>
              <a:rPr lang="zh-CN" altLang="en-US" kern="0" dirty="0">
                <a:solidFill>
                  <a:srgbClr val="000000"/>
                </a:solidFill>
                <a:latin typeface="+mn-ea"/>
              </a:rPr>
              <a:t>地址</a:t>
            </a:r>
            <a:endParaRPr lang="en-US" altLang="zh-CN" kern="0" dirty="0">
              <a:solidFill>
                <a:srgbClr val="000000"/>
              </a:solidFill>
              <a:latin typeface="+mn-ea"/>
            </a:endParaRPr>
          </a:p>
          <a:p>
            <a:pPr>
              <a:buClr>
                <a:srgbClr val="3333CC"/>
              </a:buClr>
              <a:defRPr/>
            </a:pPr>
            <a:r>
              <a:rPr lang="en-US" altLang="zh-CN" dirty="0"/>
              <a:t>IP</a:t>
            </a:r>
            <a:r>
              <a:rPr lang="zh-CN" altLang="en-US" dirty="0"/>
              <a:t>地址有两种：</a:t>
            </a:r>
            <a:r>
              <a:rPr lang="en-US" altLang="zh-CN" dirty="0"/>
              <a:t>IPV4</a:t>
            </a:r>
            <a:r>
              <a:rPr lang="zh-CN" altLang="en-US" dirty="0"/>
              <a:t>和</a:t>
            </a:r>
            <a:r>
              <a:rPr lang="en-US" altLang="zh-CN" dirty="0"/>
              <a:t>IPV6</a:t>
            </a:r>
          </a:p>
          <a:p>
            <a:pPr lvl="1">
              <a:buClr>
                <a:srgbClr val="3333CC"/>
              </a:buClr>
              <a:defRPr/>
            </a:pPr>
            <a:r>
              <a:rPr lang="en-US" altLang="zh-CN" sz="2600" kern="0" dirty="0">
                <a:solidFill>
                  <a:srgbClr val="FF0000"/>
                </a:solidFill>
                <a:latin typeface="+mn-ea"/>
              </a:rPr>
              <a:t>IPV4</a:t>
            </a:r>
            <a:r>
              <a:rPr lang="zh-CN" altLang="en-US" sz="2600" kern="0" dirty="0">
                <a:solidFill>
                  <a:srgbClr val="FF0000"/>
                </a:solidFill>
                <a:latin typeface="+mn-ea"/>
              </a:rPr>
              <a:t>：</a:t>
            </a:r>
            <a:r>
              <a:rPr lang="en-US" altLang="zh-CN" sz="2600" kern="0" dirty="0">
                <a:solidFill>
                  <a:srgbClr val="FF0000"/>
                </a:solidFill>
                <a:latin typeface="+mn-ea"/>
              </a:rPr>
              <a:t>32</a:t>
            </a:r>
            <a:r>
              <a:rPr lang="zh-CN" altLang="en-US" sz="2600" kern="0" dirty="0">
                <a:solidFill>
                  <a:srgbClr val="FF0000"/>
                </a:solidFill>
                <a:latin typeface="+mn-ea"/>
              </a:rPr>
              <a:t>个二进制位长（</a:t>
            </a:r>
            <a:r>
              <a:rPr lang="en-US" altLang="zh-CN" sz="2600" kern="0" dirty="0">
                <a:solidFill>
                  <a:srgbClr val="FF0000"/>
                </a:solidFill>
                <a:latin typeface="+mn-ea"/>
              </a:rPr>
              <a:t>4</a:t>
            </a:r>
            <a:r>
              <a:rPr lang="zh-CN" altLang="en-US" sz="2600" kern="0" dirty="0">
                <a:solidFill>
                  <a:srgbClr val="FF0000"/>
                </a:solidFill>
                <a:latin typeface="+mn-ea"/>
              </a:rPr>
              <a:t>字节），常用点分十进制表示；</a:t>
            </a:r>
            <a:endParaRPr lang="en-US" altLang="zh-CN" sz="2600" kern="0" dirty="0">
              <a:solidFill>
                <a:srgbClr val="FF0000"/>
              </a:solidFill>
              <a:latin typeface="+mn-ea"/>
            </a:endParaRPr>
          </a:p>
          <a:p>
            <a:pPr lvl="1">
              <a:buClr>
                <a:srgbClr val="3333CC"/>
              </a:buClr>
              <a:defRPr/>
            </a:pPr>
            <a:r>
              <a:rPr lang="en-US" altLang="zh-CN" sz="2600" kern="0" dirty="0">
                <a:solidFill>
                  <a:srgbClr val="FF0000"/>
                </a:solidFill>
                <a:latin typeface="+mn-ea"/>
              </a:rPr>
              <a:t>IPV6</a:t>
            </a:r>
            <a:r>
              <a:rPr lang="zh-CN" altLang="en-US" sz="2600" kern="0" dirty="0">
                <a:solidFill>
                  <a:srgbClr val="FF0000"/>
                </a:solidFill>
                <a:latin typeface="+mn-ea"/>
              </a:rPr>
              <a:t>：</a:t>
            </a:r>
            <a:r>
              <a:rPr lang="en-US" altLang="zh-CN" sz="2600" kern="0" dirty="0">
                <a:solidFill>
                  <a:srgbClr val="FF0000"/>
                </a:solidFill>
                <a:latin typeface="+mn-ea"/>
              </a:rPr>
              <a:t>128</a:t>
            </a:r>
            <a:r>
              <a:rPr lang="zh-CN" altLang="en-US" sz="2600" kern="0" dirty="0">
                <a:solidFill>
                  <a:srgbClr val="FF0000"/>
                </a:solidFill>
                <a:latin typeface="+mn-ea"/>
              </a:rPr>
              <a:t>个二进制位长（</a:t>
            </a:r>
            <a:r>
              <a:rPr lang="en-US" altLang="zh-CN" sz="2600" kern="0" dirty="0">
                <a:solidFill>
                  <a:srgbClr val="FF0000"/>
                </a:solidFill>
                <a:latin typeface="+mn-ea"/>
              </a:rPr>
              <a:t>16</a:t>
            </a:r>
            <a:r>
              <a:rPr lang="zh-CN" altLang="en-US" sz="2600" kern="0" dirty="0">
                <a:solidFill>
                  <a:srgbClr val="FF0000"/>
                </a:solidFill>
                <a:latin typeface="+mn-ea"/>
              </a:rPr>
              <a:t>字节）常用冒号分隔表示</a:t>
            </a:r>
          </a:p>
        </p:txBody>
      </p:sp>
      <p:grpSp>
        <p:nvGrpSpPr>
          <p:cNvPr id="2" name="组合 1"/>
          <p:cNvGrpSpPr/>
          <p:nvPr/>
        </p:nvGrpSpPr>
        <p:grpSpPr>
          <a:xfrm>
            <a:off x="6893130" y="2042731"/>
            <a:ext cx="5168495" cy="2941337"/>
            <a:chOff x="5814484" y="1684338"/>
            <a:chExt cx="5602816" cy="3490912"/>
          </a:xfrm>
        </p:grpSpPr>
        <p:graphicFrame>
          <p:nvGraphicFramePr>
            <p:cNvPr id="79877" name="Object 4"/>
            <p:cNvGraphicFramePr>
              <a:graphicFrameLocks/>
            </p:cNvGraphicFramePr>
            <p:nvPr>
              <p:extLst>
                <p:ext uri="{D42A27DB-BD31-4B8C-83A1-F6EECF244321}">
                  <p14:modId xmlns:p14="http://schemas.microsoft.com/office/powerpoint/2010/main" val="1220008163"/>
                </p:ext>
              </p:extLst>
            </p:nvPr>
          </p:nvGraphicFramePr>
          <p:xfrm>
            <a:off x="5814484" y="1684338"/>
            <a:ext cx="795867" cy="476250"/>
          </p:xfrm>
          <a:graphic>
            <a:graphicData uri="http://schemas.openxmlformats.org/presentationml/2006/ole">
              <mc:AlternateContent xmlns:mc="http://schemas.openxmlformats.org/markup-compatibility/2006">
                <mc:Choice xmlns:v="urn:schemas-microsoft-com:vml" Requires="v">
                  <p:oleObj name="Clip" r:id="rId3" imgW="596417" imgH="476184" progId="MS_ClipArt_Gallery.2">
                    <p:embed/>
                  </p:oleObj>
                </mc:Choice>
                <mc:Fallback>
                  <p:oleObj name="Clip" r:id="rId3" imgW="596417" imgH="476184"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484" y="168433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78" name="Line 5"/>
            <p:cNvSpPr>
              <a:spLocks noChangeShapeType="1"/>
            </p:cNvSpPr>
            <p:nvPr/>
          </p:nvSpPr>
          <p:spPr bwMode="auto">
            <a:xfrm>
              <a:off x="6561668" y="2057400"/>
              <a:ext cx="370417"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79" name="Line 6"/>
            <p:cNvSpPr>
              <a:spLocks noChangeShapeType="1"/>
            </p:cNvSpPr>
            <p:nvPr/>
          </p:nvSpPr>
          <p:spPr bwMode="auto">
            <a:xfrm>
              <a:off x="6949017" y="2043114"/>
              <a:ext cx="0" cy="1290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80" name="Line 7"/>
            <p:cNvSpPr>
              <a:spLocks noChangeShapeType="1"/>
            </p:cNvSpPr>
            <p:nvPr/>
          </p:nvSpPr>
          <p:spPr bwMode="auto">
            <a:xfrm flipV="1">
              <a:off x="6559551" y="2701926"/>
              <a:ext cx="370416" cy="31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81" name="Line 8"/>
            <p:cNvSpPr>
              <a:spLocks noChangeShapeType="1"/>
            </p:cNvSpPr>
            <p:nvPr/>
          </p:nvSpPr>
          <p:spPr bwMode="auto">
            <a:xfrm>
              <a:off x="6574367" y="3328989"/>
              <a:ext cx="364067" cy="15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882" name="Object 9"/>
            <p:cNvGraphicFramePr>
              <a:graphicFrameLocks/>
            </p:cNvGraphicFramePr>
            <p:nvPr>
              <p:extLst>
                <p:ext uri="{D42A27DB-BD31-4B8C-83A1-F6EECF244321}">
                  <p14:modId xmlns:p14="http://schemas.microsoft.com/office/powerpoint/2010/main" val="3979384149"/>
                </p:ext>
              </p:extLst>
            </p:nvPr>
          </p:nvGraphicFramePr>
          <p:xfrm>
            <a:off x="5814484" y="2351088"/>
            <a:ext cx="795867" cy="476250"/>
          </p:xfrm>
          <a:graphic>
            <a:graphicData uri="http://schemas.openxmlformats.org/presentationml/2006/ole">
              <mc:AlternateContent xmlns:mc="http://schemas.openxmlformats.org/markup-compatibility/2006">
                <mc:Choice xmlns:v="urn:schemas-microsoft-com:vml" Requires="v">
                  <p:oleObj name="Clip" r:id="rId5" imgW="596417" imgH="476184" progId="MS_ClipArt_Gallery.2">
                    <p:embed/>
                  </p:oleObj>
                </mc:Choice>
                <mc:Fallback>
                  <p:oleObj name="Clip" r:id="rId5" imgW="596417" imgH="476184"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4484" y="23510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3" name="Object 10"/>
            <p:cNvGraphicFramePr>
              <a:graphicFrameLocks/>
            </p:cNvGraphicFramePr>
            <p:nvPr>
              <p:extLst>
                <p:ext uri="{D42A27DB-BD31-4B8C-83A1-F6EECF244321}">
                  <p14:modId xmlns:p14="http://schemas.microsoft.com/office/powerpoint/2010/main" val="741161576"/>
                </p:ext>
              </p:extLst>
            </p:nvPr>
          </p:nvGraphicFramePr>
          <p:xfrm>
            <a:off x="5814484" y="2960688"/>
            <a:ext cx="795867" cy="476250"/>
          </p:xfrm>
          <a:graphic>
            <a:graphicData uri="http://schemas.openxmlformats.org/presentationml/2006/ole">
              <mc:AlternateContent xmlns:mc="http://schemas.openxmlformats.org/markup-compatibility/2006">
                <mc:Choice xmlns:v="urn:schemas-microsoft-com:vml" Requires="v">
                  <p:oleObj name="Clip" r:id="rId7" imgW="596417" imgH="476184" progId="MS_ClipArt_Gallery.2">
                    <p:embed/>
                  </p:oleObj>
                </mc:Choice>
                <mc:Fallback>
                  <p:oleObj name="Clip" r:id="rId7" imgW="596417" imgH="476184" progId="MS_ClipArt_Gallery.2">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484" y="29606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84" name="Line 11"/>
            <p:cNvSpPr>
              <a:spLocks noChangeShapeType="1"/>
            </p:cNvSpPr>
            <p:nvPr/>
          </p:nvSpPr>
          <p:spPr bwMode="auto">
            <a:xfrm>
              <a:off x="6949017" y="2900363"/>
              <a:ext cx="13800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nvGrpSpPr>
            <p:cNvPr id="79885" name="Group 25"/>
            <p:cNvGrpSpPr>
              <a:grpSpLocks/>
            </p:cNvGrpSpPr>
            <p:nvPr/>
          </p:nvGrpSpPr>
          <p:grpSpPr bwMode="auto">
            <a:xfrm>
              <a:off x="8206317" y="2865438"/>
              <a:ext cx="948267" cy="381000"/>
              <a:chOff x="3937" y="1541"/>
              <a:chExt cx="448" cy="240"/>
            </a:xfrm>
          </p:grpSpPr>
          <p:sp>
            <p:nvSpPr>
              <p:cNvPr id="79918" name="Oval 12"/>
              <p:cNvSpPr>
                <a:spLocks noChangeArrowheads="1"/>
              </p:cNvSpPr>
              <p:nvPr/>
            </p:nvSpPr>
            <p:spPr bwMode="auto">
              <a:xfrm>
                <a:off x="3941" y="1648"/>
                <a:ext cx="444" cy="13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9" name="Line 13"/>
              <p:cNvSpPr>
                <a:spLocks noChangeShapeType="1"/>
              </p:cNvSpPr>
              <p:nvPr/>
            </p:nvSpPr>
            <p:spPr bwMode="auto">
              <a:xfrm>
                <a:off x="3941" y="1637"/>
                <a:ext cx="0" cy="8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0" name="Line 14"/>
              <p:cNvSpPr>
                <a:spLocks noChangeShapeType="1"/>
              </p:cNvSpPr>
              <p:nvPr/>
            </p:nvSpPr>
            <p:spPr bwMode="auto">
              <a:xfrm>
                <a:off x="4385" y="1637"/>
                <a:ext cx="0" cy="8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1" name="Rectangle 15"/>
              <p:cNvSpPr>
                <a:spLocks noChangeArrowheads="1"/>
              </p:cNvSpPr>
              <p:nvPr/>
            </p:nvSpPr>
            <p:spPr bwMode="auto">
              <a:xfrm>
                <a:off x="3941" y="1637"/>
                <a:ext cx="440" cy="8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000">
                  <a:solidFill>
                    <a:srgbClr val="000000"/>
                  </a:solidFill>
                  <a:latin typeface="Arial"/>
                </a:endParaRPr>
              </a:p>
            </p:txBody>
          </p:sp>
          <p:sp>
            <p:nvSpPr>
              <p:cNvPr id="79922" name="Oval 16"/>
              <p:cNvSpPr>
                <a:spLocks noChangeArrowheads="1"/>
              </p:cNvSpPr>
              <p:nvPr/>
            </p:nvSpPr>
            <p:spPr bwMode="auto">
              <a:xfrm>
                <a:off x="3937" y="1541"/>
                <a:ext cx="444" cy="15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grpSp>
            <p:nvGrpSpPr>
              <p:cNvPr id="79923" name="Group 20"/>
              <p:cNvGrpSpPr>
                <a:grpSpLocks/>
              </p:cNvGrpSpPr>
              <p:nvPr/>
            </p:nvGrpSpPr>
            <p:grpSpPr bwMode="auto">
              <a:xfrm>
                <a:off x="4043" y="1575"/>
                <a:ext cx="221" cy="91"/>
                <a:chOff x="4043" y="1575"/>
                <a:chExt cx="221" cy="91"/>
              </a:xfrm>
            </p:grpSpPr>
            <p:sp>
              <p:nvSpPr>
                <p:cNvPr id="79928" name="Line 17"/>
                <p:cNvSpPr>
                  <a:spLocks noChangeShapeType="1"/>
                </p:cNvSpPr>
                <p:nvPr/>
              </p:nvSpPr>
              <p:spPr bwMode="auto">
                <a:xfrm flipV="1">
                  <a:off x="4043" y="1575"/>
                  <a:ext cx="79"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9" name="Line 18"/>
                <p:cNvSpPr>
                  <a:spLocks noChangeShapeType="1"/>
                </p:cNvSpPr>
                <p:nvPr/>
              </p:nvSpPr>
              <p:spPr bwMode="auto">
                <a:xfrm>
                  <a:off x="4195" y="1666"/>
                  <a:ext cx="69"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30" name="Line 19"/>
                <p:cNvSpPr>
                  <a:spLocks noChangeShapeType="1"/>
                </p:cNvSpPr>
                <p:nvPr/>
              </p:nvSpPr>
              <p:spPr bwMode="auto">
                <a:xfrm>
                  <a:off x="4116" y="1577"/>
                  <a:ext cx="82" cy="8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grpSp>
            <p:nvGrpSpPr>
              <p:cNvPr id="79924" name="Group 24"/>
              <p:cNvGrpSpPr>
                <a:grpSpLocks/>
              </p:cNvGrpSpPr>
              <p:nvPr/>
            </p:nvGrpSpPr>
            <p:grpSpPr bwMode="auto">
              <a:xfrm>
                <a:off x="4044" y="1574"/>
                <a:ext cx="219" cy="90"/>
                <a:chOff x="4044" y="1574"/>
                <a:chExt cx="219" cy="90"/>
              </a:xfrm>
            </p:grpSpPr>
            <p:sp>
              <p:nvSpPr>
                <p:cNvPr id="79925" name="Line 21"/>
                <p:cNvSpPr>
                  <a:spLocks noChangeShapeType="1"/>
                </p:cNvSpPr>
                <p:nvPr/>
              </p:nvSpPr>
              <p:spPr bwMode="auto">
                <a:xfrm>
                  <a:off x="4044" y="1662"/>
                  <a:ext cx="79"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6" name="Line 22"/>
                <p:cNvSpPr>
                  <a:spLocks noChangeShapeType="1"/>
                </p:cNvSpPr>
                <p:nvPr/>
              </p:nvSpPr>
              <p:spPr bwMode="auto">
                <a:xfrm>
                  <a:off x="4194" y="1574"/>
                  <a:ext cx="69"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7" name="Line 23"/>
                <p:cNvSpPr>
                  <a:spLocks noChangeShapeType="1"/>
                </p:cNvSpPr>
                <p:nvPr/>
              </p:nvSpPr>
              <p:spPr bwMode="auto">
                <a:xfrm flipV="1">
                  <a:off x="4116" y="1574"/>
                  <a:ext cx="82" cy="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grpSp>
        <p:sp>
          <p:nvSpPr>
            <p:cNvPr id="79886" name="Rectangle 26"/>
            <p:cNvSpPr>
              <a:spLocks noChangeArrowheads="1"/>
            </p:cNvSpPr>
            <p:nvPr/>
          </p:nvSpPr>
          <p:spPr bwMode="auto">
            <a:xfrm>
              <a:off x="6689746" y="1731963"/>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dirty="0">
                  <a:solidFill>
                    <a:srgbClr val="000000"/>
                  </a:solidFill>
                  <a:latin typeface="Arial"/>
                </a:rPr>
                <a:t>223.1.1.1</a:t>
              </a:r>
            </a:p>
          </p:txBody>
        </p:sp>
        <p:grpSp>
          <p:nvGrpSpPr>
            <p:cNvPr id="81935" name="Group 29"/>
            <p:cNvGrpSpPr>
              <a:grpSpLocks/>
            </p:cNvGrpSpPr>
            <p:nvPr/>
          </p:nvGrpSpPr>
          <p:grpSpPr bwMode="auto">
            <a:xfrm>
              <a:off x="6623052" y="2374903"/>
              <a:ext cx="1111250" cy="366713"/>
              <a:chOff x="3189" y="1232"/>
              <a:chExt cx="525" cy="231"/>
            </a:xfrm>
            <a:noFill/>
          </p:grpSpPr>
          <p:sp>
            <p:nvSpPr>
              <p:cNvPr id="81966" name="Rectangle 27"/>
              <p:cNvSpPr>
                <a:spLocks noChangeArrowheads="1"/>
              </p:cNvSpPr>
              <p:nvPr/>
            </p:nvSpPr>
            <p:spPr bwMode="auto">
              <a:xfrm>
                <a:off x="3189" y="1281"/>
                <a:ext cx="525" cy="11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en-US" sz="2000">
                  <a:solidFill>
                    <a:srgbClr val="000000"/>
                  </a:solidFill>
                  <a:latin typeface="Arial"/>
                </a:endParaRPr>
              </a:p>
            </p:txBody>
          </p:sp>
          <p:sp>
            <p:nvSpPr>
              <p:cNvPr id="81967" name="Rectangle 28"/>
              <p:cNvSpPr>
                <a:spLocks noChangeArrowheads="1"/>
              </p:cNvSpPr>
              <p:nvPr/>
            </p:nvSpPr>
            <p:spPr bwMode="auto">
              <a:xfrm>
                <a:off x="3221" y="1232"/>
                <a:ext cx="477" cy="231"/>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b="1" dirty="0">
                    <a:solidFill>
                      <a:srgbClr val="000000"/>
                    </a:solidFill>
                    <a:latin typeface="Arial"/>
                  </a:rPr>
                  <a:t>223.1.1.2</a:t>
                </a:r>
              </a:p>
            </p:txBody>
          </p:sp>
        </p:grpSp>
        <p:sp>
          <p:nvSpPr>
            <p:cNvPr id="79888" name="Rectangle 30"/>
            <p:cNvSpPr>
              <a:spLocks noChangeArrowheads="1"/>
            </p:cNvSpPr>
            <p:nvPr/>
          </p:nvSpPr>
          <p:spPr bwMode="auto">
            <a:xfrm>
              <a:off x="6537346" y="3313113"/>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223.1.1.3</a:t>
              </a:r>
            </a:p>
          </p:txBody>
        </p:sp>
        <p:sp>
          <p:nvSpPr>
            <p:cNvPr id="79889" name="Rectangle 31"/>
            <p:cNvSpPr>
              <a:spLocks noChangeArrowheads="1"/>
            </p:cNvSpPr>
            <p:nvPr/>
          </p:nvSpPr>
          <p:spPr bwMode="auto">
            <a:xfrm>
              <a:off x="7591445" y="2641600"/>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dirty="0">
                  <a:solidFill>
                    <a:srgbClr val="000000"/>
                  </a:solidFill>
                  <a:latin typeface="Arial"/>
                </a:rPr>
                <a:t>223.1.1.4</a:t>
              </a:r>
            </a:p>
          </p:txBody>
        </p:sp>
        <p:sp>
          <p:nvSpPr>
            <p:cNvPr id="79890" name="Line 32"/>
            <p:cNvSpPr>
              <a:spLocks noChangeShapeType="1"/>
            </p:cNvSpPr>
            <p:nvPr/>
          </p:nvSpPr>
          <p:spPr bwMode="auto">
            <a:xfrm>
              <a:off x="9012767" y="2909889"/>
              <a:ext cx="1354667" cy="15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91" name="Rectangle 33"/>
            <p:cNvSpPr>
              <a:spLocks noChangeArrowheads="1"/>
            </p:cNvSpPr>
            <p:nvPr/>
          </p:nvSpPr>
          <p:spPr bwMode="auto">
            <a:xfrm>
              <a:off x="9026546" y="2632076"/>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223.1.2.9</a:t>
              </a:r>
            </a:p>
          </p:txBody>
        </p:sp>
        <p:sp>
          <p:nvSpPr>
            <p:cNvPr id="79892" name="Line 34"/>
            <p:cNvSpPr>
              <a:spLocks noChangeShapeType="1"/>
            </p:cNvSpPr>
            <p:nvPr/>
          </p:nvSpPr>
          <p:spPr bwMode="auto">
            <a:xfrm>
              <a:off x="10378017" y="2214564"/>
              <a:ext cx="0" cy="1290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893" name="Object 35"/>
            <p:cNvGraphicFramePr>
              <a:graphicFrameLocks/>
            </p:cNvGraphicFramePr>
            <p:nvPr>
              <p:extLst>
                <p:ext uri="{D42A27DB-BD31-4B8C-83A1-F6EECF244321}">
                  <p14:modId xmlns:p14="http://schemas.microsoft.com/office/powerpoint/2010/main" val="474062802"/>
                </p:ext>
              </p:extLst>
            </p:nvPr>
          </p:nvGraphicFramePr>
          <p:xfrm>
            <a:off x="10615084" y="1922463"/>
            <a:ext cx="795867" cy="476250"/>
          </p:xfrm>
          <a:graphic>
            <a:graphicData uri="http://schemas.openxmlformats.org/presentationml/2006/ole">
              <mc:AlternateContent xmlns:mc="http://schemas.openxmlformats.org/markup-compatibility/2006">
                <mc:Choice xmlns:v="urn:schemas-microsoft-com:vml" Requires="v">
                  <p:oleObj name="Clip" r:id="rId9" imgW="596417" imgH="476184" progId="MS_ClipArt_Gallery.2">
                    <p:embed/>
                  </p:oleObj>
                </mc:Choice>
                <mc:Fallback>
                  <p:oleObj name="Clip" r:id="rId9" imgW="596417" imgH="476184" progId="MS_ClipArt_Gallery.2">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15084" y="1922463"/>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94" name="Line 36"/>
            <p:cNvSpPr>
              <a:spLocks noChangeShapeType="1"/>
            </p:cNvSpPr>
            <p:nvPr/>
          </p:nvSpPr>
          <p:spPr bwMode="auto">
            <a:xfrm>
              <a:off x="10378017" y="2219325"/>
              <a:ext cx="3132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895" name="Object 37"/>
            <p:cNvGraphicFramePr>
              <a:graphicFrameLocks/>
            </p:cNvGraphicFramePr>
            <p:nvPr>
              <p:extLst>
                <p:ext uri="{D42A27DB-BD31-4B8C-83A1-F6EECF244321}">
                  <p14:modId xmlns:p14="http://schemas.microsoft.com/office/powerpoint/2010/main" val="4005821857"/>
                </p:ext>
              </p:extLst>
            </p:nvPr>
          </p:nvGraphicFramePr>
          <p:xfrm>
            <a:off x="10621433" y="3303588"/>
            <a:ext cx="795867" cy="476250"/>
          </p:xfrm>
          <a:graphic>
            <a:graphicData uri="http://schemas.openxmlformats.org/presentationml/2006/ole">
              <mc:AlternateContent xmlns:mc="http://schemas.openxmlformats.org/markup-compatibility/2006">
                <mc:Choice xmlns:v="urn:schemas-microsoft-com:vml" Requires="v">
                  <p:oleObj name="Clip" r:id="rId11" imgW="596417" imgH="476184" progId="MS_ClipArt_Gallery.2">
                    <p:embed/>
                  </p:oleObj>
                </mc:Choice>
                <mc:Fallback>
                  <p:oleObj name="Clip" r:id="rId11" imgW="596417" imgH="476184" progId="MS_ClipArt_Gallery.2">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21433" y="33035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96" name="Line 38"/>
            <p:cNvSpPr>
              <a:spLocks noChangeShapeType="1"/>
            </p:cNvSpPr>
            <p:nvPr/>
          </p:nvSpPr>
          <p:spPr bwMode="auto">
            <a:xfrm>
              <a:off x="10378017" y="3490913"/>
              <a:ext cx="3132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nvGrpSpPr>
            <p:cNvPr id="79897" name="Group 41"/>
            <p:cNvGrpSpPr>
              <a:grpSpLocks/>
            </p:cNvGrpSpPr>
            <p:nvPr/>
          </p:nvGrpSpPr>
          <p:grpSpPr bwMode="auto">
            <a:xfrm>
              <a:off x="9575804" y="3151192"/>
              <a:ext cx="1130300" cy="366713"/>
              <a:chOff x="4584" y="1721"/>
              <a:chExt cx="534" cy="231"/>
            </a:xfrm>
          </p:grpSpPr>
          <p:sp>
            <p:nvSpPr>
              <p:cNvPr id="79916" name="Rectangle 39"/>
              <p:cNvSpPr>
                <a:spLocks noChangeArrowheads="1"/>
              </p:cNvSpPr>
              <p:nvPr/>
            </p:nvSpPr>
            <p:spPr bwMode="auto">
              <a:xfrm>
                <a:off x="4584" y="1776"/>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7" name="Rectangle 40"/>
              <p:cNvSpPr>
                <a:spLocks noChangeArrowheads="1"/>
              </p:cNvSpPr>
              <p:nvPr/>
            </p:nvSpPr>
            <p:spPr bwMode="auto">
              <a:xfrm>
                <a:off x="4616" y="1721"/>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223.1.2.2</a:t>
                </a:r>
              </a:p>
            </p:txBody>
          </p:sp>
        </p:grpSp>
        <p:grpSp>
          <p:nvGrpSpPr>
            <p:cNvPr id="79898" name="Group 44"/>
            <p:cNvGrpSpPr>
              <a:grpSpLocks/>
            </p:cNvGrpSpPr>
            <p:nvPr/>
          </p:nvGrpSpPr>
          <p:grpSpPr bwMode="auto">
            <a:xfrm>
              <a:off x="9525004" y="2179640"/>
              <a:ext cx="1130300" cy="366713"/>
              <a:chOff x="4560" y="1109"/>
              <a:chExt cx="534" cy="231"/>
            </a:xfrm>
          </p:grpSpPr>
          <p:sp>
            <p:nvSpPr>
              <p:cNvPr id="79914" name="Rectangle 42"/>
              <p:cNvSpPr>
                <a:spLocks noChangeArrowheads="1"/>
              </p:cNvSpPr>
              <p:nvPr/>
            </p:nvSpPr>
            <p:spPr bwMode="auto">
              <a:xfrm>
                <a:off x="4560" y="1164"/>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5" name="Rectangle 43"/>
              <p:cNvSpPr>
                <a:spLocks noChangeArrowheads="1"/>
              </p:cNvSpPr>
              <p:nvPr/>
            </p:nvSpPr>
            <p:spPr bwMode="auto">
              <a:xfrm>
                <a:off x="4592" y="1109"/>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223.1.2.1</a:t>
                </a:r>
              </a:p>
            </p:txBody>
          </p:sp>
        </p:grpSp>
        <p:sp>
          <p:nvSpPr>
            <p:cNvPr id="79899" name="Line 45"/>
            <p:cNvSpPr>
              <a:spLocks noChangeShapeType="1"/>
            </p:cNvSpPr>
            <p:nvPr/>
          </p:nvSpPr>
          <p:spPr bwMode="auto">
            <a:xfrm>
              <a:off x="8695267" y="3248025"/>
              <a:ext cx="0" cy="12906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00" name="Line 46"/>
            <p:cNvSpPr>
              <a:spLocks noChangeShapeType="1"/>
            </p:cNvSpPr>
            <p:nvPr/>
          </p:nvSpPr>
          <p:spPr bwMode="auto">
            <a:xfrm flipH="1">
              <a:off x="7882467" y="4529138"/>
              <a:ext cx="158115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01" name="Line 47"/>
            <p:cNvSpPr>
              <a:spLocks noChangeShapeType="1"/>
            </p:cNvSpPr>
            <p:nvPr/>
          </p:nvSpPr>
          <p:spPr bwMode="auto">
            <a:xfrm flipH="1" flipV="1">
              <a:off x="7878234" y="4521200"/>
              <a:ext cx="4233" cy="241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02" name="Line 48"/>
            <p:cNvSpPr>
              <a:spLocks noChangeShapeType="1"/>
            </p:cNvSpPr>
            <p:nvPr/>
          </p:nvSpPr>
          <p:spPr bwMode="auto">
            <a:xfrm flipH="1" flipV="1">
              <a:off x="9446685" y="4525963"/>
              <a:ext cx="4233" cy="241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903" name="Object 49"/>
            <p:cNvGraphicFramePr>
              <a:graphicFrameLocks/>
            </p:cNvGraphicFramePr>
            <p:nvPr>
              <p:extLst>
                <p:ext uri="{D42A27DB-BD31-4B8C-83A1-F6EECF244321}">
                  <p14:modId xmlns:p14="http://schemas.microsoft.com/office/powerpoint/2010/main" val="3708464672"/>
                </p:ext>
              </p:extLst>
            </p:nvPr>
          </p:nvGraphicFramePr>
          <p:xfrm>
            <a:off x="9160933" y="4684713"/>
            <a:ext cx="795867" cy="476250"/>
          </p:xfrm>
          <a:graphic>
            <a:graphicData uri="http://schemas.openxmlformats.org/presentationml/2006/ole">
              <mc:AlternateContent xmlns:mc="http://schemas.openxmlformats.org/markup-compatibility/2006">
                <mc:Choice xmlns:v="urn:schemas-microsoft-com:vml" Requires="v">
                  <p:oleObj name="Clip" r:id="rId13" imgW="596417" imgH="476184" progId="MS_ClipArt_Gallery.2">
                    <p:embed/>
                  </p:oleObj>
                </mc:Choice>
                <mc:Fallback>
                  <p:oleObj name="Clip" r:id="rId13" imgW="596417" imgH="476184" progId="MS_ClipArt_Gallery.2">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60933" y="4684713"/>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904" name="Object 50"/>
            <p:cNvGraphicFramePr>
              <a:graphicFrameLocks/>
            </p:cNvGraphicFramePr>
            <p:nvPr>
              <p:extLst>
                <p:ext uri="{D42A27DB-BD31-4B8C-83A1-F6EECF244321}">
                  <p14:modId xmlns:p14="http://schemas.microsoft.com/office/powerpoint/2010/main" val="3643754769"/>
                </p:ext>
              </p:extLst>
            </p:nvPr>
          </p:nvGraphicFramePr>
          <p:xfrm>
            <a:off x="7484533" y="4699000"/>
            <a:ext cx="795867" cy="476250"/>
          </p:xfrm>
          <a:graphic>
            <a:graphicData uri="http://schemas.openxmlformats.org/presentationml/2006/ole">
              <mc:AlternateContent xmlns:mc="http://schemas.openxmlformats.org/markup-compatibility/2006">
                <mc:Choice xmlns:v="urn:schemas-microsoft-com:vml" Requires="v">
                  <p:oleObj name="Clip" r:id="rId13" imgW="596417" imgH="476184" progId="MS_ClipArt_Gallery.2">
                    <p:embed/>
                  </p:oleObj>
                </mc:Choice>
                <mc:Fallback>
                  <p:oleObj name="Clip" r:id="rId13" imgW="596417" imgH="476184" progId="MS_ClipArt_Gallery.2">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84533" y="4699000"/>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9905" name="Group 53"/>
            <p:cNvGrpSpPr>
              <a:grpSpLocks/>
            </p:cNvGrpSpPr>
            <p:nvPr/>
          </p:nvGrpSpPr>
          <p:grpSpPr bwMode="auto">
            <a:xfrm>
              <a:off x="9525004" y="4403730"/>
              <a:ext cx="1130300" cy="366713"/>
              <a:chOff x="4560" y="2510"/>
              <a:chExt cx="534" cy="231"/>
            </a:xfrm>
          </p:grpSpPr>
          <p:sp>
            <p:nvSpPr>
              <p:cNvPr id="79912" name="Rectangle 51"/>
              <p:cNvSpPr>
                <a:spLocks noChangeArrowheads="1"/>
              </p:cNvSpPr>
              <p:nvPr/>
            </p:nvSpPr>
            <p:spPr bwMode="auto">
              <a:xfrm>
                <a:off x="4560" y="2565"/>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3" name="Rectangle 52"/>
              <p:cNvSpPr>
                <a:spLocks noChangeArrowheads="1"/>
              </p:cNvSpPr>
              <p:nvPr/>
            </p:nvSpPr>
            <p:spPr bwMode="auto">
              <a:xfrm>
                <a:off x="4592" y="2510"/>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223.1.3.2</a:t>
                </a:r>
              </a:p>
            </p:txBody>
          </p:sp>
        </p:grpSp>
        <p:grpSp>
          <p:nvGrpSpPr>
            <p:cNvPr id="79906" name="Group 56"/>
            <p:cNvGrpSpPr>
              <a:grpSpLocks/>
            </p:cNvGrpSpPr>
            <p:nvPr/>
          </p:nvGrpSpPr>
          <p:grpSpPr bwMode="auto">
            <a:xfrm>
              <a:off x="6661152" y="4432305"/>
              <a:ext cx="1130300" cy="366713"/>
              <a:chOff x="3207" y="2528"/>
              <a:chExt cx="534" cy="231"/>
            </a:xfrm>
          </p:grpSpPr>
          <p:sp>
            <p:nvSpPr>
              <p:cNvPr id="79910" name="Rectangle 54"/>
              <p:cNvSpPr>
                <a:spLocks noChangeArrowheads="1"/>
              </p:cNvSpPr>
              <p:nvPr/>
            </p:nvSpPr>
            <p:spPr bwMode="auto">
              <a:xfrm>
                <a:off x="3207" y="2583"/>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1" name="Rectangle 55"/>
              <p:cNvSpPr>
                <a:spLocks noChangeArrowheads="1"/>
              </p:cNvSpPr>
              <p:nvPr/>
            </p:nvSpPr>
            <p:spPr bwMode="auto">
              <a:xfrm>
                <a:off x="3239" y="2528"/>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223.1.3.1</a:t>
                </a:r>
              </a:p>
            </p:txBody>
          </p:sp>
        </p:grpSp>
        <p:grpSp>
          <p:nvGrpSpPr>
            <p:cNvPr id="79907" name="Group 59"/>
            <p:cNvGrpSpPr>
              <a:grpSpLocks/>
            </p:cNvGrpSpPr>
            <p:nvPr/>
          </p:nvGrpSpPr>
          <p:grpSpPr bwMode="auto">
            <a:xfrm>
              <a:off x="7994653" y="3294067"/>
              <a:ext cx="1204384" cy="366713"/>
              <a:chOff x="3837" y="1811"/>
              <a:chExt cx="569" cy="231"/>
            </a:xfrm>
          </p:grpSpPr>
          <p:sp>
            <p:nvSpPr>
              <p:cNvPr id="79908" name="Rectangle 57"/>
              <p:cNvSpPr>
                <a:spLocks noChangeArrowheads="1"/>
              </p:cNvSpPr>
              <p:nvPr/>
            </p:nvSpPr>
            <p:spPr bwMode="auto">
              <a:xfrm>
                <a:off x="3837" y="1866"/>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09" name="Rectangle 58"/>
              <p:cNvSpPr>
                <a:spLocks noChangeArrowheads="1"/>
              </p:cNvSpPr>
              <p:nvPr/>
            </p:nvSpPr>
            <p:spPr bwMode="auto">
              <a:xfrm>
                <a:off x="3878" y="1811"/>
                <a:ext cx="5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223.1.3.27</a:t>
                </a:r>
              </a:p>
            </p:txBody>
          </p:sp>
        </p:grpSp>
      </p:grpSp>
    </p:spTree>
    <p:extLst>
      <p:ext uri="{BB962C8B-B14F-4D97-AF65-F5344CB8AC3E}">
        <p14:creationId xmlns:p14="http://schemas.microsoft.com/office/powerpoint/2010/main" val="1542162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idx="4294967295"/>
          </p:nvPr>
        </p:nvSpPr>
        <p:spPr>
          <a:xfrm>
            <a:off x="0" y="529544"/>
            <a:ext cx="12192000" cy="777240"/>
          </a:xfrm>
          <a:prstGeom prst="rect">
            <a:avLst/>
          </a:prstGeom>
        </p:spPr>
        <p:txBody>
          <a:bodyPr/>
          <a:lstStyle/>
          <a:p>
            <a:pPr algn="ctr"/>
            <a:r>
              <a:rPr lang="en-US" altLang="zh-CN" dirty="0">
                <a:latin typeface="+mn-ea"/>
                <a:ea typeface="+mn-ea"/>
              </a:rPr>
              <a:t>IPv4</a:t>
            </a:r>
            <a:r>
              <a:rPr lang="zh-CN" altLang="en-US" dirty="0">
                <a:latin typeface="+mn-ea"/>
                <a:ea typeface="+mn-ea"/>
              </a:rPr>
              <a:t>编址</a:t>
            </a:r>
          </a:p>
        </p:txBody>
      </p:sp>
      <p:sp>
        <p:nvSpPr>
          <p:cNvPr id="74755" name="内容占位符 2"/>
          <p:cNvSpPr>
            <a:spLocks noGrp="1"/>
          </p:cNvSpPr>
          <p:nvPr>
            <p:ph idx="4294967295"/>
          </p:nvPr>
        </p:nvSpPr>
        <p:spPr>
          <a:xfrm>
            <a:off x="783168" y="1391557"/>
            <a:ext cx="10363200" cy="4648200"/>
          </a:xfrm>
          <a:prstGeom prst="rect">
            <a:avLst/>
          </a:prstGeom>
        </p:spPr>
        <p:txBody>
          <a:bodyPr/>
          <a:lstStyle/>
          <a:p>
            <a:r>
              <a:rPr lang="en-US" altLang="zh-CN" dirty="0">
                <a:latin typeface="+mn-ea"/>
              </a:rPr>
              <a:t>32</a:t>
            </a:r>
            <a:r>
              <a:rPr lang="zh-CN" altLang="en-US" dirty="0">
                <a:latin typeface="+mn-ea"/>
              </a:rPr>
              <a:t>比特的二进制表示和点分十进制表示法</a:t>
            </a:r>
            <a:endParaRPr lang="en-US" altLang="zh-CN" dirty="0">
              <a:latin typeface="+mn-ea"/>
            </a:endParaRPr>
          </a:p>
          <a:p>
            <a:pPr lvl="1">
              <a:lnSpc>
                <a:spcPct val="150000"/>
              </a:lnSpc>
            </a:pPr>
            <a:r>
              <a:rPr lang="zh-CN" altLang="en-US" dirty="0">
                <a:latin typeface="+mn-ea"/>
              </a:rPr>
              <a:t>将</a:t>
            </a:r>
            <a:r>
              <a:rPr lang="en-US" altLang="zh-CN" dirty="0">
                <a:latin typeface="+mn-ea"/>
              </a:rPr>
              <a:t>4</a:t>
            </a:r>
            <a:r>
              <a:rPr lang="zh-CN" altLang="en-US" dirty="0">
                <a:latin typeface="+mn-ea"/>
              </a:rPr>
              <a:t>个字节中的</a:t>
            </a:r>
            <a:r>
              <a:rPr lang="zh-CN" altLang="en-US" dirty="0">
                <a:solidFill>
                  <a:srgbClr val="FF0000"/>
                </a:solidFill>
                <a:latin typeface="+mn-ea"/>
              </a:rPr>
              <a:t>每一个字节分别用十进制数来表示</a:t>
            </a:r>
            <a:r>
              <a:rPr lang="zh-CN" altLang="en-US" dirty="0">
                <a:latin typeface="+mn-ea"/>
              </a:rPr>
              <a:t>，</a:t>
            </a:r>
            <a:r>
              <a:rPr lang="en-US" altLang="zh-CN" dirty="0">
                <a:latin typeface="+mn-ea"/>
              </a:rPr>
              <a:t>4</a:t>
            </a:r>
            <a:r>
              <a:rPr lang="zh-CN" altLang="en-US" dirty="0">
                <a:latin typeface="+mn-ea"/>
              </a:rPr>
              <a:t>个十进制数之间用 “</a:t>
            </a:r>
            <a:r>
              <a:rPr lang="en-US" altLang="zh-CN" dirty="0">
                <a:latin typeface="+mn-ea"/>
              </a:rPr>
              <a:t>.” </a:t>
            </a:r>
            <a:r>
              <a:rPr lang="zh-CN" altLang="en-US" dirty="0">
                <a:latin typeface="+mn-ea"/>
              </a:rPr>
              <a:t>分隔。</a:t>
            </a:r>
          </a:p>
          <a:p>
            <a:pPr eaLnBrk="1">
              <a:lnSpc>
                <a:spcPct val="120000"/>
              </a:lnSpc>
              <a:buFont typeface="ZapfDingbats" pitchFamily="82" charset="2"/>
              <a:buNone/>
            </a:pPr>
            <a:r>
              <a:rPr lang="zh-CN" altLang="en-US" dirty="0">
                <a:latin typeface="+mn-ea"/>
              </a:rPr>
              <a:t>如</a:t>
            </a:r>
          </a:p>
        </p:txBody>
      </p:sp>
      <p:sp>
        <p:nvSpPr>
          <p:cNvPr id="74757" name="Text Box 4"/>
          <p:cNvSpPr txBox="1">
            <a:spLocks noChangeArrowheads="1"/>
          </p:cNvSpPr>
          <p:nvPr/>
        </p:nvSpPr>
        <p:spPr bwMode="auto">
          <a:xfrm>
            <a:off x="2036654" y="3512298"/>
            <a:ext cx="9329685"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2600" dirty="0">
                <a:solidFill>
                  <a:srgbClr val="000000"/>
                </a:solidFill>
                <a:latin typeface="+mn-ea"/>
                <a:ea typeface="+mn-ea"/>
              </a:rPr>
              <a:t>223.1.1.1 = 11011111 00000001 00000001 00000001</a:t>
            </a:r>
          </a:p>
        </p:txBody>
      </p:sp>
      <p:sp>
        <p:nvSpPr>
          <p:cNvPr id="74758" name="Freeform 5"/>
          <p:cNvSpPr>
            <a:spLocks/>
          </p:cNvSpPr>
          <p:nvPr/>
        </p:nvSpPr>
        <p:spPr bwMode="auto">
          <a:xfrm>
            <a:off x="4169834" y="4033157"/>
            <a:ext cx="1341967" cy="114300"/>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2" h="58">
                <a:moveTo>
                  <a:pt x="0" y="0"/>
                </a:moveTo>
                <a:lnTo>
                  <a:pt x="0" y="58"/>
                </a:lnTo>
                <a:lnTo>
                  <a:pt x="562" y="58"/>
                </a:lnTo>
                <a:lnTo>
                  <a:pt x="562" y="16"/>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4759" name="Freeform 6"/>
          <p:cNvSpPr>
            <a:spLocks/>
          </p:cNvSpPr>
          <p:nvPr/>
        </p:nvSpPr>
        <p:spPr bwMode="auto">
          <a:xfrm>
            <a:off x="5679018" y="4056970"/>
            <a:ext cx="1341967" cy="9842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2" h="50">
                <a:moveTo>
                  <a:pt x="0" y="0"/>
                </a:moveTo>
                <a:lnTo>
                  <a:pt x="0" y="50"/>
                </a:lnTo>
                <a:lnTo>
                  <a:pt x="562" y="50"/>
                </a:lnTo>
                <a:lnTo>
                  <a:pt x="562" y="8"/>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4760" name="Freeform 7"/>
          <p:cNvSpPr>
            <a:spLocks/>
          </p:cNvSpPr>
          <p:nvPr/>
        </p:nvSpPr>
        <p:spPr bwMode="auto">
          <a:xfrm>
            <a:off x="7332134" y="4060145"/>
            <a:ext cx="1308100" cy="100013"/>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2" h="50">
                <a:moveTo>
                  <a:pt x="0" y="0"/>
                </a:moveTo>
                <a:lnTo>
                  <a:pt x="0" y="50"/>
                </a:lnTo>
                <a:lnTo>
                  <a:pt x="562" y="50"/>
                </a:lnTo>
                <a:lnTo>
                  <a:pt x="562" y="8"/>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4761" name="Freeform 8"/>
          <p:cNvSpPr>
            <a:spLocks/>
          </p:cNvSpPr>
          <p:nvPr/>
        </p:nvSpPr>
        <p:spPr bwMode="auto">
          <a:xfrm>
            <a:off x="8906934" y="4053795"/>
            <a:ext cx="1308100" cy="9842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2" h="50">
                <a:moveTo>
                  <a:pt x="0" y="0"/>
                </a:moveTo>
                <a:lnTo>
                  <a:pt x="0" y="50"/>
                </a:lnTo>
                <a:lnTo>
                  <a:pt x="562" y="50"/>
                </a:lnTo>
                <a:lnTo>
                  <a:pt x="562" y="8"/>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4762" name="Text Box 9"/>
          <p:cNvSpPr txBox="1">
            <a:spLocks noChangeArrowheads="1"/>
          </p:cNvSpPr>
          <p:nvPr/>
        </p:nvSpPr>
        <p:spPr bwMode="auto">
          <a:xfrm>
            <a:off x="4591051" y="4307794"/>
            <a:ext cx="564578"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600">
                <a:solidFill>
                  <a:srgbClr val="000000"/>
                </a:solidFill>
                <a:latin typeface="+mn-ea"/>
                <a:ea typeface="+mn-ea"/>
              </a:rPr>
              <a:t>223</a:t>
            </a:r>
            <a:endParaRPr lang="en-US" altLang="zh-CN" sz="1800">
              <a:solidFill>
                <a:srgbClr val="000000"/>
              </a:solidFill>
              <a:latin typeface="+mn-ea"/>
              <a:ea typeface="+mn-ea"/>
            </a:endParaRPr>
          </a:p>
        </p:txBody>
      </p:sp>
      <p:sp>
        <p:nvSpPr>
          <p:cNvPr id="74763" name="Text Box 10"/>
          <p:cNvSpPr txBox="1">
            <a:spLocks noChangeArrowheads="1"/>
          </p:cNvSpPr>
          <p:nvPr/>
        </p:nvSpPr>
        <p:spPr bwMode="auto">
          <a:xfrm>
            <a:off x="6161617" y="4318907"/>
            <a:ext cx="31130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600">
                <a:solidFill>
                  <a:srgbClr val="000000"/>
                </a:solidFill>
                <a:latin typeface="+mn-ea"/>
                <a:ea typeface="+mn-ea"/>
              </a:rPr>
              <a:t>1</a:t>
            </a:r>
            <a:endParaRPr lang="en-US" altLang="zh-CN" sz="1800">
              <a:solidFill>
                <a:srgbClr val="000000"/>
              </a:solidFill>
              <a:latin typeface="+mn-ea"/>
              <a:ea typeface="+mn-ea"/>
            </a:endParaRPr>
          </a:p>
        </p:txBody>
      </p:sp>
      <p:sp>
        <p:nvSpPr>
          <p:cNvPr id="74764" name="Text Box 11"/>
          <p:cNvSpPr txBox="1">
            <a:spLocks noChangeArrowheads="1"/>
          </p:cNvSpPr>
          <p:nvPr/>
        </p:nvSpPr>
        <p:spPr bwMode="auto">
          <a:xfrm>
            <a:off x="9105901" y="4318907"/>
            <a:ext cx="31130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600">
                <a:solidFill>
                  <a:srgbClr val="000000"/>
                </a:solidFill>
                <a:latin typeface="+mn-ea"/>
                <a:ea typeface="+mn-ea"/>
              </a:rPr>
              <a:t>1</a:t>
            </a:r>
            <a:endParaRPr lang="en-US" altLang="zh-CN" sz="1800">
              <a:solidFill>
                <a:srgbClr val="000000"/>
              </a:solidFill>
              <a:latin typeface="+mn-ea"/>
              <a:ea typeface="+mn-ea"/>
            </a:endParaRPr>
          </a:p>
        </p:txBody>
      </p:sp>
      <p:sp>
        <p:nvSpPr>
          <p:cNvPr id="74765" name="Text Box 12"/>
          <p:cNvSpPr txBox="1">
            <a:spLocks noChangeArrowheads="1"/>
          </p:cNvSpPr>
          <p:nvPr/>
        </p:nvSpPr>
        <p:spPr bwMode="auto">
          <a:xfrm>
            <a:off x="7573434" y="4318907"/>
            <a:ext cx="31130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600">
                <a:solidFill>
                  <a:srgbClr val="000000"/>
                </a:solidFill>
                <a:latin typeface="+mn-ea"/>
                <a:ea typeface="+mn-ea"/>
              </a:rPr>
              <a:t>1</a:t>
            </a:r>
            <a:endParaRPr lang="en-US" altLang="zh-CN" sz="1800">
              <a:solidFill>
                <a:srgbClr val="000000"/>
              </a:solidFill>
              <a:latin typeface="+mn-ea"/>
              <a:ea typeface="+mn-ea"/>
            </a:endParaRPr>
          </a:p>
        </p:txBody>
      </p:sp>
      <p:sp>
        <p:nvSpPr>
          <p:cNvPr id="74766" name="矩形 14"/>
          <p:cNvSpPr>
            <a:spLocks noChangeArrowheads="1"/>
          </p:cNvSpPr>
          <p:nvPr/>
        </p:nvSpPr>
        <p:spPr bwMode="auto">
          <a:xfrm>
            <a:off x="783168" y="4820973"/>
            <a:ext cx="10325100" cy="18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120000"/>
              </a:lnSpc>
              <a:spcBef>
                <a:spcPct val="0"/>
              </a:spcBef>
              <a:buClrTx/>
              <a:buSzTx/>
              <a:buFontTx/>
              <a:buNone/>
            </a:pPr>
            <a:r>
              <a:rPr lang="zh-CN" altLang="en-US" sz="2400" dirty="0">
                <a:solidFill>
                  <a:srgbClr val="000000"/>
                </a:solidFill>
                <a:latin typeface="+mn-ea"/>
                <a:ea typeface="+mn-ea"/>
              </a:rPr>
              <a:t>根据不同的取值范围，早期将</a:t>
            </a:r>
            <a:r>
              <a:rPr lang="en-US" altLang="zh-CN" sz="2400" dirty="0">
                <a:solidFill>
                  <a:srgbClr val="FF0000"/>
                </a:solidFill>
                <a:latin typeface="+mn-ea"/>
                <a:ea typeface="+mn-ea"/>
              </a:rPr>
              <a:t>IP</a:t>
            </a:r>
            <a:r>
              <a:rPr lang="zh-CN" altLang="en-US" sz="2400" dirty="0">
                <a:solidFill>
                  <a:srgbClr val="FF0000"/>
                </a:solidFill>
                <a:latin typeface="+mn-ea"/>
                <a:ea typeface="+mn-ea"/>
              </a:rPr>
              <a:t>地址分为五类</a:t>
            </a:r>
            <a:r>
              <a:rPr lang="zh-CN" altLang="en-US" sz="2400" dirty="0">
                <a:solidFill>
                  <a:srgbClr val="000000"/>
                </a:solidFill>
                <a:latin typeface="+mn-ea"/>
                <a:ea typeface="+mn-ea"/>
              </a:rPr>
              <a:t>。</a:t>
            </a:r>
            <a:r>
              <a:rPr lang="en-US" altLang="zh-CN" sz="2400" dirty="0">
                <a:solidFill>
                  <a:srgbClr val="000000"/>
                </a:solidFill>
                <a:latin typeface="+mn-ea"/>
                <a:ea typeface="+mn-ea"/>
              </a:rPr>
              <a:t>IP</a:t>
            </a:r>
            <a:r>
              <a:rPr lang="zh-CN" altLang="en-US" sz="2400" dirty="0">
                <a:solidFill>
                  <a:srgbClr val="000000"/>
                </a:solidFill>
                <a:latin typeface="+mn-ea"/>
                <a:ea typeface="+mn-ea"/>
              </a:rPr>
              <a:t>地址中前</a:t>
            </a:r>
            <a:r>
              <a:rPr lang="en-US" altLang="zh-CN" sz="2400" dirty="0">
                <a:solidFill>
                  <a:srgbClr val="000000"/>
                </a:solidFill>
                <a:latin typeface="+mn-ea"/>
                <a:ea typeface="+mn-ea"/>
              </a:rPr>
              <a:t>5</a:t>
            </a:r>
            <a:r>
              <a:rPr lang="zh-CN" altLang="en-US" sz="2400" dirty="0">
                <a:solidFill>
                  <a:srgbClr val="000000"/>
                </a:solidFill>
                <a:latin typeface="+mn-ea"/>
                <a:ea typeface="+mn-ea"/>
              </a:rPr>
              <a:t>位用于标识</a:t>
            </a:r>
            <a:r>
              <a:rPr lang="en-US" altLang="zh-CN" sz="2400" dirty="0">
                <a:solidFill>
                  <a:srgbClr val="000000"/>
                </a:solidFill>
                <a:latin typeface="+mn-ea"/>
                <a:ea typeface="+mn-ea"/>
              </a:rPr>
              <a:t>IP</a:t>
            </a:r>
            <a:r>
              <a:rPr lang="zh-CN" altLang="en-US" sz="2400" dirty="0">
                <a:solidFill>
                  <a:srgbClr val="000000"/>
                </a:solidFill>
                <a:latin typeface="+mn-ea"/>
                <a:ea typeface="+mn-ea"/>
              </a:rPr>
              <a:t>地址的类别，</a:t>
            </a:r>
            <a:r>
              <a:rPr lang="en-US" altLang="zh-CN" sz="2400" dirty="0">
                <a:solidFill>
                  <a:srgbClr val="000000"/>
                </a:solidFill>
                <a:latin typeface="+mn-ea"/>
                <a:ea typeface="+mn-ea"/>
              </a:rPr>
              <a:t>A</a:t>
            </a:r>
            <a:r>
              <a:rPr lang="zh-CN" altLang="en-US" sz="2400" dirty="0">
                <a:solidFill>
                  <a:srgbClr val="000000"/>
                </a:solidFill>
                <a:latin typeface="+mn-ea"/>
                <a:ea typeface="+mn-ea"/>
              </a:rPr>
              <a:t>类地址的第一位为“</a:t>
            </a:r>
            <a:r>
              <a:rPr lang="en-US" altLang="zh-CN" sz="2400" dirty="0">
                <a:solidFill>
                  <a:srgbClr val="000000"/>
                </a:solidFill>
                <a:latin typeface="+mn-ea"/>
                <a:ea typeface="+mn-ea"/>
              </a:rPr>
              <a:t>0”</a:t>
            </a:r>
            <a:r>
              <a:rPr lang="zh-CN" altLang="en-US" sz="2400" dirty="0">
                <a:solidFill>
                  <a:srgbClr val="000000"/>
                </a:solidFill>
                <a:latin typeface="+mn-ea"/>
                <a:ea typeface="+mn-ea"/>
              </a:rPr>
              <a:t>，</a:t>
            </a:r>
            <a:r>
              <a:rPr lang="en-US" altLang="zh-CN" sz="2400" dirty="0">
                <a:solidFill>
                  <a:srgbClr val="000000"/>
                </a:solidFill>
                <a:latin typeface="+mn-ea"/>
                <a:ea typeface="+mn-ea"/>
              </a:rPr>
              <a:t>B</a:t>
            </a:r>
            <a:r>
              <a:rPr lang="zh-CN" altLang="en-US" sz="2400" dirty="0">
                <a:solidFill>
                  <a:srgbClr val="000000"/>
                </a:solidFill>
                <a:latin typeface="+mn-ea"/>
                <a:ea typeface="+mn-ea"/>
              </a:rPr>
              <a:t>类地址的前两位为“</a:t>
            </a:r>
            <a:r>
              <a:rPr lang="en-US" altLang="zh-CN" sz="2400" dirty="0">
                <a:solidFill>
                  <a:srgbClr val="000000"/>
                </a:solidFill>
                <a:latin typeface="+mn-ea"/>
                <a:ea typeface="+mn-ea"/>
              </a:rPr>
              <a:t>10”</a:t>
            </a:r>
            <a:r>
              <a:rPr lang="zh-CN" altLang="en-US" sz="2400" dirty="0">
                <a:solidFill>
                  <a:srgbClr val="000000"/>
                </a:solidFill>
                <a:latin typeface="+mn-ea"/>
                <a:ea typeface="+mn-ea"/>
              </a:rPr>
              <a:t>，</a:t>
            </a:r>
            <a:r>
              <a:rPr lang="en-US" altLang="zh-CN" sz="2400" dirty="0">
                <a:solidFill>
                  <a:srgbClr val="000000"/>
                </a:solidFill>
                <a:latin typeface="+mn-ea"/>
                <a:ea typeface="+mn-ea"/>
              </a:rPr>
              <a:t>C</a:t>
            </a:r>
            <a:r>
              <a:rPr lang="zh-CN" altLang="en-US" sz="2400" dirty="0">
                <a:solidFill>
                  <a:srgbClr val="000000"/>
                </a:solidFill>
                <a:latin typeface="+mn-ea"/>
                <a:ea typeface="+mn-ea"/>
              </a:rPr>
              <a:t>类地址的前三位为“</a:t>
            </a:r>
            <a:r>
              <a:rPr lang="en-US" altLang="zh-CN" sz="2400" dirty="0">
                <a:solidFill>
                  <a:srgbClr val="000000"/>
                </a:solidFill>
                <a:latin typeface="+mn-ea"/>
                <a:ea typeface="+mn-ea"/>
              </a:rPr>
              <a:t>110”</a:t>
            </a:r>
            <a:r>
              <a:rPr lang="zh-CN" altLang="en-US" sz="2400" dirty="0">
                <a:solidFill>
                  <a:srgbClr val="000000"/>
                </a:solidFill>
                <a:latin typeface="+mn-ea"/>
                <a:ea typeface="+mn-ea"/>
              </a:rPr>
              <a:t>，</a:t>
            </a:r>
            <a:r>
              <a:rPr lang="en-US" altLang="zh-CN" sz="2400" dirty="0">
                <a:solidFill>
                  <a:srgbClr val="000000"/>
                </a:solidFill>
                <a:latin typeface="+mn-ea"/>
                <a:ea typeface="+mn-ea"/>
              </a:rPr>
              <a:t>D</a:t>
            </a:r>
            <a:r>
              <a:rPr lang="zh-CN" altLang="en-US" sz="2400" dirty="0">
                <a:solidFill>
                  <a:srgbClr val="000000"/>
                </a:solidFill>
                <a:latin typeface="+mn-ea"/>
                <a:ea typeface="+mn-ea"/>
              </a:rPr>
              <a:t>类地址的前四位为“</a:t>
            </a:r>
            <a:r>
              <a:rPr lang="en-US" altLang="zh-CN" sz="2400" dirty="0">
                <a:solidFill>
                  <a:srgbClr val="000000"/>
                </a:solidFill>
                <a:latin typeface="+mn-ea"/>
                <a:ea typeface="+mn-ea"/>
              </a:rPr>
              <a:t>1110”</a:t>
            </a:r>
            <a:r>
              <a:rPr lang="zh-CN" altLang="en-US" sz="2400" dirty="0">
                <a:solidFill>
                  <a:srgbClr val="000000"/>
                </a:solidFill>
                <a:latin typeface="+mn-ea"/>
                <a:ea typeface="+mn-ea"/>
              </a:rPr>
              <a:t>，</a:t>
            </a:r>
            <a:r>
              <a:rPr lang="en-US" altLang="zh-CN" sz="2400" dirty="0">
                <a:solidFill>
                  <a:srgbClr val="000000"/>
                </a:solidFill>
                <a:latin typeface="+mn-ea"/>
                <a:ea typeface="+mn-ea"/>
              </a:rPr>
              <a:t>E</a:t>
            </a:r>
            <a:r>
              <a:rPr lang="zh-CN" altLang="en-US" sz="2400" dirty="0">
                <a:solidFill>
                  <a:srgbClr val="000000"/>
                </a:solidFill>
                <a:latin typeface="+mn-ea"/>
                <a:ea typeface="+mn-ea"/>
              </a:rPr>
              <a:t>类地址的前五位为“</a:t>
            </a:r>
            <a:r>
              <a:rPr lang="en-US" altLang="zh-CN" sz="2400" dirty="0">
                <a:solidFill>
                  <a:srgbClr val="000000"/>
                </a:solidFill>
                <a:latin typeface="+mn-ea"/>
                <a:ea typeface="+mn-ea"/>
              </a:rPr>
              <a:t>11110”</a:t>
            </a:r>
            <a:r>
              <a:rPr lang="zh-CN" altLang="en-US" sz="2400" dirty="0">
                <a:solidFill>
                  <a:srgbClr val="000000"/>
                </a:solidFill>
                <a:latin typeface="+mn-ea"/>
                <a:ea typeface="+mn-ea"/>
              </a:rPr>
              <a:t>。其中，</a:t>
            </a:r>
            <a:r>
              <a:rPr lang="en-US" altLang="zh-CN" sz="2400" dirty="0">
                <a:solidFill>
                  <a:srgbClr val="000000"/>
                </a:solidFill>
                <a:latin typeface="+mn-ea"/>
                <a:ea typeface="+mn-ea"/>
              </a:rPr>
              <a:t>A</a:t>
            </a:r>
            <a:r>
              <a:rPr lang="zh-CN" altLang="en-US" sz="2400" dirty="0">
                <a:solidFill>
                  <a:srgbClr val="000000"/>
                </a:solidFill>
                <a:latin typeface="+mn-ea"/>
                <a:ea typeface="+mn-ea"/>
              </a:rPr>
              <a:t>类、</a:t>
            </a:r>
            <a:r>
              <a:rPr lang="en-US" altLang="zh-CN" sz="2400" dirty="0">
                <a:solidFill>
                  <a:srgbClr val="000000"/>
                </a:solidFill>
                <a:latin typeface="+mn-ea"/>
                <a:ea typeface="+mn-ea"/>
              </a:rPr>
              <a:t>B</a:t>
            </a:r>
            <a:r>
              <a:rPr lang="zh-CN" altLang="en-US" sz="2400" dirty="0">
                <a:solidFill>
                  <a:srgbClr val="000000"/>
                </a:solidFill>
                <a:latin typeface="+mn-ea"/>
                <a:ea typeface="+mn-ea"/>
              </a:rPr>
              <a:t>类与</a:t>
            </a:r>
            <a:r>
              <a:rPr lang="en-US" altLang="zh-CN" sz="2400" dirty="0">
                <a:solidFill>
                  <a:srgbClr val="000000"/>
                </a:solidFill>
                <a:latin typeface="+mn-ea"/>
                <a:ea typeface="+mn-ea"/>
              </a:rPr>
              <a:t>C</a:t>
            </a:r>
            <a:r>
              <a:rPr lang="zh-CN" altLang="en-US" sz="2400" dirty="0">
                <a:solidFill>
                  <a:srgbClr val="000000"/>
                </a:solidFill>
                <a:latin typeface="+mn-ea"/>
                <a:ea typeface="+mn-ea"/>
              </a:rPr>
              <a:t>类地址为基本的</a:t>
            </a:r>
            <a:r>
              <a:rPr lang="en-US" altLang="zh-CN" sz="2400" dirty="0">
                <a:solidFill>
                  <a:srgbClr val="000000"/>
                </a:solidFill>
                <a:latin typeface="+mn-ea"/>
                <a:ea typeface="+mn-ea"/>
              </a:rPr>
              <a:t>IP</a:t>
            </a:r>
            <a:r>
              <a:rPr lang="zh-CN" altLang="en-US" sz="2400" dirty="0">
                <a:solidFill>
                  <a:srgbClr val="000000"/>
                </a:solidFill>
                <a:latin typeface="+mn-ea"/>
                <a:ea typeface="+mn-ea"/>
              </a:rPr>
              <a:t>地址。  </a:t>
            </a:r>
          </a:p>
        </p:txBody>
      </p:sp>
    </p:spTree>
    <p:extLst>
      <p:ext uri="{BB962C8B-B14F-4D97-AF65-F5344CB8AC3E}">
        <p14:creationId xmlns:p14="http://schemas.microsoft.com/office/powerpoint/2010/main" val="1212380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idx="4294967295"/>
          </p:nvPr>
        </p:nvSpPr>
        <p:spPr>
          <a:xfrm>
            <a:off x="11575" y="598992"/>
            <a:ext cx="12120880" cy="720523"/>
          </a:xfrm>
          <a:prstGeom prst="rect">
            <a:avLst/>
          </a:prstGeom>
        </p:spPr>
        <p:txBody>
          <a:bodyPr/>
          <a:lstStyle/>
          <a:p>
            <a:pPr algn="ctr"/>
            <a:r>
              <a:rPr lang="en-US" altLang="zh-CN" sz="4000" dirty="0"/>
              <a:t>IP</a:t>
            </a:r>
            <a:r>
              <a:rPr lang="zh-CN" altLang="en-US" sz="4000" dirty="0"/>
              <a:t>地址结构</a:t>
            </a:r>
          </a:p>
        </p:txBody>
      </p:sp>
      <p:sp>
        <p:nvSpPr>
          <p:cNvPr id="75779" name="内容占位符 2"/>
          <p:cNvSpPr>
            <a:spLocks noGrp="1"/>
          </p:cNvSpPr>
          <p:nvPr>
            <p:ph idx="4294967295"/>
          </p:nvPr>
        </p:nvSpPr>
        <p:spPr>
          <a:xfrm>
            <a:off x="1300480" y="1571118"/>
            <a:ext cx="10363200" cy="4648200"/>
          </a:xfrm>
          <a:prstGeom prst="rect">
            <a:avLst/>
          </a:prstGeom>
        </p:spPr>
        <p:txBody>
          <a:bodyPr/>
          <a:lstStyle/>
          <a:p>
            <a:pPr>
              <a:lnSpc>
                <a:spcPct val="110000"/>
              </a:lnSpc>
            </a:pPr>
            <a:r>
              <a:rPr lang="zh-CN" altLang="en-US" dirty="0">
                <a:latin typeface="+mn-ea"/>
              </a:rPr>
              <a:t>包括两部分：</a:t>
            </a:r>
            <a:endParaRPr lang="zh-CN" altLang="en-US" i="1" dirty="0">
              <a:latin typeface="+mn-ea"/>
            </a:endParaRPr>
          </a:p>
          <a:p>
            <a:pPr>
              <a:lnSpc>
                <a:spcPct val="110000"/>
              </a:lnSpc>
              <a:buFont typeface="Wingdings" pitchFamily="2" charset="2"/>
              <a:buChar char="ü"/>
            </a:pPr>
            <a:r>
              <a:rPr lang="zh-CN" altLang="en-US" dirty="0">
                <a:solidFill>
                  <a:srgbClr val="FF0000"/>
                </a:solidFill>
                <a:latin typeface="+mn-ea"/>
              </a:rPr>
              <a:t> </a:t>
            </a:r>
            <a:r>
              <a:rPr lang="zh-CN" altLang="en-US" dirty="0">
                <a:solidFill>
                  <a:srgbClr val="CC3399"/>
                </a:solidFill>
                <a:latin typeface="+mn-ea"/>
              </a:rPr>
              <a:t>网络号：</a:t>
            </a:r>
            <a:r>
              <a:rPr lang="zh-CN" altLang="en-US" dirty="0">
                <a:latin typeface="+mn-ea"/>
              </a:rPr>
              <a:t>指明主机所在</a:t>
            </a:r>
            <a:r>
              <a:rPr lang="zh-CN" altLang="en-US" dirty="0">
                <a:solidFill>
                  <a:srgbClr val="FF0000"/>
                </a:solidFill>
                <a:latin typeface="+mn-ea"/>
              </a:rPr>
              <a:t>网络的编号</a:t>
            </a:r>
            <a:r>
              <a:rPr lang="zh-CN" altLang="en-US" dirty="0">
                <a:latin typeface="+mn-ea"/>
              </a:rPr>
              <a:t>。</a:t>
            </a:r>
          </a:p>
          <a:p>
            <a:pPr>
              <a:lnSpc>
                <a:spcPct val="110000"/>
              </a:lnSpc>
              <a:buFont typeface="Wingdings" pitchFamily="2" charset="2"/>
              <a:buChar char="ü"/>
            </a:pPr>
            <a:r>
              <a:rPr lang="zh-CN" altLang="en-US" dirty="0">
                <a:solidFill>
                  <a:srgbClr val="FF0000"/>
                </a:solidFill>
                <a:latin typeface="+mn-ea"/>
              </a:rPr>
              <a:t> </a:t>
            </a:r>
            <a:r>
              <a:rPr lang="zh-CN" altLang="en-US" dirty="0">
                <a:solidFill>
                  <a:srgbClr val="CC3399"/>
                </a:solidFill>
                <a:latin typeface="+mn-ea"/>
              </a:rPr>
              <a:t>主机号：</a:t>
            </a:r>
            <a:r>
              <a:rPr lang="zh-CN" altLang="en-US" dirty="0">
                <a:solidFill>
                  <a:srgbClr val="FF0000"/>
                </a:solidFill>
                <a:latin typeface="+mn-ea"/>
              </a:rPr>
              <a:t>主机</a:t>
            </a:r>
            <a:r>
              <a:rPr lang="zh-CN" altLang="en-US" dirty="0">
                <a:latin typeface="+mn-ea"/>
              </a:rPr>
              <a:t>在网络中的</a:t>
            </a:r>
            <a:r>
              <a:rPr lang="zh-CN" altLang="en-US" dirty="0">
                <a:solidFill>
                  <a:srgbClr val="FF0000"/>
                </a:solidFill>
                <a:latin typeface="+mn-ea"/>
              </a:rPr>
              <a:t>编号</a:t>
            </a:r>
            <a:r>
              <a:rPr lang="zh-CN" altLang="en-US" dirty="0">
                <a:latin typeface="+mn-ea"/>
              </a:rPr>
              <a:t>。</a:t>
            </a:r>
          </a:p>
          <a:p>
            <a:endParaRPr lang="zh-CN" altLang="en-US" sz="3200" dirty="0">
              <a:latin typeface="+mn-ea"/>
            </a:endParaRPr>
          </a:p>
        </p:txBody>
      </p:sp>
      <p:graphicFrame>
        <p:nvGraphicFramePr>
          <p:cNvPr id="6" name="Group 5"/>
          <p:cNvGraphicFramePr>
            <a:graphicFrameLocks noGrp="1"/>
          </p:cNvGraphicFramePr>
          <p:nvPr>
            <p:extLst>
              <p:ext uri="{D42A27DB-BD31-4B8C-83A1-F6EECF244321}">
                <p14:modId xmlns:p14="http://schemas.microsoft.com/office/powerpoint/2010/main" val="3944886416"/>
              </p:ext>
            </p:extLst>
          </p:nvPr>
        </p:nvGraphicFramePr>
        <p:xfrm>
          <a:off x="3177894" y="4162096"/>
          <a:ext cx="4064000" cy="517548"/>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41044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1" i="0" u="none" strike="noStrike" cap="none" normalizeH="0" baseline="0" dirty="0">
                          <a:ln>
                            <a:noFill/>
                          </a:ln>
                          <a:solidFill>
                            <a:schemeClr val="bg1"/>
                          </a:solidFill>
                          <a:effectLst/>
                          <a:latin typeface="+mn-ea"/>
                          <a:ea typeface="+mn-ea"/>
                        </a:rPr>
                        <a:t>网络号</a:t>
                      </a:r>
                    </a:p>
                  </a:txBody>
                  <a:tcPr marT="45414" marB="454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1" i="0" u="none" strike="noStrike" cap="none" normalizeH="0" baseline="0" dirty="0">
                          <a:ln>
                            <a:noFill/>
                          </a:ln>
                          <a:solidFill>
                            <a:schemeClr val="bg1"/>
                          </a:solidFill>
                          <a:effectLst/>
                          <a:latin typeface="+mn-ea"/>
                          <a:ea typeface="+mn-ea"/>
                        </a:rPr>
                        <a:t>主机号</a:t>
                      </a:r>
                    </a:p>
                  </a:txBody>
                  <a:tcPr marT="45414" marB="454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3774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2552700" y="360987"/>
            <a:ext cx="7467600" cy="762000"/>
          </a:xfrm>
          <a:prstGeom prst="rect">
            <a:avLst/>
          </a:prstGeom>
        </p:spPr>
        <p:txBody>
          <a:bodyPr/>
          <a:lstStyle/>
          <a:p>
            <a:pPr algn="ctr" eaLnBrk="1" hangingPunct="1"/>
            <a:r>
              <a:rPr lang="zh-CN" altLang="en-US" sz="4000" dirty="0">
                <a:latin typeface="+mn-ea"/>
                <a:ea typeface="+mn-ea"/>
              </a:rPr>
              <a:t>传统的</a:t>
            </a:r>
            <a:r>
              <a:rPr lang="en-US" altLang="zh-CN" sz="4000" dirty="0">
                <a:latin typeface="+mn-ea"/>
                <a:ea typeface="+mn-ea"/>
              </a:rPr>
              <a:t>IP</a:t>
            </a:r>
            <a:r>
              <a:rPr lang="zh-CN" altLang="en-US" sz="4000" dirty="0">
                <a:latin typeface="+mn-ea"/>
                <a:ea typeface="+mn-ea"/>
              </a:rPr>
              <a:t>地址分类</a:t>
            </a:r>
          </a:p>
        </p:txBody>
      </p:sp>
      <p:graphicFrame>
        <p:nvGraphicFramePr>
          <p:cNvPr id="307204" name="Group 4"/>
          <p:cNvGraphicFramePr>
            <a:graphicFrameLocks noGrp="1"/>
          </p:cNvGraphicFramePr>
          <p:nvPr>
            <p:extLst>
              <p:ext uri="{D42A27DB-BD31-4B8C-83A1-F6EECF244321}">
                <p14:modId xmlns:p14="http://schemas.microsoft.com/office/powerpoint/2010/main" val="2173680441"/>
              </p:ext>
            </p:extLst>
          </p:nvPr>
        </p:nvGraphicFramePr>
        <p:xfrm>
          <a:off x="3886200" y="1161327"/>
          <a:ext cx="6324600" cy="517560"/>
        </p:xfrm>
        <a:graphic>
          <a:graphicData uri="http://schemas.openxmlformats.org/drawingml/2006/table">
            <a:tbl>
              <a:tblPr/>
              <a:tblGrid>
                <a:gridCol w="381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4724400">
                  <a:extLst>
                    <a:ext uri="{9D8B030D-6E8A-4147-A177-3AD203B41FA5}">
                      <a16:colId xmlns:a16="http://schemas.microsoft.com/office/drawing/2014/main" val="20002"/>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marT="45420" marB="454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a:ln>
                          <a:noFill/>
                        </a:ln>
                        <a:solidFill>
                          <a:schemeClr val="bg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dirty="0">
                        <a:ln>
                          <a:noFill/>
                        </a:ln>
                        <a:solidFill>
                          <a:schemeClr val="bg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82958" name="Text Box 14"/>
          <p:cNvSpPr txBox="1">
            <a:spLocks noChangeArrowheads="1"/>
          </p:cNvSpPr>
          <p:nvPr/>
        </p:nvSpPr>
        <p:spPr bwMode="auto">
          <a:xfrm>
            <a:off x="1752600" y="1115290"/>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a:latin typeface="+mn-ea"/>
                <a:ea typeface="+mn-ea"/>
              </a:rPr>
              <a:t>A</a:t>
            </a:r>
            <a:r>
              <a:rPr kumimoji="1" lang="zh-CN" altLang="en-US" sz="2400">
                <a:latin typeface="+mn-ea"/>
                <a:ea typeface="+mn-ea"/>
              </a:rPr>
              <a:t>类地址：</a:t>
            </a:r>
          </a:p>
        </p:txBody>
      </p:sp>
      <p:sp>
        <p:nvSpPr>
          <p:cNvPr id="82959" name="Line 15"/>
          <p:cNvSpPr>
            <a:spLocks noChangeShapeType="1"/>
          </p:cNvSpPr>
          <p:nvPr/>
        </p:nvSpPr>
        <p:spPr bwMode="auto">
          <a:xfrm>
            <a:off x="3886200" y="1770927"/>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0" name="Line 16"/>
          <p:cNvSpPr>
            <a:spLocks noChangeShapeType="1"/>
          </p:cNvSpPr>
          <p:nvPr/>
        </p:nvSpPr>
        <p:spPr bwMode="auto">
          <a:xfrm>
            <a:off x="5486400" y="1770927"/>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1" name="Text Box 17"/>
          <p:cNvSpPr txBox="1">
            <a:spLocks noChangeArrowheads="1"/>
          </p:cNvSpPr>
          <p:nvPr/>
        </p:nvSpPr>
        <p:spPr bwMode="auto">
          <a:xfrm>
            <a:off x="4038600" y="1679487"/>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dirty="0">
                <a:latin typeface="+mn-ea"/>
                <a:ea typeface="+mn-ea"/>
              </a:rPr>
              <a:t>网络号</a:t>
            </a:r>
          </a:p>
          <a:p>
            <a:pPr algn="ctr" eaLnBrk="1" hangingPunct="1">
              <a:spcBef>
                <a:spcPct val="0"/>
              </a:spcBef>
              <a:buClr>
                <a:schemeClr val="hlink"/>
              </a:buClr>
              <a:buSzPct val="65000"/>
              <a:buFont typeface="Wingdings" panose="05000000000000000000" pitchFamily="2" charset="2"/>
              <a:buNone/>
            </a:pPr>
            <a:r>
              <a:rPr kumimoji="1" lang="en-US" altLang="zh-CN" sz="2000" dirty="0">
                <a:latin typeface="+mn-ea"/>
                <a:ea typeface="+mn-ea"/>
              </a:rPr>
              <a:t>8</a:t>
            </a:r>
            <a:r>
              <a:rPr kumimoji="1" lang="zh-CN" altLang="en-US" sz="2000" dirty="0">
                <a:latin typeface="+mn-ea"/>
                <a:ea typeface="+mn-ea"/>
              </a:rPr>
              <a:t>位</a:t>
            </a:r>
          </a:p>
        </p:txBody>
      </p:sp>
      <p:sp>
        <p:nvSpPr>
          <p:cNvPr id="82962" name="Line 18"/>
          <p:cNvSpPr>
            <a:spLocks noChangeShapeType="1"/>
          </p:cNvSpPr>
          <p:nvPr/>
        </p:nvSpPr>
        <p:spPr bwMode="auto">
          <a:xfrm>
            <a:off x="5257800" y="2075727"/>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3" name="Line 19"/>
          <p:cNvSpPr>
            <a:spLocks noChangeShapeType="1"/>
          </p:cNvSpPr>
          <p:nvPr/>
        </p:nvSpPr>
        <p:spPr bwMode="auto">
          <a:xfrm flipH="1">
            <a:off x="3886200" y="2075727"/>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4" name="Line 20"/>
          <p:cNvSpPr>
            <a:spLocks noChangeShapeType="1"/>
          </p:cNvSpPr>
          <p:nvPr/>
        </p:nvSpPr>
        <p:spPr bwMode="auto">
          <a:xfrm>
            <a:off x="10210800" y="1770927"/>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5" name="Text Box 21"/>
          <p:cNvSpPr txBox="1">
            <a:spLocks noChangeArrowheads="1"/>
          </p:cNvSpPr>
          <p:nvPr/>
        </p:nvSpPr>
        <p:spPr bwMode="auto">
          <a:xfrm>
            <a:off x="7010400" y="1679487"/>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a:latin typeface="+mn-ea"/>
                <a:ea typeface="+mn-ea"/>
              </a:rPr>
              <a:t>主机号</a:t>
            </a:r>
          </a:p>
          <a:p>
            <a:pPr algn="ctr" eaLnBrk="1" hangingPunct="1">
              <a:spcBef>
                <a:spcPct val="0"/>
              </a:spcBef>
              <a:buClr>
                <a:schemeClr val="hlink"/>
              </a:buClr>
              <a:buSzPct val="65000"/>
              <a:buFont typeface="Wingdings" panose="05000000000000000000" pitchFamily="2" charset="2"/>
              <a:buNone/>
            </a:pPr>
            <a:r>
              <a:rPr kumimoji="1" lang="en-US" altLang="zh-CN" sz="2000">
                <a:latin typeface="+mn-ea"/>
                <a:ea typeface="+mn-ea"/>
              </a:rPr>
              <a:t>24</a:t>
            </a:r>
            <a:r>
              <a:rPr kumimoji="1" lang="zh-CN" altLang="en-US" sz="2000">
                <a:latin typeface="+mn-ea"/>
                <a:ea typeface="+mn-ea"/>
              </a:rPr>
              <a:t>位</a:t>
            </a:r>
          </a:p>
        </p:txBody>
      </p:sp>
      <p:sp>
        <p:nvSpPr>
          <p:cNvPr id="82966" name="Line 22"/>
          <p:cNvSpPr>
            <a:spLocks noChangeShapeType="1"/>
          </p:cNvSpPr>
          <p:nvPr/>
        </p:nvSpPr>
        <p:spPr bwMode="auto">
          <a:xfrm>
            <a:off x="8229600" y="2075727"/>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7" name="Line 23"/>
          <p:cNvSpPr>
            <a:spLocks noChangeShapeType="1"/>
          </p:cNvSpPr>
          <p:nvPr/>
        </p:nvSpPr>
        <p:spPr bwMode="auto">
          <a:xfrm flipH="1">
            <a:off x="5486400" y="2075727"/>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graphicFrame>
        <p:nvGraphicFramePr>
          <p:cNvPr id="307224" name="Group 24"/>
          <p:cNvGraphicFramePr>
            <a:graphicFrameLocks noGrp="1"/>
          </p:cNvGraphicFramePr>
          <p:nvPr>
            <p:extLst>
              <p:ext uri="{D42A27DB-BD31-4B8C-83A1-F6EECF244321}">
                <p14:modId xmlns:p14="http://schemas.microsoft.com/office/powerpoint/2010/main" val="1673122711"/>
              </p:ext>
            </p:extLst>
          </p:nvPr>
        </p:nvGraphicFramePr>
        <p:xfrm>
          <a:off x="3881376" y="2488558"/>
          <a:ext cx="6329423" cy="517560"/>
        </p:xfrm>
        <a:graphic>
          <a:graphicData uri="http://schemas.openxmlformats.org/drawingml/2006/table">
            <a:tbl>
              <a:tblPr/>
              <a:tblGrid>
                <a:gridCol w="385940">
                  <a:extLst>
                    <a:ext uri="{9D8B030D-6E8A-4147-A177-3AD203B41FA5}">
                      <a16:colId xmlns:a16="http://schemas.microsoft.com/office/drawing/2014/main" val="20000"/>
                    </a:ext>
                  </a:extLst>
                </a:gridCol>
                <a:gridCol w="385940">
                  <a:extLst>
                    <a:ext uri="{9D8B030D-6E8A-4147-A177-3AD203B41FA5}">
                      <a16:colId xmlns:a16="http://schemas.microsoft.com/office/drawing/2014/main" val="20001"/>
                    </a:ext>
                  </a:extLst>
                </a:gridCol>
                <a:gridCol w="2315643">
                  <a:extLst>
                    <a:ext uri="{9D8B030D-6E8A-4147-A177-3AD203B41FA5}">
                      <a16:colId xmlns:a16="http://schemas.microsoft.com/office/drawing/2014/main" val="20002"/>
                    </a:ext>
                  </a:extLst>
                </a:gridCol>
                <a:gridCol w="32419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T="45420" marB="454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dirty="0">
                        <a:ln>
                          <a:noFill/>
                        </a:ln>
                        <a:solidFill>
                          <a:schemeClr val="tx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dirty="0">
                        <a:ln>
                          <a:noFill/>
                        </a:ln>
                        <a:solidFill>
                          <a:schemeClr val="bg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82980" name="Text Box 36"/>
          <p:cNvSpPr txBox="1">
            <a:spLocks noChangeArrowheads="1"/>
          </p:cNvSpPr>
          <p:nvPr/>
        </p:nvSpPr>
        <p:spPr bwMode="auto">
          <a:xfrm>
            <a:off x="1747777" y="2442522"/>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a:latin typeface="+mn-ea"/>
                <a:ea typeface="+mn-ea"/>
              </a:rPr>
              <a:t>B</a:t>
            </a:r>
            <a:r>
              <a:rPr kumimoji="1" lang="zh-CN" altLang="en-US" sz="2400">
                <a:latin typeface="+mn-ea"/>
                <a:ea typeface="+mn-ea"/>
              </a:rPr>
              <a:t>类地址：</a:t>
            </a:r>
          </a:p>
        </p:txBody>
      </p:sp>
      <p:sp>
        <p:nvSpPr>
          <p:cNvPr id="82981" name="Line 37"/>
          <p:cNvSpPr>
            <a:spLocks noChangeShapeType="1"/>
          </p:cNvSpPr>
          <p:nvPr/>
        </p:nvSpPr>
        <p:spPr bwMode="auto">
          <a:xfrm>
            <a:off x="3881377" y="3098158"/>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2" name="Line 38"/>
          <p:cNvSpPr>
            <a:spLocks noChangeShapeType="1"/>
          </p:cNvSpPr>
          <p:nvPr/>
        </p:nvSpPr>
        <p:spPr bwMode="auto">
          <a:xfrm>
            <a:off x="6929377" y="3098158"/>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3" name="Text Box 39"/>
          <p:cNvSpPr txBox="1">
            <a:spLocks noChangeArrowheads="1"/>
          </p:cNvSpPr>
          <p:nvPr/>
        </p:nvSpPr>
        <p:spPr bwMode="auto">
          <a:xfrm>
            <a:off x="4795777" y="3006718"/>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dirty="0">
                <a:latin typeface="+mn-ea"/>
                <a:ea typeface="+mn-ea"/>
              </a:rPr>
              <a:t>网络号</a:t>
            </a:r>
          </a:p>
          <a:p>
            <a:pPr algn="ctr" eaLnBrk="1" hangingPunct="1">
              <a:spcBef>
                <a:spcPct val="0"/>
              </a:spcBef>
              <a:buClr>
                <a:schemeClr val="hlink"/>
              </a:buClr>
              <a:buSzPct val="65000"/>
              <a:buFont typeface="Wingdings" panose="05000000000000000000" pitchFamily="2" charset="2"/>
              <a:buNone/>
            </a:pPr>
            <a:r>
              <a:rPr kumimoji="1" lang="en-US" altLang="zh-CN" sz="2000" dirty="0">
                <a:latin typeface="+mn-ea"/>
                <a:ea typeface="+mn-ea"/>
              </a:rPr>
              <a:t>16</a:t>
            </a:r>
            <a:r>
              <a:rPr kumimoji="1" lang="zh-CN" altLang="en-US" sz="2000" dirty="0">
                <a:latin typeface="+mn-ea"/>
                <a:ea typeface="+mn-ea"/>
              </a:rPr>
              <a:t>位</a:t>
            </a:r>
          </a:p>
        </p:txBody>
      </p:sp>
      <p:sp>
        <p:nvSpPr>
          <p:cNvPr id="82984" name="Line 40"/>
          <p:cNvSpPr>
            <a:spLocks noChangeShapeType="1"/>
          </p:cNvSpPr>
          <p:nvPr/>
        </p:nvSpPr>
        <p:spPr bwMode="auto">
          <a:xfrm>
            <a:off x="5968677" y="3356658"/>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5" name="Line 41"/>
          <p:cNvSpPr>
            <a:spLocks noChangeShapeType="1"/>
          </p:cNvSpPr>
          <p:nvPr/>
        </p:nvSpPr>
        <p:spPr bwMode="auto">
          <a:xfrm flipH="1">
            <a:off x="3835077" y="3356658"/>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6" name="Line 42"/>
          <p:cNvSpPr>
            <a:spLocks noChangeShapeType="1"/>
          </p:cNvSpPr>
          <p:nvPr/>
        </p:nvSpPr>
        <p:spPr bwMode="auto">
          <a:xfrm>
            <a:off x="10129777" y="3098158"/>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7" name="Text Box 43"/>
          <p:cNvSpPr txBox="1">
            <a:spLocks noChangeArrowheads="1"/>
          </p:cNvSpPr>
          <p:nvPr/>
        </p:nvSpPr>
        <p:spPr bwMode="auto">
          <a:xfrm>
            <a:off x="8072377" y="3006718"/>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dirty="0">
                <a:latin typeface="+mn-ea"/>
                <a:ea typeface="+mn-ea"/>
              </a:rPr>
              <a:t>主机号</a:t>
            </a:r>
          </a:p>
          <a:p>
            <a:pPr algn="ctr" eaLnBrk="1" hangingPunct="1">
              <a:spcBef>
                <a:spcPct val="0"/>
              </a:spcBef>
              <a:buClr>
                <a:schemeClr val="hlink"/>
              </a:buClr>
              <a:buSzPct val="65000"/>
              <a:buFont typeface="Wingdings" panose="05000000000000000000" pitchFamily="2" charset="2"/>
              <a:buNone/>
            </a:pPr>
            <a:r>
              <a:rPr kumimoji="1" lang="en-US" altLang="zh-CN" sz="2000" dirty="0">
                <a:latin typeface="+mn-ea"/>
                <a:ea typeface="+mn-ea"/>
              </a:rPr>
              <a:t>16</a:t>
            </a:r>
            <a:r>
              <a:rPr kumimoji="1" lang="zh-CN" altLang="en-US" sz="2000" dirty="0">
                <a:latin typeface="+mn-ea"/>
                <a:ea typeface="+mn-ea"/>
              </a:rPr>
              <a:t>位</a:t>
            </a:r>
          </a:p>
        </p:txBody>
      </p:sp>
      <p:sp>
        <p:nvSpPr>
          <p:cNvPr id="82988" name="Line 44"/>
          <p:cNvSpPr>
            <a:spLocks noChangeShapeType="1"/>
          </p:cNvSpPr>
          <p:nvPr/>
        </p:nvSpPr>
        <p:spPr bwMode="auto">
          <a:xfrm>
            <a:off x="9245277" y="335665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9" name="Line 45"/>
          <p:cNvSpPr>
            <a:spLocks noChangeShapeType="1"/>
          </p:cNvSpPr>
          <p:nvPr/>
        </p:nvSpPr>
        <p:spPr bwMode="auto">
          <a:xfrm flipH="1">
            <a:off x="6883077" y="3356658"/>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graphicFrame>
        <p:nvGraphicFramePr>
          <p:cNvPr id="307246" name="Group 46"/>
          <p:cNvGraphicFramePr>
            <a:graphicFrameLocks noGrp="1"/>
          </p:cNvGraphicFramePr>
          <p:nvPr>
            <p:extLst>
              <p:ext uri="{D42A27DB-BD31-4B8C-83A1-F6EECF244321}">
                <p14:modId xmlns:p14="http://schemas.microsoft.com/office/powerpoint/2010/main" val="806387068"/>
              </p:ext>
            </p:extLst>
          </p:nvPr>
        </p:nvGraphicFramePr>
        <p:xfrm>
          <a:off x="3896039" y="3825706"/>
          <a:ext cx="6299520" cy="517560"/>
        </p:xfrm>
        <a:graphic>
          <a:graphicData uri="http://schemas.openxmlformats.org/drawingml/2006/table">
            <a:tbl>
              <a:tblPr/>
              <a:tblGrid>
                <a:gridCol w="388859">
                  <a:extLst>
                    <a:ext uri="{9D8B030D-6E8A-4147-A177-3AD203B41FA5}">
                      <a16:colId xmlns:a16="http://schemas.microsoft.com/office/drawing/2014/main" val="20000"/>
                    </a:ext>
                  </a:extLst>
                </a:gridCol>
                <a:gridCol w="388859">
                  <a:extLst>
                    <a:ext uri="{9D8B030D-6E8A-4147-A177-3AD203B41FA5}">
                      <a16:colId xmlns:a16="http://schemas.microsoft.com/office/drawing/2014/main" val="20001"/>
                    </a:ext>
                  </a:extLst>
                </a:gridCol>
                <a:gridCol w="388859">
                  <a:extLst>
                    <a:ext uri="{9D8B030D-6E8A-4147-A177-3AD203B41FA5}">
                      <a16:colId xmlns:a16="http://schemas.microsoft.com/office/drawing/2014/main" val="20002"/>
                    </a:ext>
                  </a:extLst>
                </a:gridCol>
                <a:gridCol w="3421962">
                  <a:extLst>
                    <a:ext uri="{9D8B030D-6E8A-4147-A177-3AD203B41FA5}">
                      <a16:colId xmlns:a16="http://schemas.microsoft.com/office/drawing/2014/main" val="20003"/>
                    </a:ext>
                  </a:extLst>
                </a:gridCol>
                <a:gridCol w="1710981">
                  <a:extLst>
                    <a:ext uri="{9D8B030D-6E8A-4147-A177-3AD203B41FA5}">
                      <a16:colId xmlns:a16="http://schemas.microsoft.com/office/drawing/2014/main" val="20004"/>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dirty="0">
                        <a:ln>
                          <a:noFill/>
                        </a:ln>
                        <a:solidFill>
                          <a:schemeClr val="bg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83004" name="Text Box 60"/>
          <p:cNvSpPr txBox="1">
            <a:spLocks noChangeArrowheads="1"/>
          </p:cNvSpPr>
          <p:nvPr/>
        </p:nvSpPr>
        <p:spPr bwMode="auto">
          <a:xfrm>
            <a:off x="1777679" y="3886349"/>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dirty="0">
                <a:latin typeface="+mn-ea"/>
                <a:ea typeface="+mn-ea"/>
              </a:rPr>
              <a:t>C</a:t>
            </a:r>
            <a:r>
              <a:rPr kumimoji="1" lang="zh-CN" altLang="en-US" sz="2400" dirty="0">
                <a:latin typeface="+mn-ea"/>
                <a:ea typeface="+mn-ea"/>
              </a:rPr>
              <a:t>类地址：</a:t>
            </a:r>
          </a:p>
        </p:txBody>
      </p:sp>
      <p:sp>
        <p:nvSpPr>
          <p:cNvPr id="83005" name="Line 61"/>
          <p:cNvSpPr>
            <a:spLocks noChangeShapeType="1"/>
          </p:cNvSpPr>
          <p:nvPr/>
        </p:nvSpPr>
        <p:spPr bwMode="auto">
          <a:xfrm>
            <a:off x="3911279" y="4374346"/>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06" name="Line 62"/>
          <p:cNvSpPr>
            <a:spLocks noChangeShapeType="1"/>
          </p:cNvSpPr>
          <p:nvPr/>
        </p:nvSpPr>
        <p:spPr bwMode="auto">
          <a:xfrm>
            <a:off x="8407079" y="4374346"/>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07" name="Text Box 63"/>
          <p:cNvSpPr txBox="1">
            <a:spLocks noChangeArrowheads="1"/>
          </p:cNvSpPr>
          <p:nvPr/>
        </p:nvSpPr>
        <p:spPr bwMode="auto">
          <a:xfrm>
            <a:off x="5587679" y="4328626"/>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dirty="0">
                <a:latin typeface="+mn-ea"/>
                <a:ea typeface="+mn-ea"/>
              </a:rPr>
              <a:t>网络号</a:t>
            </a:r>
          </a:p>
          <a:p>
            <a:pPr algn="ctr" eaLnBrk="1" hangingPunct="1">
              <a:spcBef>
                <a:spcPct val="0"/>
              </a:spcBef>
              <a:buClr>
                <a:schemeClr val="hlink"/>
              </a:buClr>
              <a:buSzPct val="65000"/>
              <a:buFont typeface="Wingdings" panose="05000000000000000000" pitchFamily="2" charset="2"/>
              <a:buNone/>
            </a:pPr>
            <a:r>
              <a:rPr kumimoji="1" lang="en-US" altLang="zh-CN" sz="2000" dirty="0">
                <a:latin typeface="+mn-ea"/>
                <a:ea typeface="+mn-ea"/>
              </a:rPr>
              <a:t>24</a:t>
            </a:r>
            <a:r>
              <a:rPr kumimoji="1" lang="zh-CN" altLang="en-US" sz="2000" dirty="0">
                <a:latin typeface="+mn-ea"/>
                <a:ea typeface="+mn-ea"/>
              </a:rPr>
              <a:t>位</a:t>
            </a:r>
          </a:p>
        </p:txBody>
      </p:sp>
      <p:sp>
        <p:nvSpPr>
          <p:cNvPr id="83008" name="Line 64"/>
          <p:cNvSpPr>
            <a:spLocks noChangeShapeType="1"/>
          </p:cNvSpPr>
          <p:nvPr/>
        </p:nvSpPr>
        <p:spPr bwMode="auto">
          <a:xfrm>
            <a:off x="6730679" y="4679146"/>
            <a:ext cx="167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09" name="Line 65"/>
          <p:cNvSpPr>
            <a:spLocks noChangeShapeType="1"/>
          </p:cNvSpPr>
          <p:nvPr/>
        </p:nvSpPr>
        <p:spPr bwMode="auto">
          <a:xfrm flipH="1">
            <a:off x="3911279" y="4679146"/>
            <a:ext cx="1752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10" name="Line 66"/>
          <p:cNvSpPr>
            <a:spLocks noChangeShapeType="1"/>
          </p:cNvSpPr>
          <p:nvPr/>
        </p:nvSpPr>
        <p:spPr bwMode="auto">
          <a:xfrm>
            <a:off x="10159679" y="4374346"/>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11" name="Text Box 67"/>
          <p:cNvSpPr txBox="1">
            <a:spLocks noChangeArrowheads="1"/>
          </p:cNvSpPr>
          <p:nvPr/>
        </p:nvSpPr>
        <p:spPr bwMode="auto">
          <a:xfrm>
            <a:off x="8635679" y="4313386"/>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dirty="0">
                <a:latin typeface="+mn-ea"/>
                <a:ea typeface="+mn-ea"/>
              </a:rPr>
              <a:t>主机号</a:t>
            </a:r>
          </a:p>
          <a:p>
            <a:pPr algn="ctr" eaLnBrk="1" hangingPunct="1">
              <a:spcBef>
                <a:spcPct val="0"/>
              </a:spcBef>
              <a:buClr>
                <a:schemeClr val="hlink"/>
              </a:buClr>
              <a:buSzPct val="65000"/>
              <a:buFont typeface="Wingdings" panose="05000000000000000000" pitchFamily="2" charset="2"/>
              <a:buNone/>
            </a:pPr>
            <a:r>
              <a:rPr kumimoji="1" lang="en-US" altLang="zh-CN" sz="2000" dirty="0">
                <a:latin typeface="+mn-ea"/>
                <a:ea typeface="+mn-ea"/>
              </a:rPr>
              <a:t>8</a:t>
            </a:r>
            <a:r>
              <a:rPr kumimoji="1" lang="zh-CN" altLang="en-US" sz="2000" dirty="0">
                <a:latin typeface="+mn-ea"/>
                <a:ea typeface="+mn-ea"/>
              </a:rPr>
              <a:t>位</a:t>
            </a:r>
          </a:p>
        </p:txBody>
      </p:sp>
      <p:sp>
        <p:nvSpPr>
          <p:cNvPr id="83012" name="Line 68"/>
          <p:cNvSpPr>
            <a:spLocks noChangeShapeType="1"/>
          </p:cNvSpPr>
          <p:nvPr/>
        </p:nvSpPr>
        <p:spPr bwMode="auto">
          <a:xfrm>
            <a:off x="9778679" y="4679146"/>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13" name="Line 69"/>
          <p:cNvSpPr>
            <a:spLocks noChangeShapeType="1"/>
          </p:cNvSpPr>
          <p:nvPr/>
        </p:nvSpPr>
        <p:spPr bwMode="auto">
          <a:xfrm flipH="1">
            <a:off x="8407079" y="4679146"/>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graphicFrame>
        <p:nvGraphicFramePr>
          <p:cNvPr id="37" name="Group 4"/>
          <p:cNvGraphicFramePr>
            <a:graphicFrameLocks noGrp="1"/>
          </p:cNvGraphicFramePr>
          <p:nvPr>
            <p:extLst>
              <p:ext uri="{D42A27DB-BD31-4B8C-83A1-F6EECF244321}">
                <p14:modId xmlns:p14="http://schemas.microsoft.com/office/powerpoint/2010/main" val="272725880"/>
              </p:ext>
            </p:extLst>
          </p:nvPr>
        </p:nvGraphicFramePr>
        <p:xfrm>
          <a:off x="3881376" y="5091494"/>
          <a:ext cx="6329423" cy="517560"/>
        </p:xfrm>
        <a:graphic>
          <a:graphicData uri="http://schemas.openxmlformats.org/drawingml/2006/table">
            <a:tbl>
              <a:tblPr/>
              <a:tblGrid>
                <a:gridCol w="385575">
                  <a:extLst>
                    <a:ext uri="{9D8B030D-6E8A-4147-A177-3AD203B41FA5}">
                      <a16:colId xmlns:a16="http://schemas.microsoft.com/office/drawing/2014/main" val="20000"/>
                    </a:ext>
                  </a:extLst>
                </a:gridCol>
                <a:gridCol w="385574">
                  <a:extLst>
                    <a:ext uri="{9D8B030D-6E8A-4147-A177-3AD203B41FA5}">
                      <a16:colId xmlns:a16="http://schemas.microsoft.com/office/drawing/2014/main" val="20001"/>
                    </a:ext>
                  </a:extLst>
                </a:gridCol>
                <a:gridCol w="387243">
                  <a:extLst>
                    <a:ext uri="{9D8B030D-6E8A-4147-A177-3AD203B41FA5}">
                      <a16:colId xmlns:a16="http://schemas.microsoft.com/office/drawing/2014/main" val="20002"/>
                    </a:ext>
                  </a:extLst>
                </a:gridCol>
                <a:gridCol w="385575">
                  <a:extLst>
                    <a:ext uri="{9D8B030D-6E8A-4147-A177-3AD203B41FA5}">
                      <a16:colId xmlns:a16="http://schemas.microsoft.com/office/drawing/2014/main" val="20003"/>
                    </a:ext>
                  </a:extLst>
                </a:gridCol>
                <a:gridCol w="4785456">
                  <a:extLst>
                    <a:ext uri="{9D8B030D-6E8A-4147-A177-3AD203B41FA5}">
                      <a16:colId xmlns:a16="http://schemas.microsoft.com/office/drawing/2014/main" val="20004"/>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T="45420" marB="454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1" i="0" u="none" strike="noStrike" cap="none" normalizeH="0" baseline="0" dirty="0">
                          <a:ln>
                            <a:noFill/>
                          </a:ln>
                          <a:solidFill>
                            <a:schemeClr val="bg1"/>
                          </a:solidFill>
                          <a:effectLst/>
                          <a:latin typeface="Times New Roman" pitchFamily="18" charset="0"/>
                          <a:ea typeface="宋体" pitchFamily="2" charset="-122"/>
                        </a:rPr>
                        <a:t>组播地址</a:t>
                      </a:r>
                    </a:p>
                  </a:txBody>
                  <a:tcPr marT="45420" marB="45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38" name="Text Box 18"/>
          <p:cNvSpPr txBox="1">
            <a:spLocks noChangeArrowheads="1"/>
          </p:cNvSpPr>
          <p:nvPr/>
        </p:nvSpPr>
        <p:spPr bwMode="auto">
          <a:xfrm>
            <a:off x="1783080" y="5075954"/>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dirty="0">
                <a:latin typeface="Arial" panose="020B0604020202020204" pitchFamily="34" charset="0"/>
              </a:rPr>
              <a:t>D</a:t>
            </a:r>
            <a:r>
              <a:rPr kumimoji="1" lang="zh-CN" altLang="en-US" sz="2400" dirty="0">
                <a:latin typeface="Arial" panose="020B0604020202020204" pitchFamily="34" charset="0"/>
              </a:rPr>
              <a:t>类地址：</a:t>
            </a:r>
          </a:p>
        </p:txBody>
      </p:sp>
      <p:sp>
        <p:nvSpPr>
          <p:cNvPr id="39" name="Text Box 19"/>
          <p:cNvSpPr txBox="1">
            <a:spLocks noChangeArrowheads="1"/>
          </p:cNvSpPr>
          <p:nvPr/>
        </p:nvSpPr>
        <p:spPr bwMode="auto">
          <a:xfrm>
            <a:off x="1798320" y="6142754"/>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a:latin typeface="Arial" panose="020B0604020202020204" pitchFamily="34" charset="0"/>
              </a:rPr>
              <a:t>E</a:t>
            </a:r>
            <a:r>
              <a:rPr kumimoji="1" lang="zh-CN" altLang="en-US" sz="2400">
                <a:latin typeface="Arial" panose="020B0604020202020204" pitchFamily="34" charset="0"/>
              </a:rPr>
              <a:t>类地址：</a:t>
            </a:r>
          </a:p>
        </p:txBody>
      </p:sp>
      <p:graphicFrame>
        <p:nvGraphicFramePr>
          <p:cNvPr id="40" name="Group 20"/>
          <p:cNvGraphicFramePr>
            <a:graphicFrameLocks noGrp="1"/>
          </p:cNvGraphicFramePr>
          <p:nvPr>
            <p:extLst>
              <p:ext uri="{D42A27DB-BD31-4B8C-83A1-F6EECF244321}">
                <p14:modId xmlns:p14="http://schemas.microsoft.com/office/powerpoint/2010/main" val="2837666187"/>
              </p:ext>
            </p:extLst>
          </p:nvPr>
        </p:nvGraphicFramePr>
        <p:xfrm>
          <a:off x="3881376" y="6082110"/>
          <a:ext cx="6329426" cy="517560"/>
        </p:xfrm>
        <a:graphic>
          <a:graphicData uri="http://schemas.openxmlformats.org/drawingml/2006/table">
            <a:tbl>
              <a:tblPr/>
              <a:tblGrid>
                <a:gridCol w="385575">
                  <a:extLst>
                    <a:ext uri="{9D8B030D-6E8A-4147-A177-3AD203B41FA5}">
                      <a16:colId xmlns:a16="http://schemas.microsoft.com/office/drawing/2014/main" val="20000"/>
                    </a:ext>
                  </a:extLst>
                </a:gridCol>
                <a:gridCol w="385574">
                  <a:extLst>
                    <a:ext uri="{9D8B030D-6E8A-4147-A177-3AD203B41FA5}">
                      <a16:colId xmlns:a16="http://schemas.microsoft.com/office/drawing/2014/main" val="20001"/>
                    </a:ext>
                  </a:extLst>
                </a:gridCol>
                <a:gridCol w="387243">
                  <a:extLst>
                    <a:ext uri="{9D8B030D-6E8A-4147-A177-3AD203B41FA5}">
                      <a16:colId xmlns:a16="http://schemas.microsoft.com/office/drawing/2014/main" val="20002"/>
                    </a:ext>
                  </a:extLst>
                </a:gridCol>
                <a:gridCol w="385575">
                  <a:extLst>
                    <a:ext uri="{9D8B030D-6E8A-4147-A177-3AD203B41FA5}">
                      <a16:colId xmlns:a16="http://schemas.microsoft.com/office/drawing/2014/main" val="20003"/>
                    </a:ext>
                  </a:extLst>
                </a:gridCol>
                <a:gridCol w="385574">
                  <a:extLst>
                    <a:ext uri="{9D8B030D-6E8A-4147-A177-3AD203B41FA5}">
                      <a16:colId xmlns:a16="http://schemas.microsoft.com/office/drawing/2014/main" val="20004"/>
                    </a:ext>
                  </a:extLst>
                </a:gridCol>
                <a:gridCol w="4399885">
                  <a:extLst>
                    <a:ext uri="{9D8B030D-6E8A-4147-A177-3AD203B41FA5}">
                      <a16:colId xmlns:a16="http://schemas.microsoft.com/office/drawing/2014/main" val="20005"/>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T="45420" marB="454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1" i="0" u="none" strike="noStrike" cap="none" normalizeH="0" baseline="0" dirty="0">
                          <a:ln>
                            <a:noFill/>
                          </a:ln>
                          <a:solidFill>
                            <a:schemeClr val="bg1"/>
                          </a:solidFill>
                          <a:effectLst/>
                          <a:latin typeface="Times New Roman" pitchFamily="18" charset="0"/>
                          <a:ea typeface="宋体" pitchFamily="2" charset="-122"/>
                        </a:rPr>
                        <a:t>保留为今后使用</a:t>
                      </a:r>
                    </a:p>
                  </a:txBody>
                  <a:tcPr marT="45420" marB="45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9951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866173" y="615001"/>
            <a:ext cx="10363200" cy="1143000"/>
          </a:xfrm>
          <a:prstGeom prst="rect">
            <a:avLst/>
          </a:prstGeom>
        </p:spPr>
        <p:txBody>
          <a:bodyPr/>
          <a:lstStyle/>
          <a:p>
            <a:pPr algn="ctr" eaLnBrk="1" hangingPunct="1"/>
            <a:r>
              <a:rPr lang="en-US" altLang="zh-CN" sz="4000" dirty="0">
                <a:latin typeface="+mn-ea"/>
                <a:ea typeface="+mn-ea"/>
              </a:rPr>
              <a:t>A</a:t>
            </a:r>
            <a:r>
              <a:rPr lang="zh-CN" altLang="en-US" sz="4000" dirty="0">
                <a:latin typeface="+mn-ea"/>
                <a:ea typeface="+mn-ea"/>
              </a:rPr>
              <a:t>类地址</a:t>
            </a:r>
          </a:p>
        </p:txBody>
      </p:sp>
      <p:sp>
        <p:nvSpPr>
          <p:cNvPr id="84995" name="Rectangle 3"/>
          <p:cNvSpPr>
            <a:spLocks noGrp="1" noChangeArrowheads="1"/>
          </p:cNvSpPr>
          <p:nvPr>
            <p:ph type="body" idx="4294967295"/>
          </p:nvPr>
        </p:nvSpPr>
        <p:spPr>
          <a:xfrm>
            <a:off x="462989" y="1473521"/>
            <a:ext cx="11169569" cy="5283200"/>
          </a:xfrm>
          <a:prstGeom prst="rect">
            <a:avLst/>
          </a:prstGeom>
        </p:spPr>
        <p:txBody>
          <a:bodyPr/>
          <a:lstStyle/>
          <a:p>
            <a:pPr>
              <a:lnSpc>
                <a:spcPct val="120000"/>
              </a:lnSpc>
              <a:spcBef>
                <a:spcPct val="0"/>
              </a:spcBef>
              <a:buFont typeface="Wingdings" panose="05000000000000000000" pitchFamily="2" charset="2"/>
              <a:buChar char="l"/>
            </a:pPr>
            <a:r>
              <a:rPr lang="zh-CN" altLang="en-US" sz="3200" dirty="0">
                <a:latin typeface="+mn-ea"/>
              </a:rPr>
              <a:t>  利用</a:t>
            </a:r>
            <a:r>
              <a:rPr lang="en-US" altLang="zh-CN" sz="3200" dirty="0">
                <a:latin typeface="+mn-ea"/>
              </a:rPr>
              <a:t>IP</a:t>
            </a:r>
            <a:r>
              <a:rPr lang="zh-CN" altLang="en-US" sz="3200" dirty="0">
                <a:latin typeface="+mn-ea"/>
              </a:rPr>
              <a:t>地址的第一个字节作为网络地址，最高位为</a:t>
            </a:r>
            <a:r>
              <a:rPr lang="en-US" altLang="zh-CN" sz="3200" dirty="0">
                <a:latin typeface="+mn-ea"/>
              </a:rPr>
              <a:t>0</a:t>
            </a:r>
            <a:r>
              <a:rPr lang="zh-CN" altLang="en-US" sz="3200" dirty="0">
                <a:latin typeface="+mn-ea"/>
              </a:rPr>
              <a:t>，其余的三个字节作为主机地址。</a:t>
            </a:r>
          </a:p>
          <a:p>
            <a:pPr eaLnBrk="1" hangingPunct="1">
              <a:lnSpc>
                <a:spcPct val="120000"/>
              </a:lnSpc>
              <a:spcBef>
                <a:spcPct val="50000"/>
              </a:spcBef>
              <a:buClrTx/>
              <a:buFontTx/>
              <a:buNone/>
            </a:pPr>
            <a:r>
              <a:rPr lang="zh-CN" altLang="en-US" sz="3200" dirty="0">
                <a:latin typeface="+mn-ea"/>
              </a:rPr>
              <a:t>         地址范围为 </a:t>
            </a:r>
            <a:r>
              <a:rPr lang="en-US" altLang="zh-CN" sz="3200" dirty="0">
                <a:solidFill>
                  <a:srgbClr val="FF0000"/>
                </a:solidFill>
                <a:latin typeface="+mn-ea"/>
              </a:rPr>
              <a:t>1. 0. 0. 1</a:t>
            </a:r>
            <a:r>
              <a:rPr lang="zh-CN" altLang="en-US" sz="3200" dirty="0">
                <a:solidFill>
                  <a:srgbClr val="FF0000"/>
                </a:solidFill>
                <a:latin typeface="+mn-ea"/>
              </a:rPr>
              <a:t>－</a:t>
            </a:r>
            <a:r>
              <a:rPr lang="en-US" altLang="zh-CN" sz="3200" dirty="0">
                <a:solidFill>
                  <a:srgbClr val="FF0000"/>
                </a:solidFill>
                <a:latin typeface="+mn-ea"/>
              </a:rPr>
              <a:t>127.255.255.254</a:t>
            </a:r>
          </a:p>
          <a:p>
            <a:pPr eaLnBrk="1" hangingPunct="1">
              <a:lnSpc>
                <a:spcPct val="120000"/>
              </a:lnSpc>
              <a:spcBef>
                <a:spcPct val="50000"/>
              </a:spcBef>
              <a:buClrTx/>
              <a:buFontTx/>
              <a:buNone/>
            </a:pPr>
            <a:r>
              <a:rPr lang="zh-CN" altLang="en-US" sz="3200" dirty="0">
                <a:latin typeface="+mn-ea"/>
              </a:rPr>
              <a:t>注：全</a:t>
            </a:r>
            <a:r>
              <a:rPr lang="en-US" altLang="zh-CN" sz="3200" dirty="0">
                <a:latin typeface="+mn-ea"/>
              </a:rPr>
              <a:t>0</a:t>
            </a:r>
            <a:r>
              <a:rPr lang="zh-CN" altLang="en-US" sz="3200" dirty="0">
                <a:latin typeface="+mn-ea"/>
              </a:rPr>
              <a:t>表示本地地址，全</a:t>
            </a:r>
            <a:r>
              <a:rPr lang="en-US" altLang="zh-CN" sz="3200" dirty="0">
                <a:latin typeface="+mn-ea"/>
              </a:rPr>
              <a:t>1</a:t>
            </a:r>
            <a:r>
              <a:rPr lang="zh-CN" altLang="en-US" sz="3200" dirty="0">
                <a:latin typeface="+mn-ea"/>
              </a:rPr>
              <a:t>表示在本地网络中向所有机广播。</a:t>
            </a:r>
          </a:p>
        </p:txBody>
      </p:sp>
      <p:cxnSp>
        <p:nvCxnSpPr>
          <p:cNvPr id="3" name="直接连接符 2">
            <a:extLst>
              <a:ext uri="{FF2B5EF4-FFF2-40B4-BE49-F238E27FC236}">
                <a16:creationId xmlns:a16="http://schemas.microsoft.com/office/drawing/2014/main" id="{7B28BBAB-48A1-42A8-9328-B869695E623E}"/>
              </a:ext>
            </a:extLst>
          </p:cNvPr>
          <p:cNvCxnSpPr/>
          <p:nvPr/>
        </p:nvCxnSpPr>
        <p:spPr>
          <a:xfrm>
            <a:off x="3777345" y="3516086"/>
            <a:ext cx="526868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ounded Rectangle 1">
            <a:extLst>
              <a:ext uri="{FF2B5EF4-FFF2-40B4-BE49-F238E27FC236}">
                <a16:creationId xmlns:a16="http://schemas.microsoft.com/office/drawing/2014/main" id="{0102E8EB-5A37-3948-9827-DA6376CDA89C}"/>
              </a:ext>
            </a:extLst>
          </p:cNvPr>
          <p:cNvSpPr/>
          <p:nvPr/>
        </p:nvSpPr>
        <p:spPr>
          <a:xfrm>
            <a:off x="462989" y="1391478"/>
            <a:ext cx="11169569" cy="4283766"/>
          </a:xfrm>
          <a:prstGeom prst="roundRect">
            <a:avLst>
              <a:gd name="adj" fmla="val 54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190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idx="4294967295"/>
          </p:nvPr>
        </p:nvSpPr>
        <p:spPr>
          <a:xfrm>
            <a:off x="0" y="453746"/>
            <a:ext cx="12192000" cy="942975"/>
          </a:xfrm>
          <a:prstGeom prst="rect">
            <a:avLst/>
          </a:prstGeom>
        </p:spPr>
        <p:txBody>
          <a:bodyPr/>
          <a:lstStyle/>
          <a:p>
            <a:pPr algn="ctr">
              <a:defRPr/>
            </a:pPr>
            <a:r>
              <a:rPr lang="zh-CN" altLang="en-US" dirty="0"/>
              <a:t>网络层提供的功能</a:t>
            </a:r>
            <a:endParaRPr lang="en-US" dirty="0"/>
          </a:p>
        </p:txBody>
      </p:sp>
      <p:sp>
        <p:nvSpPr>
          <p:cNvPr id="4103" name="Rectangle 3"/>
          <p:cNvSpPr>
            <a:spLocks noGrp="1" noChangeArrowheads="1"/>
          </p:cNvSpPr>
          <p:nvPr>
            <p:ph type="body" sz="half" idx="4294967295"/>
          </p:nvPr>
        </p:nvSpPr>
        <p:spPr>
          <a:xfrm>
            <a:off x="325120" y="1397935"/>
            <a:ext cx="5819775" cy="5100637"/>
          </a:xfrm>
          <a:prstGeom prst="rect">
            <a:avLst/>
          </a:prstGeom>
        </p:spPr>
        <p:txBody>
          <a:bodyPr/>
          <a:lstStyle/>
          <a:p>
            <a:pPr>
              <a:lnSpc>
                <a:spcPct val="120000"/>
              </a:lnSpc>
              <a:spcBef>
                <a:spcPts val="600"/>
              </a:spcBef>
            </a:pPr>
            <a:r>
              <a:rPr lang="zh-CN" altLang="en-US" sz="2400" dirty="0">
                <a:latin typeface="+mn-ea"/>
              </a:rPr>
              <a:t>从发送方主机传输</a:t>
            </a:r>
            <a:r>
              <a:rPr lang="zh-CN" altLang="en-US" sz="2400" b="1" dirty="0">
                <a:solidFill>
                  <a:srgbClr val="FF0000"/>
                </a:solidFill>
                <a:latin typeface="+mn-ea"/>
              </a:rPr>
              <a:t>报文段</a:t>
            </a:r>
            <a:r>
              <a:rPr lang="zh-CN" altLang="en-US" sz="2400" dirty="0">
                <a:latin typeface="+mn-ea"/>
              </a:rPr>
              <a:t>到接收方主机</a:t>
            </a:r>
            <a:endParaRPr lang="en-US" altLang="zh-CN" sz="2400" dirty="0">
              <a:latin typeface="+mn-ea"/>
            </a:endParaRPr>
          </a:p>
          <a:p>
            <a:pPr>
              <a:lnSpc>
                <a:spcPct val="120000"/>
              </a:lnSpc>
              <a:spcBef>
                <a:spcPts val="600"/>
              </a:spcBef>
            </a:pPr>
            <a:r>
              <a:rPr lang="zh-CN" altLang="en-US" sz="2400" dirty="0">
                <a:latin typeface="+mn-ea"/>
              </a:rPr>
              <a:t>发送方主机封装报文段</a:t>
            </a:r>
            <a:r>
              <a:rPr lang="en-US" altLang="zh-CN" sz="2400" dirty="0">
                <a:latin typeface="+mn-ea"/>
              </a:rPr>
              <a:t>(</a:t>
            </a:r>
            <a:r>
              <a:rPr lang="en-US" altLang="zh-CN" sz="2400" dirty="0">
                <a:ea typeface="ＭＳ Ｐゴシック" pitchFamily="34" charset="-128"/>
              </a:rPr>
              <a:t>segments</a:t>
            </a:r>
            <a:r>
              <a:rPr lang="en-US" altLang="zh-CN" sz="2400" dirty="0">
                <a:latin typeface="+mn-ea"/>
              </a:rPr>
              <a:t>)</a:t>
            </a:r>
            <a:r>
              <a:rPr lang="zh-CN" altLang="en-US" sz="2400" dirty="0">
                <a:latin typeface="+mn-ea"/>
              </a:rPr>
              <a:t>为</a:t>
            </a:r>
            <a:r>
              <a:rPr lang="zh-CN" altLang="en-US" sz="2400" b="1" dirty="0">
                <a:solidFill>
                  <a:srgbClr val="FF0000"/>
                </a:solidFill>
                <a:latin typeface="+mn-ea"/>
              </a:rPr>
              <a:t>数据报</a:t>
            </a:r>
            <a:r>
              <a:rPr lang="en-US" altLang="zh-CN" sz="2400" dirty="0">
                <a:latin typeface="+mn-ea"/>
              </a:rPr>
              <a:t>(</a:t>
            </a:r>
            <a:r>
              <a:rPr lang="en-US" altLang="zh-CN" sz="2400" dirty="0">
                <a:ea typeface="ＭＳ Ｐゴシック" pitchFamily="34" charset="-128"/>
              </a:rPr>
              <a:t>datagrams</a:t>
            </a:r>
            <a:r>
              <a:rPr lang="en-US" altLang="zh-CN" sz="2400" dirty="0">
                <a:latin typeface="+mn-ea"/>
              </a:rPr>
              <a:t>)</a:t>
            </a:r>
          </a:p>
          <a:p>
            <a:pPr>
              <a:lnSpc>
                <a:spcPct val="120000"/>
              </a:lnSpc>
              <a:spcBef>
                <a:spcPts val="600"/>
              </a:spcBef>
            </a:pPr>
            <a:r>
              <a:rPr lang="zh-CN" altLang="en-US" sz="2400" dirty="0">
                <a:latin typeface="+mn-ea"/>
              </a:rPr>
              <a:t>接收方主机递交报文段给传输层</a:t>
            </a:r>
            <a:endParaRPr lang="en-US" altLang="zh-CN" sz="2400" dirty="0">
              <a:latin typeface="+mn-ea"/>
            </a:endParaRPr>
          </a:p>
          <a:p>
            <a:pPr>
              <a:lnSpc>
                <a:spcPct val="120000"/>
              </a:lnSpc>
              <a:spcBef>
                <a:spcPts val="600"/>
              </a:spcBef>
            </a:pPr>
            <a:r>
              <a:rPr lang="zh-CN" altLang="en-US" sz="2400" dirty="0">
                <a:latin typeface="+mn-ea"/>
              </a:rPr>
              <a:t>在</a:t>
            </a:r>
            <a:r>
              <a:rPr lang="zh-CN" altLang="en-US" sz="2400" b="1" dirty="0">
                <a:solidFill>
                  <a:srgbClr val="FF0000"/>
                </a:solidFill>
                <a:latin typeface="+mn-ea"/>
              </a:rPr>
              <a:t>每个</a:t>
            </a:r>
            <a:r>
              <a:rPr lang="zh-CN" altLang="en-US" sz="2400" dirty="0">
                <a:latin typeface="+mn-ea"/>
              </a:rPr>
              <a:t>主机、路由器上都需要运行网络层协议</a:t>
            </a:r>
            <a:endParaRPr lang="en-US" altLang="zh-CN" sz="2400" dirty="0">
              <a:latin typeface="+mn-ea"/>
            </a:endParaRPr>
          </a:p>
          <a:p>
            <a:pPr>
              <a:lnSpc>
                <a:spcPct val="120000"/>
              </a:lnSpc>
              <a:spcBef>
                <a:spcPts val="600"/>
              </a:spcBef>
            </a:pPr>
            <a:r>
              <a:rPr lang="zh-CN" altLang="en-US" sz="2400" dirty="0">
                <a:latin typeface="+mn-ea"/>
              </a:rPr>
              <a:t>路由器会检查通过它的所有</a:t>
            </a:r>
            <a:r>
              <a:rPr lang="en-US" altLang="zh-CN" sz="2400" dirty="0">
                <a:latin typeface="+mn-ea"/>
              </a:rPr>
              <a:t>IP</a:t>
            </a:r>
            <a:r>
              <a:rPr lang="zh-CN" altLang="en-US" sz="2400" dirty="0">
                <a:latin typeface="+mn-ea"/>
              </a:rPr>
              <a:t>数据报的头部字段，然后根据目的</a:t>
            </a:r>
            <a:r>
              <a:rPr lang="en-US" altLang="zh-CN" sz="2400" dirty="0">
                <a:latin typeface="+mn-ea"/>
              </a:rPr>
              <a:t>IP</a:t>
            </a:r>
            <a:r>
              <a:rPr lang="zh-CN" altLang="en-US" sz="2400" dirty="0">
                <a:latin typeface="+mn-ea"/>
              </a:rPr>
              <a:t>地址对数据报进行转发</a:t>
            </a:r>
            <a:endParaRPr lang="en-US" altLang="zh-CN" sz="2400" dirty="0">
              <a:latin typeface="+mn-ea"/>
            </a:endParaRPr>
          </a:p>
        </p:txBody>
      </p:sp>
      <p:sp>
        <p:nvSpPr>
          <p:cNvPr id="19459" name="Freeform 1285"/>
          <p:cNvSpPr>
            <a:spLocks/>
          </p:cNvSpPr>
          <p:nvPr/>
        </p:nvSpPr>
        <p:spPr bwMode="auto">
          <a:xfrm>
            <a:off x="8824328" y="3898284"/>
            <a:ext cx="1752600" cy="674687"/>
          </a:xfrm>
          <a:custGeom>
            <a:avLst/>
            <a:gdLst>
              <a:gd name="T0" fmla="*/ 962699688 w 828"/>
              <a:gd name="T1" fmla="*/ 75604631 h 425"/>
              <a:gd name="T2" fmla="*/ 932457813 w 828"/>
              <a:gd name="T3" fmla="*/ 75604631 h 425"/>
              <a:gd name="T4" fmla="*/ 317539688 w 828"/>
              <a:gd name="T5" fmla="*/ 80644940 h 425"/>
              <a:gd name="T6" fmla="*/ 15120938 w 828"/>
              <a:gd name="T7" fmla="*/ 317539452 h 425"/>
              <a:gd name="T8" fmla="*/ 231854375 w 828"/>
              <a:gd name="T9" fmla="*/ 690522301 h 425"/>
              <a:gd name="T10" fmla="*/ 735885625 w 828"/>
              <a:gd name="T11" fmla="*/ 967739283 h 425"/>
              <a:gd name="T12" fmla="*/ 1360884375 w 828"/>
              <a:gd name="T13" fmla="*/ 1048384223 h 425"/>
              <a:gd name="T14" fmla="*/ 1759069063 w 828"/>
              <a:gd name="T15" fmla="*/ 831650946 h 425"/>
              <a:gd name="T16" fmla="*/ 1955641250 w 828"/>
              <a:gd name="T17" fmla="*/ 428426245 h 425"/>
              <a:gd name="T18" fmla="*/ 1995963750 w 828"/>
              <a:gd name="T19" fmla="*/ 55443396 h 425"/>
              <a:gd name="T20" fmla="*/ 1411287500 w 828"/>
              <a:gd name="T21" fmla="*/ 95765867 h 425"/>
              <a:gd name="T22" fmla="*/ 962699688 w 828"/>
              <a:gd name="T23" fmla="*/ 75604631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460" name="Freeform 1286"/>
          <p:cNvSpPr>
            <a:spLocks/>
          </p:cNvSpPr>
          <p:nvPr/>
        </p:nvSpPr>
        <p:spPr bwMode="auto">
          <a:xfrm>
            <a:off x="8849730" y="2372693"/>
            <a:ext cx="2307167" cy="1125538"/>
          </a:xfrm>
          <a:custGeom>
            <a:avLst/>
            <a:gdLst>
              <a:gd name="T0" fmla="*/ 2147483647 w 765"/>
              <a:gd name="T1" fmla="*/ 216468667 h 459"/>
              <a:gd name="T2" fmla="*/ 2147483647 w 765"/>
              <a:gd name="T3" fmla="*/ 1551366543 h 459"/>
              <a:gd name="T4" fmla="*/ 1422336583 w 765"/>
              <a:gd name="T5" fmla="*/ 2147483647 h 459"/>
              <a:gd name="T6" fmla="*/ 204652469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763656690 h 459"/>
              <a:gd name="T22" fmla="*/ 2147483647 w 765"/>
              <a:gd name="T23" fmla="*/ 21646866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461" name="Freeform 1287"/>
          <p:cNvSpPr>
            <a:spLocks/>
          </p:cNvSpPr>
          <p:nvPr/>
        </p:nvSpPr>
        <p:spPr bwMode="auto">
          <a:xfrm>
            <a:off x="6421912" y="2080596"/>
            <a:ext cx="2315633" cy="1071563"/>
          </a:xfrm>
          <a:custGeom>
            <a:avLst/>
            <a:gdLst>
              <a:gd name="T0" fmla="*/ 2141398689 w 1036"/>
              <a:gd name="T1" fmla="*/ 27720938 h 675"/>
              <a:gd name="T2" fmla="*/ 1289897173 w 1036"/>
              <a:gd name="T3" fmla="*/ 133567550 h 675"/>
              <a:gd name="T4" fmla="*/ 682886640 w 1036"/>
              <a:gd name="T5" fmla="*/ 325099514 h 675"/>
              <a:gd name="T6" fmla="*/ 505842949 w 1036"/>
              <a:gd name="T7" fmla="*/ 577115257 h 675"/>
              <a:gd name="T8" fmla="*/ 70255220 w 1036"/>
              <a:gd name="T9" fmla="*/ 748485962 h 675"/>
              <a:gd name="T10" fmla="*/ 59015122 w 1036"/>
              <a:gd name="T11" fmla="*/ 1156751465 h 675"/>
              <a:gd name="T12" fmla="*/ 435586053 w 1036"/>
              <a:gd name="T13" fmla="*/ 1232356188 h 675"/>
              <a:gd name="T14" fmla="*/ 1517527171 w 1036"/>
              <a:gd name="T15" fmla="*/ 1232356188 h 675"/>
              <a:gd name="T16" fmla="*/ 1975595095 w 1036"/>
              <a:gd name="T17" fmla="*/ 1398686578 h 675"/>
              <a:gd name="T18" fmla="*/ 2147483647 w 1036"/>
              <a:gd name="T19" fmla="*/ 1655742635 h 675"/>
              <a:gd name="T20" fmla="*/ 2147483647 w 1036"/>
              <a:gd name="T21" fmla="*/ 1665823265 h 675"/>
              <a:gd name="T22" fmla="*/ 2147483647 w 1036"/>
              <a:gd name="T23" fmla="*/ 1519654134 h 675"/>
              <a:gd name="T24" fmla="*/ 2147483647 w 1036"/>
              <a:gd name="T25" fmla="*/ 1121469261 h 675"/>
              <a:gd name="T26" fmla="*/ 2147483647 w 1036"/>
              <a:gd name="T27" fmla="*/ 733365017 h 675"/>
              <a:gd name="T28" fmla="*/ 2147483647 w 1036"/>
              <a:gd name="T29" fmla="*/ 269656051 h 675"/>
              <a:gd name="T30" fmla="*/ 2147483647 w 1036"/>
              <a:gd name="T31" fmla="*/ 42841882 h 675"/>
              <a:gd name="T32" fmla="*/ 2147483647 w 1036"/>
              <a:gd name="T33" fmla="*/ 7559679 h 675"/>
              <a:gd name="T34" fmla="*/ 2141398689 w 1036"/>
              <a:gd name="T35" fmla="*/ 27720938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462" name="Group 1288"/>
          <p:cNvGrpSpPr>
            <a:grpSpLocks/>
          </p:cNvGrpSpPr>
          <p:nvPr/>
        </p:nvGrpSpPr>
        <p:grpSpPr bwMode="auto">
          <a:xfrm>
            <a:off x="6523513" y="3345831"/>
            <a:ext cx="1945217" cy="933450"/>
            <a:chOff x="2889" y="1631"/>
            <a:chExt cx="980" cy="743"/>
          </a:xfrm>
        </p:grpSpPr>
        <p:sp>
          <p:nvSpPr>
            <p:cNvPr id="4724" name="Rectangle 1289"/>
            <p:cNvSpPr>
              <a:spLocks noChangeArrowheads="1"/>
            </p:cNvSpPr>
            <p:nvPr/>
          </p:nvSpPr>
          <p:spPr bwMode="auto">
            <a:xfrm>
              <a:off x="3046" y="1841"/>
              <a:ext cx="663" cy="53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725" name="AutoShape 1290"/>
            <p:cNvSpPr>
              <a:spLocks noChangeArrowheads="1"/>
            </p:cNvSpPr>
            <p:nvPr/>
          </p:nvSpPr>
          <p:spPr bwMode="auto">
            <a:xfrm>
              <a:off x="2889" y="1631"/>
              <a:ext cx="980" cy="253"/>
            </a:xfrm>
            <a:prstGeom prst="triangle">
              <a:avLst>
                <a:gd name="adj" fmla="val 50000"/>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CCFF"/>
                </a:solidFill>
              </a:endParaRPr>
            </a:p>
          </p:txBody>
        </p:sp>
      </p:grpSp>
      <p:sp>
        <p:nvSpPr>
          <p:cNvPr id="4376" name="Line 1291"/>
          <p:cNvSpPr>
            <a:spLocks noChangeShapeType="1"/>
          </p:cNvSpPr>
          <p:nvPr/>
        </p:nvSpPr>
        <p:spPr bwMode="auto">
          <a:xfrm>
            <a:off x="9347146" y="4184031"/>
            <a:ext cx="218017" cy="120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77" name="Line 1292"/>
          <p:cNvSpPr>
            <a:spLocks noChangeShapeType="1"/>
          </p:cNvSpPr>
          <p:nvPr/>
        </p:nvSpPr>
        <p:spPr bwMode="auto">
          <a:xfrm>
            <a:off x="9476261" y="4104656"/>
            <a:ext cx="372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78" name="Line 1293"/>
          <p:cNvSpPr>
            <a:spLocks noChangeShapeType="1"/>
          </p:cNvSpPr>
          <p:nvPr/>
        </p:nvSpPr>
        <p:spPr bwMode="auto">
          <a:xfrm flipV="1">
            <a:off x="9791645" y="4190384"/>
            <a:ext cx="179917" cy="104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79" name="Line 1294"/>
          <p:cNvSpPr>
            <a:spLocks noChangeShapeType="1"/>
          </p:cNvSpPr>
          <p:nvPr/>
        </p:nvSpPr>
        <p:spPr bwMode="auto">
          <a:xfrm>
            <a:off x="8055977" y="4111006"/>
            <a:ext cx="9059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0" name="Line 1295"/>
          <p:cNvSpPr>
            <a:spLocks noChangeShapeType="1"/>
          </p:cNvSpPr>
          <p:nvPr/>
        </p:nvSpPr>
        <p:spPr bwMode="auto">
          <a:xfrm>
            <a:off x="8449678" y="2958484"/>
            <a:ext cx="679451"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1" name="Line 1296"/>
          <p:cNvSpPr>
            <a:spLocks noChangeShapeType="1"/>
          </p:cNvSpPr>
          <p:nvPr/>
        </p:nvSpPr>
        <p:spPr bwMode="auto">
          <a:xfrm>
            <a:off x="7871828" y="2774331"/>
            <a:ext cx="203200" cy="95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19469" name="Freeform 1297"/>
          <p:cNvSpPr>
            <a:spLocks/>
          </p:cNvSpPr>
          <p:nvPr/>
        </p:nvSpPr>
        <p:spPr bwMode="auto">
          <a:xfrm>
            <a:off x="6815612" y="4749184"/>
            <a:ext cx="4106333" cy="1665287"/>
          </a:xfrm>
          <a:custGeom>
            <a:avLst/>
            <a:gdLst>
              <a:gd name="T0" fmla="*/ 2147483647 w 1940"/>
              <a:gd name="T1" fmla="*/ 65524043 h 1049"/>
              <a:gd name="T2" fmla="*/ 1902718763 w 1940"/>
              <a:gd name="T3" fmla="*/ 315018643 h 1049"/>
              <a:gd name="T4" fmla="*/ 1229836250 w 1940"/>
              <a:gd name="T5" fmla="*/ 171370574 h 1049"/>
              <a:gd name="T6" fmla="*/ 398184688 w 1940"/>
              <a:gd name="T7" fmla="*/ 254534911 h 1049"/>
              <a:gd name="T8" fmla="*/ 35282188 w 1940"/>
              <a:gd name="T9" fmla="*/ 980339693 h 1049"/>
              <a:gd name="T10" fmla="*/ 178931888 w 1940"/>
              <a:gd name="T11" fmla="*/ 1633060760 h 1049"/>
              <a:gd name="T12" fmla="*/ 725805000 w 1940"/>
              <a:gd name="T13" fmla="*/ 1779229778 h 1049"/>
              <a:gd name="T14" fmla="*/ 1431448750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1799391022 h 1049"/>
              <a:gd name="T24" fmla="*/ 2147483647 w 1940"/>
              <a:gd name="T25" fmla="*/ 632558235 h 1049"/>
              <a:gd name="T26" fmla="*/ 2147483647 w 1940"/>
              <a:gd name="T27" fmla="*/ 287297726 h 1049"/>
              <a:gd name="T28" fmla="*/ 2147483647 w 1940"/>
              <a:gd name="T29" fmla="*/ 37801539 h 1049"/>
              <a:gd name="T30" fmla="*/ 2147483647 w 1940"/>
              <a:gd name="T31" fmla="*/ 65524043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383" name="Line 1298"/>
          <p:cNvSpPr>
            <a:spLocks noChangeShapeType="1"/>
          </p:cNvSpPr>
          <p:nvPr/>
        </p:nvSpPr>
        <p:spPr bwMode="auto">
          <a:xfrm rot="16200000" flipV="1">
            <a:off x="9960713" y="5620455"/>
            <a:ext cx="474662" cy="84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4" name="Line 1299"/>
          <p:cNvSpPr>
            <a:spLocks noChangeShapeType="1"/>
          </p:cNvSpPr>
          <p:nvPr/>
        </p:nvSpPr>
        <p:spPr bwMode="auto">
          <a:xfrm rot="5400000" flipV="1">
            <a:off x="10141426" y="5796932"/>
            <a:ext cx="31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5" name="Line 1300"/>
          <p:cNvSpPr>
            <a:spLocks noChangeShapeType="1"/>
          </p:cNvSpPr>
          <p:nvPr/>
        </p:nvSpPr>
        <p:spPr bwMode="auto">
          <a:xfrm rot="16200000" flipH="1">
            <a:off x="10317108" y="5396881"/>
            <a:ext cx="193675" cy="101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6" name="Line 1301"/>
          <p:cNvSpPr>
            <a:spLocks noChangeShapeType="1"/>
          </p:cNvSpPr>
          <p:nvPr/>
        </p:nvSpPr>
        <p:spPr bwMode="auto">
          <a:xfrm>
            <a:off x="9296344" y="5068268"/>
            <a:ext cx="520700" cy="184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7" name="Line 1302"/>
          <p:cNvSpPr>
            <a:spLocks noChangeShapeType="1"/>
          </p:cNvSpPr>
          <p:nvPr/>
        </p:nvSpPr>
        <p:spPr bwMode="auto">
          <a:xfrm flipV="1">
            <a:off x="8468729" y="5055568"/>
            <a:ext cx="429683"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8" name="Line 1303"/>
          <p:cNvSpPr>
            <a:spLocks noChangeShapeType="1"/>
          </p:cNvSpPr>
          <p:nvPr/>
        </p:nvSpPr>
        <p:spPr bwMode="auto">
          <a:xfrm flipV="1">
            <a:off x="8525877" y="5347668"/>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0" name="Line 1305"/>
          <p:cNvSpPr>
            <a:spLocks noChangeShapeType="1"/>
          </p:cNvSpPr>
          <p:nvPr/>
        </p:nvSpPr>
        <p:spPr bwMode="auto">
          <a:xfrm>
            <a:off x="7619945" y="5144468"/>
            <a:ext cx="311151" cy="95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1" name="Line 1306"/>
          <p:cNvSpPr>
            <a:spLocks noChangeShapeType="1"/>
          </p:cNvSpPr>
          <p:nvPr/>
        </p:nvSpPr>
        <p:spPr bwMode="auto">
          <a:xfrm flipV="1">
            <a:off x="7274930" y="5381006"/>
            <a:ext cx="537633" cy="100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4" name="Line 1309"/>
          <p:cNvSpPr>
            <a:spLocks noChangeShapeType="1"/>
          </p:cNvSpPr>
          <p:nvPr/>
        </p:nvSpPr>
        <p:spPr bwMode="auto">
          <a:xfrm flipH="1">
            <a:off x="7842194" y="5436568"/>
            <a:ext cx="237067" cy="20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5" name="Line 1310"/>
          <p:cNvSpPr>
            <a:spLocks noChangeShapeType="1"/>
          </p:cNvSpPr>
          <p:nvPr/>
        </p:nvSpPr>
        <p:spPr bwMode="auto">
          <a:xfrm flipH="1" flipV="1">
            <a:off x="8367128" y="5420696"/>
            <a:ext cx="2116" cy="220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6" name="Line 1311"/>
          <p:cNvSpPr>
            <a:spLocks noChangeShapeType="1"/>
          </p:cNvSpPr>
          <p:nvPr/>
        </p:nvSpPr>
        <p:spPr bwMode="auto">
          <a:xfrm>
            <a:off x="8477196" y="5423871"/>
            <a:ext cx="670983" cy="269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8" name="Line 1313"/>
          <p:cNvSpPr>
            <a:spLocks noChangeShapeType="1"/>
          </p:cNvSpPr>
          <p:nvPr/>
        </p:nvSpPr>
        <p:spPr bwMode="auto">
          <a:xfrm>
            <a:off x="7861244" y="3893518"/>
            <a:ext cx="0" cy="131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9" name="Line 1314"/>
          <p:cNvSpPr>
            <a:spLocks noChangeShapeType="1"/>
          </p:cNvSpPr>
          <p:nvPr/>
        </p:nvSpPr>
        <p:spPr bwMode="auto">
          <a:xfrm flipV="1">
            <a:off x="9588444" y="2863231"/>
            <a:ext cx="165100" cy="873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0" name="Line 1315"/>
          <p:cNvSpPr>
            <a:spLocks noChangeShapeType="1"/>
          </p:cNvSpPr>
          <p:nvPr/>
        </p:nvSpPr>
        <p:spPr bwMode="auto">
          <a:xfrm>
            <a:off x="9359844" y="3036268"/>
            <a:ext cx="0" cy="82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1" name="Line 1316"/>
          <p:cNvSpPr>
            <a:spLocks noChangeShapeType="1"/>
          </p:cNvSpPr>
          <p:nvPr/>
        </p:nvSpPr>
        <p:spPr bwMode="auto">
          <a:xfrm flipV="1">
            <a:off x="9588446" y="2933084"/>
            <a:ext cx="351367"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2" name="Line 1317"/>
          <p:cNvSpPr>
            <a:spLocks noChangeShapeType="1"/>
          </p:cNvSpPr>
          <p:nvPr/>
        </p:nvSpPr>
        <p:spPr bwMode="auto">
          <a:xfrm>
            <a:off x="10075277" y="2931493"/>
            <a:ext cx="0" cy="196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3" name="Line 1318"/>
          <p:cNvSpPr>
            <a:spLocks noChangeShapeType="1"/>
          </p:cNvSpPr>
          <p:nvPr/>
        </p:nvSpPr>
        <p:spPr bwMode="auto">
          <a:xfrm>
            <a:off x="9613844" y="3237881"/>
            <a:ext cx="2518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4" name="Line 1319"/>
          <p:cNvSpPr>
            <a:spLocks noChangeShapeType="1"/>
          </p:cNvSpPr>
          <p:nvPr/>
        </p:nvSpPr>
        <p:spPr bwMode="auto">
          <a:xfrm flipV="1">
            <a:off x="7340546" y="4104656"/>
            <a:ext cx="224367"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5" name="Line 1320"/>
          <p:cNvSpPr>
            <a:spLocks noChangeShapeType="1"/>
          </p:cNvSpPr>
          <p:nvPr/>
        </p:nvSpPr>
        <p:spPr bwMode="auto">
          <a:xfrm>
            <a:off x="10352562" y="3228356"/>
            <a:ext cx="2370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6" name="Line 1321"/>
          <p:cNvSpPr>
            <a:spLocks noChangeShapeType="1"/>
          </p:cNvSpPr>
          <p:nvPr/>
        </p:nvSpPr>
        <p:spPr bwMode="auto">
          <a:xfrm flipH="1">
            <a:off x="9213797" y="3304556"/>
            <a:ext cx="131233" cy="704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7" name="Line 1322"/>
          <p:cNvSpPr>
            <a:spLocks noChangeShapeType="1"/>
          </p:cNvSpPr>
          <p:nvPr/>
        </p:nvSpPr>
        <p:spPr bwMode="auto">
          <a:xfrm flipH="1">
            <a:off x="10003312" y="3304559"/>
            <a:ext cx="148167" cy="727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8" name="Line 1323"/>
          <p:cNvSpPr>
            <a:spLocks noChangeShapeType="1"/>
          </p:cNvSpPr>
          <p:nvPr/>
        </p:nvSpPr>
        <p:spPr bwMode="auto">
          <a:xfrm flipV="1">
            <a:off x="9182044" y="4445971"/>
            <a:ext cx="302684" cy="436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nvGrpSpPr>
          <p:cNvPr id="19492" name="Group 1324"/>
          <p:cNvGrpSpPr>
            <a:grpSpLocks/>
          </p:cNvGrpSpPr>
          <p:nvPr/>
        </p:nvGrpSpPr>
        <p:grpSpPr bwMode="auto">
          <a:xfrm flipH="1">
            <a:off x="7186030" y="4904756"/>
            <a:ext cx="552449" cy="373062"/>
            <a:chOff x="2839" y="3501"/>
            <a:chExt cx="755" cy="803"/>
          </a:xfrm>
        </p:grpSpPr>
        <p:pic>
          <p:nvPicPr>
            <p:cNvPr id="20076" name="Picture 132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7" name="Freeform 132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493" name="Group 1327"/>
          <p:cNvGrpSpPr>
            <a:grpSpLocks/>
          </p:cNvGrpSpPr>
          <p:nvPr/>
        </p:nvGrpSpPr>
        <p:grpSpPr bwMode="auto">
          <a:xfrm flipH="1">
            <a:off x="6762694" y="5325443"/>
            <a:ext cx="643467" cy="406400"/>
            <a:chOff x="2839" y="3501"/>
            <a:chExt cx="755" cy="803"/>
          </a:xfrm>
        </p:grpSpPr>
        <p:pic>
          <p:nvPicPr>
            <p:cNvPr id="20074" name="Picture 132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5" name="Freeform 132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494" name="Group 1330"/>
          <p:cNvGrpSpPr>
            <a:grpSpLocks/>
          </p:cNvGrpSpPr>
          <p:nvPr/>
        </p:nvGrpSpPr>
        <p:grpSpPr bwMode="auto">
          <a:xfrm flipH="1">
            <a:off x="7399810" y="5627068"/>
            <a:ext cx="569384" cy="349250"/>
            <a:chOff x="2839" y="3501"/>
            <a:chExt cx="755" cy="803"/>
          </a:xfrm>
        </p:grpSpPr>
        <p:pic>
          <p:nvPicPr>
            <p:cNvPr id="20072" name="Picture 133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3" name="Freeform 133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495" name="Group 1333"/>
          <p:cNvGrpSpPr>
            <a:grpSpLocks/>
          </p:cNvGrpSpPr>
          <p:nvPr/>
        </p:nvGrpSpPr>
        <p:grpSpPr bwMode="auto">
          <a:xfrm>
            <a:off x="8218963" y="5609609"/>
            <a:ext cx="569383" cy="350837"/>
            <a:chOff x="2839" y="3501"/>
            <a:chExt cx="755" cy="803"/>
          </a:xfrm>
        </p:grpSpPr>
        <p:pic>
          <p:nvPicPr>
            <p:cNvPr id="20070" name="Picture 133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1" name="Freeform 133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pic>
        <p:nvPicPr>
          <p:cNvPr id="19496" name="Picture 1336"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1679" y="2091707"/>
            <a:ext cx="113241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97" name="Group 1337"/>
          <p:cNvGrpSpPr>
            <a:grpSpLocks/>
          </p:cNvGrpSpPr>
          <p:nvPr/>
        </p:nvGrpSpPr>
        <p:grpSpPr bwMode="auto">
          <a:xfrm>
            <a:off x="6970130" y="1917081"/>
            <a:ext cx="554567" cy="385762"/>
            <a:chOff x="2751" y="1851"/>
            <a:chExt cx="462" cy="478"/>
          </a:xfrm>
        </p:grpSpPr>
        <p:pic>
          <p:nvPicPr>
            <p:cNvPr id="20068" name="Picture 1338"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69" name="Picture 1339"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98" name="Group 1340"/>
          <p:cNvGrpSpPr>
            <a:grpSpLocks/>
          </p:cNvGrpSpPr>
          <p:nvPr/>
        </p:nvGrpSpPr>
        <p:grpSpPr bwMode="auto">
          <a:xfrm>
            <a:off x="9738728" y="2766396"/>
            <a:ext cx="520700" cy="169863"/>
            <a:chOff x="4650" y="1129"/>
            <a:chExt cx="246" cy="95"/>
          </a:xfrm>
        </p:grpSpPr>
        <p:sp>
          <p:nvSpPr>
            <p:cNvPr id="200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6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63" name="Group 1344"/>
            <p:cNvGrpSpPr>
              <a:grpSpLocks/>
            </p:cNvGrpSpPr>
            <p:nvPr/>
          </p:nvGrpSpPr>
          <p:grpSpPr bwMode="auto">
            <a:xfrm>
              <a:off x="4699" y="1145"/>
              <a:ext cx="138" cy="29"/>
              <a:chOff x="2468" y="1332"/>
              <a:chExt cx="310" cy="60"/>
            </a:xfrm>
          </p:grpSpPr>
          <p:sp>
            <p:nvSpPr>
              <p:cNvPr id="20066" name="Freeform 13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67" name="Freeform 13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710" name="Line 1347"/>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711" name="Line 1348"/>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499" name="Group 1349"/>
          <p:cNvGrpSpPr>
            <a:grpSpLocks/>
          </p:cNvGrpSpPr>
          <p:nvPr/>
        </p:nvGrpSpPr>
        <p:grpSpPr bwMode="auto">
          <a:xfrm>
            <a:off x="9836096" y="3128346"/>
            <a:ext cx="520700" cy="176213"/>
            <a:chOff x="4650" y="1129"/>
            <a:chExt cx="246" cy="95"/>
          </a:xfrm>
        </p:grpSpPr>
        <p:sp>
          <p:nvSpPr>
            <p:cNvPr id="2005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5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5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55" name="Group 1353"/>
            <p:cNvGrpSpPr>
              <a:grpSpLocks/>
            </p:cNvGrpSpPr>
            <p:nvPr/>
          </p:nvGrpSpPr>
          <p:grpSpPr bwMode="auto">
            <a:xfrm>
              <a:off x="4699" y="1145"/>
              <a:ext cx="138" cy="29"/>
              <a:chOff x="2468" y="1332"/>
              <a:chExt cx="310" cy="60"/>
            </a:xfrm>
          </p:grpSpPr>
          <p:sp>
            <p:nvSpPr>
              <p:cNvPr id="20058" name="Freeform 13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59" name="Freeform 13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702" name="Line 1356"/>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703" name="Line 1357"/>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0" name="Group 1358"/>
          <p:cNvGrpSpPr>
            <a:grpSpLocks/>
          </p:cNvGrpSpPr>
          <p:nvPr/>
        </p:nvGrpSpPr>
        <p:grpSpPr bwMode="auto">
          <a:xfrm>
            <a:off x="9091028" y="2864821"/>
            <a:ext cx="520700" cy="169863"/>
            <a:chOff x="4650" y="1129"/>
            <a:chExt cx="246" cy="95"/>
          </a:xfrm>
        </p:grpSpPr>
        <p:sp>
          <p:nvSpPr>
            <p:cNvPr id="2004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4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4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47" name="Group 1362"/>
            <p:cNvGrpSpPr>
              <a:grpSpLocks/>
            </p:cNvGrpSpPr>
            <p:nvPr/>
          </p:nvGrpSpPr>
          <p:grpSpPr bwMode="auto">
            <a:xfrm>
              <a:off x="4699" y="1145"/>
              <a:ext cx="138" cy="29"/>
              <a:chOff x="2468" y="1332"/>
              <a:chExt cx="310" cy="60"/>
            </a:xfrm>
          </p:grpSpPr>
          <p:sp>
            <p:nvSpPr>
              <p:cNvPr id="20050" name="Freeform 13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51" name="Freeform 13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94" name="Line 1365"/>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95" name="Line 1366"/>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1" name="Group 1367"/>
          <p:cNvGrpSpPr>
            <a:grpSpLocks/>
          </p:cNvGrpSpPr>
          <p:nvPr/>
        </p:nvGrpSpPr>
        <p:grpSpPr bwMode="auto">
          <a:xfrm>
            <a:off x="9105844" y="3128346"/>
            <a:ext cx="520700" cy="169863"/>
            <a:chOff x="4650" y="1129"/>
            <a:chExt cx="246" cy="95"/>
          </a:xfrm>
        </p:grpSpPr>
        <p:sp>
          <p:nvSpPr>
            <p:cNvPr id="200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39" name="Group 1371"/>
            <p:cNvGrpSpPr>
              <a:grpSpLocks/>
            </p:cNvGrpSpPr>
            <p:nvPr/>
          </p:nvGrpSpPr>
          <p:grpSpPr bwMode="auto">
            <a:xfrm>
              <a:off x="4699" y="1145"/>
              <a:ext cx="138" cy="29"/>
              <a:chOff x="2468" y="1332"/>
              <a:chExt cx="310" cy="60"/>
            </a:xfrm>
          </p:grpSpPr>
          <p:sp>
            <p:nvSpPr>
              <p:cNvPr id="20042" name="Freeform 13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43" name="Freeform 13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86" name="Line 1374"/>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87" name="Line 1375"/>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419" name="Line 1376"/>
          <p:cNvSpPr>
            <a:spLocks noChangeShapeType="1"/>
          </p:cNvSpPr>
          <p:nvPr/>
        </p:nvSpPr>
        <p:spPr bwMode="auto">
          <a:xfrm>
            <a:off x="10612910" y="3226768"/>
            <a:ext cx="237067" cy="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nvGrpSpPr>
          <p:cNvPr id="19503" name="Group 1377"/>
          <p:cNvGrpSpPr>
            <a:grpSpLocks/>
          </p:cNvGrpSpPr>
          <p:nvPr/>
        </p:nvGrpSpPr>
        <p:grpSpPr bwMode="auto">
          <a:xfrm>
            <a:off x="9353496" y="4282456"/>
            <a:ext cx="647700" cy="203200"/>
            <a:chOff x="4650" y="1129"/>
            <a:chExt cx="246" cy="95"/>
          </a:xfrm>
        </p:grpSpPr>
        <p:sp>
          <p:nvSpPr>
            <p:cNvPr id="200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31" name="Group 1381"/>
            <p:cNvGrpSpPr>
              <a:grpSpLocks/>
            </p:cNvGrpSpPr>
            <p:nvPr/>
          </p:nvGrpSpPr>
          <p:grpSpPr bwMode="auto">
            <a:xfrm>
              <a:off x="4699" y="1145"/>
              <a:ext cx="138" cy="29"/>
              <a:chOff x="2468" y="1332"/>
              <a:chExt cx="310" cy="60"/>
            </a:xfrm>
          </p:grpSpPr>
          <p:sp>
            <p:nvSpPr>
              <p:cNvPr id="20034" name="Freeform 13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35" name="Freeform 13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78" name="Line 1384"/>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79" name="Line 1385"/>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4" name="Group 1386"/>
          <p:cNvGrpSpPr>
            <a:grpSpLocks/>
          </p:cNvGrpSpPr>
          <p:nvPr/>
        </p:nvGrpSpPr>
        <p:grpSpPr bwMode="auto">
          <a:xfrm>
            <a:off x="8928044" y="4001468"/>
            <a:ext cx="647700" cy="203200"/>
            <a:chOff x="4650" y="1129"/>
            <a:chExt cx="246" cy="95"/>
          </a:xfrm>
        </p:grpSpPr>
        <p:sp>
          <p:nvSpPr>
            <p:cNvPr id="200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23" name="Group 1390"/>
            <p:cNvGrpSpPr>
              <a:grpSpLocks/>
            </p:cNvGrpSpPr>
            <p:nvPr/>
          </p:nvGrpSpPr>
          <p:grpSpPr bwMode="auto">
            <a:xfrm>
              <a:off x="4699" y="1145"/>
              <a:ext cx="138" cy="29"/>
              <a:chOff x="2468" y="1332"/>
              <a:chExt cx="310" cy="60"/>
            </a:xfrm>
          </p:grpSpPr>
          <p:sp>
            <p:nvSpPr>
              <p:cNvPr id="20026" name="Freeform 13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27" name="Freeform 13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70" name="Line 1393"/>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71" name="Line 1394"/>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5" name="Group 1395"/>
          <p:cNvGrpSpPr>
            <a:grpSpLocks/>
          </p:cNvGrpSpPr>
          <p:nvPr/>
        </p:nvGrpSpPr>
        <p:grpSpPr bwMode="auto">
          <a:xfrm>
            <a:off x="9810696" y="4014168"/>
            <a:ext cx="647700" cy="203200"/>
            <a:chOff x="4650" y="1129"/>
            <a:chExt cx="246" cy="95"/>
          </a:xfrm>
        </p:grpSpPr>
        <p:sp>
          <p:nvSpPr>
            <p:cNvPr id="200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15" name="Group 1399"/>
            <p:cNvGrpSpPr>
              <a:grpSpLocks/>
            </p:cNvGrpSpPr>
            <p:nvPr/>
          </p:nvGrpSpPr>
          <p:grpSpPr bwMode="auto">
            <a:xfrm>
              <a:off x="4699" y="1145"/>
              <a:ext cx="138" cy="29"/>
              <a:chOff x="2468" y="1332"/>
              <a:chExt cx="310" cy="60"/>
            </a:xfrm>
          </p:grpSpPr>
          <p:sp>
            <p:nvSpPr>
              <p:cNvPr id="20018" name="Freeform 14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19" name="Freeform 14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62" name="Line 140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63" name="Line 140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6" name="Group 1404"/>
          <p:cNvGrpSpPr>
            <a:grpSpLocks/>
          </p:cNvGrpSpPr>
          <p:nvPr/>
        </p:nvGrpSpPr>
        <p:grpSpPr bwMode="auto">
          <a:xfrm>
            <a:off x="8769296" y="4876184"/>
            <a:ext cx="825500" cy="242887"/>
            <a:chOff x="4650" y="1129"/>
            <a:chExt cx="246" cy="95"/>
          </a:xfrm>
        </p:grpSpPr>
        <p:sp>
          <p:nvSpPr>
            <p:cNvPr id="200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07" name="Group 1408"/>
            <p:cNvGrpSpPr>
              <a:grpSpLocks/>
            </p:cNvGrpSpPr>
            <p:nvPr/>
          </p:nvGrpSpPr>
          <p:grpSpPr bwMode="auto">
            <a:xfrm>
              <a:off x="4699" y="1145"/>
              <a:ext cx="138" cy="29"/>
              <a:chOff x="2468" y="1332"/>
              <a:chExt cx="310" cy="60"/>
            </a:xfrm>
          </p:grpSpPr>
          <p:sp>
            <p:nvSpPr>
              <p:cNvPr id="20010" name="Freeform 14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11" name="Freeform 14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54" name="Line 1411"/>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55" name="Line 1412"/>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7" name="Group 1413"/>
          <p:cNvGrpSpPr>
            <a:grpSpLocks/>
          </p:cNvGrpSpPr>
          <p:nvPr/>
        </p:nvGrpSpPr>
        <p:grpSpPr bwMode="auto">
          <a:xfrm>
            <a:off x="9613844" y="5174634"/>
            <a:ext cx="825500" cy="242887"/>
            <a:chOff x="4650" y="1129"/>
            <a:chExt cx="246" cy="95"/>
          </a:xfrm>
        </p:grpSpPr>
        <p:sp>
          <p:nvSpPr>
            <p:cNvPr id="199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19999" name="Group 1417"/>
            <p:cNvGrpSpPr>
              <a:grpSpLocks/>
            </p:cNvGrpSpPr>
            <p:nvPr/>
          </p:nvGrpSpPr>
          <p:grpSpPr bwMode="auto">
            <a:xfrm>
              <a:off x="4699" y="1145"/>
              <a:ext cx="138" cy="29"/>
              <a:chOff x="2468" y="1332"/>
              <a:chExt cx="310" cy="60"/>
            </a:xfrm>
          </p:grpSpPr>
          <p:sp>
            <p:nvSpPr>
              <p:cNvPr id="20002" name="Freeform 141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03" name="Freeform 141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46" name="Line 1420"/>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47" name="Line 1421"/>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8" name="Group 1422"/>
          <p:cNvGrpSpPr>
            <a:grpSpLocks/>
          </p:cNvGrpSpPr>
          <p:nvPr/>
        </p:nvGrpSpPr>
        <p:grpSpPr bwMode="auto">
          <a:xfrm>
            <a:off x="7814679" y="5219084"/>
            <a:ext cx="825500" cy="242887"/>
            <a:chOff x="4650" y="1129"/>
            <a:chExt cx="246" cy="95"/>
          </a:xfrm>
        </p:grpSpPr>
        <p:sp>
          <p:nvSpPr>
            <p:cNvPr id="199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19991" name="Group 1426"/>
            <p:cNvGrpSpPr>
              <a:grpSpLocks/>
            </p:cNvGrpSpPr>
            <p:nvPr/>
          </p:nvGrpSpPr>
          <p:grpSpPr bwMode="auto">
            <a:xfrm>
              <a:off x="4699" y="1145"/>
              <a:ext cx="138" cy="29"/>
              <a:chOff x="2468" y="1332"/>
              <a:chExt cx="310" cy="60"/>
            </a:xfrm>
          </p:grpSpPr>
          <p:sp>
            <p:nvSpPr>
              <p:cNvPr id="19994" name="Freeform 142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95" name="Freeform 142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38" name="Line 1429"/>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39" name="Line 1430"/>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9" name="Group 1431"/>
          <p:cNvGrpSpPr>
            <a:grpSpLocks/>
          </p:cNvGrpSpPr>
          <p:nvPr/>
        </p:nvGrpSpPr>
        <p:grpSpPr bwMode="auto">
          <a:xfrm>
            <a:off x="7556444" y="4010996"/>
            <a:ext cx="520700" cy="169863"/>
            <a:chOff x="4650" y="1129"/>
            <a:chExt cx="246" cy="95"/>
          </a:xfrm>
        </p:grpSpPr>
        <p:sp>
          <p:nvSpPr>
            <p:cNvPr id="199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19983" name="Group 1435"/>
            <p:cNvGrpSpPr>
              <a:grpSpLocks/>
            </p:cNvGrpSpPr>
            <p:nvPr/>
          </p:nvGrpSpPr>
          <p:grpSpPr bwMode="auto">
            <a:xfrm>
              <a:off x="4699" y="1145"/>
              <a:ext cx="138" cy="29"/>
              <a:chOff x="2468" y="1332"/>
              <a:chExt cx="310" cy="60"/>
            </a:xfrm>
          </p:grpSpPr>
          <p:sp>
            <p:nvSpPr>
              <p:cNvPr id="19986" name="Freeform 14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87" name="Freeform 14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30" name="Line 1438"/>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31" name="Line 1439"/>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10" name="Group 1440"/>
          <p:cNvGrpSpPr>
            <a:grpSpLocks/>
          </p:cNvGrpSpPr>
          <p:nvPr/>
        </p:nvGrpSpPr>
        <p:grpSpPr bwMode="auto">
          <a:xfrm>
            <a:off x="7956496" y="2858471"/>
            <a:ext cx="520700" cy="169863"/>
            <a:chOff x="4650" y="1129"/>
            <a:chExt cx="246" cy="95"/>
          </a:xfrm>
        </p:grpSpPr>
        <p:sp>
          <p:nvSpPr>
            <p:cNvPr id="199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19975" name="Group 1444"/>
            <p:cNvGrpSpPr>
              <a:grpSpLocks/>
            </p:cNvGrpSpPr>
            <p:nvPr/>
          </p:nvGrpSpPr>
          <p:grpSpPr bwMode="auto">
            <a:xfrm>
              <a:off x="4699" y="1145"/>
              <a:ext cx="138" cy="29"/>
              <a:chOff x="2468" y="1332"/>
              <a:chExt cx="310" cy="60"/>
            </a:xfrm>
          </p:grpSpPr>
          <p:sp>
            <p:nvSpPr>
              <p:cNvPr id="19978" name="Freeform 14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79" name="Freeform 14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22" name="Line 1447"/>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23" name="Line 1448"/>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11" name="Group 1449"/>
          <p:cNvGrpSpPr>
            <a:grpSpLocks/>
          </p:cNvGrpSpPr>
          <p:nvPr/>
        </p:nvGrpSpPr>
        <p:grpSpPr bwMode="auto">
          <a:xfrm>
            <a:off x="6968013" y="3871296"/>
            <a:ext cx="675217" cy="352425"/>
            <a:chOff x="2967" y="478"/>
            <a:chExt cx="788" cy="625"/>
          </a:xfrm>
        </p:grpSpPr>
        <p:pic>
          <p:nvPicPr>
            <p:cNvPr id="19970" name="Picture 145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71" name="Picture 1451"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12" name="Group 1452"/>
          <p:cNvGrpSpPr>
            <a:grpSpLocks/>
          </p:cNvGrpSpPr>
          <p:nvPr/>
        </p:nvGrpSpPr>
        <p:grpSpPr bwMode="auto">
          <a:xfrm>
            <a:off x="8995779" y="5374659"/>
            <a:ext cx="751417" cy="420687"/>
            <a:chOff x="2967" y="478"/>
            <a:chExt cx="788" cy="625"/>
          </a:xfrm>
        </p:grpSpPr>
        <p:pic>
          <p:nvPicPr>
            <p:cNvPr id="19968" name="Picture 1453"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9" name="Picture 1454"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13" name="Group 1455"/>
          <p:cNvGrpSpPr>
            <a:grpSpLocks/>
          </p:cNvGrpSpPr>
          <p:nvPr/>
        </p:nvGrpSpPr>
        <p:grpSpPr bwMode="auto">
          <a:xfrm>
            <a:off x="7567028" y="2215534"/>
            <a:ext cx="609600" cy="631825"/>
            <a:chOff x="742" y="2409"/>
            <a:chExt cx="576" cy="881"/>
          </a:xfrm>
        </p:grpSpPr>
        <p:grpSp>
          <p:nvGrpSpPr>
            <p:cNvPr id="19950" name="Group 1456"/>
            <p:cNvGrpSpPr>
              <a:grpSpLocks/>
            </p:cNvGrpSpPr>
            <p:nvPr/>
          </p:nvGrpSpPr>
          <p:grpSpPr bwMode="auto">
            <a:xfrm>
              <a:off x="832" y="2643"/>
              <a:ext cx="376" cy="647"/>
              <a:chOff x="3130" y="3288"/>
              <a:chExt cx="410" cy="742"/>
            </a:xfrm>
          </p:grpSpPr>
          <p:sp>
            <p:nvSpPr>
              <p:cNvPr id="19953"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4"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5"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6"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7"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8"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9"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0"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1"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2"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3"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4"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5"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6"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7"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pic>
          <p:nvPicPr>
            <p:cNvPr id="19951" name="Picture 1472"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8" name="Oval 1473"/>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grpSp>
        <p:nvGrpSpPr>
          <p:cNvPr id="19514" name="Group 1474"/>
          <p:cNvGrpSpPr>
            <a:grpSpLocks/>
          </p:cNvGrpSpPr>
          <p:nvPr/>
        </p:nvGrpSpPr>
        <p:grpSpPr bwMode="auto">
          <a:xfrm>
            <a:off x="10473212" y="5373071"/>
            <a:ext cx="302684" cy="481013"/>
            <a:chOff x="4140" y="429"/>
            <a:chExt cx="1425" cy="2396"/>
          </a:xfrm>
        </p:grpSpPr>
        <p:sp>
          <p:nvSpPr>
            <p:cNvPr id="19918" name="Freeform 1475"/>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65" name="Rectangle 147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920" name="Freeform 1477"/>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21" name="Freeform 1478"/>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68" name="Rectangle 147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923" name="Group 1480"/>
            <p:cNvGrpSpPr>
              <a:grpSpLocks/>
            </p:cNvGrpSpPr>
            <p:nvPr/>
          </p:nvGrpSpPr>
          <p:grpSpPr bwMode="auto">
            <a:xfrm>
              <a:off x="4749" y="668"/>
              <a:ext cx="581" cy="145"/>
              <a:chOff x="614" y="2568"/>
              <a:chExt cx="725" cy="139"/>
            </a:xfrm>
          </p:grpSpPr>
          <p:sp>
            <p:nvSpPr>
              <p:cNvPr id="4594" name="AutoShape 1481"/>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95" name="AutoShape 148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70" name="Rectangle 148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925" name="Group 1484"/>
            <p:cNvGrpSpPr>
              <a:grpSpLocks/>
            </p:cNvGrpSpPr>
            <p:nvPr/>
          </p:nvGrpSpPr>
          <p:grpSpPr bwMode="auto">
            <a:xfrm>
              <a:off x="4747" y="994"/>
              <a:ext cx="581" cy="134"/>
              <a:chOff x="614" y="2568"/>
              <a:chExt cx="725" cy="139"/>
            </a:xfrm>
          </p:grpSpPr>
          <p:sp>
            <p:nvSpPr>
              <p:cNvPr id="4592" name="AutoShape 1485"/>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93" name="AutoShape 148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72" name="Rectangle 148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73" name="Rectangle 148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928" name="Group 1489"/>
            <p:cNvGrpSpPr>
              <a:grpSpLocks/>
            </p:cNvGrpSpPr>
            <p:nvPr/>
          </p:nvGrpSpPr>
          <p:grpSpPr bwMode="auto">
            <a:xfrm>
              <a:off x="4735" y="1627"/>
              <a:ext cx="582" cy="151"/>
              <a:chOff x="614" y="2568"/>
              <a:chExt cx="725" cy="139"/>
            </a:xfrm>
          </p:grpSpPr>
          <p:sp>
            <p:nvSpPr>
              <p:cNvPr id="4590" name="AutoShape 1490"/>
              <p:cNvSpPr>
                <a:spLocks noChangeArrowheads="1"/>
              </p:cNvSpPr>
              <p:nvPr/>
            </p:nvSpPr>
            <p:spPr bwMode="auto">
              <a:xfrm>
                <a:off x="618" y="2579"/>
                <a:ext cx="720" cy="13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91" name="AutoShape 149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19929" name="Freeform 1492"/>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930" name="Group 1493"/>
            <p:cNvGrpSpPr>
              <a:grpSpLocks/>
            </p:cNvGrpSpPr>
            <p:nvPr/>
          </p:nvGrpSpPr>
          <p:grpSpPr bwMode="auto">
            <a:xfrm>
              <a:off x="4739" y="1327"/>
              <a:ext cx="582" cy="139"/>
              <a:chOff x="614" y="2568"/>
              <a:chExt cx="725" cy="139"/>
            </a:xfrm>
          </p:grpSpPr>
          <p:sp>
            <p:nvSpPr>
              <p:cNvPr id="4588" name="AutoShape 1494"/>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89" name="AutoShape 149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77" name="Rectangle 149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932" name="Freeform 1497"/>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33" name="Freeform 1498"/>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80" name="Oval 1499"/>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935" name="Freeform 1500"/>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82" name="AutoShape 150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83" name="AutoShape 150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84" name="Oval 1503"/>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85" name="Oval 1504"/>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fontAlgn="base">
                <a:spcBef>
                  <a:spcPct val="0"/>
                </a:spcBef>
                <a:spcAft>
                  <a:spcPct val="0"/>
                </a:spcAft>
              </a:pPr>
              <a:endParaRPr lang="zh-CN" altLang="zh-CN" sz="1800">
                <a:solidFill>
                  <a:srgbClr val="FF0000"/>
                </a:solidFill>
                <a:cs typeface="Arial" pitchFamily="34" charset="0"/>
              </a:endParaRPr>
            </a:p>
          </p:txBody>
        </p:sp>
        <p:sp>
          <p:nvSpPr>
            <p:cNvPr id="4586" name="Oval 1505"/>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87" name="Rectangle 150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grpSp>
        <p:nvGrpSpPr>
          <p:cNvPr id="19515" name="Group 1507"/>
          <p:cNvGrpSpPr>
            <a:grpSpLocks/>
          </p:cNvGrpSpPr>
          <p:nvPr/>
        </p:nvGrpSpPr>
        <p:grpSpPr bwMode="auto">
          <a:xfrm>
            <a:off x="10051994" y="5674696"/>
            <a:ext cx="302683" cy="481013"/>
            <a:chOff x="4140" y="429"/>
            <a:chExt cx="1425" cy="2396"/>
          </a:xfrm>
        </p:grpSpPr>
        <p:sp>
          <p:nvSpPr>
            <p:cNvPr id="19886" name="Freeform 150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33"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888" name="Freeform 151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9" name="Freeform 151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36"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891" name="Group 1513"/>
            <p:cNvGrpSpPr>
              <a:grpSpLocks/>
            </p:cNvGrpSpPr>
            <p:nvPr/>
          </p:nvGrpSpPr>
          <p:grpSpPr bwMode="auto">
            <a:xfrm>
              <a:off x="4749" y="668"/>
              <a:ext cx="581" cy="145"/>
              <a:chOff x="614" y="2568"/>
              <a:chExt cx="725" cy="139"/>
            </a:xfrm>
          </p:grpSpPr>
          <p:sp>
            <p:nvSpPr>
              <p:cNvPr id="4562" name="AutoShape 1514"/>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63"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38"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893" name="Group 1517"/>
            <p:cNvGrpSpPr>
              <a:grpSpLocks/>
            </p:cNvGrpSpPr>
            <p:nvPr/>
          </p:nvGrpSpPr>
          <p:grpSpPr bwMode="auto">
            <a:xfrm>
              <a:off x="4747" y="994"/>
              <a:ext cx="581" cy="134"/>
              <a:chOff x="614" y="2568"/>
              <a:chExt cx="725" cy="139"/>
            </a:xfrm>
          </p:grpSpPr>
          <p:sp>
            <p:nvSpPr>
              <p:cNvPr id="4560" name="AutoShape 1518"/>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61"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40"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41"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896" name="Group 1522"/>
            <p:cNvGrpSpPr>
              <a:grpSpLocks/>
            </p:cNvGrpSpPr>
            <p:nvPr/>
          </p:nvGrpSpPr>
          <p:grpSpPr bwMode="auto">
            <a:xfrm>
              <a:off x="4735" y="1627"/>
              <a:ext cx="582" cy="151"/>
              <a:chOff x="614" y="2568"/>
              <a:chExt cx="725" cy="139"/>
            </a:xfrm>
          </p:grpSpPr>
          <p:sp>
            <p:nvSpPr>
              <p:cNvPr id="4558" name="AutoShape 1523"/>
              <p:cNvSpPr>
                <a:spLocks noChangeArrowheads="1"/>
              </p:cNvSpPr>
              <p:nvPr/>
            </p:nvSpPr>
            <p:spPr bwMode="auto">
              <a:xfrm>
                <a:off x="618" y="2579"/>
                <a:ext cx="720" cy="13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9"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19897" name="Freeform 152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898" name="Group 1526"/>
            <p:cNvGrpSpPr>
              <a:grpSpLocks/>
            </p:cNvGrpSpPr>
            <p:nvPr/>
          </p:nvGrpSpPr>
          <p:grpSpPr bwMode="auto">
            <a:xfrm>
              <a:off x="4739" y="1327"/>
              <a:ext cx="582" cy="139"/>
              <a:chOff x="614" y="2568"/>
              <a:chExt cx="725" cy="139"/>
            </a:xfrm>
          </p:grpSpPr>
          <p:sp>
            <p:nvSpPr>
              <p:cNvPr id="4556" name="AutoShape 1527"/>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7"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45"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900" name="Freeform 153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01" name="Freeform 153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48" name="Oval 1532"/>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903" name="Freeform 153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50"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1"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2" name="Oval 1536"/>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3" name="Oval 1537"/>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fontAlgn="base">
                <a:spcBef>
                  <a:spcPct val="0"/>
                </a:spcBef>
                <a:spcAft>
                  <a:spcPct val="0"/>
                </a:spcAft>
              </a:pPr>
              <a:endParaRPr lang="zh-CN" altLang="zh-CN" sz="1800">
                <a:solidFill>
                  <a:srgbClr val="FF0000"/>
                </a:solidFill>
                <a:cs typeface="Arial" pitchFamily="34" charset="0"/>
              </a:endParaRPr>
            </a:p>
          </p:txBody>
        </p:sp>
        <p:sp>
          <p:nvSpPr>
            <p:cNvPr id="4554" name="Oval 1538"/>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5"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grpSp>
        <p:nvGrpSpPr>
          <p:cNvPr id="19516" name="Group 1540"/>
          <p:cNvGrpSpPr>
            <a:grpSpLocks/>
          </p:cNvGrpSpPr>
          <p:nvPr/>
        </p:nvGrpSpPr>
        <p:grpSpPr bwMode="auto">
          <a:xfrm>
            <a:off x="6555263" y="2413968"/>
            <a:ext cx="713316" cy="407988"/>
            <a:chOff x="877" y="1008"/>
            <a:chExt cx="2747" cy="2591"/>
          </a:xfrm>
        </p:grpSpPr>
        <p:pic>
          <p:nvPicPr>
            <p:cNvPr id="19863" name="Picture 1541"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4" name="Picture 1542"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5" name="Freeform 1543"/>
            <p:cNvSpPr>
              <a:spLocks/>
            </p:cNvSpPr>
            <p:nvPr/>
          </p:nvSpPr>
          <p:spPr bwMode="auto">
            <a:xfrm>
              <a:off x="1753" y="1603"/>
              <a:ext cx="1807" cy="1322"/>
            </a:xfrm>
            <a:custGeom>
              <a:avLst/>
              <a:gdLst>
                <a:gd name="T0" fmla="*/ 44 w 2982"/>
                <a:gd name="T1" fmla="*/ 0 h 2442"/>
                <a:gd name="T2" fmla="*/ 0 w 2982"/>
                <a:gd name="T3" fmla="*/ 81 h 2442"/>
                <a:gd name="T4" fmla="*/ 196 w 2982"/>
                <a:gd name="T5" fmla="*/ 114 h 2442"/>
                <a:gd name="T6" fmla="*/ 244 w 2982"/>
                <a:gd name="T7" fmla="*/ 15 h 2442"/>
                <a:gd name="T8" fmla="*/ 4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pic>
          <p:nvPicPr>
            <p:cNvPr id="19866" name="Picture 1544"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7" name="Freeform 1545"/>
            <p:cNvSpPr>
              <a:spLocks/>
            </p:cNvSpPr>
            <p:nvPr/>
          </p:nvSpPr>
          <p:spPr bwMode="auto">
            <a:xfrm>
              <a:off x="2082" y="1564"/>
              <a:ext cx="1531" cy="246"/>
            </a:xfrm>
            <a:custGeom>
              <a:avLst/>
              <a:gdLst>
                <a:gd name="T0" fmla="*/ 1 w 2528"/>
                <a:gd name="T1" fmla="*/ 0 h 455"/>
                <a:gd name="T2" fmla="*/ 206 w 2528"/>
                <a:gd name="T3" fmla="*/ 16 h 455"/>
                <a:gd name="T4" fmla="*/ 202 w 2528"/>
                <a:gd name="T5" fmla="*/ 21 h 455"/>
                <a:gd name="T6" fmla="*/ 0 w 2528"/>
                <a:gd name="T7" fmla="*/ 4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68" name="Freeform 1546"/>
            <p:cNvSpPr>
              <a:spLocks/>
            </p:cNvSpPr>
            <p:nvPr/>
          </p:nvSpPr>
          <p:spPr bwMode="auto">
            <a:xfrm>
              <a:off x="1737" y="1562"/>
              <a:ext cx="425" cy="1024"/>
            </a:xfrm>
            <a:custGeom>
              <a:avLst/>
              <a:gdLst>
                <a:gd name="T0" fmla="*/ 47 w 702"/>
                <a:gd name="T1" fmla="*/ 0 h 1893"/>
                <a:gd name="T2" fmla="*/ 0 w 702"/>
                <a:gd name="T3" fmla="*/ 87 h 1893"/>
                <a:gd name="T4" fmla="*/ 9 w 702"/>
                <a:gd name="T5" fmla="*/ 88 h 1893"/>
                <a:gd name="T6" fmla="*/ 57 w 702"/>
                <a:gd name="T7" fmla="*/ 2 h 1893"/>
                <a:gd name="T8" fmla="*/ 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69" name="Freeform 1547"/>
            <p:cNvSpPr>
              <a:spLocks/>
            </p:cNvSpPr>
            <p:nvPr/>
          </p:nvSpPr>
          <p:spPr bwMode="auto">
            <a:xfrm>
              <a:off x="3144" y="1745"/>
              <a:ext cx="458" cy="1182"/>
            </a:xfrm>
            <a:custGeom>
              <a:avLst/>
              <a:gdLst>
                <a:gd name="T0" fmla="*/ 62 w 756"/>
                <a:gd name="T1" fmla="*/ 0 h 2184"/>
                <a:gd name="T2" fmla="*/ 12 w 756"/>
                <a:gd name="T3" fmla="*/ 101 h 2184"/>
                <a:gd name="T4" fmla="*/ 0 w 756"/>
                <a:gd name="T5" fmla="*/ 100 h 2184"/>
                <a:gd name="T6" fmla="*/ 49 w 756"/>
                <a:gd name="T7" fmla="*/ 3 h 2184"/>
                <a:gd name="T8" fmla="*/ 6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0" name="Freeform 1548"/>
            <p:cNvSpPr>
              <a:spLocks/>
            </p:cNvSpPr>
            <p:nvPr/>
          </p:nvSpPr>
          <p:spPr bwMode="auto">
            <a:xfrm>
              <a:off x="1732" y="2534"/>
              <a:ext cx="1680" cy="399"/>
            </a:xfrm>
            <a:custGeom>
              <a:avLst/>
              <a:gdLst>
                <a:gd name="T0" fmla="*/ 2 w 2773"/>
                <a:gd name="T1" fmla="*/ 0 h 738"/>
                <a:gd name="T2" fmla="*/ 0 w 2773"/>
                <a:gd name="T3" fmla="*/ 5 h 738"/>
                <a:gd name="T4" fmla="*/ 199 w 2773"/>
                <a:gd name="T5" fmla="*/ 34 h 738"/>
                <a:gd name="T6" fmla="*/ 194 w 2773"/>
                <a:gd name="T7" fmla="*/ 28 h 738"/>
                <a:gd name="T8" fmla="*/ 2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1" name="Freeform 1549"/>
            <p:cNvSpPr>
              <a:spLocks/>
            </p:cNvSpPr>
            <p:nvPr/>
          </p:nvSpPr>
          <p:spPr bwMode="auto">
            <a:xfrm>
              <a:off x="3195" y="1755"/>
              <a:ext cx="429" cy="1187"/>
            </a:xfrm>
            <a:custGeom>
              <a:avLst/>
              <a:gdLst>
                <a:gd name="T0" fmla="*/ 86 w 637"/>
                <a:gd name="T1" fmla="*/ 0 h 1659"/>
                <a:gd name="T2" fmla="*/ 88 w 637"/>
                <a:gd name="T3" fmla="*/ 0 h 1659"/>
                <a:gd name="T4" fmla="*/ 9 w 637"/>
                <a:gd name="T5" fmla="*/ 311 h 1659"/>
                <a:gd name="T6" fmla="*/ 0 w 637"/>
                <a:gd name="T7" fmla="*/ 308 h 1659"/>
                <a:gd name="T8" fmla="*/ 86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2" name="Freeform 1550"/>
            <p:cNvSpPr>
              <a:spLocks/>
            </p:cNvSpPr>
            <p:nvPr/>
          </p:nvSpPr>
          <p:spPr bwMode="auto">
            <a:xfrm>
              <a:off x="1734" y="2587"/>
              <a:ext cx="1494" cy="394"/>
            </a:xfrm>
            <a:custGeom>
              <a:avLst/>
              <a:gdLst>
                <a:gd name="T0" fmla="*/ 0 w 2216"/>
                <a:gd name="T1" fmla="*/ 0 h 550"/>
                <a:gd name="T2" fmla="*/ 1 w 2216"/>
                <a:gd name="T3" fmla="*/ 11 h 550"/>
                <a:gd name="T4" fmla="*/ 301 w 2216"/>
                <a:gd name="T5" fmla="*/ 104 h 550"/>
                <a:gd name="T6" fmla="*/ 309 w 2216"/>
                <a:gd name="T7" fmla="*/ 93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873" name="Group 1551"/>
            <p:cNvGrpSpPr>
              <a:grpSpLocks/>
            </p:cNvGrpSpPr>
            <p:nvPr/>
          </p:nvGrpSpPr>
          <p:grpSpPr bwMode="auto">
            <a:xfrm>
              <a:off x="1709" y="3008"/>
              <a:ext cx="507" cy="234"/>
              <a:chOff x="1740" y="2642"/>
              <a:chExt cx="752" cy="327"/>
            </a:xfrm>
          </p:grpSpPr>
          <p:sp>
            <p:nvSpPr>
              <p:cNvPr id="19880" name="Freeform 155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1" name="Freeform 155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2" name="Freeform 155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3" name="Freeform 155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4" name="Freeform 155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5" name="Freeform 155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19874" name="Freeform 1558"/>
            <p:cNvSpPr>
              <a:spLocks/>
            </p:cNvSpPr>
            <p:nvPr/>
          </p:nvSpPr>
          <p:spPr bwMode="auto">
            <a:xfrm>
              <a:off x="2577" y="3043"/>
              <a:ext cx="614" cy="514"/>
            </a:xfrm>
            <a:custGeom>
              <a:avLst/>
              <a:gdLst>
                <a:gd name="T0" fmla="*/ 1 w 990"/>
                <a:gd name="T1" fmla="*/ 85 h 792"/>
                <a:gd name="T2" fmla="*/ 91 w 990"/>
                <a:gd name="T3" fmla="*/ 0 h 792"/>
                <a:gd name="T4" fmla="*/ 91 w 990"/>
                <a:gd name="T5" fmla="*/ 6 h 792"/>
                <a:gd name="T6" fmla="*/ 0 w 990"/>
                <a:gd name="T7" fmla="*/ 92 h 792"/>
                <a:gd name="T8" fmla="*/ 1 w 990"/>
                <a:gd name="T9" fmla="*/ 8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5" name="Freeform 1559"/>
            <p:cNvSpPr>
              <a:spLocks/>
            </p:cNvSpPr>
            <p:nvPr/>
          </p:nvSpPr>
          <p:spPr bwMode="auto">
            <a:xfrm>
              <a:off x="1010" y="3084"/>
              <a:ext cx="1571" cy="469"/>
            </a:xfrm>
            <a:custGeom>
              <a:avLst/>
              <a:gdLst>
                <a:gd name="T0" fmla="*/ 1 w 2532"/>
                <a:gd name="T1" fmla="*/ 0 h 723"/>
                <a:gd name="T2" fmla="*/ 4 w 2532"/>
                <a:gd name="T3" fmla="*/ 0 h 723"/>
                <a:gd name="T4" fmla="*/ 233 w 2532"/>
                <a:gd name="T5" fmla="*/ 78 h 723"/>
                <a:gd name="T6" fmla="*/ 233 w 2532"/>
                <a:gd name="T7" fmla="*/ 83 h 723"/>
                <a:gd name="T8" fmla="*/ 0 w 2532"/>
                <a:gd name="T9" fmla="*/ 3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6" name="Freeform 1560"/>
            <p:cNvSpPr>
              <a:spLocks/>
            </p:cNvSpPr>
            <p:nvPr/>
          </p:nvSpPr>
          <p:spPr bwMode="auto">
            <a:xfrm>
              <a:off x="1011" y="2998"/>
              <a:ext cx="17" cy="95"/>
            </a:xfrm>
            <a:custGeom>
              <a:avLst/>
              <a:gdLst>
                <a:gd name="T0" fmla="*/ 3 w 26"/>
                <a:gd name="T1" fmla="*/ 1 h 147"/>
                <a:gd name="T2" fmla="*/ 3 w 26"/>
                <a:gd name="T3" fmla="*/ 16 h 147"/>
                <a:gd name="T4" fmla="*/ 0 w 26"/>
                <a:gd name="T5" fmla="*/ 16 h 147"/>
                <a:gd name="T6" fmla="*/ 1 w 26"/>
                <a:gd name="T7" fmla="*/ 0 h 147"/>
                <a:gd name="T8" fmla="*/ 3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7" name="Freeform 1561"/>
            <p:cNvSpPr>
              <a:spLocks/>
            </p:cNvSpPr>
            <p:nvPr/>
          </p:nvSpPr>
          <p:spPr bwMode="auto">
            <a:xfrm>
              <a:off x="1012" y="2611"/>
              <a:ext cx="730" cy="393"/>
            </a:xfrm>
            <a:custGeom>
              <a:avLst/>
              <a:gdLst>
                <a:gd name="T0" fmla="*/ 108 w 1176"/>
                <a:gd name="T1" fmla="*/ 0 h 606"/>
                <a:gd name="T2" fmla="*/ 0 w 1176"/>
                <a:gd name="T3" fmla="*/ 69 h 606"/>
                <a:gd name="T4" fmla="*/ 2 w 1176"/>
                <a:gd name="T5" fmla="*/ 69 h 606"/>
                <a:gd name="T6" fmla="*/ 108 w 1176"/>
                <a:gd name="T7" fmla="*/ 2 h 606"/>
                <a:gd name="T8" fmla="*/ 108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8" name="Freeform 1562"/>
            <p:cNvSpPr>
              <a:spLocks/>
            </p:cNvSpPr>
            <p:nvPr/>
          </p:nvSpPr>
          <p:spPr bwMode="auto">
            <a:xfrm>
              <a:off x="1061" y="3018"/>
              <a:ext cx="1490" cy="451"/>
            </a:xfrm>
            <a:custGeom>
              <a:avLst/>
              <a:gdLst>
                <a:gd name="T0" fmla="*/ 1 w 2532"/>
                <a:gd name="T1" fmla="*/ 0 h 723"/>
                <a:gd name="T2" fmla="*/ 2 w 2532"/>
                <a:gd name="T3" fmla="*/ 0 h 723"/>
                <a:gd name="T4" fmla="*/ 179 w 2532"/>
                <a:gd name="T5" fmla="*/ 64 h 723"/>
                <a:gd name="T6" fmla="*/ 178 w 2532"/>
                <a:gd name="T7" fmla="*/ 68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9" name="Freeform 1563"/>
            <p:cNvSpPr>
              <a:spLocks/>
            </p:cNvSpPr>
            <p:nvPr/>
          </p:nvSpPr>
          <p:spPr bwMode="auto">
            <a:xfrm flipV="1">
              <a:off x="2549" y="2986"/>
              <a:ext cx="608" cy="467"/>
            </a:xfrm>
            <a:custGeom>
              <a:avLst/>
              <a:gdLst>
                <a:gd name="T0" fmla="*/ 0 w 2532"/>
                <a:gd name="T1" fmla="*/ 0 h 723"/>
                <a:gd name="T2" fmla="*/ 0 w 2532"/>
                <a:gd name="T3" fmla="*/ 0 h 723"/>
                <a:gd name="T4" fmla="*/ 2 w 2532"/>
                <a:gd name="T5" fmla="*/ 76 h 723"/>
                <a:gd name="T6" fmla="*/ 2 w 2532"/>
                <a:gd name="T7" fmla="*/ 81 h 723"/>
                <a:gd name="T8" fmla="*/ 0 w 2532"/>
                <a:gd name="T9" fmla="*/ 3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517" name="Group 1564"/>
          <p:cNvGrpSpPr>
            <a:grpSpLocks/>
          </p:cNvGrpSpPr>
          <p:nvPr/>
        </p:nvGrpSpPr>
        <p:grpSpPr bwMode="auto">
          <a:xfrm>
            <a:off x="8648644" y="5857259"/>
            <a:ext cx="632884" cy="407987"/>
            <a:chOff x="877" y="1008"/>
            <a:chExt cx="2747" cy="2591"/>
          </a:xfrm>
        </p:grpSpPr>
        <p:pic>
          <p:nvPicPr>
            <p:cNvPr id="19840" name="Picture 15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41" name="Picture 15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42" name="Freeform 1567"/>
            <p:cNvSpPr>
              <a:spLocks/>
            </p:cNvSpPr>
            <p:nvPr/>
          </p:nvSpPr>
          <p:spPr bwMode="auto">
            <a:xfrm>
              <a:off x="1753" y="1603"/>
              <a:ext cx="1807" cy="1322"/>
            </a:xfrm>
            <a:custGeom>
              <a:avLst/>
              <a:gdLst>
                <a:gd name="T0" fmla="*/ 44 w 2982"/>
                <a:gd name="T1" fmla="*/ 0 h 2442"/>
                <a:gd name="T2" fmla="*/ 0 w 2982"/>
                <a:gd name="T3" fmla="*/ 81 h 2442"/>
                <a:gd name="T4" fmla="*/ 196 w 2982"/>
                <a:gd name="T5" fmla="*/ 114 h 2442"/>
                <a:gd name="T6" fmla="*/ 244 w 2982"/>
                <a:gd name="T7" fmla="*/ 15 h 2442"/>
                <a:gd name="T8" fmla="*/ 4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pic>
          <p:nvPicPr>
            <p:cNvPr id="19843" name="Picture 15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44" name="Freeform 1569"/>
            <p:cNvSpPr>
              <a:spLocks/>
            </p:cNvSpPr>
            <p:nvPr/>
          </p:nvSpPr>
          <p:spPr bwMode="auto">
            <a:xfrm>
              <a:off x="2082" y="1564"/>
              <a:ext cx="1531" cy="246"/>
            </a:xfrm>
            <a:custGeom>
              <a:avLst/>
              <a:gdLst>
                <a:gd name="T0" fmla="*/ 1 w 2528"/>
                <a:gd name="T1" fmla="*/ 0 h 455"/>
                <a:gd name="T2" fmla="*/ 206 w 2528"/>
                <a:gd name="T3" fmla="*/ 16 h 455"/>
                <a:gd name="T4" fmla="*/ 202 w 2528"/>
                <a:gd name="T5" fmla="*/ 21 h 455"/>
                <a:gd name="T6" fmla="*/ 0 w 2528"/>
                <a:gd name="T7" fmla="*/ 4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45" name="Freeform 1570"/>
            <p:cNvSpPr>
              <a:spLocks/>
            </p:cNvSpPr>
            <p:nvPr/>
          </p:nvSpPr>
          <p:spPr bwMode="auto">
            <a:xfrm>
              <a:off x="1737" y="1562"/>
              <a:ext cx="425" cy="1024"/>
            </a:xfrm>
            <a:custGeom>
              <a:avLst/>
              <a:gdLst>
                <a:gd name="T0" fmla="*/ 47 w 702"/>
                <a:gd name="T1" fmla="*/ 0 h 1893"/>
                <a:gd name="T2" fmla="*/ 0 w 702"/>
                <a:gd name="T3" fmla="*/ 87 h 1893"/>
                <a:gd name="T4" fmla="*/ 9 w 702"/>
                <a:gd name="T5" fmla="*/ 88 h 1893"/>
                <a:gd name="T6" fmla="*/ 57 w 702"/>
                <a:gd name="T7" fmla="*/ 2 h 1893"/>
                <a:gd name="T8" fmla="*/ 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46" name="Freeform 1571"/>
            <p:cNvSpPr>
              <a:spLocks/>
            </p:cNvSpPr>
            <p:nvPr/>
          </p:nvSpPr>
          <p:spPr bwMode="auto">
            <a:xfrm>
              <a:off x="3144" y="1745"/>
              <a:ext cx="458" cy="1182"/>
            </a:xfrm>
            <a:custGeom>
              <a:avLst/>
              <a:gdLst>
                <a:gd name="T0" fmla="*/ 62 w 756"/>
                <a:gd name="T1" fmla="*/ 0 h 2184"/>
                <a:gd name="T2" fmla="*/ 12 w 756"/>
                <a:gd name="T3" fmla="*/ 101 h 2184"/>
                <a:gd name="T4" fmla="*/ 0 w 756"/>
                <a:gd name="T5" fmla="*/ 100 h 2184"/>
                <a:gd name="T6" fmla="*/ 49 w 756"/>
                <a:gd name="T7" fmla="*/ 3 h 2184"/>
                <a:gd name="T8" fmla="*/ 6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47" name="Freeform 1572"/>
            <p:cNvSpPr>
              <a:spLocks/>
            </p:cNvSpPr>
            <p:nvPr/>
          </p:nvSpPr>
          <p:spPr bwMode="auto">
            <a:xfrm>
              <a:off x="1732" y="2534"/>
              <a:ext cx="1680" cy="399"/>
            </a:xfrm>
            <a:custGeom>
              <a:avLst/>
              <a:gdLst>
                <a:gd name="T0" fmla="*/ 2 w 2773"/>
                <a:gd name="T1" fmla="*/ 0 h 738"/>
                <a:gd name="T2" fmla="*/ 0 w 2773"/>
                <a:gd name="T3" fmla="*/ 5 h 738"/>
                <a:gd name="T4" fmla="*/ 199 w 2773"/>
                <a:gd name="T5" fmla="*/ 34 h 738"/>
                <a:gd name="T6" fmla="*/ 194 w 2773"/>
                <a:gd name="T7" fmla="*/ 28 h 738"/>
                <a:gd name="T8" fmla="*/ 2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48" name="Freeform 1573"/>
            <p:cNvSpPr>
              <a:spLocks/>
            </p:cNvSpPr>
            <p:nvPr/>
          </p:nvSpPr>
          <p:spPr bwMode="auto">
            <a:xfrm>
              <a:off x="3195" y="1755"/>
              <a:ext cx="429" cy="1187"/>
            </a:xfrm>
            <a:custGeom>
              <a:avLst/>
              <a:gdLst>
                <a:gd name="T0" fmla="*/ 86 w 637"/>
                <a:gd name="T1" fmla="*/ 0 h 1659"/>
                <a:gd name="T2" fmla="*/ 88 w 637"/>
                <a:gd name="T3" fmla="*/ 0 h 1659"/>
                <a:gd name="T4" fmla="*/ 9 w 637"/>
                <a:gd name="T5" fmla="*/ 311 h 1659"/>
                <a:gd name="T6" fmla="*/ 0 w 637"/>
                <a:gd name="T7" fmla="*/ 308 h 1659"/>
                <a:gd name="T8" fmla="*/ 86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49" name="Freeform 1574"/>
            <p:cNvSpPr>
              <a:spLocks/>
            </p:cNvSpPr>
            <p:nvPr/>
          </p:nvSpPr>
          <p:spPr bwMode="auto">
            <a:xfrm>
              <a:off x="1734" y="2587"/>
              <a:ext cx="1494" cy="394"/>
            </a:xfrm>
            <a:custGeom>
              <a:avLst/>
              <a:gdLst>
                <a:gd name="T0" fmla="*/ 0 w 2216"/>
                <a:gd name="T1" fmla="*/ 0 h 550"/>
                <a:gd name="T2" fmla="*/ 1 w 2216"/>
                <a:gd name="T3" fmla="*/ 11 h 550"/>
                <a:gd name="T4" fmla="*/ 301 w 2216"/>
                <a:gd name="T5" fmla="*/ 104 h 550"/>
                <a:gd name="T6" fmla="*/ 309 w 2216"/>
                <a:gd name="T7" fmla="*/ 93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850" name="Group 1575"/>
            <p:cNvGrpSpPr>
              <a:grpSpLocks/>
            </p:cNvGrpSpPr>
            <p:nvPr/>
          </p:nvGrpSpPr>
          <p:grpSpPr bwMode="auto">
            <a:xfrm>
              <a:off x="1709" y="3008"/>
              <a:ext cx="507" cy="234"/>
              <a:chOff x="1740" y="2642"/>
              <a:chExt cx="752" cy="327"/>
            </a:xfrm>
          </p:grpSpPr>
          <p:sp>
            <p:nvSpPr>
              <p:cNvPr id="19857" name="Freeform 15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8" name="Freeform 15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9" name="Freeform 15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60" name="Freeform 15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61" name="Freeform 15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62" name="Freeform 15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19851" name="Freeform 1582"/>
            <p:cNvSpPr>
              <a:spLocks/>
            </p:cNvSpPr>
            <p:nvPr/>
          </p:nvSpPr>
          <p:spPr bwMode="auto">
            <a:xfrm>
              <a:off x="2577" y="3043"/>
              <a:ext cx="614" cy="514"/>
            </a:xfrm>
            <a:custGeom>
              <a:avLst/>
              <a:gdLst>
                <a:gd name="T0" fmla="*/ 1 w 990"/>
                <a:gd name="T1" fmla="*/ 85 h 792"/>
                <a:gd name="T2" fmla="*/ 91 w 990"/>
                <a:gd name="T3" fmla="*/ 0 h 792"/>
                <a:gd name="T4" fmla="*/ 91 w 990"/>
                <a:gd name="T5" fmla="*/ 6 h 792"/>
                <a:gd name="T6" fmla="*/ 0 w 990"/>
                <a:gd name="T7" fmla="*/ 92 h 792"/>
                <a:gd name="T8" fmla="*/ 1 w 990"/>
                <a:gd name="T9" fmla="*/ 8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2" name="Freeform 1583"/>
            <p:cNvSpPr>
              <a:spLocks/>
            </p:cNvSpPr>
            <p:nvPr/>
          </p:nvSpPr>
          <p:spPr bwMode="auto">
            <a:xfrm>
              <a:off x="1010" y="3084"/>
              <a:ext cx="1571" cy="469"/>
            </a:xfrm>
            <a:custGeom>
              <a:avLst/>
              <a:gdLst>
                <a:gd name="T0" fmla="*/ 1 w 2532"/>
                <a:gd name="T1" fmla="*/ 0 h 723"/>
                <a:gd name="T2" fmla="*/ 4 w 2532"/>
                <a:gd name="T3" fmla="*/ 0 h 723"/>
                <a:gd name="T4" fmla="*/ 233 w 2532"/>
                <a:gd name="T5" fmla="*/ 78 h 723"/>
                <a:gd name="T6" fmla="*/ 233 w 2532"/>
                <a:gd name="T7" fmla="*/ 83 h 723"/>
                <a:gd name="T8" fmla="*/ 0 w 2532"/>
                <a:gd name="T9" fmla="*/ 3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3" name="Freeform 1584"/>
            <p:cNvSpPr>
              <a:spLocks/>
            </p:cNvSpPr>
            <p:nvPr/>
          </p:nvSpPr>
          <p:spPr bwMode="auto">
            <a:xfrm>
              <a:off x="1011" y="2998"/>
              <a:ext cx="17" cy="95"/>
            </a:xfrm>
            <a:custGeom>
              <a:avLst/>
              <a:gdLst>
                <a:gd name="T0" fmla="*/ 3 w 26"/>
                <a:gd name="T1" fmla="*/ 1 h 147"/>
                <a:gd name="T2" fmla="*/ 3 w 26"/>
                <a:gd name="T3" fmla="*/ 16 h 147"/>
                <a:gd name="T4" fmla="*/ 0 w 26"/>
                <a:gd name="T5" fmla="*/ 16 h 147"/>
                <a:gd name="T6" fmla="*/ 1 w 26"/>
                <a:gd name="T7" fmla="*/ 0 h 147"/>
                <a:gd name="T8" fmla="*/ 3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4" name="Freeform 1585"/>
            <p:cNvSpPr>
              <a:spLocks/>
            </p:cNvSpPr>
            <p:nvPr/>
          </p:nvSpPr>
          <p:spPr bwMode="auto">
            <a:xfrm>
              <a:off x="1012" y="2611"/>
              <a:ext cx="730" cy="393"/>
            </a:xfrm>
            <a:custGeom>
              <a:avLst/>
              <a:gdLst>
                <a:gd name="T0" fmla="*/ 108 w 1176"/>
                <a:gd name="T1" fmla="*/ 0 h 606"/>
                <a:gd name="T2" fmla="*/ 0 w 1176"/>
                <a:gd name="T3" fmla="*/ 69 h 606"/>
                <a:gd name="T4" fmla="*/ 2 w 1176"/>
                <a:gd name="T5" fmla="*/ 69 h 606"/>
                <a:gd name="T6" fmla="*/ 108 w 1176"/>
                <a:gd name="T7" fmla="*/ 2 h 606"/>
                <a:gd name="T8" fmla="*/ 108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5" name="Freeform 1586"/>
            <p:cNvSpPr>
              <a:spLocks/>
            </p:cNvSpPr>
            <p:nvPr/>
          </p:nvSpPr>
          <p:spPr bwMode="auto">
            <a:xfrm>
              <a:off x="1061" y="3018"/>
              <a:ext cx="1490" cy="451"/>
            </a:xfrm>
            <a:custGeom>
              <a:avLst/>
              <a:gdLst>
                <a:gd name="T0" fmla="*/ 1 w 2532"/>
                <a:gd name="T1" fmla="*/ 0 h 723"/>
                <a:gd name="T2" fmla="*/ 2 w 2532"/>
                <a:gd name="T3" fmla="*/ 0 h 723"/>
                <a:gd name="T4" fmla="*/ 179 w 2532"/>
                <a:gd name="T5" fmla="*/ 64 h 723"/>
                <a:gd name="T6" fmla="*/ 178 w 2532"/>
                <a:gd name="T7" fmla="*/ 68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6" name="Freeform 1587"/>
            <p:cNvSpPr>
              <a:spLocks/>
            </p:cNvSpPr>
            <p:nvPr/>
          </p:nvSpPr>
          <p:spPr bwMode="auto">
            <a:xfrm flipV="1">
              <a:off x="2549" y="2986"/>
              <a:ext cx="608" cy="467"/>
            </a:xfrm>
            <a:custGeom>
              <a:avLst/>
              <a:gdLst>
                <a:gd name="T0" fmla="*/ 0 w 2532"/>
                <a:gd name="T1" fmla="*/ 0 h 723"/>
                <a:gd name="T2" fmla="*/ 0 w 2532"/>
                <a:gd name="T3" fmla="*/ 0 h 723"/>
                <a:gd name="T4" fmla="*/ 2 w 2532"/>
                <a:gd name="T5" fmla="*/ 76 h 723"/>
                <a:gd name="T6" fmla="*/ 2 w 2532"/>
                <a:gd name="T7" fmla="*/ 81 h 723"/>
                <a:gd name="T8" fmla="*/ 0 w 2532"/>
                <a:gd name="T9" fmla="*/ 3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518" name="Group 1588"/>
          <p:cNvGrpSpPr>
            <a:grpSpLocks/>
          </p:cNvGrpSpPr>
          <p:nvPr/>
        </p:nvGrpSpPr>
        <p:grpSpPr bwMode="auto">
          <a:xfrm>
            <a:off x="6900278" y="3412509"/>
            <a:ext cx="592667" cy="407987"/>
            <a:chOff x="877" y="1008"/>
            <a:chExt cx="2747" cy="2591"/>
          </a:xfrm>
        </p:grpSpPr>
        <p:pic>
          <p:nvPicPr>
            <p:cNvPr id="19817" name="Picture 1589"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18" name="Picture 1590"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19" name="Freeform 1591"/>
            <p:cNvSpPr>
              <a:spLocks/>
            </p:cNvSpPr>
            <p:nvPr/>
          </p:nvSpPr>
          <p:spPr bwMode="auto">
            <a:xfrm>
              <a:off x="1753" y="1603"/>
              <a:ext cx="1807" cy="1322"/>
            </a:xfrm>
            <a:custGeom>
              <a:avLst/>
              <a:gdLst>
                <a:gd name="T0" fmla="*/ 44 w 2982"/>
                <a:gd name="T1" fmla="*/ 0 h 2442"/>
                <a:gd name="T2" fmla="*/ 0 w 2982"/>
                <a:gd name="T3" fmla="*/ 81 h 2442"/>
                <a:gd name="T4" fmla="*/ 196 w 2982"/>
                <a:gd name="T5" fmla="*/ 114 h 2442"/>
                <a:gd name="T6" fmla="*/ 244 w 2982"/>
                <a:gd name="T7" fmla="*/ 15 h 2442"/>
                <a:gd name="T8" fmla="*/ 4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pic>
          <p:nvPicPr>
            <p:cNvPr id="19820" name="Picture 1592" descr="scree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21" name="Freeform 1593"/>
            <p:cNvSpPr>
              <a:spLocks/>
            </p:cNvSpPr>
            <p:nvPr/>
          </p:nvSpPr>
          <p:spPr bwMode="auto">
            <a:xfrm>
              <a:off x="2082" y="1564"/>
              <a:ext cx="1531" cy="246"/>
            </a:xfrm>
            <a:custGeom>
              <a:avLst/>
              <a:gdLst>
                <a:gd name="T0" fmla="*/ 1 w 2528"/>
                <a:gd name="T1" fmla="*/ 0 h 455"/>
                <a:gd name="T2" fmla="*/ 206 w 2528"/>
                <a:gd name="T3" fmla="*/ 16 h 455"/>
                <a:gd name="T4" fmla="*/ 202 w 2528"/>
                <a:gd name="T5" fmla="*/ 21 h 455"/>
                <a:gd name="T6" fmla="*/ 0 w 2528"/>
                <a:gd name="T7" fmla="*/ 4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2" name="Freeform 1594"/>
            <p:cNvSpPr>
              <a:spLocks/>
            </p:cNvSpPr>
            <p:nvPr/>
          </p:nvSpPr>
          <p:spPr bwMode="auto">
            <a:xfrm>
              <a:off x="1737" y="1562"/>
              <a:ext cx="425" cy="1024"/>
            </a:xfrm>
            <a:custGeom>
              <a:avLst/>
              <a:gdLst>
                <a:gd name="T0" fmla="*/ 47 w 702"/>
                <a:gd name="T1" fmla="*/ 0 h 1893"/>
                <a:gd name="T2" fmla="*/ 0 w 702"/>
                <a:gd name="T3" fmla="*/ 87 h 1893"/>
                <a:gd name="T4" fmla="*/ 9 w 702"/>
                <a:gd name="T5" fmla="*/ 88 h 1893"/>
                <a:gd name="T6" fmla="*/ 57 w 702"/>
                <a:gd name="T7" fmla="*/ 2 h 1893"/>
                <a:gd name="T8" fmla="*/ 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3" name="Freeform 1595"/>
            <p:cNvSpPr>
              <a:spLocks/>
            </p:cNvSpPr>
            <p:nvPr/>
          </p:nvSpPr>
          <p:spPr bwMode="auto">
            <a:xfrm>
              <a:off x="3144" y="1745"/>
              <a:ext cx="458" cy="1182"/>
            </a:xfrm>
            <a:custGeom>
              <a:avLst/>
              <a:gdLst>
                <a:gd name="T0" fmla="*/ 62 w 756"/>
                <a:gd name="T1" fmla="*/ 0 h 2184"/>
                <a:gd name="T2" fmla="*/ 12 w 756"/>
                <a:gd name="T3" fmla="*/ 101 h 2184"/>
                <a:gd name="T4" fmla="*/ 0 w 756"/>
                <a:gd name="T5" fmla="*/ 100 h 2184"/>
                <a:gd name="T6" fmla="*/ 49 w 756"/>
                <a:gd name="T7" fmla="*/ 3 h 2184"/>
                <a:gd name="T8" fmla="*/ 6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4" name="Freeform 1596"/>
            <p:cNvSpPr>
              <a:spLocks/>
            </p:cNvSpPr>
            <p:nvPr/>
          </p:nvSpPr>
          <p:spPr bwMode="auto">
            <a:xfrm>
              <a:off x="1732" y="2534"/>
              <a:ext cx="1680" cy="399"/>
            </a:xfrm>
            <a:custGeom>
              <a:avLst/>
              <a:gdLst>
                <a:gd name="T0" fmla="*/ 2 w 2773"/>
                <a:gd name="T1" fmla="*/ 0 h 738"/>
                <a:gd name="T2" fmla="*/ 0 w 2773"/>
                <a:gd name="T3" fmla="*/ 5 h 738"/>
                <a:gd name="T4" fmla="*/ 199 w 2773"/>
                <a:gd name="T5" fmla="*/ 34 h 738"/>
                <a:gd name="T6" fmla="*/ 194 w 2773"/>
                <a:gd name="T7" fmla="*/ 28 h 738"/>
                <a:gd name="T8" fmla="*/ 2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5" name="Freeform 1597"/>
            <p:cNvSpPr>
              <a:spLocks/>
            </p:cNvSpPr>
            <p:nvPr/>
          </p:nvSpPr>
          <p:spPr bwMode="auto">
            <a:xfrm>
              <a:off x="3195" y="1755"/>
              <a:ext cx="429" cy="1187"/>
            </a:xfrm>
            <a:custGeom>
              <a:avLst/>
              <a:gdLst>
                <a:gd name="T0" fmla="*/ 86 w 637"/>
                <a:gd name="T1" fmla="*/ 0 h 1659"/>
                <a:gd name="T2" fmla="*/ 88 w 637"/>
                <a:gd name="T3" fmla="*/ 0 h 1659"/>
                <a:gd name="T4" fmla="*/ 9 w 637"/>
                <a:gd name="T5" fmla="*/ 311 h 1659"/>
                <a:gd name="T6" fmla="*/ 0 w 637"/>
                <a:gd name="T7" fmla="*/ 308 h 1659"/>
                <a:gd name="T8" fmla="*/ 86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6" name="Freeform 1598"/>
            <p:cNvSpPr>
              <a:spLocks/>
            </p:cNvSpPr>
            <p:nvPr/>
          </p:nvSpPr>
          <p:spPr bwMode="auto">
            <a:xfrm>
              <a:off x="1734" y="2587"/>
              <a:ext cx="1494" cy="394"/>
            </a:xfrm>
            <a:custGeom>
              <a:avLst/>
              <a:gdLst>
                <a:gd name="T0" fmla="*/ 0 w 2216"/>
                <a:gd name="T1" fmla="*/ 0 h 550"/>
                <a:gd name="T2" fmla="*/ 1 w 2216"/>
                <a:gd name="T3" fmla="*/ 11 h 550"/>
                <a:gd name="T4" fmla="*/ 301 w 2216"/>
                <a:gd name="T5" fmla="*/ 104 h 550"/>
                <a:gd name="T6" fmla="*/ 309 w 2216"/>
                <a:gd name="T7" fmla="*/ 93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827" name="Group 1599"/>
            <p:cNvGrpSpPr>
              <a:grpSpLocks/>
            </p:cNvGrpSpPr>
            <p:nvPr/>
          </p:nvGrpSpPr>
          <p:grpSpPr bwMode="auto">
            <a:xfrm>
              <a:off x="1709" y="3008"/>
              <a:ext cx="507" cy="234"/>
              <a:chOff x="1740" y="2642"/>
              <a:chExt cx="752" cy="327"/>
            </a:xfrm>
          </p:grpSpPr>
          <p:sp>
            <p:nvSpPr>
              <p:cNvPr id="19834" name="Freeform 16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5" name="Freeform 16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6" name="Freeform 16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7" name="Freeform 16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8" name="Freeform 16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9" name="Freeform 16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19828" name="Freeform 1606"/>
            <p:cNvSpPr>
              <a:spLocks/>
            </p:cNvSpPr>
            <p:nvPr/>
          </p:nvSpPr>
          <p:spPr bwMode="auto">
            <a:xfrm>
              <a:off x="2577" y="3043"/>
              <a:ext cx="614" cy="514"/>
            </a:xfrm>
            <a:custGeom>
              <a:avLst/>
              <a:gdLst>
                <a:gd name="T0" fmla="*/ 1 w 990"/>
                <a:gd name="T1" fmla="*/ 85 h 792"/>
                <a:gd name="T2" fmla="*/ 91 w 990"/>
                <a:gd name="T3" fmla="*/ 0 h 792"/>
                <a:gd name="T4" fmla="*/ 91 w 990"/>
                <a:gd name="T5" fmla="*/ 6 h 792"/>
                <a:gd name="T6" fmla="*/ 0 w 990"/>
                <a:gd name="T7" fmla="*/ 92 h 792"/>
                <a:gd name="T8" fmla="*/ 1 w 990"/>
                <a:gd name="T9" fmla="*/ 8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9" name="Freeform 1607"/>
            <p:cNvSpPr>
              <a:spLocks/>
            </p:cNvSpPr>
            <p:nvPr/>
          </p:nvSpPr>
          <p:spPr bwMode="auto">
            <a:xfrm>
              <a:off x="1010" y="3084"/>
              <a:ext cx="1571" cy="469"/>
            </a:xfrm>
            <a:custGeom>
              <a:avLst/>
              <a:gdLst>
                <a:gd name="T0" fmla="*/ 1 w 2532"/>
                <a:gd name="T1" fmla="*/ 0 h 723"/>
                <a:gd name="T2" fmla="*/ 4 w 2532"/>
                <a:gd name="T3" fmla="*/ 0 h 723"/>
                <a:gd name="T4" fmla="*/ 233 w 2532"/>
                <a:gd name="T5" fmla="*/ 78 h 723"/>
                <a:gd name="T6" fmla="*/ 233 w 2532"/>
                <a:gd name="T7" fmla="*/ 83 h 723"/>
                <a:gd name="T8" fmla="*/ 0 w 2532"/>
                <a:gd name="T9" fmla="*/ 3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0" name="Freeform 1608"/>
            <p:cNvSpPr>
              <a:spLocks/>
            </p:cNvSpPr>
            <p:nvPr/>
          </p:nvSpPr>
          <p:spPr bwMode="auto">
            <a:xfrm>
              <a:off x="1011" y="2998"/>
              <a:ext cx="17" cy="95"/>
            </a:xfrm>
            <a:custGeom>
              <a:avLst/>
              <a:gdLst>
                <a:gd name="T0" fmla="*/ 3 w 26"/>
                <a:gd name="T1" fmla="*/ 1 h 147"/>
                <a:gd name="T2" fmla="*/ 3 w 26"/>
                <a:gd name="T3" fmla="*/ 16 h 147"/>
                <a:gd name="T4" fmla="*/ 0 w 26"/>
                <a:gd name="T5" fmla="*/ 16 h 147"/>
                <a:gd name="T6" fmla="*/ 1 w 26"/>
                <a:gd name="T7" fmla="*/ 0 h 147"/>
                <a:gd name="T8" fmla="*/ 3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1" name="Freeform 1609"/>
            <p:cNvSpPr>
              <a:spLocks/>
            </p:cNvSpPr>
            <p:nvPr/>
          </p:nvSpPr>
          <p:spPr bwMode="auto">
            <a:xfrm>
              <a:off x="1012" y="2611"/>
              <a:ext cx="730" cy="393"/>
            </a:xfrm>
            <a:custGeom>
              <a:avLst/>
              <a:gdLst>
                <a:gd name="T0" fmla="*/ 108 w 1176"/>
                <a:gd name="T1" fmla="*/ 0 h 606"/>
                <a:gd name="T2" fmla="*/ 0 w 1176"/>
                <a:gd name="T3" fmla="*/ 69 h 606"/>
                <a:gd name="T4" fmla="*/ 2 w 1176"/>
                <a:gd name="T5" fmla="*/ 69 h 606"/>
                <a:gd name="T6" fmla="*/ 108 w 1176"/>
                <a:gd name="T7" fmla="*/ 2 h 606"/>
                <a:gd name="T8" fmla="*/ 108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2" name="Freeform 1610"/>
            <p:cNvSpPr>
              <a:spLocks/>
            </p:cNvSpPr>
            <p:nvPr/>
          </p:nvSpPr>
          <p:spPr bwMode="auto">
            <a:xfrm>
              <a:off x="1061" y="3018"/>
              <a:ext cx="1490" cy="451"/>
            </a:xfrm>
            <a:custGeom>
              <a:avLst/>
              <a:gdLst>
                <a:gd name="T0" fmla="*/ 1 w 2532"/>
                <a:gd name="T1" fmla="*/ 0 h 723"/>
                <a:gd name="T2" fmla="*/ 2 w 2532"/>
                <a:gd name="T3" fmla="*/ 0 h 723"/>
                <a:gd name="T4" fmla="*/ 179 w 2532"/>
                <a:gd name="T5" fmla="*/ 64 h 723"/>
                <a:gd name="T6" fmla="*/ 178 w 2532"/>
                <a:gd name="T7" fmla="*/ 68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3" name="Freeform 1611"/>
            <p:cNvSpPr>
              <a:spLocks/>
            </p:cNvSpPr>
            <p:nvPr/>
          </p:nvSpPr>
          <p:spPr bwMode="auto">
            <a:xfrm flipV="1">
              <a:off x="2549" y="2986"/>
              <a:ext cx="608" cy="467"/>
            </a:xfrm>
            <a:custGeom>
              <a:avLst/>
              <a:gdLst>
                <a:gd name="T0" fmla="*/ 0 w 2532"/>
                <a:gd name="T1" fmla="*/ 0 h 723"/>
                <a:gd name="T2" fmla="*/ 0 w 2532"/>
                <a:gd name="T3" fmla="*/ 0 h 723"/>
                <a:gd name="T4" fmla="*/ 2 w 2532"/>
                <a:gd name="T5" fmla="*/ 76 h 723"/>
                <a:gd name="T6" fmla="*/ 2 w 2532"/>
                <a:gd name="T7" fmla="*/ 81 h 723"/>
                <a:gd name="T8" fmla="*/ 0 w 2532"/>
                <a:gd name="T9" fmla="*/ 3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519" name="Group 1612"/>
          <p:cNvGrpSpPr>
            <a:grpSpLocks/>
          </p:cNvGrpSpPr>
          <p:nvPr/>
        </p:nvGrpSpPr>
        <p:grpSpPr bwMode="auto">
          <a:xfrm flipH="1">
            <a:off x="7406163" y="3593481"/>
            <a:ext cx="552449" cy="373062"/>
            <a:chOff x="2839" y="3501"/>
            <a:chExt cx="755" cy="803"/>
          </a:xfrm>
        </p:grpSpPr>
        <p:pic>
          <p:nvPicPr>
            <p:cNvPr id="19815" name="Picture 161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16"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520" name="Group 1615"/>
          <p:cNvGrpSpPr>
            <a:grpSpLocks/>
          </p:cNvGrpSpPr>
          <p:nvPr/>
        </p:nvGrpSpPr>
        <p:grpSpPr bwMode="auto">
          <a:xfrm>
            <a:off x="9228612" y="5793759"/>
            <a:ext cx="632884" cy="407987"/>
            <a:chOff x="877" y="1008"/>
            <a:chExt cx="2747" cy="2591"/>
          </a:xfrm>
        </p:grpSpPr>
        <p:pic>
          <p:nvPicPr>
            <p:cNvPr id="19792" name="Picture 1616"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93" name="Picture 1617"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94" name="Freeform 1618"/>
            <p:cNvSpPr>
              <a:spLocks/>
            </p:cNvSpPr>
            <p:nvPr/>
          </p:nvSpPr>
          <p:spPr bwMode="auto">
            <a:xfrm>
              <a:off x="1753" y="1603"/>
              <a:ext cx="1807" cy="1322"/>
            </a:xfrm>
            <a:custGeom>
              <a:avLst/>
              <a:gdLst>
                <a:gd name="T0" fmla="*/ 44 w 2982"/>
                <a:gd name="T1" fmla="*/ 0 h 2442"/>
                <a:gd name="T2" fmla="*/ 0 w 2982"/>
                <a:gd name="T3" fmla="*/ 81 h 2442"/>
                <a:gd name="T4" fmla="*/ 196 w 2982"/>
                <a:gd name="T5" fmla="*/ 114 h 2442"/>
                <a:gd name="T6" fmla="*/ 244 w 2982"/>
                <a:gd name="T7" fmla="*/ 15 h 2442"/>
                <a:gd name="T8" fmla="*/ 4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pic>
          <p:nvPicPr>
            <p:cNvPr id="19795" name="Picture 1619"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96" name="Freeform 1620"/>
            <p:cNvSpPr>
              <a:spLocks/>
            </p:cNvSpPr>
            <p:nvPr/>
          </p:nvSpPr>
          <p:spPr bwMode="auto">
            <a:xfrm>
              <a:off x="2082" y="1564"/>
              <a:ext cx="1531" cy="246"/>
            </a:xfrm>
            <a:custGeom>
              <a:avLst/>
              <a:gdLst>
                <a:gd name="T0" fmla="*/ 1 w 2528"/>
                <a:gd name="T1" fmla="*/ 0 h 455"/>
                <a:gd name="T2" fmla="*/ 206 w 2528"/>
                <a:gd name="T3" fmla="*/ 16 h 455"/>
                <a:gd name="T4" fmla="*/ 202 w 2528"/>
                <a:gd name="T5" fmla="*/ 21 h 455"/>
                <a:gd name="T6" fmla="*/ 0 w 2528"/>
                <a:gd name="T7" fmla="*/ 4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797" name="Freeform 1621"/>
            <p:cNvSpPr>
              <a:spLocks/>
            </p:cNvSpPr>
            <p:nvPr/>
          </p:nvSpPr>
          <p:spPr bwMode="auto">
            <a:xfrm>
              <a:off x="1737" y="1562"/>
              <a:ext cx="425" cy="1024"/>
            </a:xfrm>
            <a:custGeom>
              <a:avLst/>
              <a:gdLst>
                <a:gd name="T0" fmla="*/ 47 w 702"/>
                <a:gd name="T1" fmla="*/ 0 h 1893"/>
                <a:gd name="T2" fmla="*/ 0 w 702"/>
                <a:gd name="T3" fmla="*/ 87 h 1893"/>
                <a:gd name="T4" fmla="*/ 9 w 702"/>
                <a:gd name="T5" fmla="*/ 88 h 1893"/>
                <a:gd name="T6" fmla="*/ 57 w 702"/>
                <a:gd name="T7" fmla="*/ 2 h 1893"/>
                <a:gd name="T8" fmla="*/ 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798" name="Freeform 1622"/>
            <p:cNvSpPr>
              <a:spLocks/>
            </p:cNvSpPr>
            <p:nvPr/>
          </p:nvSpPr>
          <p:spPr bwMode="auto">
            <a:xfrm>
              <a:off x="3144" y="1745"/>
              <a:ext cx="458" cy="1182"/>
            </a:xfrm>
            <a:custGeom>
              <a:avLst/>
              <a:gdLst>
                <a:gd name="T0" fmla="*/ 62 w 756"/>
                <a:gd name="T1" fmla="*/ 0 h 2184"/>
                <a:gd name="T2" fmla="*/ 12 w 756"/>
                <a:gd name="T3" fmla="*/ 101 h 2184"/>
                <a:gd name="T4" fmla="*/ 0 w 756"/>
                <a:gd name="T5" fmla="*/ 100 h 2184"/>
                <a:gd name="T6" fmla="*/ 49 w 756"/>
                <a:gd name="T7" fmla="*/ 3 h 2184"/>
                <a:gd name="T8" fmla="*/ 6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799" name="Freeform 1623"/>
            <p:cNvSpPr>
              <a:spLocks/>
            </p:cNvSpPr>
            <p:nvPr/>
          </p:nvSpPr>
          <p:spPr bwMode="auto">
            <a:xfrm>
              <a:off x="1732" y="2534"/>
              <a:ext cx="1680" cy="399"/>
            </a:xfrm>
            <a:custGeom>
              <a:avLst/>
              <a:gdLst>
                <a:gd name="T0" fmla="*/ 2 w 2773"/>
                <a:gd name="T1" fmla="*/ 0 h 738"/>
                <a:gd name="T2" fmla="*/ 0 w 2773"/>
                <a:gd name="T3" fmla="*/ 5 h 738"/>
                <a:gd name="T4" fmla="*/ 199 w 2773"/>
                <a:gd name="T5" fmla="*/ 34 h 738"/>
                <a:gd name="T6" fmla="*/ 194 w 2773"/>
                <a:gd name="T7" fmla="*/ 28 h 738"/>
                <a:gd name="T8" fmla="*/ 2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0" name="Freeform 1624"/>
            <p:cNvSpPr>
              <a:spLocks/>
            </p:cNvSpPr>
            <p:nvPr/>
          </p:nvSpPr>
          <p:spPr bwMode="auto">
            <a:xfrm>
              <a:off x="3195" y="1755"/>
              <a:ext cx="429" cy="1187"/>
            </a:xfrm>
            <a:custGeom>
              <a:avLst/>
              <a:gdLst>
                <a:gd name="T0" fmla="*/ 86 w 637"/>
                <a:gd name="T1" fmla="*/ 0 h 1659"/>
                <a:gd name="T2" fmla="*/ 88 w 637"/>
                <a:gd name="T3" fmla="*/ 0 h 1659"/>
                <a:gd name="T4" fmla="*/ 9 w 637"/>
                <a:gd name="T5" fmla="*/ 311 h 1659"/>
                <a:gd name="T6" fmla="*/ 0 w 637"/>
                <a:gd name="T7" fmla="*/ 308 h 1659"/>
                <a:gd name="T8" fmla="*/ 86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1" name="Freeform 1625"/>
            <p:cNvSpPr>
              <a:spLocks/>
            </p:cNvSpPr>
            <p:nvPr/>
          </p:nvSpPr>
          <p:spPr bwMode="auto">
            <a:xfrm>
              <a:off x="1734" y="2587"/>
              <a:ext cx="1494" cy="394"/>
            </a:xfrm>
            <a:custGeom>
              <a:avLst/>
              <a:gdLst>
                <a:gd name="T0" fmla="*/ 0 w 2216"/>
                <a:gd name="T1" fmla="*/ 0 h 550"/>
                <a:gd name="T2" fmla="*/ 1 w 2216"/>
                <a:gd name="T3" fmla="*/ 11 h 550"/>
                <a:gd name="T4" fmla="*/ 301 w 2216"/>
                <a:gd name="T5" fmla="*/ 104 h 550"/>
                <a:gd name="T6" fmla="*/ 309 w 2216"/>
                <a:gd name="T7" fmla="*/ 93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802" name="Group 1626"/>
            <p:cNvGrpSpPr>
              <a:grpSpLocks/>
            </p:cNvGrpSpPr>
            <p:nvPr/>
          </p:nvGrpSpPr>
          <p:grpSpPr bwMode="auto">
            <a:xfrm>
              <a:off x="1709" y="3008"/>
              <a:ext cx="507" cy="234"/>
              <a:chOff x="1740" y="2642"/>
              <a:chExt cx="752" cy="327"/>
            </a:xfrm>
          </p:grpSpPr>
          <p:sp>
            <p:nvSpPr>
              <p:cNvPr id="19809" name="Freeform 162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10" name="Freeform 162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11" name="Freeform 162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12" name="Freeform 163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13" name="Freeform 163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14" name="Freeform 163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19803" name="Freeform 1633"/>
            <p:cNvSpPr>
              <a:spLocks/>
            </p:cNvSpPr>
            <p:nvPr/>
          </p:nvSpPr>
          <p:spPr bwMode="auto">
            <a:xfrm>
              <a:off x="2577" y="3043"/>
              <a:ext cx="614" cy="514"/>
            </a:xfrm>
            <a:custGeom>
              <a:avLst/>
              <a:gdLst>
                <a:gd name="T0" fmla="*/ 1 w 990"/>
                <a:gd name="T1" fmla="*/ 85 h 792"/>
                <a:gd name="T2" fmla="*/ 91 w 990"/>
                <a:gd name="T3" fmla="*/ 0 h 792"/>
                <a:gd name="T4" fmla="*/ 91 w 990"/>
                <a:gd name="T5" fmla="*/ 6 h 792"/>
                <a:gd name="T6" fmla="*/ 0 w 990"/>
                <a:gd name="T7" fmla="*/ 92 h 792"/>
                <a:gd name="T8" fmla="*/ 1 w 990"/>
                <a:gd name="T9" fmla="*/ 8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4" name="Freeform 1634"/>
            <p:cNvSpPr>
              <a:spLocks/>
            </p:cNvSpPr>
            <p:nvPr/>
          </p:nvSpPr>
          <p:spPr bwMode="auto">
            <a:xfrm>
              <a:off x="1010" y="3084"/>
              <a:ext cx="1571" cy="469"/>
            </a:xfrm>
            <a:custGeom>
              <a:avLst/>
              <a:gdLst>
                <a:gd name="T0" fmla="*/ 1 w 2532"/>
                <a:gd name="T1" fmla="*/ 0 h 723"/>
                <a:gd name="T2" fmla="*/ 4 w 2532"/>
                <a:gd name="T3" fmla="*/ 0 h 723"/>
                <a:gd name="T4" fmla="*/ 233 w 2532"/>
                <a:gd name="T5" fmla="*/ 78 h 723"/>
                <a:gd name="T6" fmla="*/ 233 w 2532"/>
                <a:gd name="T7" fmla="*/ 83 h 723"/>
                <a:gd name="T8" fmla="*/ 0 w 2532"/>
                <a:gd name="T9" fmla="*/ 3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5" name="Freeform 1635"/>
            <p:cNvSpPr>
              <a:spLocks/>
            </p:cNvSpPr>
            <p:nvPr/>
          </p:nvSpPr>
          <p:spPr bwMode="auto">
            <a:xfrm>
              <a:off x="1011" y="2998"/>
              <a:ext cx="17" cy="95"/>
            </a:xfrm>
            <a:custGeom>
              <a:avLst/>
              <a:gdLst>
                <a:gd name="T0" fmla="*/ 3 w 26"/>
                <a:gd name="T1" fmla="*/ 1 h 147"/>
                <a:gd name="T2" fmla="*/ 3 w 26"/>
                <a:gd name="T3" fmla="*/ 16 h 147"/>
                <a:gd name="T4" fmla="*/ 0 w 26"/>
                <a:gd name="T5" fmla="*/ 16 h 147"/>
                <a:gd name="T6" fmla="*/ 1 w 26"/>
                <a:gd name="T7" fmla="*/ 0 h 147"/>
                <a:gd name="T8" fmla="*/ 3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6" name="Freeform 1636"/>
            <p:cNvSpPr>
              <a:spLocks/>
            </p:cNvSpPr>
            <p:nvPr/>
          </p:nvSpPr>
          <p:spPr bwMode="auto">
            <a:xfrm>
              <a:off x="1012" y="2611"/>
              <a:ext cx="730" cy="393"/>
            </a:xfrm>
            <a:custGeom>
              <a:avLst/>
              <a:gdLst>
                <a:gd name="T0" fmla="*/ 108 w 1176"/>
                <a:gd name="T1" fmla="*/ 0 h 606"/>
                <a:gd name="T2" fmla="*/ 0 w 1176"/>
                <a:gd name="T3" fmla="*/ 69 h 606"/>
                <a:gd name="T4" fmla="*/ 2 w 1176"/>
                <a:gd name="T5" fmla="*/ 69 h 606"/>
                <a:gd name="T6" fmla="*/ 108 w 1176"/>
                <a:gd name="T7" fmla="*/ 2 h 606"/>
                <a:gd name="T8" fmla="*/ 108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7" name="Freeform 1637"/>
            <p:cNvSpPr>
              <a:spLocks/>
            </p:cNvSpPr>
            <p:nvPr/>
          </p:nvSpPr>
          <p:spPr bwMode="auto">
            <a:xfrm>
              <a:off x="1061" y="3018"/>
              <a:ext cx="1490" cy="451"/>
            </a:xfrm>
            <a:custGeom>
              <a:avLst/>
              <a:gdLst>
                <a:gd name="T0" fmla="*/ 1 w 2532"/>
                <a:gd name="T1" fmla="*/ 0 h 723"/>
                <a:gd name="T2" fmla="*/ 2 w 2532"/>
                <a:gd name="T3" fmla="*/ 0 h 723"/>
                <a:gd name="T4" fmla="*/ 179 w 2532"/>
                <a:gd name="T5" fmla="*/ 64 h 723"/>
                <a:gd name="T6" fmla="*/ 178 w 2532"/>
                <a:gd name="T7" fmla="*/ 68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8" name="Freeform 1638"/>
            <p:cNvSpPr>
              <a:spLocks/>
            </p:cNvSpPr>
            <p:nvPr/>
          </p:nvSpPr>
          <p:spPr bwMode="auto">
            <a:xfrm flipV="1">
              <a:off x="2549" y="2986"/>
              <a:ext cx="608" cy="467"/>
            </a:xfrm>
            <a:custGeom>
              <a:avLst/>
              <a:gdLst>
                <a:gd name="T0" fmla="*/ 0 w 2532"/>
                <a:gd name="T1" fmla="*/ 0 h 723"/>
                <a:gd name="T2" fmla="*/ 0 w 2532"/>
                <a:gd name="T3" fmla="*/ 0 h 723"/>
                <a:gd name="T4" fmla="*/ 2 w 2532"/>
                <a:gd name="T5" fmla="*/ 76 h 723"/>
                <a:gd name="T6" fmla="*/ 2 w 2532"/>
                <a:gd name="T7" fmla="*/ 81 h 723"/>
                <a:gd name="T8" fmla="*/ 0 w 2532"/>
                <a:gd name="T9" fmla="*/ 3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631830" name="Group 1046"/>
          <p:cNvGrpSpPr>
            <a:grpSpLocks/>
          </p:cNvGrpSpPr>
          <p:nvPr/>
        </p:nvGrpSpPr>
        <p:grpSpPr bwMode="auto">
          <a:xfrm>
            <a:off x="7027277" y="1523381"/>
            <a:ext cx="1397000" cy="996950"/>
            <a:chOff x="3402" y="719"/>
            <a:chExt cx="660" cy="628"/>
          </a:xfrm>
        </p:grpSpPr>
        <p:sp>
          <p:nvSpPr>
            <p:cNvPr id="19782" name="Freeform 1030"/>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783" name="Group 310"/>
            <p:cNvGrpSpPr>
              <a:grpSpLocks/>
            </p:cNvGrpSpPr>
            <p:nvPr/>
          </p:nvGrpSpPr>
          <p:grpSpPr bwMode="auto">
            <a:xfrm>
              <a:off x="3549" y="719"/>
              <a:ext cx="513" cy="547"/>
              <a:chOff x="2956" y="969"/>
              <a:chExt cx="513" cy="547"/>
            </a:xfrm>
          </p:grpSpPr>
          <p:sp>
            <p:nvSpPr>
              <p:cNvPr id="4364" name="Rectangle 311"/>
              <p:cNvSpPr>
                <a:spLocks noChangeArrowheads="1"/>
              </p:cNvSpPr>
              <p:nvPr/>
            </p:nvSpPr>
            <p:spPr bwMode="auto">
              <a:xfrm>
                <a:off x="3018" y="969"/>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65" name="Rectangle 3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66" name="Rectangle 313"/>
              <p:cNvSpPr>
                <a:spLocks noChangeArrowheads="1"/>
              </p:cNvSpPr>
              <p:nvPr/>
            </p:nvSpPr>
            <p:spPr bwMode="auto">
              <a:xfrm>
                <a:off x="3000" y="1185"/>
                <a:ext cx="432" cy="108"/>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67" name="Text Box 314"/>
              <p:cNvSpPr txBox="1">
                <a:spLocks noChangeArrowheads="1"/>
              </p:cNvSpPr>
              <p:nvPr/>
            </p:nvSpPr>
            <p:spPr bwMode="auto">
              <a:xfrm>
                <a:off x="2956" y="978"/>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r>
                  <a:rPr lang="en-US" altLang="zh-CN" sz="1000">
                    <a:solidFill>
                      <a:srgbClr val="000000"/>
                    </a:solidFill>
                  </a:rPr>
                  <a:t>application</a:t>
                </a:r>
              </a:p>
              <a:p>
                <a:pPr algn="ctr" eaLnBrk="0" fontAlgn="base" hangingPunct="0">
                  <a:spcBef>
                    <a:spcPct val="0"/>
                  </a:spcBef>
                  <a:spcAft>
                    <a:spcPct val="0"/>
                  </a:spcAft>
                </a:pPr>
                <a:r>
                  <a:rPr lang="en-US" altLang="zh-CN" sz="1000">
                    <a:solidFill>
                      <a:srgbClr val="000000"/>
                    </a:solidFill>
                  </a:rPr>
                  <a:t>transport</a:t>
                </a:r>
              </a:p>
              <a:p>
                <a:pPr algn="ctr" eaLnBrk="0" fontAlgn="base" hangingPunct="0">
                  <a:spcBef>
                    <a:spcPct val="0"/>
                  </a:spcBef>
                  <a:spcAft>
                    <a:spcPct val="0"/>
                  </a:spcAft>
                </a:pPr>
                <a:r>
                  <a:rPr lang="en-US" altLang="zh-CN" sz="1000">
                    <a:solidFill>
                      <a:srgbClr val="FFFFFF"/>
                    </a:solidFill>
                  </a:rPr>
                  <a:t>network</a:t>
                </a:r>
                <a:endParaRPr lang="en-US" altLang="zh-CN" sz="1000">
                  <a:solidFill>
                    <a:srgbClr val="000000"/>
                  </a:solidFill>
                </a:endParaRP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sp>
            <p:nvSpPr>
              <p:cNvPr id="4368" name="Line 315"/>
              <p:cNvSpPr>
                <a:spLocks noChangeShapeType="1"/>
              </p:cNvSpPr>
              <p:nvPr/>
            </p:nvSpPr>
            <p:spPr bwMode="auto">
              <a:xfrm>
                <a:off x="2997" y="119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69" name="Line 316"/>
              <p:cNvSpPr>
                <a:spLocks noChangeShapeType="1"/>
              </p:cNvSpPr>
              <p:nvPr/>
            </p:nvSpPr>
            <p:spPr bwMode="auto">
              <a:xfrm>
                <a:off x="3003" y="129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70" name="Line 317"/>
              <p:cNvSpPr>
                <a:spLocks noChangeShapeType="1"/>
              </p:cNvSpPr>
              <p:nvPr/>
            </p:nvSpPr>
            <p:spPr bwMode="auto">
              <a:xfrm>
                <a:off x="3003" y="137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71" name="Line 318"/>
              <p:cNvSpPr>
                <a:spLocks noChangeShapeType="1"/>
              </p:cNvSpPr>
              <p:nvPr/>
            </p:nvSpPr>
            <p:spPr bwMode="auto">
              <a:xfrm>
                <a:off x="3003" y="109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grpSp>
        <p:nvGrpSpPr>
          <p:cNvPr id="631831" name="Group 1047"/>
          <p:cNvGrpSpPr>
            <a:grpSpLocks/>
          </p:cNvGrpSpPr>
          <p:nvPr/>
        </p:nvGrpSpPr>
        <p:grpSpPr bwMode="auto">
          <a:xfrm>
            <a:off x="10621377" y="4530106"/>
            <a:ext cx="1397000" cy="996950"/>
            <a:chOff x="3402" y="719"/>
            <a:chExt cx="660" cy="628"/>
          </a:xfrm>
        </p:grpSpPr>
        <p:sp>
          <p:nvSpPr>
            <p:cNvPr id="19772" name="Freeform 1048"/>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773" name="Group 1049"/>
            <p:cNvGrpSpPr>
              <a:grpSpLocks/>
            </p:cNvGrpSpPr>
            <p:nvPr/>
          </p:nvGrpSpPr>
          <p:grpSpPr bwMode="auto">
            <a:xfrm>
              <a:off x="3549" y="719"/>
              <a:ext cx="513" cy="547"/>
              <a:chOff x="2956" y="969"/>
              <a:chExt cx="513" cy="547"/>
            </a:xfrm>
          </p:grpSpPr>
          <p:sp>
            <p:nvSpPr>
              <p:cNvPr id="4354" name="Rectangle 1050"/>
              <p:cNvSpPr>
                <a:spLocks noChangeArrowheads="1"/>
              </p:cNvSpPr>
              <p:nvPr/>
            </p:nvSpPr>
            <p:spPr bwMode="auto">
              <a:xfrm>
                <a:off x="3018" y="969"/>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55" name="Rectangle 105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56" name="Rectangle 1052"/>
              <p:cNvSpPr>
                <a:spLocks noChangeArrowheads="1"/>
              </p:cNvSpPr>
              <p:nvPr/>
            </p:nvSpPr>
            <p:spPr bwMode="auto">
              <a:xfrm>
                <a:off x="3000" y="1185"/>
                <a:ext cx="432" cy="108"/>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57" name="Text Box 1053"/>
              <p:cNvSpPr txBox="1">
                <a:spLocks noChangeArrowheads="1"/>
              </p:cNvSpPr>
              <p:nvPr/>
            </p:nvSpPr>
            <p:spPr bwMode="auto">
              <a:xfrm>
                <a:off x="2956" y="978"/>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r>
                  <a:rPr lang="en-US" altLang="zh-CN" sz="1000">
                    <a:solidFill>
                      <a:srgbClr val="000000"/>
                    </a:solidFill>
                  </a:rPr>
                  <a:t>application</a:t>
                </a:r>
              </a:p>
              <a:p>
                <a:pPr algn="ctr" eaLnBrk="0" fontAlgn="base" hangingPunct="0">
                  <a:spcBef>
                    <a:spcPct val="0"/>
                  </a:spcBef>
                  <a:spcAft>
                    <a:spcPct val="0"/>
                  </a:spcAft>
                </a:pPr>
                <a:r>
                  <a:rPr lang="en-US" altLang="zh-CN" sz="1000">
                    <a:solidFill>
                      <a:srgbClr val="000000"/>
                    </a:solidFill>
                  </a:rPr>
                  <a:t>transport</a:t>
                </a:r>
              </a:p>
              <a:p>
                <a:pPr algn="ctr" eaLnBrk="0" fontAlgn="base" hangingPunct="0">
                  <a:spcBef>
                    <a:spcPct val="0"/>
                  </a:spcBef>
                  <a:spcAft>
                    <a:spcPct val="0"/>
                  </a:spcAft>
                </a:pPr>
                <a:r>
                  <a:rPr lang="en-US" altLang="zh-CN" sz="1000">
                    <a:solidFill>
                      <a:srgbClr val="FFFFFF"/>
                    </a:solidFill>
                  </a:rPr>
                  <a:t>network</a:t>
                </a:r>
                <a:endParaRPr lang="en-US" altLang="zh-CN" sz="1000">
                  <a:solidFill>
                    <a:srgbClr val="000000"/>
                  </a:solidFill>
                </a:endParaRP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sp>
            <p:nvSpPr>
              <p:cNvPr id="4358" name="Line 1054"/>
              <p:cNvSpPr>
                <a:spLocks noChangeShapeType="1"/>
              </p:cNvSpPr>
              <p:nvPr/>
            </p:nvSpPr>
            <p:spPr bwMode="auto">
              <a:xfrm>
                <a:off x="2997" y="119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59" name="Line 1055"/>
              <p:cNvSpPr>
                <a:spLocks noChangeShapeType="1"/>
              </p:cNvSpPr>
              <p:nvPr/>
            </p:nvSpPr>
            <p:spPr bwMode="auto">
              <a:xfrm>
                <a:off x="3003" y="129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60" name="Line 1056"/>
              <p:cNvSpPr>
                <a:spLocks noChangeShapeType="1"/>
              </p:cNvSpPr>
              <p:nvPr/>
            </p:nvSpPr>
            <p:spPr bwMode="auto">
              <a:xfrm>
                <a:off x="3003" y="137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61" name="Line 1057"/>
              <p:cNvSpPr>
                <a:spLocks noChangeShapeType="1"/>
              </p:cNvSpPr>
              <p:nvPr/>
            </p:nvSpPr>
            <p:spPr bwMode="auto">
              <a:xfrm>
                <a:off x="3003" y="109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grpSp>
        <p:nvGrpSpPr>
          <p:cNvPr id="632062" name="Group 1278"/>
          <p:cNvGrpSpPr>
            <a:grpSpLocks/>
          </p:cNvGrpSpPr>
          <p:nvPr/>
        </p:nvGrpSpPr>
        <p:grpSpPr bwMode="auto">
          <a:xfrm>
            <a:off x="7630529" y="2145681"/>
            <a:ext cx="3395133" cy="3429000"/>
            <a:chOff x="3674" y="1148"/>
            <a:chExt cx="1604" cy="2160"/>
          </a:xfrm>
        </p:grpSpPr>
        <p:grpSp>
          <p:nvGrpSpPr>
            <p:cNvPr id="19530" name="Group 433"/>
            <p:cNvGrpSpPr>
              <a:grpSpLocks/>
            </p:cNvGrpSpPr>
            <p:nvPr/>
          </p:nvGrpSpPr>
          <p:grpSpPr bwMode="auto">
            <a:xfrm>
              <a:off x="3701" y="1305"/>
              <a:ext cx="513" cy="442"/>
              <a:chOff x="3937" y="633"/>
              <a:chExt cx="513" cy="442"/>
            </a:xfrm>
          </p:grpSpPr>
          <p:sp>
            <p:nvSpPr>
              <p:cNvPr id="4331" name="Line 434"/>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32" name="Line 435"/>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33" name="Oval 436"/>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34" name="Line 437"/>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35" name="Line 438"/>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36" name="Rectangle 439"/>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337" name="Oval 440"/>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758" name="Group 441"/>
              <p:cNvGrpSpPr>
                <a:grpSpLocks/>
              </p:cNvGrpSpPr>
              <p:nvPr/>
            </p:nvGrpSpPr>
            <p:grpSpPr bwMode="auto">
              <a:xfrm>
                <a:off x="4120" y="809"/>
                <a:ext cx="156" cy="55"/>
                <a:chOff x="2848" y="848"/>
                <a:chExt cx="140" cy="98"/>
              </a:xfrm>
            </p:grpSpPr>
            <p:sp>
              <p:nvSpPr>
                <p:cNvPr id="4349" name="Line 44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50" name="Line 44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51" name="Line 44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759" name="Group 445"/>
              <p:cNvGrpSpPr>
                <a:grpSpLocks/>
              </p:cNvGrpSpPr>
              <p:nvPr/>
            </p:nvGrpSpPr>
            <p:grpSpPr bwMode="auto">
              <a:xfrm flipV="1">
                <a:off x="4120" y="808"/>
                <a:ext cx="156" cy="56"/>
                <a:chOff x="2848" y="848"/>
                <a:chExt cx="140" cy="98"/>
              </a:xfrm>
            </p:grpSpPr>
            <p:sp>
              <p:nvSpPr>
                <p:cNvPr id="4346" name="Line 44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47" name="Line 4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48" name="Line 4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340" name="Rectangle 449"/>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41" name="Rectangle 450"/>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42" name="Line 451"/>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43" name="Line 452"/>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44" name="Rectangle 453"/>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sz="1800">
                  <a:solidFill>
                    <a:srgbClr val="CC0000"/>
                  </a:solidFill>
                  <a:latin typeface="Comic Sans MS" pitchFamily="66" charset="0"/>
                </a:endParaRPr>
              </a:p>
            </p:txBody>
          </p:sp>
          <p:sp>
            <p:nvSpPr>
              <p:cNvPr id="4345" name="Text Box 454"/>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1" name="Group 1058"/>
            <p:cNvGrpSpPr>
              <a:grpSpLocks/>
            </p:cNvGrpSpPr>
            <p:nvPr/>
          </p:nvGrpSpPr>
          <p:grpSpPr bwMode="auto">
            <a:xfrm>
              <a:off x="4207" y="1532"/>
              <a:ext cx="513" cy="442"/>
              <a:chOff x="3937" y="633"/>
              <a:chExt cx="513" cy="442"/>
            </a:xfrm>
          </p:grpSpPr>
          <p:sp>
            <p:nvSpPr>
              <p:cNvPr id="4310" name="Line 1059"/>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11" name="Line 1060"/>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12" name="Oval 106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13" name="Line 1062"/>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14" name="Line 1063"/>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15" name="Rectangle 1064"/>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316" name="Oval 106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737" name="Group 1066"/>
              <p:cNvGrpSpPr>
                <a:grpSpLocks/>
              </p:cNvGrpSpPr>
              <p:nvPr/>
            </p:nvGrpSpPr>
            <p:grpSpPr bwMode="auto">
              <a:xfrm>
                <a:off x="4120" y="809"/>
                <a:ext cx="156" cy="55"/>
                <a:chOff x="2848" y="848"/>
                <a:chExt cx="140" cy="98"/>
              </a:xfrm>
            </p:grpSpPr>
            <p:sp>
              <p:nvSpPr>
                <p:cNvPr id="4328" name="Line 106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29" name="Line 106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30" name="Line 106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738" name="Group 1070"/>
              <p:cNvGrpSpPr>
                <a:grpSpLocks/>
              </p:cNvGrpSpPr>
              <p:nvPr/>
            </p:nvGrpSpPr>
            <p:grpSpPr bwMode="auto">
              <a:xfrm flipV="1">
                <a:off x="4120" y="808"/>
                <a:ext cx="156" cy="56"/>
                <a:chOff x="2848" y="848"/>
                <a:chExt cx="140" cy="98"/>
              </a:xfrm>
            </p:grpSpPr>
            <p:sp>
              <p:nvSpPr>
                <p:cNvPr id="4325" name="Line 107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26" name="Line 107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27" name="Line 107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319" name="Rectangle 1074"/>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20" name="Rectangle 107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21" name="Line 1076"/>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22" name="Line 1077"/>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23" name="Rectangle 107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24" name="Text Box 1079"/>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2" name="Group 1080"/>
            <p:cNvGrpSpPr>
              <a:grpSpLocks/>
            </p:cNvGrpSpPr>
            <p:nvPr/>
          </p:nvGrpSpPr>
          <p:grpSpPr bwMode="auto">
            <a:xfrm>
              <a:off x="4661" y="1148"/>
              <a:ext cx="513" cy="442"/>
              <a:chOff x="3937" y="633"/>
              <a:chExt cx="513" cy="442"/>
            </a:xfrm>
          </p:grpSpPr>
          <p:sp>
            <p:nvSpPr>
              <p:cNvPr id="4289" name="Line 1081"/>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90" name="Line 1082"/>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91" name="Oval 108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92" name="Line 1084"/>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93" name="Line 1085"/>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94" name="Rectangle 1086"/>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295" name="Oval 108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716" name="Group 1088"/>
              <p:cNvGrpSpPr>
                <a:grpSpLocks/>
              </p:cNvGrpSpPr>
              <p:nvPr/>
            </p:nvGrpSpPr>
            <p:grpSpPr bwMode="auto">
              <a:xfrm>
                <a:off x="4120" y="809"/>
                <a:ext cx="156" cy="55"/>
                <a:chOff x="2848" y="848"/>
                <a:chExt cx="140" cy="98"/>
              </a:xfrm>
            </p:grpSpPr>
            <p:sp>
              <p:nvSpPr>
                <p:cNvPr id="4307" name="Line 108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8" name="Line 109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9" name="Line 109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717" name="Group 1092"/>
              <p:cNvGrpSpPr>
                <a:grpSpLocks/>
              </p:cNvGrpSpPr>
              <p:nvPr/>
            </p:nvGrpSpPr>
            <p:grpSpPr bwMode="auto">
              <a:xfrm flipV="1">
                <a:off x="4120" y="808"/>
                <a:ext cx="156" cy="56"/>
                <a:chOff x="2848" y="848"/>
                <a:chExt cx="140" cy="98"/>
              </a:xfrm>
            </p:grpSpPr>
            <p:sp>
              <p:nvSpPr>
                <p:cNvPr id="4304" name="Line 109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5" name="Line 109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6" name="Line 109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298" name="Rectangle 1096"/>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99" name="Rectangle 109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00" name="Line 1098"/>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1" name="Line 1099"/>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2" name="Rectangle 110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03" name="Text Box 1101"/>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3" name="Group 1102"/>
            <p:cNvGrpSpPr>
              <a:grpSpLocks/>
            </p:cNvGrpSpPr>
            <p:nvPr/>
          </p:nvGrpSpPr>
          <p:grpSpPr bwMode="auto">
            <a:xfrm>
              <a:off x="4702" y="1523"/>
              <a:ext cx="513" cy="442"/>
              <a:chOff x="3937" y="633"/>
              <a:chExt cx="513" cy="442"/>
            </a:xfrm>
          </p:grpSpPr>
          <p:sp>
            <p:nvSpPr>
              <p:cNvPr id="4268" name="Line 1103"/>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9" name="Line 1104"/>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70" name="Oval 110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71" name="Line 1106"/>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72" name="Line 1107"/>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73" name="Rectangle 1108"/>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274" name="Oval 110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695" name="Group 1110"/>
              <p:cNvGrpSpPr>
                <a:grpSpLocks/>
              </p:cNvGrpSpPr>
              <p:nvPr/>
            </p:nvGrpSpPr>
            <p:grpSpPr bwMode="auto">
              <a:xfrm>
                <a:off x="4120" y="809"/>
                <a:ext cx="156" cy="55"/>
                <a:chOff x="2848" y="848"/>
                <a:chExt cx="140" cy="98"/>
              </a:xfrm>
            </p:grpSpPr>
            <p:sp>
              <p:nvSpPr>
                <p:cNvPr id="4286" name="Line 11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7" name="Line 111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8" name="Line 111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696" name="Group 1114"/>
              <p:cNvGrpSpPr>
                <a:grpSpLocks/>
              </p:cNvGrpSpPr>
              <p:nvPr/>
            </p:nvGrpSpPr>
            <p:grpSpPr bwMode="auto">
              <a:xfrm flipV="1">
                <a:off x="4120" y="808"/>
                <a:ext cx="156" cy="56"/>
                <a:chOff x="2848" y="848"/>
                <a:chExt cx="140" cy="98"/>
              </a:xfrm>
            </p:grpSpPr>
            <p:sp>
              <p:nvSpPr>
                <p:cNvPr id="4283" name="Line 111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4" name="Line 111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5" name="Line 111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277" name="Rectangle 1118"/>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78" name="Rectangle 111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79" name="Line 1120"/>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0" name="Line 1121"/>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1" name="Rectangle 112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82" name="Text Box 1123"/>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4" name="Group 1124"/>
            <p:cNvGrpSpPr>
              <a:grpSpLocks/>
            </p:cNvGrpSpPr>
            <p:nvPr/>
          </p:nvGrpSpPr>
          <p:grpSpPr bwMode="auto">
            <a:xfrm>
              <a:off x="4197" y="1157"/>
              <a:ext cx="513" cy="442"/>
              <a:chOff x="3937" y="633"/>
              <a:chExt cx="513" cy="442"/>
            </a:xfrm>
          </p:grpSpPr>
          <p:sp>
            <p:nvSpPr>
              <p:cNvPr id="4247" name="Line 1125"/>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8" name="Line 1126"/>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9" name="Oval 11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50" name="Line 1128"/>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51" name="Line 1129"/>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52" name="Rectangle 1130"/>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253" name="Oval 11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674" name="Group 1132"/>
              <p:cNvGrpSpPr>
                <a:grpSpLocks/>
              </p:cNvGrpSpPr>
              <p:nvPr/>
            </p:nvGrpSpPr>
            <p:grpSpPr bwMode="auto">
              <a:xfrm>
                <a:off x="4120" y="809"/>
                <a:ext cx="156" cy="55"/>
                <a:chOff x="2848" y="848"/>
                <a:chExt cx="140" cy="98"/>
              </a:xfrm>
            </p:grpSpPr>
            <p:sp>
              <p:nvSpPr>
                <p:cNvPr id="4265" name="Line 113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6" name="Line 113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7" name="Line 113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675" name="Group 1136"/>
              <p:cNvGrpSpPr>
                <a:grpSpLocks/>
              </p:cNvGrpSpPr>
              <p:nvPr/>
            </p:nvGrpSpPr>
            <p:grpSpPr bwMode="auto">
              <a:xfrm flipV="1">
                <a:off x="4120" y="808"/>
                <a:ext cx="156" cy="56"/>
                <a:chOff x="2848" y="848"/>
                <a:chExt cx="140" cy="98"/>
              </a:xfrm>
            </p:grpSpPr>
            <p:sp>
              <p:nvSpPr>
                <p:cNvPr id="4262" name="Line 113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3" name="Line 113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4" name="Line 113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256" name="Rectangle 1140"/>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57" name="Rectangle 11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58" name="Line 1142"/>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59" name="Line 1143"/>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0" name="Rectangle 114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61" name="Text Box 1145"/>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5" name="Group 1146"/>
            <p:cNvGrpSpPr>
              <a:grpSpLocks/>
            </p:cNvGrpSpPr>
            <p:nvPr/>
          </p:nvGrpSpPr>
          <p:grpSpPr bwMode="auto">
            <a:xfrm>
              <a:off x="4389" y="2239"/>
              <a:ext cx="513" cy="442"/>
              <a:chOff x="3937" y="633"/>
              <a:chExt cx="513" cy="442"/>
            </a:xfrm>
          </p:grpSpPr>
          <p:sp>
            <p:nvSpPr>
              <p:cNvPr id="4226" name="Line 1147"/>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7" name="Line 1148"/>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8" name="Oval 11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29" name="Line 1150"/>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30" name="Line 1151"/>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31" name="Rectangle 1152"/>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232" name="Oval 11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653" name="Group 1154"/>
              <p:cNvGrpSpPr>
                <a:grpSpLocks/>
              </p:cNvGrpSpPr>
              <p:nvPr/>
            </p:nvGrpSpPr>
            <p:grpSpPr bwMode="auto">
              <a:xfrm>
                <a:off x="4120" y="809"/>
                <a:ext cx="156" cy="55"/>
                <a:chOff x="2848" y="848"/>
                <a:chExt cx="140" cy="98"/>
              </a:xfrm>
            </p:grpSpPr>
            <p:sp>
              <p:nvSpPr>
                <p:cNvPr id="4244" name="Line 11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5" name="Line 11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6" name="Line 11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654" name="Group 1158"/>
              <p:cNvGrpSpPr>
                <a:grpSpLocks/>
              </p:cNvGrpSpPr>
              <p:nvPr/>
            </p:nvGrpSpPr>
            <p:grpSpPr bwMode="auto">
              <a:xfrm flipV="1">
                <a:off x="4120" y="808"/>
                <a:ext cx="156" cy="56"/>
                <a:chOff x="2848" y="848"/>
                <a:chExt cx="140" cy="98"/>
              </a:xfrm>
            </p:grpSpPr>
            <p:sp>
              <p:nvSpPr>
                <p:cNvPr id="4241" name="Line 11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2" name="Line 11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3" name="Line 11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235" name="Rectangle 1162"/>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36" name="Rectangle 11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37" name="Line 1164"/>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38" name="Line 1165"/>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39" name="Rectangle 116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40" name="Text Box 1167"/>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6" name="Group 1168"/>
            <p:cNvGrpSpPr>
              <a:grpSpLocks/>
            </p:cNvGrpSpPr>
            <p:nvPr/>
          </p:nvGrpSpPr>
          <p:grpSpPr bwMode="auto">
            <a:xfrm>
              <a:off x="4765" y="1995"/>
              <a:ext cx="513" cy="442"/>
              <a:chOff x="3937" y="633"/>
              <a:chExt cx="513" cy="442"/>
            </a:xfrm>
          </p:grpSpPr>
          <p:sp>
            <p:nvSpPr>
              <p:cNvPr id="4205" name="Line 1169"/>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6" name="Line 1170"/>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7" name="Oval 11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08" name="Line 1172"/>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9" name="Line 1173"/>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10" name="Rectangle 1174"/>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211" name="Oval 11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632" name="Group 1176"/>
              <p:cNvGrpSpPr>
                <a:grpSpLocks/>
              </p:cNvGrpSpPr>
              <p:nvPr/>
            </p:nvGrpSpPr>
            <p:grpSpPr bwMode="auto">
              <a:xfrm>
                <a:off x="4120" y="809"/>
                <a:ext cx="156" cy="55"/>
                <a:chOff x="2848" y="848"/>
                <a:chExt cx="140" cy="98"/>
              </a:xfrm>
            </p:grpSpPr>
            <p:sp>
              <p:nvSpPr>
                <p:cNvPr id="4223" name="Line 117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4" name="Line 117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5" name="Line 117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633" name="Group 1180"/>
              <p:cNvGrpSpPr>
                <a:grpSpLocks/>
              </p:cNvGrpSpPr>
              <p:nvPr/>
            </p:nvGrpSpPr>
            <p:grpSpPr bwMode="auto">
              <a:xfrm flipV="1">
                <a:off x="4120" y="808"/>
                <a:ext cx="156" cy="56"/>
                <a:chOff x="2848" y="848"/>
                <a:chExt cx="140" cy="98"/>
              </a:xfrm>
            </p:grpSpPr>
            <p:sp>
              <p:nvSpPr>
                <p:cNvPr id="4220" name="Line 118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1" name="Line 118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2" name="Line 118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214" name="Rectangle 1184"/>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15" name="Rectangle 118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16" name="Line 1186"/>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17" name="Line 1187"/>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18" name="Rectangle 118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19" name="Text Box 1189"/>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7" name="Group 1190"/>
            <p:cNvGrpSpPr>
              <a:grpSpLocks/>
            </p:cNvGrpSpPr>
            <p:nvPr/>
          </p:nvGrpSpPr>
          <p:grpSpPr bwMode="auto">
            <a:xfrm>
              <a:off x="4128" y="2003"/>
              <a:ext cx="513" cy="442"/>
              <a:chOff x="3937" y="633"/>
              <a:chExt cx="513" cy="442"/>
            </a:xfrm>
          </p:grpSpPr>
          <p:sp>
            <p:nvSpPr>
              <p:cNvPr id="4184" name="Line 1191"/>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5" name="Line 1192"/>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6" name="Oval 11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87" name="Line 1194"/>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8" name="Line 1195"/>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9" name="Rectangle 1196"/>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190" name="Oval 11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611" name="Group 1198"/>
              <p:cNvGrpSpPr>
                <a:grpSpLocks/>
              </p:cNvGrpSpPr>
              <p:nvPr/>
            </p:nvGrpSpPr>
            <p:grpSpPr bwMode="auto">
              <a:xfrm>
                <a:off x="4120" y="809"/>
                <a:ext cx="156" cy="55"/>
                <a:chOff x="2848" y="848"/>
                <a:chExt cx="140" cy="98"/>
              </a:xfrm>
            </p:grpSpPr>
            <p:sp>
              <p:nvSpPr>
                <p:cNvPr id="4202" name="Line 11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3" name="Line 12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4" name="Line 12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612" name="Group 1202"/>
              <p:cNvGrpSpPr>
                <a:grpSpLocks/>
              </p:cNvGrpSpPr>
              <p:nvPr/>
            </p:nvGrpSpPr>
            <p:grpSpPr bwMode="auto">
              <a:xfrm flipV="1">
                <a:off x="4120" y="808"/>
                <a:ext cx="156" cy="56"/>
                <a:chOff x="2848" y="848"/>
                <a:chExt cx="140" cy="98"/>
              </a:xfrm>
            </p:grpSpPr>
            <p:sp>
              <p:nvSpPr>
                <p:cNvPr id="4199" name="Line 120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0" name="Line 120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1" name="Line 120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193" name="Rectangle 1206"/>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94" name="Rectangle 12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95" name="Line 1208"/>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96" name="Line 1209"/>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97" name="Rectangle 121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98" name="Text Box 1211"/>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8" name="Group 1212"/>
            <p:cNvGrpSpPr>
              <a:grpSpLocks/>
            </p:cNvGrpSpPr>
            <p:nvPr/>
          </p:nvGrpSpPr>
          <p:grpSpPr bwMode="auto">
            <a:xfrm>
              <a:off x="4608" y="2771"/>
              <a:ext cx="513" cy="442"/>
              <a:chOff x="3937" y="633"/>
              <a:chExt cx="513" cy="442"/>
            </a:xfrm>
          </p:grpSpPr>
          <p:sp>
            <p:nvSpPr>
              <p:cNvPr id="4163" name="Line 1213"/>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4" name="Line 1214"/>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5" name="Oval 12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66" name="Line 1216"/>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7" name="Line 1217"/>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8" name="Rectangle 1218"/>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169" name="Oval 12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590" name="Group 1220"/>
              <p:cNvGrpSpPr>
                <a:grpSpLocks/>
              </p:cNvGrpSpPr>
              <p:nvPr/>
            </p:nvGrpSpPr>
            <p:grpSpPr bwMode="auto">
              <a:xfrm>
                <a:off x="4120" y="809"/>
                <a:ext cx="156" cy="55"/>
                <a:chOff x="2848" y="848"/>
                <a:chExt cx="140" cy="98"/>
              </a:xfrm>
            </p:grpSpPr>
            <p:sp>
              <p:nvSpPr>
                <p:cNvPr id="4181" name="Line 122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2" name="Line 122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3" name="Line 122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91" name="Group 1224"/>
              <p:cNvGrpSpPr>
                <a:grpSpLocks/>
              </p:cNvGrpSpPr>
              <p:nvPr/>
            </p:nvGrpSpPr>
            <p:grpSpPr bwMode="auto">
              <a:xfrm flipV="1">
                <a:off x="4120" y="808"/>
                <a:ext cx="156" cy="56"/>
                <a:chOff x="2848" y="848"/>
                <a:chExt cx="140" cy="98"/>
              </a:xfrm>
            </p:grpSpPr>
            <p:sp>
              <p:nvSpPr>
                <p:cNvPr id="4178" name="Line 122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79" name="Line 122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0" name="Line 122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172" name="Rectangle 1228"/>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73" name="Rectangle 12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74" name="Line 1230"/>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75" name="Line 1231"/>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76" name="Rectangle 123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77" name="Text Box 1233"/>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9" name="Group 1234"/>
            <p:cNvGrpSpPr>
              <a:grpSpLocks/>
            </p:cNvGrpSpPr>
            <p:nvPr/>
          </p:nvGrpSpPr>
          <p:grpSpPr bwMode="auto">
            <a:xfrm>
              <a:off x="4119" y="2640"/>
              <a:ext cx="513" cy="442"/>
              <a:chOff x="3937" y="633"/>
              <a:chExt cx="513" cy="442"/>
            </a:xfrm>
          </p:grpSpPr>
          <p:sp>
            <p:nvSpPr>
              <p:cNvPr id="4142" name="Line 1235"/>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3" name="Line 1236"/>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4" name="Oval 12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45" name="Line 1238"/>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6" name="Line 1239"/>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7" name="Rectangle 1240"/>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148" name="Oval 12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569" name="Group 1242"/>
              <p:cNvGrpSpPr>
                <a:grpSpLocks/>
              </p:cNvGrpSpPr>
              <p:nvPr/>
            </p:nvGrpSpPr>
            <p:grpSpPr bwMode="auto">
              <a:xfrm>
                <a:off x="4120" y="809"/>
                <a:ext cx="156" cy="55"/>
                <a:chOff x="2848" y="848"/>
                <a:chExt cx="140" cy="98"/>
              </a:xfrm>
            </p:grpSpPr>
            <p:sp>
              <p:nvSpPr>
                <p:cNvPr id="4160" name="Line 124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1" name="Line 124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2" name="Line 124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70" name="Group 1246"/>
              <p:cNvGrpSpPr>
                <a:grpSpLocks/>
              </p:cNvGrpSpPr>
              <p:nvPr/>
            </p:nvGrpSpPr>
            <p:grpSpPr bwMode="auto">
              <a:xfrm flipV="1">
                <a:off x="4120" y="808"/>
                <a:ext cx="156" cy="56"/>
                <a:chOff x="2848" y="848"/>
                <a:chExt cx="140" cy="98"/>
              </a:xfrm>
            </p:grpSpPr>
            <p:sp>
              <p:nvSpPr>
                <p:cNvPr id="4157" name="Line 124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58" name="Line 124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59" name="Line 124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151" name="Rectangle 1250"/>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52" name="Rectangle 12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53" name="Line 1252"/>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54" name="Line 1253"/>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55" name="Rectangle 125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56" name="Text Box 1255"/>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40" name="Group 1256"/>
            <p:cNvGrpSpPr>
              <a:grpSpLocks/>
            </p:cNvGrpSpPr>
            <p:nvPr/>
          </p:nvGrpSpPr>
          <p:grpSpPr bwMode="auto">
            <a:xfrm>
              <a:off x="3674" y="2866"/>
              <a:ext cx="513" cy="442"/>
              <a:chOff x="3937" y="633"/>
              <a:chExt cx="513" cy="442"/>
            </a:xfrm>
          </p:grpSpPr>
          <p:sp>
            <p:nvSpPr>
              <p:cNvPr id="4121" name="Line 1257"/>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22" name="Line 1258"/>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23" name="Oval 12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24" name="Line 1260"/>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25" name="Line 1261"/>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26" name="Rectangle 1262"/>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127" name="Oval 12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548" name="Group 1264"/>
              <p:cNvGrpSpPr>
                <a:grpSpLocks/>
              </p:cNvGrpSpPr>
              <p:nvPr/>
            </p:nvGrpSpPr>
            <p:grpSpPr bwMode="auto">
              <a:xfrm>
                <a:off x="4120" y="809"/>
                <a:ext cx="156" cy="55"/>
                <a:chOff x="2848" y="848"/>
                <a:chExt cx="140" cy="98"/>
              </a:xfrm>
            </p:grpSpPr>
            <p:sp>
              <p:nvSpPr>
                <p:cNvPr id="4139" name="Line 126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0" name="Line 126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1" name="Line 126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49" name="Group 1268"/>
              <p:cNvGrpSpPr>
                <a:grpSpLocks/>
              </p:cNvGrpSpPr>
              <p:nvPr/>
            </p:nvGrpSpPr>
            <p:grpSpPr bwMode="auto">
              <a:xfrm flipV="1">
                <a:off x="4120" y="808"/>
                <a:ext cx="156" cy="56"/>
                <a:chOff x="2848" y="848"/>
                <a:chExt cx="140" cy="98"/>
              </a:xfrm>
            </p:grpSpPr>
            <p:sp>
              <p:nvSpPr>
                <p:cNvPr id="4136" name="Line 12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37" name="Line 12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38" name="Line 12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130" name="Rectangle 1272"/>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31" name="Rectangle 12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32" name="Line 1274"/>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33" name="Line 1275"/>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34" name="Rectangle 127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35" name="Text Box 1277"/>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sp>
        <p:nvSpPr>
          <p:cNvPr id="632064" name="Rectangle 1280"/>
          <p:cNvSpPr>
            <a:spLocks noChangeArrowheads="1"/>
          </p:cNvSpPr>
          <p:nvPr/>
        </p:nvSpPr>
        <p:spPr bwMode="auto">
          <a:xfrm>
            <a:off x="7454844" y="1240806"/>
            <a:ext cx="518584" cy="138112"/>
          </a:xfrm>
          <a:prstGeom prst="rect">
            <a:avLst/>
          </a:prstGeom>
          <a:solidFill>
            <a:srgbClr val="FFFF00"/>
          </a:solidFill>
          <a:ln w="9525">
            <a:solidFill>
              <a:schemeClr val="tx1"/>
            </a:solidFill>
            <a:miter lim="800000"/>
            <a:headEnd/>
            <a:tailEnd/>
          </a:ln>
          <a:effec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632065" name="Rectangle 1281"/>
          <p:cNvSpPr>
            <a:spLocks noChangeArrowheads="1"/>
          </p:cNvSpPr>
          <p:nvPr/>
        </p:nvSpPr>
        <p:spPr bwMode="auto">
          <a:xfrm>
            <a:off x="7361710" y="1891681"/>
            <a:ext cx="795867" cy="138112"/>
          </a:xfrm>
          <a:prstGeom prst="rect">
            <a:avLst/>
          </a:prstGeom>
          <a:solidFill>
            <a:srgbClr val="FFFF00"/>
          </a:solidFill>
          <a:ln w="9525">
            <a:solidFill>
              <a:schemeClr val="tx1"/>
            </a:solidFill>
            <a:miter lim="800000"/>
            <a:headEnd/>
            <a:tailEnd/>
          </a:ln>
          <a:effec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632066" name="Rectangle 1282"/>
          <p:cNvSpPr>
            <a:spLocks noChangeArrowheads="1"/>
          </p:cNvSpPr>
          <p:nvPr/>
        </p:nvSpPr>
        <p:spPr bwMode="auto">
          <a:xfrm>
            <a:off x="11129377" y="4869831"/>
            <a:ext cx="518584" cy="138112"/>
          </a:xfrm>
          <a:prstGeom prst="rect">
            <a:avLst/>
          </a:prstGeom>
          <a:solidFill>
            <a:srgbClr val="FFFF00"/>
          </a:solidFill>
          <a:ln w="9525">
            <a:solidFill>
              <a:schemeClr val="tx1"/>
            </a:solidFill>
            <a:miter lim="800000"/>
            <a:headEnd/>
            <a:tailEnd/>
          </a:ln>
          <a:effec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Tree>
    <p:extLst>
      <p:ext uri="{BB962C8B-B14F-4D97-AF65-F5344CB8AC3E}">
        <p14:creationId xmlns:p14="http://schemas.microsoft.com/office/powerpoint/2010/main" val="2235978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1830"/>
                                        </p:tgtEl>
                                        <p:attrNameLst>
                                          <p:attrName>style.visibility</p:attrName>
                                        </p:attrNameLst>
                                      </p:cBhvr>
                                      <p:to>
                                        <p:strVal val="visible"/>
                                      </p:to>
                                    </p:set>
                                    <p:animEffect transition="in" filter="wipe(left)">
                                      <p:cBhvr>
                                        <p:cTn id="7" dur="500"/>
                                        <p:tgtEl>
                                          <p:spTgt spid="631830"/>
                                        </p:tgtEl>
                                      </p:cBhvr>
                                    </p:animEffect>
                                  </p:childTnLst>
                                </p:cTn>
                              </p:par>
                              <p:par>
                                <p:cTn id="8" presetID="22" presetClass="entr" presetSubtype="8" fill="hold" nodeType="withEffect">
                                  <p:stCondLst>
                                    <p:cond delay="0"/>
                                  </p:stCondLst>
                                  <p:childTnLst>
                                    <p:set>
                                      <p:cBhvr>
                                        <p:cTn id="9" dur="1" fill="hold">
                                          <p:stCondLst>
                                            <p:cond delay="0"/>
                                          </p:stCondLst>
                                        </p:cTn>
                                        <p:tgtEl>
                                          <p:spTgt spid="631831"/>
                                        </p:tgtEl>
                                        <p:attrNameLst>
                                          <p:attrName>style.visibility</p:attrName>
                                        </p:attrNameLst>
                                      </p:cBhvr>
                                      <p:to>
                                        <p:strVal val="visible"/>
                                      </p:to>
                                    </p:set>
                                    <p:animEffect transition="in" filter="wipe(left)">
                                      <p:cBhvr>
                                        <p:cTn id="10" dur="500"/>
                                        <p:tgtEl>
                                          <p:spTgt spid="63183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632062"/>
                                        </p:tgtEl>
                                        <p:attrNameLst>
                                          <p:attrName>style.visibility</p:attrName>
                                        </p:attrNameLst>
                                      </p:cBhvr>
                                      <p:to>
                                        <p:strVal val="visible"/>
                                      </p:to>
                                    </p:set>
                                    <p:animEffect transition="in" filter="dissolve">
                                      <p:cBhvr>
                                        <p:cTn id="15" dur="1000"/>
                                        <p:tgtEl>
                                          <p:spTgt spid="63206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32064"/>
                                        </p:tgtEl>
                                        <p:attrNameLst>
                                          <p:attrName>style.visibility</p:attrName>
                                        </p:attrNameLst>
                                      </p:cBhvr>
                                      <p:to>
                                        <p:strVal val="visible"/>
                                      </p:to>
                                    </p:set>
                                  </p:childTnLst>
                                </p:cTn>
                              </p:par>
                            </p:childTnLst>
                          </p:cTn>
                        </p:par>
                        <p:par>
                          <p:cTn id="20" fill="hold" nodeType="afterGroup">
                            <p:stCondLst>
                              <p:cond delay="0"/>
                            </p:stCondLst>
                            <p:childTnLst>
                              <p:par>
                                <p:cTn id="21" presetID="42" presetClass="path" presetSubtype="0" accel="50000" decel="50000" fill="hold" grpId="1" nodeType="afterEffect">
                                  <p:stCondLst>
                                    <p:cond delay="0"/>
                                  </p:stCondLst>
                                  <p:childTnLst>
                                    <p:animMotion origin="layout" path="M 0.00244 0.01227 L 0.00382 0.0949 " pathEditMode="relative" rAng="0" ptsTypes="AA">
                                      <p:cBhvr>
                                        <p:cTn id="22" dur="2000" fill="hold"/>
                                        <p:tgtEl>
                                          <p:spTgt spid="632064"/>
                                        </p:tgtEl>
                                        <p:attrNameLst>
                                          <p:attrName>ppt_x</p:attrName>
                                          <p:attrName>ppt_y</p:attrName>
                                        </p:attrNameLst>
                                      </p:cBhvr>
                                      <p:rCtr x="69" y="4120"/>
                                    </p:animMotion>
                                  </p:childTnLst>
                                </p:cTn>
                              </p:par>
                            </p:childTnLst>
                          </p:cTn>
                        </p:par>
                        <p:par>
                          <p:cTn id="23" fill="hold" nodeType="afterGroup">
                            <p:stCondLst>
                              <p:cond delay="2000"/>
                            </p:stCondLst>
                            <p:childTnLst>
                              <p:par>
                                <p:cTn id="24" presetID="1" presetClass="exit" presetSubtype="0" fill="hold" grpId="2" nodeType="afterEffect">
                                  <p:stCondLst>
                                    <p:cond delay="0"/>
                                  </p:stCondLst>
                                  <p:childTnLst>
                                    <p:set>
                                      <p:cBhvr>
                                        <p:cTn id="25" dur="1" fill="hold">
                                          <p:stCondLst>
                                            <p:cond delay="0"/>
                                          </p:stCondLst>
                                        </p:cTn>
                                        <p:tgtEl>
                                          <p:spTgt spid="632064"/>
                                        </p:tgtEl>
                                        <p:attrNameLst>
                                          <p:attrName>style.visibility</p:attrName>
                                        </p:attrNameLst>
                                      </p:cBhvr>
                                      <p:to>
                                        <p:strVal val="hidden"/>
                                      </p:to>
                                    </p:set>
                                  </p:childTnLst>
                                </p:cTn>
                              </p:par>
                            </p:childTnLst>
                          </p:cTn>
                        </p:par>
                        <p:par>
                          <p:cTn id="26" fill="hold" nodeType="afterGroup">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632065"/>
                                        </p:tgtEl>
                                        <p:attrNameLst>
                                          <p:attrName>style.visibility</p:attrName>
                                        </p:attrNameLst>
                                      </p:cBhvr>
                                      <p:to>
                                        <p:strVal val="visible"/>
                                      </p:to>
                                    </p:set>
                                  </p:childTnLst>
                                </p:cTn>
                              </p:par>
                            </p:childTnLst>
                          </p:cTn>
                        </p:par>
                        <p:par>
                          <p:cTn id="29" fill="hold" nodeType="afterGroup">
                            <p:stCondLst>
                              <p:cond delay="2000"/>
                            </p:stCondLst>
                            <p:childTnLst>
                              <p:par>
                                <p:cTn id="30" presetID="0" presetClass="path" presetSubtype="0" accel="50000" decel="50000" fill="hold" grpId="1" nodeType="afterEffect">
                                  <p:stCondLst>
                                    <p:cond delay="0"/>
                                  </p:stCondLst>
                                  <p:childTnLst>
                                    <p:animMotion origin="layout" path="M 2.5E-6 -1.48148E-6 L 2.5E-6 0.07269 L 0.02726 0.18982 L 0.02726 0.1132 L 0.07118 0.11112 L 0.07257 0.18982 L 0.11667 0.14144 L 0.11667 0.07871 L 0.16059 0.07686 L 0.10903 0.23426 L 0.11511 0.15949 L 0.1559 0.15949 L 0.15747 0.23635 L 0.1059 0.34537 L 0.10295 0.27061 L 0.14236 0.26875 L 0.14688 0.39584 L 0.1559 0.3213 L 0.19236 0.31922 L 0.19688 0.39792 L 0.1059 0.49908 L 0.1059 0.41621 L 0.14236 0.41621 L 0.14236 0.49699 L 0.18785 0.53542 L 0.18785 0.44653 L 0.2257 0.44653 L 0.22865 0.52732 L 0.31198 0.50301 L 0.31198 0.43843 " pathEditMode="relative" ptsTypes="AAAAAAAAAAAAAAAAAAAAAAAAAAAAAA">
                                      <p:cBhvr>
                                        <p:cTn id="31" dur="5000" fill="hold"/>
                                        <p:tgtEl>
                                          <p:spTgt spid="632065"/>
                                        </p:tgtEl>
                                        <p:attrNameLst>
                                          <p:attrName>ppt_x</p:attrName>
                                          <p:attrName>ppt_y</p:attrName>
                                        </p:attrNameLst>
                                      </p:cBhvr>
                                    </p:animMotion>
                                  </p:childTnLst>
                                </p:cTn>
                              </p:par>
                            </p:childTnLst>
                          </p:cTn>
                        </p:par>
                        <p:par>
                          <p:cTn id="32" fill="hold" nodeType="afterGroup">
                            <p:stCondLst>
                              <p:cond delay="7000"/>
                            </p:stCondLst>
                            <p:childTnLst>
                              <p:par>
                                <p:cTn id="33" presetID="1" presetClass="exit" presetSubtype="0" fill="hold" grpId="2" nodeType="afterEffect">
                                  <p:stCondLst>
                                    <p:cond delay="0"/>
                                  </p:stCondLst>
                                  <p:childTnLst>
                                    <p:set>
                                      <p:cBhvr>
                                        <p:cTn id="34" dur="1" fill="hold">
                                          <p:stCondLst>
                                            <p:cond delay="0"/>
                                          </p:stCondLst>
                                        </p:cTn>
                                        <p:tgtEl>
                                          <p:spTgt spid="632065"/>
                                        </p:tgtEl>
                                        <p:attrNameLst>
                                          <p:attrName>style.visibility</p:attrName>
                                        </p:attrNameLst>
                                      </p:cBhvr>
                                      <p:to>
                                        <p:strVal val="hidden"/>
                                      </p:to>
                                    </p:set>
                                  </p:childTnLst>
                                </p:cTn>
                              </p:par>
                            </p:childTnLst>
                          </p:cTn>
                        </p:par>
                        <p:par>
                          <p:cTn id="35" fill="hold" nodeType="afterGroup">
                            <p:stCondLst>
                              <p:cond delay="7000"/>
                            </p:stCondLst>
                            <p:childTnLst>
                              <p:par>
                                <p:cTn id="36" presetID="1" presetClass="entr" presetSubtype="0" fill="hold" grpId="0" nodeType="afterEffect">
                                  <p:stCondLst>
                                    <p:cond delay="0"/>
                                  </p:stCondLst>
                                  <p:childTnLst>
                                    <p:set>
                                      <p:cBhvr>
                                        <p:cTn id="37" dur="1" fill="hold">
                                          <p:stCondLst>
                                            <p:cond delay="0"/>
                                          </p:stCondLst>
                                        </p:cTn>
                                        <p:tgtEl>
                                          <p:spTgt spid="632066"/>
                                        </p:tgtEl>
                                        <p:attrNameLst>
                                          <p:attrName>style.visibility</p:attrName>
                                        </p:attrNameLst>
                                      </p:cBhvr>
                                      <p:to>
                                        <p:strVal val="visible"/>
                                      </p:to>
                                    </p:set>
                                  </p:childTnLst>
                                </p:cTn>
                              </p:par>
                            </p:childTnLst>
                          </p:cTn>
                        </p:par>
                        <p:par>
                          <p:cTn id="38" fill="hold" nodeType="afterGroup">
                            <p:stCondLst>
                              <p:cond delay="7000"/>
                            </p:stCondLst>
                            <p:childTnLst>
                              <p:par>
                                <p:cTn id="39" presetID="1" presetClass="entr" presetSubtype="0" fill="hold" grpId="1" nodeType="afterEffect">
                                  <p:stCondLst>
                                    <p:cond delay="0"/>
                                  </p:stCondLst>
                                  <p:childTnLst>
                                    <p:set>
                                      <p:cBhvr>
                                        <p:cTn id="40" dur="1" fill="hold">
                                          <p:stCondLst>
                                            <p:cond delay="0"/>
                                          </p:stCondLst>
                                        </p:cTn>
                                        <p:tgtEl>
                                          <p:spTgt spid="632066"/>
                                        </p:tgtEl>
                                        <p:attrNameLst>
                                          <p:attrName>style.visibility</p:attrName>
                                        </p:attrNameLst>
                                      </p:cBhvr>
                                      <p:to>
                                        <p:strVal val="visible"/>
                                      </p:to>
                                    </p:set>
                                  </p:childTnLst>
                                </p:cTn>
                              </p:par>
                            </p:childTnLst>
                          </p:cTn>
                        </p:par>
                        <p:par>
                          <p:cTn id="41" fill="hold" nodeType="afterGroup">
                            <p:stCondLst>
                              <p:cond delay="7000"/>
                            </p:stCondLst>
                            <p:childTnLst>
                              <p:par>
                                <p:cTn id="42" presetID="42" presetClass="path" presetSubtype="0" accel="50000" decel="50000" fill="hold" grpId="2" nodeType="afterEffect">
                                  <p:stCondLst>
                                    <p:cond delay="0"/>
                                  </p:stCondLst>
                                  <p:childTnLst>
                                    <p:animMotion origin="layout" path="M -3.05556E-6 0 L -0.00156 -0.07106 " pathEditMode="relative" rAng="0" ptsTypes="AA">
                                      <p:cBhvr>
                                        <p:cTn id="43" dur="2000" fill="hold"/>
                                        <p:tgtEl>
                                          <p:spTgt spid="632066"/>
                                        </p:tgtEl>
                                        <p:attrNameLst>
                                          <p:attrName>ppt_x</p:attrName>
                                          <p:attrName>ppt_y</p:attrName>
                                        </p:attrNameLst>
                                      </p:cBhvr>
                                      <p:rCtr x="-87"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064" grpId="0" animBg="1"/>
      <p:bldP spid="632064" grpId="1" animBg="1"/>
      <p:bldP spid="632064" grpId="2" animBg="1"/>
      <p:bldP spid="632065" grpId="0" animBg="1"/>
      <p:bldP spid="632065" grpId="1" animBg="1"/>
      <p:bldP spid="632065" grpId="2" animBg="1"/>
      <p:bldP spid="632066" grpId="0" animBg="1"/>
      <p:bldP spid="632066" grpId="1" animBg="1"/>
      <p:bldP spid="632066"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648182" y="483243"/>
            <a:ext cx="10363200" cy="1143000"/>
          </a:xfrm>
          <a:prstGeom prst="rect">
            <a:avLst/>
          </a:prstGeom>
        </p:spPr>
        <p:txBody>
          <a:bodyPr/>
          <a:lstStyle/>
          <a:p>
            <a:pPr algn="ctr"/>
            <a:r>
              <a:rPr lang="en-US" altLang="zh-CN" sz="4000" dirty="0">
                <a:latin typeface="+mn-ea"/>
                <a:ea typeface="+mn-ea"/>
              </a:rPr>
              <a:t>B</a:t>
            </a:r>
            <a:r>
              <a:rPr lang="zh-CN" altLang="en-US" sz="4000" dirty="0">
                <a:latin typeface="+mn-ea"/>
                <a:ea typeface="+mn-ea"/>
              </a:rPr>
              <a:t>类地址</a:t>
            </a:r>
          </a:p>
        </p:txBody>
      </p:sp>
      <p:sp>
        <p:nvSpPr>
          <p:cNvPr id="86019" name="Rectangle 3"/>
          <p:cNvSpPr>
            <a:spLocks noGrp="1" noChangeArrowheads="1"/>
          </p:cNvSpPr>
          <p:nvPr>
            <p:ph type="body" idx="4294967295"/>
          </p:nvPr>
        </p:nvSpPr>
        <p:spPr>
          <a:xfrm>
            <a:off x="648182" y="1626243"/>
            <a:ext cx="11262167" cy="4800600"/>
          </a:xfrm>
          <a:prstGeom prst="rect">
            <a:avLst/>
          </a:prstGeom>
        </p:spPr>
        <p:txBody>
          <a:bodyPr/>
          <a:lstStyle/>
          <a:p>
            <a:pPr>
              <a:lnSpc>
                <a:spcPct val="150000"/>
              </a:lnSpc>
              <a:spcBef>
                <a:spcPct val="0"/>
              </a:spcBef>
              <a:buFont typeface="Wingdings" panose="05000000000000000000" pitchFamily="2" charset="2"/>
              <a:buChar char="l"/>
            </a:pPr>
            <a:r>
              <a:rPr lang="zh-CN" altLang="en-US" sz="3200" dirty="0">
                <a:latin typeface="+mn-ea"/>
              </a:rPr>
              <a:t> 利用</a:t>
            </a:r>
            <a:r>
              <a:rPr lang="en-US" altLang="zh-CN" sz="3200" dirty="0">
                <a:latin typeface="+mn-ea"/>
              </a:rPr>
              <a:t>IP</a:t>
            </a:r>
            <a:r>
              <a:rPr lang="zh-CN" altLang="en-US" sz="3200" dirty="0">
                <a:latin typeface="+mn-ea"/>
              </a:rPr>
              <a:t>地址的前两个字节作为网络地址，最高位为</a:t>
            </a:r>
            <a:r>
              <a:rPr lang="en-US" altLang="zh-CN" sz="3200" dirty="0">
                <a:latin typeface="+mn-ea"/>
              </a:rPr>
              <a:t>10</a:t>
            </a:r>
            <a:r>
              <a:rPr lang="zh-CN" altLang="en-US" sz="3200" dirty="0">
                <a:latin typeface="+mn-ea"/>
              </a:rPr>
              <a:t>，其余的两个字节作为主机地址</a:t>
            </a:r>
          </a:p>
          <a:p>
            <a:pPr eaLnBrk="1" hangingPunct="1">
              <a:lnSpc>
                <a:spcPct val="150000"/>
              </a:lnSpc>
              <a:spcBef>
                <a:spcPct val="50000"/>
              </a:spcBef>
              <a:buClrTx/>
              <a:buFontTx/>
              <a:buNone/>
            </a:pPr>
            <a:r>
              <a:rPr lang="zh-CN" altLang="en-US" sz="3200" dirty="0">
                <a:latin typeface="+mn-ea"/>
              </a:rPr>
              <a:t>         地址范围为   </a:t>
            </a:r>
            <a:r>
              <a:rPr lang="en-US" altLang="zh-CN" sz="3200" dirty="0">
                <a:solidFill>
                  <a:srgbClr val="FF0000"/>
                </a:solidFill>
                <a:latin typeface="+mn-ea"/>
              </a:rPr>
              <a:t>128.0.0.1</a:t>
            </a:r>
            <a:r>
              <a:rPr lang="zh-CN" altLang="en-US" sz="3200" dirty="0">
                <a:solidFill>
                  <a:srgbClr val="FF0000"/>
                </a:solidFill>
                <a:latin typeface="+mn-ea"/>
              </a:rPr>
              <a:t>－</a:t>
            </a:r>
            <a:r>
              <a:rPr lang="en-US" altLang="zh-CN" sz="3200" dirty="0">
                <a:solidFill>
                  <a:srgbClr val="FF0000"/>
                </a:solidFill>
                <a:latin typeface="+mn-ea"/>
              </a:rPr>
              <a:t>191.255.255.254 </a:t>
            </a:r>
          </a:p>
          <a:p>
            <a:pPr eaLnBrk="1" hangingPunct="1">
              <a:lnSpc>
                <a:spcPct val="150000"/>
              </a:lnSpc>
              <a:spcBef>
                <a:spcPct val="50000"/>
              </a:spcBef>
              <a:buClrTx/>
              <a:buFontTx/>
              <a:buNone/>
            </a:pPr>
            <a:endParaRPr lang="en-US" altLang="zh-CN" sz="3200" dirty="0">
              <a:latin typeface="+mn-ea"/>
            </a:endParaRPr>
          </a:p>
        </p:txBody>
      </p:sp>
      <p:cxnSp>
        <p:nvCxnSpPr>
          <p:cNvPr id="4" name="直接连接符 3">
            <a:extLst>
              <a:ext uri="{FF2B5EF4-FFF2-40B4-BE49-F238E27FC236}">
                <a16:creationId xmlns:a16="http://schemas.microsoft.com/office/drawing/2014/main" id="{7319B99C-2436-4E2B-8E2C-91A830744CA4}"/>
              </a:ext>
            </a:extLst>
          </p:cNvPr>
          <p:cNvCxnSpPr/>
          <p:nvPr/>
        </p:nvCxnSpPr>
        <p:spPr>
          <a:xfrm>
            <a:off x="4256313" y="4049486"/>
            <a:ext cx="526868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ounded Rectangle 1">
            <a:extLst>
              <a:ext uri="{FF2B5EF4-FFF2-40B4-BE49-F238E27FC236}">
                <a16:creationId xmlns:a16="http://schemas.microsoft.com/office/drawing/2014/main" id="{0102E8EB-5A37-3948-9827-DA6376CDA89C}"/>
              </a:ext>
            </a:extLst>
          </p:cNvPr>
          <p:cNvSpPr/>
          <p:nvPr/>
        </p:nvSpPr>
        <p:spPr>
          <a:xfrm>
            <a:off x="618366" y="1729410"/>
            <a:ext cx="11262166" cy="3945834"/>
          </a:xfrm>
          <a:prstGeom prst="roundRect">
            <a:avLst>
              <a:gd name="adj" fmla="val 54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462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949124" y="457200"/>
            <a:ext cx="10363200" cy="1143000"/>
          </a:xfrm>
          <a:prstGeom prst="rect">
            <a:avLst/>
          </a:prstGeom>
        </p:spPr>
        <p:txBody>
          <a:bodyPr/>
          <a:lstStyle/>
          <a:p>
            <a:pPr algn="ctr"/>
            <a:r>
              <a:rPr lang="en-US" altLang="zh-CN" sz="4000">
                <a:latin typeface="+mn-ea"/>
                <a:ea typeface="+mn-ea"/>
              </a:rPr>
              <a:t>C</a:t>
            </a:r>
            <a:r>
              <a:rPr lang="zh-CN" altLang="en-US" sz="4000">
                <a:latin typeface="+mn-ea"/>
                <a:ea typeface="+mn-ea"/>
              </a:rPr>
              <a:t>类地址</a:t>
            </a:r>
          </a:p>
        </p:txBody>
      </p:sp>
      <p:sp>
        <p:nvSpPr>
          <p:cNvPr id="87043" name="Rectangle 3"/>
          <p:cNvSpPr>
            <a:spLocks noGrp="1" noChangeArrowheads="1"/>
          </p:cNvSpPr>
          <p:nvPr>
            <p:ph type="body" idx="4294967295"/>
          </p:nvPr>
        </p:nvSpPr>
        <p:spPr>
          <a:xfrm>
            <a:off x="635471" y="1701478"/>
            <a:ext cx="11312324" cy="4800600"/>
          </a:xfrm>
          <a:prstGeom prst="rect">
            <a:avLst/>
          </a:prstGeom>
        </p:spPr>
        <p:txBody>
          <a:bodyPr/>
          <a:lstStyle/>
          <a:p>
            <a:pPr>
              <a:lnSpc>
                <a:spcPct val="150000"/>
              </a:lnSpc>
              <a:spcBef>
                <a:spcPct val="0"/>
              </a:spcBef>
              <a:buClrTx/>
              <a:buFont typeface="Wingdings" panose="05000000000000000000" pitchFamily="2" charset="2"/>
              <a:buChar char="l"/>
            </a:pPr>
            <a:r>
              <a:rPr lang="zh-CN" altLang="en-US" sz="3200" dirty="0"/>
              <a:t> 利用</a:t>
            </a:r>
            <a:r>
              <a:rPr lang="en-US" altLang="zh-CN" sz="3200" dirty="0"/>
              <a:t>IP</a:t>
            </a:r>
            <a:r>
              <a:rPr lang="zh-CN" altLang="en-US" sz="3200" dirty="0"/>
              <a:t>地址的前三个字节作为网络地址，最高位为</a:t>
            </a:r>
            <a:r>
              <a:rPr lang="en-US" altLang="zh-CN" sz="3200" dirty="0"/>
              <a:t>110</a:t>
            </a:r>
            <a:r>
              <a:rPr lang="zh-CN" altLang="en-US" sz="3200" dirty="0"/>
              <a:t>，最后一个字节作为主机地址</a:t>
            </a:r>
          </a:p>
          <a:p>
            <a:pPr algn="ctr" eaLnBrk="1" hangingPunct="1">
              <a:lnSpc>
                <a:spcPct val="150000"/>
              </a:lnSpc>
              <a:spcBef>
                <a:spcPct val="50000"/>
              </a:spcBef>
              <a:buClrTx/>
              <a:buFontTx/>
              <a:buNone/>
            </a:pPr>
            <a:r>
              <a:rPr lang="zh-CN" altLang="en-US" sz="3200" dirty="0"/>
              <a:t>    地址范围为  </a:t>
            </a:r>
            <a:r>
              <a:rPr lang="en-US" altLang="zh-CN" sz="3200" dirty="0">
                <a:solidFill>
                  <a:srgbClr val="FF0000"/>
                </a:solidFill>
              </a:rPr>
              <a:t>192.0.0.1</a:t>
            </a:r>
            <a:r>
              <a:rPr lang="zh-CN" altLang="en-US" sz="3200" dirty="0">
                <a:solidFill>
                  <a:srgbClr val="FF0000"/>
                </a:solidFill>
              </a:rPr>
              <a:t>－</a:t>
            </a:r>
            <a:r>
              <a:rPr lang="en-US" altLang="zh-CN" sz="3200" dirty="0">
                <a:solidFill>
                  <a:srgbClr val="FF0000"/>
                </a:solidFill>
              </a:rPr>
              <a:t>223.255.255.254 </a:t>
            </a:r>
          </a:p>
        </p:txBody>
      </p:sp>
      <p:cxnSp>
        <p:nvCxnSpPr>
          <p:cNvPr id="4" name="直接连接符 3">
            <a:extLst>
              <a:ext uri="{FF2B5EF4-FFF2-40B4-BE49-F238E27FC236}">
                <a16:creationId xmlns:a16="http://schemas.microsoft.com/office/drawing/2014/main" id="{80886A01-C4A1-40E2-8BC2-FD9F2C32EA19}"/>
              </a:ext>
            </a:extLst>
          </p:cNvPr>
          <p:cNvCxnSpPr/>
          <p:nvPr/>
        </p:nvCxnSpPr>
        <p:spPr>
          <a:xfrm>
            <a:off x="4987549" y="4169229"/>
            <a:ext cx="526868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ounded Rectangle 1">
            <a:extLst>
              <a:ext uri="{FF2B5EF4-FFF2-40B4-BE49-F238E27FC236}">
                <a16:creationId xmlns:a16="http://schemas.microsoft.com/office/drawing/2014/main" id="{0102E8EB-5A37-3948-9827-DA6376CDA89C}"/>
              </a:ext>
            </a:extLst>
          </p:cNvPr>
          <p:cNvSpPr/>
          <p:nvPr/>
        </p:nvSpPr>
        <p:spPr>
          <a:xfrm>
            <a:off x="655981" y="1729410"/>
            <a:ext cx="11052313" cy="3945834"/>
          </a:xfrm>
          <a:prstGeom prst="roundRect">
            <a:avLst>
              <a:gd name="adj" fmla="val 54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775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idx="4294967295"/>
          </p:nvPr>
        </p:nvSpPr>
        <p:spPr>
          <a:xfrm>
            <a:off x="46300" y="541118"/>
            <a:ext cx="12077700" cy="901700"/>
          </a:xfrm>
          <a:prstGeom prst="rect">
            <a:avLst/>
          </a:prstGeom>
        </p:spPr>
        <p:txBody>
          <a:bodyPr/>
          <a:lstStyle/>
          <a:p>
            <a:pPr algn="ctr"/>
            <a:r>
              <a:rPr lang="zh-CN" altLang="en-US" dirty="0"/>
              <a:t>特殊</a:t>
            </a:r>
            <a:r>
              <a:rPr lang="en-US" altLang="zh-CN" dirty="0"/>
              <a:t>IP</a:t>
            </a:r>
            <a:r>
              <a:rPr lang="zh-CN" altLang="en-US" dirty="0"/>
              <a:t>地址段</a:t>
            </a:r>
          </a:p>
        </p:txBody>
      </p:sp>
      <p:sp>
        <p:nvSpPr>
          <p:cNvPr id="3" name="内容占位符 2"/>
          <p:cNvSpPr>
            <a:spLocks noGrp="1"/>
          </p:cNvSpPr>
          <p:nvPr>
            <p:ph idx="4294967295"/>
          </p:nvPr>
        </p:nvSpPr>
        <p:spPr>
          <a:xfrm>
            <a:off x="833438" y="1371600"/>
            <a:ext cx="10545762" cy="4241800"/>
          </a:xfrm>
          <a:prstGeom prst="rect">
            <a:avLst/>
          </a:prstGeom>
        </p:spPr>
        <p:txBody>
          <a:bodyPr/>
          <a:lstStyle/>
          <a:p>
            <a:pPr algn="just">
              <a:lnSpc>
                <a:spcPct val="120000"/>
              </a:lnSpc>
              <a:buFont typeface="Wingdings" panose="05000000000000000000" pitchFamily="2" charset="2"/>
              <a:buChar char="l"/>
              <a:defRPr/>
            </a:pPr>
            <a:r>
              <a:rPr lang="zh-CN" altLang="en-US" dirty="0">
                <a:latin typeface="+mn-ea"/>
              </a:rPr>
              <a:t> 本地回环地址</a:t>
            </a:r>
            <a:endParaRPr lang="en-US" altLang="zh-CN" dirty="0">
              <a:latin typeface="+mn-ea"/>
            </a:endParaRPr>
          </a:p>
          <a:p>
            <a:pPr marL="0" indent="0" algn="ctr">
              <a:lnSpc>
                <a:spcPct val="120000"/>
              </a:lnSpc>
              <a:buNone/>
              <a:defRPr/>
            </a:pPr>
            <a:r>
              <a:rPr lang="en-US" altLang="zh-CN" dirty="0">
                <a:solidFill>
                  <a:srgbClr val="FF0000"/>
                </a:solidFill>
                <a:latin typeface="+mn-ea"/>
              </a:rPr>
              <a:t>127.0.0.1-127.255.255.254 </a:t>
            </a:r>
          </a:p>
          <a:p>
            <a:pPr marL="0" indent="0">
              <a:lnSpc>
                <a:spcPct val="120000"/>
              </a:lnSpc>
              <a:buNone/>
              <a:defRPr/>
            </a:pPr>
            <a:r>
              <a:rPr lang="zh-CN" altLang="en-US" dirty="0">
                <a:latin typeface="+mn-ea"/>
              </a:rPr>
              <a:t>这是预留的一组</a:t>
            </a:r>
            <a:r>
              <a:rPr lang="en-US" altLang="zh-CN" dirty="0">
                <a:latin typeface="+mn-ea"/>
              </a:rPr>
              <a:t>IP</a:t>
            </a:r>
            <a:r>
              <a:rPr lang="zh-CN" altLang="en-US" dirty="0">
                <a:latin typeface="+mn-ea"/>
              </a:rPr>
              <a:t>地址，主要是用来识别主机本身的地址。也叫做“</a:t>
            </a:r>
            <a:r>
              <a:rPr lang="en-US" altLang="zh-CN" dirty="0" err="1">
                <a:latin typeface="+mn-ea"/>
              </a:rPr>
              <a:t>localhost</a:t>
            </a:r>
            <a:r>
              <a:rPr lang="en-US" altLang="zh-CN" dirty="0">
                <a:latin typeface="+mn-ea"/>
              </a:rPr>
              <a:t>”</a:t>
            </a:r>
            <a:r>
              <a:rPr lang="zh-CN" altLang="en-US" dirty="0">
                <a:latin typeface="+mn-ea"/>
              </a:rPr>
              <a:t>，一般用来测试。</a:t>
            </a:r>
          </a:p>
          <a:p>
            <a:pPr algn="just">
              <a:lnSpc>
                <a:spcPct val="120000"/>
              </a:lnSpc>
              <a:buFont typeface="Wingdings" panose="05000000000000000000" pitchFamily="2" charset="2"/>
              <a:buChar char="l"/>
              <a:defRPr/>
            </a:pPr>
            <a:r>
              <a:rPr lang="zh-CN" altLang="en-US" dirty="0">
                <a:latin typeface="+mn-ea"/>
              </a:rPr>
              <a:t> 私有地址（</a:t>
            </a:r>
            <a:r>
              <a:rPr lang="en-US" altLang="zh-CN" dirty="0">
                <a:latin typeface="+mn-ea"/>
              </a:rPr>
              <a:t>Private address</a:t>
            </a:r>
            <a:r>
              <a:rPr lang="zh-CN" altLang="en-US" dirty="0">
                <a:latin typeface="+mn-ea"/>
              </a:rPr>
              <a:t>）</a:t>
            </a:r>
            <a:endParaRPr lang="en-US" altLang="zh-CN" dirty="0">
              <a:latin typeface="+mn-ea"/>
            </a:endParaRPr>
          </a:p>
          <a:p>
            <a:pPr marL="0" indent="0" algn="ctr">
              <a:lnSpc>
                <a:spcPct val="120000"/>
              </a:lnSpc>
              <a:buNone/>
              <a:defRPr/>
            </a:pPr>
            <a:r>
              <a:rPr lang="en-US" altLang="zh-CN" dirty="0">
                <a:solidFill>
                  <a:srgbClr val="FF0000"/>
                </a:solidFill>
                <a:latin typeface="+mn-ea"/>
              </a:rPr>
              <a:t>10.x.x.x,  172.16.x.x-172.31.x.x,  192.168.x.x </a:t>
            </a:r>
            <a:r>
              <a:rPr lang="en-US" altLang="zh-CN" dirty="0">
                <a:latin typeface="+mn-ea"/>
              </a:rPr>
              <a:t> </a:t>
            </a:r>
            <a:endParaRPr lang="zh-CN" altLang="en-US" dirty="0">
              <a:latin typeface="+mn-ea"/>
            </a:endParaRPr>
          </a:p>
          <a:p>
            <a:pPr marL="0" indent="0" algn="just">
              <a:lnSpc>
                <a:spcPct val="120000"/>
              </a:lnSpc>
              <a:buFont typeface="ZapfDingbats" pitchFamily="82" charset="2"/>
              <a:buNone/>
              <a:defRPr/>
            </a:pPr>
            <a:r>
              <a:rPr lang="zh-CN" altLang="en-US" dirty="0">
                <a:latin typeface="+mn-ea"/>
              </a:rPr>
              <a:t>这三个地址段被称为私有</a:t>
            </a:r>
            <a:r>
              <a:rPr lang="en-US" altLang="zh-CN" dirty="0">
                <a:latin typeface="+mn-ea"/>
              </a:rPr>
              <a:t>IP</a:t>
            </a:r>
            <a:r>
              <a:rPr lang="zh-CN" altLang="en-US" dirty="0">
                <a:latin typeface="+mn-ea"/>
              </a:rPr>
              <a:t>地址段，也就是局域网所使用的地址段，在公网上不能被路由</a:t>
            </a:r>
          </a:p>
        </p:txBody>
      </p:sp>
    </p:spTree>
    <p:extLst>
      <p:ext uri="{BB962C8B-B14F-4D97-AF65-F5344CB8AC3E}">
        <p14:creationId xmlns:p14="http://schemas.microsoft.com/office/powerpoint/2010/main" val="3165530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a:xfrm>
            <a:off x="0" y="587416"/>
            <a:ext cx="12001500" cy="1143000"/>
          </a:xfrm>
          <a:prstGeom prst="rect">
            <a:avLst/>
          </a:prstGeom>
        </p:spPr>
        <p:txBody>
          <a:bodyPr/>
          <a:lstStyle/>
          <a:p>
            <a:pPr algn="ctr"/>
            <a:r>
              <a:rPr lang="zh-CN" altLang="en-US" dirty="0">
                <a:latin typeface="+mj-ea"/>
              </a:rPr>
              <a:t>特殊</a:t>
            </a:r>
            <a:r>
              <a:rPr lang="en-US" altLang="zh-CN" dirty="0">
                <a:latin typeface="+mj-ea"/>
              </a:rPr>
              <a:t>IP</a:t>
            </a:r>
            <a:r>
              <a:rPr lang="zh-CN" altLang="en-US" dirty="0">
                <a:latin typeface="+mj-ea"/>
              </a:rPr>
              <a:t>地址</a:t>
            </a:r>
          </a:p>
        </p:txBody>
      </p:sp>
      <p:sp>
        <p:nvSpPr>
          <p:cNvPr id="3" name="内容占位符 2"/>
          <p:cNvSpPr>
            <a:spLocks noGrp="1"/>
          </p:cNvSpPr>
          <p:nvPr>
            <p:ph idx="4294967295"/>
          </p:nvPr>
        </p:nvSpPr>
        <p:spPr>
          <a:xfrm>
            <a:off x="965200" y="1549400"/>
            <a:ext cx="10363200" cy="4648200"/>
          </a:xfrm>
          <a:prstGeom prst="rect">
            <a:avLst/>
          </a:prstGeom>
        </p:spPr>
        <p:txBody>
          <a:bodyPr/>
          <a:lstStyle/>
          <a:p>
            <a:pPr>
              <a:lnSpc>
                <a:spcPct val="150000"/>
              </a:lnSpc>
              <a:buFont typeface="Wingdings" panose="05000000000000000000" pitchFamily="2" charset="2"/>
              <a:buChar char="l"/>
              <a:defRPr/>
            </a:pPr>
            <a:r>
              <a:rPr lang="en-US" altLang="zh-CN" dirty="0">
                <a:solidFill>
                  <a:srgbClr val="FF0000"/>
                </a:solidFill>
                <a:latin typeface="+mn-ea"/>
              </a:rPr>
              <a:t>  0.0.0.0</a:t>
            </a:r>
            <a:endParaRPr lang="zh-CN" altLang="en-US" dirty="0">
              <a:solidFill>
                <a:srgbClr val="FF0000"/>
              </a:solidFill>
              <a:latin typeface="+mn-ea"/>
            </a:endParaRPr>
          </a:p>
          <a:p>
            <a:pPr marL="0" indent="0">
              <a:lnSpc>
                <a:spcPct val="150000"/>
              </a:lnSpc>
              <a:buFont typeface="ZapfDingbats" pitchFamily="82" charset="2"/>
              <a:buNone/>
              <a:defRPr/>
            </a:pPr>
            <a:r>
              <a:rPr lang="zh-CN" altLang="en-US" dirty="0">
                <a:latin typeface="+mn-ea"/>
              </a:rPr>
              <a:t>这个地址严格上来说都不是真正意义上的</a:t>
            </a:r>
            <a:r>
              <a:rPr lang="en-US" altLang="zh-CN" dirty="0">
                <a:latin typeface="+mn-ea"/>
              </a:rPr>
              <a:t>IP</a:t>
            </a:r>
            <a:r>
              <a:rPr lang="zh-CN" altLang="en-US" dirty="0">
                <a:latin typeface="+mn-ea"/>
              </a:rPr>
              <a:t>地址。主要是用来标识不清楚的网络和主机的。系统遇到无法识别的网络或主机的时候会统一的归纳到这个地址</a:t>
            </a:r>
            <a:endParaRPr lang="en-US" altLang="zh-CN" dirty="0">
              <a:latin typeface="+mn-ea"/>
            </a:endParaRPr>
          </a:p>
          <a:p>
            <a:pPr>
              <a:lnSpc>
                <a:spcPct val="150000"/>
              </a:lnSpc>
              <a:buFont typeface="Wingdings" panose="05000000000000000000" pitchFamily="2" charset="2"/>
              <a:buChar char="l"/>
              <a:defRPr/>
            </a:pPr>
            <a:r>
              <a:rPr lang="en-US" altLang="zh-CN" dirty="0">
                <a:solidFill>
                  <a:srgbClr val="FF0000"/>
                </a:solidFill>
                <a:latin typeface="+mn-ea"/>
              </a:rPr>
              <a:t>  255.255.255.255</a:t>
            </a:r>
            <a:endParaRPr lang="zh-CN" altLang="en-US" dirty="0">
              <a:solidFill>
                <a:srgbClr val="FF0000"/>
              </a:solidFill>
              <a:latin typeface="+mn-ea"/>
            </a:endParaRPr>
          </a:p>
          <a:p>
            <a:pPr marL="0" indent="0">
              <a:lnSpc>
                <a:spcPct val="150000"/>
              </a:lnSpc>
              <a:buFont typeface="ZapfDingbats" pitchFamily="82" charset="2"/>
              <a:buNone/>
              <a:defRPr/>
            </a:pPr>
            <a:r>
              <a:rPr lang="zh-CN" altLang="en-US" dirty="0">
                <a:latin typeface="+mn-ea"/>
              </a:rPr>
              <a:t>这个地址是受限的广播地址。主要指一个网段内的所有主机</a:t>
            </a:r>
          </a:p>
          <a:p>
            <a:pPr marL="0" indent="0">
              <a:lnSpc>
                <a:spcPct val="150000"/>
              </a:lnSpc>
              <a:buFont typeface="ZapfDingbats" pitchFamily="82" charset="2"/>
              <a:buNone/>
              <a:defRPr/>
            </a:pPr>
            <a:endParaRPr lang="en-US" altLang="zh-CN" dirty="0">
              <a:latin typeface="+mn-ea"/>
            </a:endParaRPr>
          </a:p>
          <a:p>
            <a:pPr marL="0" indent="0">
              <a:lnSpc>
                <a:spcPct val="150000"/>
              </a:lnSpc>
              <a:buFont typeface="ZapfDingbats" pitchFamily="82" charset="2"/>
              <a:buNone/>
              <a:defRPr/>
            </a:pPr>
            <a:endParaRPr lang="zh-CN" altLang="en-US" dirty="0">
              <a:latin typeface="+mn-ea"/>
            </a:endParaRPr>
          </a:p>
          <a:p>
            <a:pPr>
              <a:lnSpc>
                <a:spcPct val="150000"/>
              </a:lnSpc>
              <a:defRPr/>
            </a:pPr>
            <a:endParaRPr lang="zh-CN" altLang="en-US" dirty="0">
              <a:latin typeface="+mn-ea"/>
            </a:endParaRPr>
          </a:p>
        </p:txBody>
      </p:sp>
    </p:spTree>
    <p:extLst>
      <p:ext uri="{BB962C8B-B14F-4D97-AF65-F5344CB8AC3E}">
        <p14:creationId xmlns:p14="http://schemas.microsoft.com/office/powerpoint/2010/main" val="2699233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646043" y="516835"/>
            <a:ext cx="10363200" cy="1143000"/>
          </a:xfrm>
          <a:prstGeom prst="rect">
            <a:avLst/>
          </a:prstGeom>
        </p:spPr>
        <p:txBody>
          <a:bodyPr/>
          <a:lstStyle/>
          <a:p>
            <a:pPr algn="ctr" eaLnBrk="1" hangingPunct="1"/>
            <a:r>
              <a:rPr lang="zh-CN" altLang="en-US" sz="4000" dirty="0">
                <a:latin typeface="+mn-ea"/>
                <a:ea typeface="+mn-ea"/>
              </a:rPr>
              <a:t>互联网中的</a:t>
            </a:r>
            <a:r>
              <a:rPr lang="en-US" altLang="zh-CN" sz="4000" dirty="0">
                <a:latin typeface="+mn-ea"/>
                <a:ea typeface="+mn-ea"/>
              </a:rPr>
              <a:t>IP</a:t>
            </a:r>
            <a:r>
              <a:rPr lang="zh-CN" altLang="en-US" sz="4000" dirty="0">
                <a:latin typeface="+mn-ea"/>
                <a:ea typeface="+mn-ea"/>
              </a:rPr>
              <a:t>地址</a:t>
            </a:r>
          </a:p>
        </p:txBody>
      </p:sp>
      <p:sp>
        <p:nvSpPr>
          <p:cNvPr id="90115" name="Rectangle 3"/>
          <p:cNvSpPr>
            <a:spLocks noGrp="1" noChangeArrowheads="1"/>
          </p:cNvSpPr>
          <p:nvPr>
            <p:ph type="body" idx="4294967295"/>
          </p:nvPr>
        </p:nvSpPr>
        <p:spPr>
          <a:xfrm>
            <a:off x="1182757" y="1898374"/>
            <a:ext cx="9959007" cy="4724400"/>
          </a:xfrm>
          <a:prstGeom prst="rect">
            <a:avLst/>
          </a:prstGeom>
        </p:spPr>
        <p:txBody>
          <a:bodyPr/>
          <a:lstStyle/>
          <a:p>
            <a:pPr eaLnBrk="1" hangingPunct="1">
              <a:lnSpc>
                <a:spcPct val="150000"/>
              </a:lnSpc>
              <a:buFont typeface="Wingdings" panose="05000000000000000000" pitchFamily="2" charset="2"/>
              <a:buChar char="l"/>
            </a:pPr>
            <a:r>
              <a:rPr lang="zh-CN" altLang="en-US" dirty="0">
                <a:latin typeface="+mn-ea"/>
              </a:rPr>
              <a:t> 同一局域网上的主机或路由器的</a:t>
            </a:r>
            <a:r>
              <a:rPr lang="en-US" altLang="zh-CN" dirty="0">
                <a:latin typeface="+mn-ea"/>
              </a:rPr>
              <a:t>IP</a:t>
            </a:r>
            <a:r>
              <a:rPr lang="zh-CN" altLang="en-US" dirty="0">
                <a:latin typeface="+mn-ea"/>
              </a:rPr>
              <a:t>地址中的网络号必须相同</a:t>
            </a:r>
          </a:p>
          <a:p>
            <a:pPr eaLnBrk="1" hangingPunct="1">
              <a:lnSpc>
                <a:spcPct val="150000"/>
              </a:lnSpc>
              <a:buFont typeface="Wingdings" panose="05000000000000000000" pitchFamily="2" charset="2"/>
              <a:buChar char="l"/>
            </a:pPr>
            <a:r>
              <a:rPr lang="zh-CN" altLang="en-US" dirty="0">
                <a:latin typeface="+mn-ea"/>
              </a:rPr>
              <a:t> 交换机互连的网络仍然是一个局域网，只能有一个网络号。</a:t>
            </a:r>
          </a:p>
          <a:p>
            <a:pPr eaLnBrk="1" hangingPunct="1">
              <a:lnSpc>
                <a:spcPct val="150000"/>
              </a:lnSpc>
              <a:buFont typeface="Wingdings" panose="05000000000000000000" pitchFamily="2" charset="2"/>
              <a:buChar char="l"/>
            </a:pPr>
            <a:r>
              <a:rPr lang="zh-CN" altLang="en-US" dirty="0">
                <a:latin typeface="+mn-ea"/>
              </a:rPr>
              <a:t> 路由器总是具有两个或两个以上</a:t>
            </a:r>
            <a:r>
              <a:rPr lang="en-US" altLang="zh-CN" dirty="0">
                <a:latin typeface="+mn-ea"/>
              </a:rPr>
              <a:t>IP</a:t>
            </a:r>
            <a:r>
              <a:rPr lang="zh-CN" altLang="en-US" dirty="0">
                <a:latin typeface="+mn-ea"/>
              </a:rPr>
              <a:t>地址。</a:t>
            </a:r>
          </a:p>
          <a:p>
            <a:pPr eaLnBrk="1" hangingPunct="1">
              <a:lnSpc>
                <a:spcPct val="150000"/>
              </a:lnSpc>
              <a:buFont typeface="Wingdings" panose="05000000000000000000" pitchFamily="2" charset="2"/>
              <a:buChar char="l"/>
            </a:pPr>
            <a:r>
              <a:rPr lang="zh-CN" altLang="en-US" dirty="0">
                <a:latin typeface="+mn-ea"/>
              </a:rPr>
              <a:t> 当两个路由器直接相连时，在连线两端的接口处，可以指明</a:t>
            </a:r>
            <a:r>
              <a:rPr lang="en-US" altLang="zh-CN" dirty="0">
                <a:latin typeface="+mn-ea"/>
              </a:rPr>
              <a:t>IP</a:t>
            </a:r>
            <a:r>
              <a:rPr lang="zh-CN" altLang="en-US" dirty="0">
                <a:latin typeface="+mn-ea"/>
              </a:rPr>
              <a:t>地址也可以不指明</a:t>
            </a:r>
            <a:r>
              <a:rPr lang="en-US" altLang="zh-CN" dirty="0">
                <a:latin typeface="+mn-ea"/>
              </a:rPr>
              <a:t>IP</a:t>
            </a:r>
            <a:r>
              <a:rPr lang="zh-CN" altLang="en-US" dirty="0">
                <a:latin typeface="+mn-ea"/>
              </a:rPr>
              <a:t>地址。</a:t>
            </a:r>
          </a:p>
        </p:txBody>
      </p:sp>
    </p:spTree>
    <p:extLst>
      <p:ext uri="{BB962C8B-B14F-4D97-AF65-F5344CB8AC3E}">
        <p14:creationId xmlns:p14="http://schemas.microsoft.com/office/powerpoint/2010/main" val="1635160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互联网中的IP地址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904" y="1304702"/>
            <a:ext cx="7745896" cy="5553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50" name="AutoShape 6"/>
          <p:cNvSpPr>
            <a:spLocks noChangeArrowheads="1"/>
          </p:cNvSpPr>
          <p:nvPr/>
        </p:nvSpPr>
        <p:spPr bwMode="auto">
          <a:xfrm>
            <a:off x="4084982" y="2743200"/>
            <a:ext cx="1572039" cy="457200"/>
          </a:xfrm>
          <a:prstGeom prst="wedgeRoundRectCallout">
            <a:avLst>
              <a:gd name="adj1" fmla="val 77991"/>
              <a:gd name="adj2" fmla="val 48958"/>
              <a:gd name="adj3" fmla="val 16667"/>
            </a:avLst>
          </a:prstGeom>
          <a:solidFill>
            <a:srgbClr val="FFFF00"/>
          </a:solidFill>
          <a:ln w="9525">
            <a:solidFill>
              <a:schemeClr val="tx1"/>
            </a:solidFill>
            <a:miter lim="800000"/>
            <a:headEnd/>
            <a:tailEnd/>
          </a:ln>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ts val="0"/>
              </a:spcBef>
              <a:buClr>
                <a:srgbClr val="0563C1"/>
              </a:buClr>
              <a:buSzPct val="65000"/>
              <a:buNone/>
            </a:pPr>
            <a:r>
              <a:rPr kumimoji="1" lang="en-US" altLang="zh-CN" sz="2400">
                <a:solidFill>
                  <a:srgbClr val="0563C1"/>
                </a:solidFill>
                <a:latin typeface="Arial" panose="020B0604020202020204" pitchFamily="34" charset="0"/>
                <a:ea typeface="Microsoft YaHei"/>
              </a:rPr>
              <a:t>222.1.1.4</a:t>
            </a:r>
            <a:endParaRPr kumimoji="1" lang="en-US" altLang="zh-CN" sz="2400" dirty="0">
              <a:solidFill>
                <a:srgbClr val="0563C1"/>
              </a:solidFill>
              <a:latin typeface="Arial" panose="020B0604020202020204" pitchFamily="34" charset="0"/>
              <a:ea typeface="Microsoft YaHei"/>
            </a:endParaRPr>
          </a:p>
        </p:txBody>
      </p:sp>
      <p:sp>
        <p:nvSpPr>
          <p:cNvPr id="313352" name="AutoShape 8"/>
          <p:cNvSpPr>
            <a:spLocks noChangeArrowheads="1"/>
          </p:cNvSpPr>
          <p:nvPr/>
        </p:nvSpPr>
        <p:spPr bwMode="auto">
          <a:xfrm>
            <a:off x="4005469" y="3309730"/>
            <a:ext cx="1530626" cy="437322"/>
          </a:xfrm>
          <a:prstGeom prst="wedgeRoundRectCallout">
            <a:avLst>
              <a:gd name="adj1" fmla="val 68477"/>
              <a:gd name="adj2" fmla="val -14931"/>
              <a:gd name="adj3" fmla="val 16667"/>
            </a:avLst>
          </a:prstGeom>
          <a:solidFill>
            <a:srgbClr val="FFFF00"/>
          </a:solidFill>
          <a:ln w="9525">
            <a:solidFill>
              <a:schemeClr val="tx1"/>
            </a:solidFill>
            <a:miter lim="800000"/>
            <a:headEnd/>
            <a:tailEnd/>
          </a:ln>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ts val="0"/>
              </a:spcBef>
              <a:buClr>
                <a:srgbClr val="0563C1"/>
              </a:buClr>
              <a:buSzPct val="65000"/>
              <a:buNone/>
            </a:pPr>
            <a:r>
              <a:rPr kumimoji="1" lang="en-US" altLang="zh-CN" sz="2400" dirty="0">
                <a:solidFill>
                  <a:srgbClr val="0563C1"/>
                </a:solidFill>
                <a:latin typeface="Arial" panose="020B0604020202020204" pitchFamily="34" charset="0"/>
                <a:ea typeface="Microsoft YaHei"/>
              </a:rPr>
              <a:t>222.1.4.1</a:t>
            </a:r>
          </a:p>
        </p:txBody>
      </p:sp>
      <p:sp>
        <p:nvSpPr>
          <p:cNvPr id="313353" name="AutoShape 9"/>
          <p:cNvSpPr>
            <a:spLocks noChangeArrowheads="1"/>
          </p:cNvSpPr>
          <p:nvPr/>
        </p:nvSpPr>
        <p:spPr bwMode="auto">
          <a:xfrm>
            <a:off x="6659218" y="2743200"/>
            <a:ext cx="1560443" cy="457200"/>
          </a:xfrm>
          <a:prstGeom prst="wedgeRoundRectCallout">
            <a:avLst>
              <a:gd name="adj1" fmla="val -54074"/>
              <a:gd name="adj2" fmla="val 87847"/>
              <a:gd name="adj3" fmla="val 16667"/>
            </a:avLst>
          </a:prstGeom>
          <a:solidFill>
            <a:srgbClr val="FFFF00"/>
          </a:solidFill>
          <a:ln w="9525">
            <a:solidFill>
              <a:schemeClr val="tx1"/>
            </a:solidFill>
            <a:miter lim="800000"/>
            <a:headEnd/>
            <a:tailEnd/>
          </a:ln>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ts val="0"/>
              </a:spcBef>
              <a:buClr>
                <a:srgbClr val="0563C1"/>
              </a:buClr>
              <a:buSzPct val="65000"/>
              <a:buNone/>
            </a:pPr>
            <a:r>
              <a:rPr kumimoji="1" lang="en-US" altLang="zh-CN" sz="2400">
                <a:solidFill>
                  <a:srgbClr val="0563C1"/>
                </a:solidFill>
                <a:latin typeface="Arial" panose="020B0604020202020204" pitchFamily="34" charset="0"/>
                <a:ea typeface="Microsoft YaHei"/>
              </a:rPr>
              <a:t>222.1.6.2</a:t>
            </a:r>
          </a:p>
        </p:txBody>
      </p:sp>
      <p:sp>
        <p:nvSpPr>
          <p:cNvPr id="89098" name="Rectangle 10"/>
          <p:cNvSpPr>
            <a:spLocks noChangeArrowheads="1"/>
          </p:cNvSpPr>
          <p:nvPr/>
        </p:nvSpPr>
        <p:spPr bwMode="auto">
          <a:xfrm>
            <a:off x="7535864" y="5734050"/>
            <a:ext cx="833437" cy="287338"/>
          </a:xfrm>
          <a:prstGeom prst="rect">
            <a:avLst/>
          </a:prstGeom>
          <a:solidFill>
            <a:schemeClr val="bg1"/>
          </a:solidFill>
          <a:ln w="9525">
            <a:solidFill>
              <a:schemeClr val="bg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89099" name="Text Box 11"/>
          <p:cNvSpPr txBox="1">
            <a:spLocks noChangeArrowheads="1"/>
          </p:cNvSpPr>
          <p:nvPr/>
        </p:nvSpPr>
        <p:spPr bwMode="auto">
          <a:xfrm>
            <a:off x="7547872" y="5700367"/>
            <a:ext cx="977900" cy="369888"/>
          </a:xfrm>
          <a:prstGeom prst="rect">
            <a:avLst/>
          </a:prstGeom>
          <a:solidFill>
            <a:schemeClr val="accent1"/>
          </a:solidFill>
          <a:ln>
            <a:noFill/>
          </a:ln>
        </p:spPr>
        <p:txBody>
          <a:bodyPr>
            <a:spAutoFit/>
          </a:bodyPr>
          <a:lstStyle>
            <a:lvl1pPr marL="342900" indent="-34290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1800" b="1" dirty="0">
                <a:solidFill>
                  <a:schemeClr val="bg1"/>
                </a:solidFill>
                <a:latin typeface="Arial" panose="020B0604020202020204" pitchFamily="34" charset="0"/>
              </a:rPr>
              <a:t>交换机</a:t>
            </a:r>
          </a:p>
        </p:txBody>
      </p:sp>
      <p:sp>
        <p:nvSpPr>
          <p:cNvPr id="12" name="Rectangle 2"/>
          <p:cNvSpPr txBox="1">
            <a:spLocks noChangeArrowheads="1"/>
          </p:cNvSpPr>
          <p:nvPr/>
        </p:nvSpPr>
        <p:spPr>
          <a:xfrm>
            <a:off x="646043" y="516835"/>
            <a:ext cx="103632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a:latin typeface="+mn-ea"/>
                <a:ea typeface="+mn-ea"/>
              </a:rPr>
              <a:t>互联网中的</a:t>
            </a:r>
            <a:r>
              <a:rPr lang="en-US" altLang="zh-CN" sz="4000">
                <a:latin typeface="+mn-ea"/>
                <a:ea typeface="+mn-ea"/>
              </a:rPr>
              <a:t>IP</a:t>
            </a:r>
            <a:r>
              <a:rPr lang="zh-CN" altLang="en-US" sz="4000">
                <a:latin typeface="+mn-ea"/>
                <a:ea typeface="+mn-ea"/>
              </a:rPr>
              <a:t>地址</a:t>
            </a:r>
            <a:endParaRPr lang="zh-CN" altLang="en-US" sz="4000" dirty="0">
              <a:latin typeface="+mn-ea"/>
              <a:ea typeface="+mn-ea"/>
            </a:endParaRPr>
          </a:p>
        </p:txBody>
      </p:sp>
    </p:spTree>
    <p:extLst>
      <p:ext uri="{BB962C8B-B14F-4D97-AF65-F5344CB8AC3E}">
        <p14:creationId xmlns:p14="http://schemas.microsoft.com/office/powerpoint/2010/main" val="2265777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3350"/>
                                        </p:tgtEl>
                                        <p:attrNameLst>
                                          <p:attrName>style.visibility</p:attrName>
                                        </p:attrNameLst>
                                      </p:cBhvr>
                                      <p:to>
                                        <p:strVal val="visible"/>
                                      </p:to>
                                    </p:set>
                                    <p:animEffect transition="in" filter="dissolve">
                                      <p:cBhvr>
                                        <p:cTn id="7" dur="500"/>
                                        <p:tgtEl>
                                          <p:spTgt spid="3133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3352"/>
                                        </p:tgtEl>
                                        <p:attrNameLst>
                                          <p:attrName>style.visibility</p:attrName>
                                        </p:attrNameLst>
                                      </p:cBhvr>
                                      <p:to>
                                        <p:strVal val="visible"/>
                                      </p:to>
                                    </p:set>
                                    <p:animEffect transition="in" filter="dissolve">
                                      <p:cBhvr>
                                        <p:cTn id="12" dur="500"/>
                                        <p:tgtEl>
                                          <p:spTgt spid="3133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3353"/>
                                        </p:tgtEl>
                                        <p:attrNameLst>
                                          <p:attrName>style.visibility</p:attrName>
                                        </p:attrNameLst>
                                      </p:cBhvr>
                                      <p:to>
                                        <p:strVal val="visible"/>
                                      </p:to>
                                    </p:set>
                                    <p:animEffect transition="in" filter="dissolve">
                                      <p:cBhvr>
                                        <p:cTn id="17" dur="500"/>
                                        <p:tgtEl>
                                          <p:spTgt spid="313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50" grpId="0" animBg="1" autoUpdateAnimBg="0"/>
      <p:bldP spid="313352" grpId="0" animBg="1" autoUpdateAnimBg="0"/>
      <p:bldP spid="313353"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2003840" y="646733"/>
            <a:ext cx="7726363" cy="1143000"/>
          </a:xfrm>
          <a:prstGeom prst="rect">
            <a:avLst/>
          </a:prstGeom>
        </p:spPr>
        <p:txBody>
          <a:bodyPr/>
          <a:lstStyle>
            <a:lvl1pPr algn="ctr">
              <a:lnSpc>
                <a:spcPct val="90000"/>
              </a:lnSpc>
              <a:spcBef>
                <a:spcPct val="0"/>
              </a:spcBef>
              <a:buNone/>
              <a:defRPr sz="4400">
                <a:latin typeface="+mj-lt"/>
                <a:ea typeface="+mj-ea"/>
                <a:cs typeface="+mj-cs"/>
              </a:defRPr>
            </a:lvl1pPr>
          </a:lstStyle>
          <a:p>
            <a:r>
              <a:rPr lang="zh-CN" altLang="en-US" sz="4000" dirty="0"/>
              <a:t>划分子网</a:t>
            </a:r>
          </a:p>
        </p:txBody>
      </p:sp>
      <p:sp>
        <p:nvSpPr>
          <p:cNvPr id="10" name="Rectangle 6"/>
          <p:cNvSpPr txBox="1">
            <a:spLocks noChangeArrowheads="1"/>
          </p:cNvSpPr>
          <p:nvPr/>
        </p:nvSpPr>
        <p:spPr bwMode="auto">
          <a:xfrm>
            <a:off x="634999" y="1501775"/>
            <a:ext cx="4930913" cy="466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20000"/>
              </a:lnSpc>
              <a:buClr>
                <a:srgbClr val="3333CC"/>
              </a:buClr>
              <a:defRPr/>
            </a:pPr>
            <a:r>
              <a:rPr lang="en-US" altLang="zh-CN" kern="0" dirty="0">
                <a:solidFill>
                  <a:srgbClr val="000000"/>
                </a:solidFill>
                <a:latin typeface="Microsoft YaHei"/>
              </a:rPr>
              <a:t>IP </a:t>
            </a:r>
            <a:r>
              <a:rPr lang="zh-CN" altLang="en-US" kern="0" dirty="0">
                <a:solidFill>
                  <a:srgbClr val="000000"/>
                </a:solidFill>
                <a:latin typeface="Microsoft YaHei"/>
              </a:rPr>
              <a:t>地址</a:t>
            </a:r>
            <a:r>
              <a:rPr lang="en-US" altLang="zh-CN" kern="0" dirty="0">
                <a:solidFill>
                  <a:srgbClr val="000000"/>
                </a:solidFill>
                <a:latin typeface="Microsoft YaHei"/>
              </a:rPr>
              <a:t>: </a:t>
            </a:r>
          </a:p>
          <a:p>
            <a:pPr lvl="1">
              <a:lnSpc>
                <a:spcPct val="120000"/>
              </a:lnSpc>
              <a:buClr>
                <a:srgbClr val="3333CC"/>
              </a:buClr>
              <a:defRPr/>
            </a:pPr>
            <a:r>
              <a:rPr lang="zh-CN" altLang="en-US" kern="0" dirty="0">
                <a:solidFill>
                  <a:srgbClr val="000000"/>
                </a:solidFill>
                <a:latin typeface="Microsoft YaHei"/>
              </a:rPr>
              <a:t>网络号 </a:t>
            </a:r>
            <a:r>
              <a:rPr lang="en-US" altLang="zh-CN" kern="0" dirty="0">
                <a:solidFill>
                  <a:srgbClr val="000000"/>
                </a:solidFill>
                <a:latin typeface="Microsoft YaHei"/>
              </a:rPr>
              <a:t>(</a:t>
            </a:r>
            <a:r>
              <a:rPr lang="zh-CN" altLang="en-US" kern="0" dirty="0">
                <a:solidFill>
                  <a:srgbClr val="000000"/>
                </a:solidFill>
                <a:latin typeface="Microsoft YaHei"/>
              </a:rPr>
              <a:t>高位 </a:t>
            </a:r>
            <a:r>
              <a:rPr lang="en-US" altLang="zh-CN" kern="0" dirty="0">
                <a:solidFill>
                  <a:srgbClr val="000000"/>
                </a:solidFill>
                <a:latin typeface="Microsoft YaHei"/>
              </a:rPr>
              <a:t>bits)</a:t>
            </a:r>
          </a:p>
          <a:p>
            <a:pPr lvl="1">
              <a:lnSpc>
                <a:spcPct val="120000"/>
              </a:lnSpc>
              <a:buClr>
                <a:srgbClr val="3333CC"/>
              </a:buClr>
              <a:defRPr/>
            </a:pPr>
            <a:r>
              <a:rPr lang="zh-CN" altLang="en-US" kern="0" dirty="0">
                <a:solidFill>
                  <a:srgbClr val="000000"/>
                </a:solidFill>
                <a:latin typeface="Microsoft YaHei"/>
              </a:rPr>
              <a:t>主机号 </a:t>
            </a:r>
            <a:r>
              <a:rPr lang="en-US" altLang="zh-CN" kern="0" dirty="0">
                <a:solidFill>
                  <a:srgbClr val="000000"/>
                </a:solidFill>
                <a:latin typeface="Microsoft YaHei"/>
              </a:rPr>
              <a:t>(</a:t>
            </a:r>
            <a:r>
              <a:rPr lang="zh-CN" altLang="en-US" kern="0" dirty="0">
                <a:solidFill>
                  <a:srgbClr val="000000"/>
                </a:solidFill>
                <a:latin typeface="Microsoft YaHei"/>
              </a:rPr>
              <a:t>低位 </a:t>
            </a:r>
            <a:r>
              <a:rPr lang="en-US" altLang="zh-CN" kern="0" dirty="0">
                <a:solidFill>
                  <a:srgbClr val="000000"/>
                </a:solidFill>
                <a:latin typeface="Microsoft YaHei"/>
              </a:rPr>
              <a:t>bits) </a:t>
            </a:r>
          </a:p>
          <a:p>
            <a:pPr>
              <a:lnSpc>
                <a:spcPct val="120000"/>
              </a:lnSpc>
              <a:buClr>
                <a:srgbClr val="3333CC"/>
              </a:buClr>
              <a:defRPr/>
            </a:pPr>
            <a:r>
              <a:rPr lang="zh-CN" altLang="en-US" kern="0" dirty="0">
                <a:solidFill>
                  <a:srgbClr val="000000"/>
                </a:solidFill>
                <a:latin typeface="Microsoft YaHei"/>
              </a:rPr>
              <a:t>网络号相同的</a:t>
            </a:r>
            <a:r>
              <a:rPr lang="en-US" altLang="zh-CN" kern="0" dirty="0">
                <a:solidFill>
                  <a:srgbClr val="000000"/>
                </a:solidFill>
                <a:latin typeface="Microsoft YaHei"/>
              </a:rPr>
              <a:t>IP</a:t>
            </a:r>
            <a:r>
              <a:rPr lang="zh-CN" altLang="en-US" kern="0" dirty="0">
                <a:solidFill>
                  <a:srgbClr val="000000"/>
                </a:solidFill>
                <a:latin typeface="Microsoft YaHei"/>
              </a:rPr>
              <a:t>地址属于同一个网络。而网络还可以划分为若干子网（</a:t>
            </a:r>
            <a:r>
              <a:rPr lang="en-US" altLang="zh-CN" kern="0" dirty="0">
                <a:solidFill>
                  <a:srgbClr val="000000"/>
                </a:solidFill>
                <a:latin typeface="Microsoft YaHei"/>
              </a:rPr>
              <a:t>subnet</a:t>
            </a:r>
            <a:r>
              <a:rPr lang="zh-CN" altLang="en-US" kern="0" dirty="0">
                <a:solidFill>
                  <a:srgbClr val="000000"/>
                </a:solidFill>
                <a:latin typeface="Microsoft YaHei"/>
              </a:rPr>
              <a:t>）。</a:t>
            </a:r>
          </a:p>
          <a:p>
            <a:pPr>
              <a:lnSpc>
                <a:spcPct val="120000"/>
              </a:lnSpc>
              <a:buClr>
                <a:srgbClr val="3333CC"/>
              </a:buClr>
              <a:defRPr/>
            </a:pPr>
            <a:r>
              <a:rPr lang="zh-CN" altLang="en-US" kern="0" dirty="0">
                <a:solidFill>
                  <a:srgbClr val="000000"/>
                </a:solidFill>
                <a:latin typeface="Microsoft YaHei"/>
              </a:rPr>
              <a:t>划分子网的方法是</a:t>
            </a:r>
            <a:r>
              <a:rPr lang="zh-CN" altLang="en-US" kern="0" dirty="0">
                <a:solidFill>
                  <a:srgbClr val="FF0000"/>
                </a:solidFill>
                <a:latin typeface="Microsoft YaHei"/>
              </a:rPr>
              <a:t>从主机号借用若干个比特作为子网号，剩下的主机位为主机号。</a:t>
            </a:r>
          </a:p>
          <a:p>
            <a:pPr lvl="1">
              <a:lnSpc>
                <a:spcPct val="120000"/>
              </a:lnSpc>
              <a:buClr>
                <a:srgbClr val="3333CC"/>
              </a:buClr>
              <a:defRPr/>
            </a:pPr>
            <a:endParaRPr lang="en-US" altLang="zh-CN" kern="0" dirty="0">
              <a:solidFill>
                <a:srgbClr val="000000"/>
              </a:solidFill>
              <a:latin typeface="Microsoft YaHei"/>
            </a:endParaRPr>
          </a:p>
        </p:txBody>
      </p:sp>
      <p:graphicFrame>
        <p:nvGraphicFramePr>
          <p:cNvPr id="12" name="表格 11"/>
          <p:cNvGraphicFramePr>
            <a:graphicFrameLocks noGrp="1"/>
          </p:cNvGraphicFramePr>
          <p:nvPr>
            <p:extLst>
              <p:ext uri="{D42A27DB-BD31-4B8C-83A1-F6EECF244321}">
                <p14:modId xmlns:p14="http://schemas.microsoft.com/office/powerpoint/2010/main" val="1363008412"/>
              </p:ext>
            </p:extLst>
          </p:nvPr>
        </p:nvGraphicFramePr>
        <p:xfrm>
          <a:off x="5838687" y="1784117"/>
          <a:ext cx="6098208" cy="680786"/>
        </p:xfrm>
        <a:graphic>
          <a:graphicData uri="http://schemas.openxmlformats.org/drawingml/2006/table">
            <a:tbl>
              <a:tblPr firstRow="1" bandRow="1">
                <a:tableStyleId>{5C22544A-7EE6-4342-B048-85BDC9FD1C3A}</a:tableStyleId>
              </a:tblPr>
              <a:tblGrid>
                <a:gridCol w="2032736">
                  <a:extLst>
                    <a:ext uri="{9D8B030D-6E8A-4147-A177-3AD203B41FA5}">
                      <a16:colId xmlns:a16="http://schemas.microsoft.com/office/drawing/2014/main" val="20000"/>
                    </a:ext>
                  </a:extLst>
                </a:gridCol>
                <a:gridCol w="4065472">
                  <a:extLst>
                    <a:ext uri="{9D8B030D-6E8A-4147-A177-3AD203B41FA5}">
                      <a16:colId xmlns:a16="http://schemas.microsoft.com/office/drawing/2014/main" val="20001"/>
                    </a:ext>
                  </a:extLst>
                </a:gridCol>
              </a:tblGrid>
              <a:tr h="680786">
                <a:tc>
                  <a:txBody>
                    <a:bodyPr/>
                    <a:lstStyle/>
                    <a:p>
                      <a:pPr algn="ctr"/>
                      <a:r>
                        <a:rPr lang="zh-CN" altLang="en-US" sz="2800" b="0" dirty="0"/>
                        <a:t>网络号</a:t>
                      </a:r>
                    </a:p>
                  </a:txBody>
                  <a:tcPr anchor="ctr"/>
                </a:tc>
                <a:tc>
                  <a:txBody>
                    <a:bodyPr/>
                    <a:lstStyle/>
                    <a:p>
                      <a:pPr algn="ctr"/>
                      <a:r>
                        <a:rPr lang="zh-CN" altLang="en-US" sz="2800" b="0" dirty="0"/>
                        <a:t>主机号</a:t>
                      </a:r>
                    </a:p>
                  </a:txBody>
                  <a:tcPr anchor="ctr">
                    <a:solidFill>
                      <a:schemeClr val="accent2"/>
                    </a:solidFill>
                  </a:tcPr>
                </a:tc>
                <a:extLst>
                  <a:ext uri="{0D108BD9-81ED-4DB2-BD59-A6C34878D82A}">
                    <a16:rowId xmlns:a16="http://schemas.microsoft.com/office/drawing/2014/main" val="10000"/>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3891067623"/>
              </p:ext>
            </p:extLst>
          </p:nvPr>
        </p:nvGraphicFramePr>
        <p:xfrm>
          <a:off x="5832063" y="3417449"/>
          <a:ext cx="6098208" cy="680786"/>
        </p:xfrm>
        <a:graphic>
          <a:graphicData uri="http://schemas.openxmlformats.org/drawingml/2006/table">
            <a:tbl>
              <a:tblPr firstRow="1" bandRow="1">
                <a:tableStyleId>{5C22544A-7EE6-4342-B048-85BDC9FD1C3A}</a:tableStyleId>
              </a:tblPr>
              <a:tblGrid>
                <a:gridCol w="2032736">
                  <a:extLst>
                    <a:ext uri="{9D8B030D-6E8A-4147-A177-3AD203B41FA5}">
                      <a16:colId xmlns:a16="http://schemas.microsoft.com/office/drawing/2014/main" val="20000"/>
                    </a:ext>
                  </a:extLst>
                </a:gridCol>
                <a:gridCol w="1388531">
                  <a:extLst>
                    <a:ext uri="{9D8B030D-6E8A-4147-A177-3AD203B41FA5}">
                      <a16:colId xmlns:a16="http://schemas.microsoft.com/office/drawing/2014/main" val="20001"/>
                    </a:ext>
                  </a:extLst>
                </a:gridCol>
                <a:gridCol w="2676941">
                  <a:extLst>
                    <a:ext uri="{9D8B030D-6E8A-4147-A177-3AD203B41FA5}">
                      <a16:colId xmlns:a16="http://schemas.microsoft.com/office/drawing/2014/main" val="20002"/>
                    </a:ext>
                  </a:extLst>
                </a:gridCol>
              </a:tblGrid>
              <a:tr h="680786">
                <a:tc>
                  <a:txBody>
                    <a:bodyPr/>
                    <a:lstStyle/>
                    <a:p>
                      <a:pPr algn="ctr"/>
                      <a:r>
                        <a:rPr lang="zh-CN" altLang="en-US" sz="2800" b="0" dirty="0"/>
                        <a:t>网络号</a:t>
                      </a:r>
                    </a:p>
                  </a:txBody>
                  <a:tcPr anchor="ctr"/>
                </a:tc>
                <a:tc>
                  <a:txBody>
                    <a:bodyPr/>
                    <a:lstStyle/>
                    <a:p>
                      <a:pPr algn="ctr"/>
                      <a:r>
                        <a:rPr lang="zh-CN" altLang="en-US" sz="2800" b="0" dirty="0"/>
                        <a:t>子网号</a:t>
                      </a:r>
                    </a:p>
                  </a:txBody>
                  <a:tcPr anchor="ctr">
                    <a:solidFill>
                      <a:schemeClr val="accent6">
                        <a:lumMod val="75000"/>
                      </a:schemeClr>
                    </a:solidFill>
                  </a:tcPr>
                </a:tc>
                <a:tc>
                  <a:txBody>
                    <a:bodyPr/>
                    <a:lstStyle/>
                    <a:p>
                      <a:pPr algn="ctr"/>
                      <a:r>
                        <a:rPr lang="zh-CN" altLang="en-US" sz="2800" b="0" dirty="0"/>
                        <a:t>主机号</a:t>
                      </a:r>
                    </a:p>
                  </a:txBody>
                  <a:tcPr anchor="ctr">
                    <a:solidFill>
                      <a:schemeClr val="accent2"/>
                    </a:solidFill>
                  </a:tcPr>
                </a:tc>
                <a:extLst>
                  <a:ext uri="{0D108BD9-81ED-4DB2-BD59-A6C34878D82A}">
                    <a16:rowId xmlns:a16="http://schemas.microsoft.com/office/drawing/2014/main" val="10000"/>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93486604"/>
              </p:ext>
            </p:extLst>
          </p:nvPr>
        </p:nvGraphicFramePr>
        <p:xfrm>
          <a:off x="5832063" y="5077279"/>
          <a:ext cx="6098208" cy="680786"/>
        </p:xfrm>
        <a:graphic>
          <a:graphicData uri="http://schemas.openxmlformats.org/drawingml/2006/table">
            <a:tbl>
              <a:tblPr firstRow="1" bandRow="1">
                <a:tableStyleId>{5C22544A-7EE6-4342-B048-85BDC9FD1C3A}</a:tableStyleId>
              </a:tblPr>
              <a:tblGrid>
                <a:gridCol w="3431207">
                  <a:extLst>
                    <a:ext uri="{9D8B030D-6E8A-4147-A177-3AD203B41FA5}">
                      <a16:colId xmlns:a16="http://schemas.microsoft.com/office/drawing/2014/main" val="20000"/>
                    </a:ext>
                  </a:extLst>
                </a:gridCol>
                <a:gridCol w="2667001">
                  <a:extLst>
                    <a:ext uri="{9D8B030D-6E8A-4147-A177-3AD203B41FA5}">
                      <a16:colId xmlns:a16="http://schemas.microsoft.com/office/drawing/2014/main" val="20001"/>
                    </a:ext>
                  </a:extLst>
                </a:gridCol>
              </a:tblGrid>
              <a:tr h="680786">
                <a:tc>
                  <a:txBody>
                    <a:bodyPr/>
                    <a:lstStyle/>
                    <a:p>
                      <a:pPr algn="ctr"/>
                      <a:r>
                        <a:rPr lang="zh-CN" altLang="en-US" sz="2800" b="0" dirty="0"/>
                        <a:t>子网号</a:t>
                      </a:r>
                    </a:p>
                  </a:txBody>
                  <a:tcPr anchor="ctr"/>
                </a:tc>
                <a:tc>
                  <a:txBody>
                    <a:bodyPr/>
                    <a:lstStyle/>
                    <a:p>
                      <a:pPr algn="ctr"/>
                      <a:r>
                        <a:rPr lang="zh-CN" altLang="en-US" sz="2800" b="0" dirty="0"/>
                        <a:t>主机号</a:t>
                      </a:r>
                    </a:p>
                  </a:txBody>
                  <a:tcPr anchor="ctr">
                    <a:solidFill>
                      <a:schemeClr val="accent2"/>
                    </a:solidFill>
                  </a:tcPr>
                </a:tc>
                <a:extLst>
                  <a:ext uri="{0D108BD9-81ED-4DB2-BD59-A6C34878D82A}">
                    <a16:rowId xmlns:a16="http://schemas.microsoft.com/office/drawing/2014/main" val="10000"/>
                  </a:ext>
                </a:extLst>
              </a:tr>
            </a:tbl>
          </a:graphicData>
        </a:graphic>
      </p:graphicFrame>
      <p:sp>
        <p:nvSpPr>
          <p:cNvPr id="15" name="下箭头 14"/>
          <p:cNvSpPr/>
          <p:nvPr/>
        </p:nvSpPr>
        <p:spPr>
          <a:xfrm>
            <a:off x="8656983" y="2633869"/>
            <a:ext cx="374372" cy="646043"/>
          </a:xfrm>
          <a:prstGeom prst="down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8690115" y="4267201"/>
            <a:ext cx="374372" cy="646043"/>
          </a:xfrm>
          <a:prstGeom prst="down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6858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idx="4294967295"/>
          </p:nvPr>
        </p:nvSpPr>
        <p:spPr>
          <a:xfrm>
            <a:off x="79512" y="586409"/>
            <a:ext cx="12026900" cy="1143000"/>
          </a:xfrm>
          <a:prstGeom prst="rect">
            <a:avLst/>
          </a:prstGeom>
        </p:spPr>
        <p:txBody>
          <a:bodyPr/>
          <a:lstStyle/>
          <a:p>
            <a:pPr algn="ctr"/>
            <a:r>
              <a:rPr lang="zh-CN" altLang="en-US" sz="4000" dirty="0"/>
              <a:t>子网的特点</a:t>
            </a:r>
          </a:p>
        </p:txBody>
      </p:sp>
      <p:sp>
        <p:nvSpPr>
          <p:cNvPr id="8" name="Rectangle 6"/>
          <p:cNvSpPr txBox="1">
            <a:spLocks noChangeArrowheads="1"/>
          </p:cNvSpPr>
          <p:nvPr/>
        </p:nvSpPr>
        <p:spPr bwMode="auto">
          <a:xfrm>
            <a:off x="635000" y="1501775"/>
            <a:ext cx="4927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50000"/>
              </a:lnSpc>
              <a:buClr>
                <a:srgbClr val="3333CC"/>
              </a:buClr>
              <a:defRPr/>
            </a:pPr>
            <a:r>
              <a:rPr lang="zh-CN" altLang="en-US" kern="0" dirty="0">
                <a:solidFill>
                  <a:srgbClr val="FF0000"/>
                </a:solidFill>
                <a:latin typeface="+mn-ea"/>
              </a:rPr>
              <a:t>什么是一个子网 </a:t>
            </a:r>
            <a:r>
              <a:rPr lang="en-US" altLang="zh-CN" kern="0" dirty="0">
                <a:solidFill>
                  <a:srgbClr val="FF0000"/>
                </a:solidFill>
                <a:latin typeface="+mn-ea"/>
              </a:rPr>
              <a:t>? </a:t>
            </a:r>
          </a:p>
          <a:p>
            <a:pPr>
              <a:lnSpc>
                <a:spcPct val="150000"/>
              </a:lnSpc>
              <a:buClr>
                <a:srgbClr val="3333CC"/>
              </a:buClr>
              <a:buFontTx/>
              <a:buNone/>
              <a:defRPr/>
            </a:pPr>
            <a:r>
              <a:rPr lang="en-US" altLang="zh-CN" kern="0" dirty="0">
                <a:solidFill>
                  <a:srgbClr val="000000"/>
                </a:solidFill>
                <a:latin typeface="+mn-ea"/>
              </a:rPr>
              <a:t>   (</a:t>
            </a:r>
            <a:r>
              <a:rPr lang="zh-CN" altLang="en-US" kern="0" dirty="0">
                <a:solidFill>
                  <a:srgbClr val="000000"/>
                </a:solidFill>
                <a:latin typeface="+mn-ea"/>
              </a:rPr>
              <a:t>从</a:t>
            </a:r>
            <a:r>
              <a:rPr lang="en-US" altLang="zh-CN" kern="0" dirty="0">
                <a:solidFill>
                  <a:srgbClr val="000000"/>
                </a:solidFill>
                <a:latin typeface="+mn-ea"/>
              </a:rPr>
              <a:t>IP</a:t>
            </a:r>
            <a:r>
              <a:rPr lang="zh-CN" altLang="en-US" kern="0" dirty="0">
                <a:solidFill>
                  <a:srgbClr val="000000"/>
                </a:solidFill>
                <a:latin typeface="+mn-ea"/>
              </a:rPr>
              <a:t>地址的观点来看</a:t>
            </a:r>
            <a:r>
              <a:rPr lang="en-US" altLang="zh-CN" kern="0" dirty="0">
                <a:solidFill>
                  <a:srgbClr val="000000"/>
                </a:solidFill>
                <a:latin typeface="+mn-ea"/>
              </a:rPr>
              <a:t>)</a:t>
            </a:r>
          </a:p>
          <a:p>
            <a:pPr lvl="1">
              <a:lnSpc>
                <a:spcPct val="150000"/>
              </a:lnSpc>
              <a:buClr>
                <a:srgbClr val="3333CC"/>
              </a:buClr>
              <a:defRPr/>
            </a:pPr>
            <a:r>
              <a:rPr lang="zh-CN" altLang="en-US" sz="2800" kern="0" dirty="0">
                <a:solidFill>
                  <a:srgbClr val="000000"/>
                </a:solidFill>
                <a:latin typeface="+mn-ea"/>
              </a:rPr>
              <a:t>设备接口的</a:t>
            </a:r>
            <a:r>
              <a:rPr lang="en-US" altLang="zh-CN" sz="2800" kern="0" dirty="0">
                <a:solidFill>
                  <a:srgbClr val="000000"/>
                </a:solidFill>
                <a:latin typeface="+mn-ea"/>
              </a:rPr>
              <a:t>IP</a:t>
            </a:r>
            <a:r>
              <a:rPr lang="zh-CN" altLang="en-US" sz="2800" kern="0" dirty="0">
                <a:solidFill>
                  <a:srgbClr val="000000"/>
                </a:solidFill>
                <a:latin typeface="+mn-ea"/>
              </a:rPr>
              <a:t>地址具有同样的网络部分</a:t>
            </a:r>
          </a:p>
          <a:p>
            <a:pPr lvl="1">
              <a:lnSpc>
                <a:spcPct val="150000"/>
              </a:lnSpc>
              <a:buClr>
                <a:srgbClr val="3333CC"/>
              </a:buClr>
              <a:defRPr/>
            </a:pPr>
            <a:r>
              <a:rPr lang="zh-CN" altLang="en-US" sz="2800" kern="0" dirty="0">
                <a:solidFill>
                  <a:srgbClr val="000000"/>
                </a:solidFill>
                <a:latin typeface="+mn-ea"/>
              </a:rPr>
              <a:t>没有路由器的介入，物理上能够相互到达</a:t>
            </a:r>
          </a:p>
        </p:txBody>
      </p:sp>
      <p:grpSp>
        <p:nvGrpSpPr>
          <p:cNvPr id="2" name="组合 1"/>
          <p:cNvGrpSpPr/>
          <p:nvPr/>
        </p:nvGrpSpPr>
        <p:grpSpPr>
          <a:xfrm>
            <a:off x="5858935" y="1765992"/>
            <a:ext cx="5829300" cy="4272310"/>
            <a:chOff x="5858935" y="1368425"/>
            <a:chExt cx="5829300" cy="4272310"/>
          </a:xfrm>
        </p:grpSpPr>
        <p:sp>
          <p:nvSpPr>
            <p:cNvPr id="80900" name="Freeform 2"/>
            <p:cNvSpPr>
              <a:spLocks/>
            </p:cNvSpPr>
            <p:nvPr/>
          </p:nvSpPr>
          <p:spPr bwMode="auto">
            <a:xfrm>
              <a:off x="5858935" y="1368425"/>
              <a:ext cx="2546351" cy="1951038"/>
            </a:xfrm>
            <a:custGeom>
              <a:avLst/>
              <a:gdLst>
                <a:gd name="T0" fmla="*/ 2147483647 w 1203"/>
                <a:gd name="T1" fmla="*/ 2147483647 h 1229"/>
                <a:gd name="T2" fmla="*/ 2147483647 w 1203"/>
                <a:gd name="T3" fmla="*/ 2147483647 h 1229"/>
                <a:gd name="T4" fmla="*/ 2147483647 w 1203"/>
                <a:gd name="T5" fmla="*/ 2147483647 h 1229"/>
                <a:gd name="T6" fmla="*/ 2147483647 w 1203"/>
                <a:gd name="T7" fmla="*/ 2147483647 h 1229"/>
                <a:gd name="T8" fmla="*/ 2147483647 w 1203"/>
                <a:gd name="T9" fmla="*/ 2147483647 h 1229"/>
                <a:gd name="T10" fmla="*/ 2147483647 w 1203"/>
                <a:gd name="T11" fmla="*/ 2147483647 h 1229"/>
                <a:gd name="T12" fmla="*/ 2147483647 w 1203"/>
                <a:gd name="T13" fmla="*/ 2147483647 h 1229"/>
                <a:gd name="T14" fmla="*/ 2147483647 w 1203"/>
                <a:gd name="T15" fmla="*/ 2147483647 h 1229"/>
                <a:gd name="T16" fmla="*/ 2147483647 w 1203"/>
                <a:gd name="T17" fmla="*/ 2147483647 h 1229"/>
                <a:gd name="T18" fmla="*/ 2147483647 w 1203"/>
                <a:gd name="T19" fmla="*/ 2147483647 h 1229"/>
                <a:gd name="T20" fmla="*/ 2147483647 w 1203"/>
                <a:gd name="T21" fmla="*/ 2147483647 h 1229"/>
                <a:gd name="T22" fmla="*/ 2147483647 w 1203"/>
                <a:gd name="T23" fmla="*/ 2147483647 h 1229"/>
                <a:gd name="T24" fmla="*/ 2147483647 w 1203"/>
                <a:gd name="T25" fmla="*/ 2147483647 h 1229"/>
                <a:gd name="T26" fmla="*/ 2147483647 w 1203"/>
                <a:gd name="T27" fmla="*/ 2147483647 h 1229"/>
                <a:gd name="T28" fmla="*/ 2147483647 w 1203"/>
                <a:gd name="T29" fmla="*/ 2147483647 h 1229"/>
                <a:gd name="T30" fmla="*/ 2147483647 w 1203"/>
                <a:gd name="T31" fmla="*/ 2147483647 h 1229"/>
                <a:gd name="T32" fmla="*/ 2147483647 w 1203"/>
                <a:gd name="T33" fmla="*/ 2147483647 h 1229"/>
                <a:gd name="T34" fmla="*/ 2147483647 w 1203"/>
                <a:gd name="T35" fmla="*/ 2147483647 h 1229"/>
                <a:gd name="T36" fmla="*/ 2147483647 w 1203"/>
                <a:gd name="T37" fmla="*/ 2147483647 h 1229"/>
                <a:gd name="T38" fmla="*/ 2147483647 w 1203"/>
                <a:gd name="T39" fmla="*/ 2147483647 h 1229"/>
                <a:gd name="T40" fmla="*/ 2147483647 w 1203"/>
                <a:gd name="T41" fmla="*/ 2147483647 h 1229"/>
                <a:gd name="T42" fmla="*/ 2147483647 w 1203"/>
                <a:gd name="T43" fmla="*/ 2147483647 h 1229"/>
                <a:gd name="T44" fmla="*/ 2147483647 w 1203"/>
                <a:gd name="T45" fmla="*/ 2147483647 h 1229"/>
                <a:gd name="T46" fmla="*/ 2147483647 w 1203"/>
                <a:gd name="T47" fmla="*/ 2147483647 h 1229"/>
                <a:gd name="T48" fmla="*/ 2147483647 w 1203"/>
                <a:gd name="T49" fmla="*/ 2147483647 h 1229"/>
                <a:gd name="T50" fmla="*/ 2147483647 w 1203"/>
                <a:gd name="T51" fmla="*/ 2147483647 h 1229"/>
                <a:gd name="T52" fmla="*/ 2147483647 w 1203"/>
                <a:gd name="T53" fmla="*/ 2147483647 h 1229"/>
                <a:gd name="T54" fmla="*/ 2147483647 w 1203"/>
                <a:gd name="T55" fmla="*/ 2147483647 h 1229"/>
                <a:gd name="T56" fmla="*/ 2147483647 w 1203"/>
                <a:gd name="T57" fmla="*/ 2147483647 h 1229"/>
                <a:gd name="T58" fmla="*/ 2147483647 w 1203"/>
                <a:gd name="T59" fmla="*/ 2147483647 h 1229"/>
                <a:gd name="T60" fmla="*/ 2147483647 w 1203"/>
                <a:gd name="T61" fmla="*/ 2147483647 h 1229"/>
                <a:gd name="T62" fmla="*/ 2147483647 w 1203"/>
                <a:gd name="T63" fmla="*/ 2147483647 h 1229"/>
                <a:gd name="T64" fmla="*/ 0 w 1203"/>
                <a:gd name="T65" fmla="*/ 2147483647 h 1229"/>
                <a:gd name="T66" fmla="*/ 2147483647 w 1203"/>
                <a:gd name="T67" fmla="*/ 2147483647 h 1229"/>
                <a:gd name="T68" fmla="*/ 2147483647 w 1203"/>
                <a:gd name="T69" fmla="*/ 2147483647 h 1229"/>
                <a:gd name="T70" fmla="*/ 2147483647 w 1203"/>
                <a:gd name="T71" fmla="*/ 2147483647 h 1229"/>
                <a:gd name="T72" fmla="*/ 2147483647 w 1203"/>
                <a:gd name="T73" fmla="*/ 2147483647 h 1229"/>
                <a:gd name="T74" fmla="*/ 2147483647 w 1203"/>
                <a:gd name="T75" fmla="*/ 2147483647 h 1229"/>
                <a:gd name="T76" fmla="*/ 2147483647 w 1203"/>
                <a:gd name="T77" fmla="*/ 2147483647 h 1229"/>
                <a:gd name="T78" fmla="*/ 2147483647 w 1203"/>
                <a:gd name="T79" fmla="*/ 2147483647 h 1229"/>
                <a:gd name="T80" fmla="*/ 2147483647 w 1203"/>
                <a:gd name="T81" fmla="*/ 2147483647 h 1229"/>
                <a:gd name="T82" fmla="*/ 2147483647 w 1203"/>
                <a:gd name="T83" fmla="*/ 2147483647 h 1229"/>
                <a:gd name="T84" fmla="*/ 2147483647 w 1203"/>
                <a:gd name="T85" fmla="*/ 2147483647 h 1229"/>
                <a:gd name="T86" fmla="*/ 2147483647 w 1203"/>
                <a:gd name="T87" fmla="*/ 2147483647 h 1229"/>
                <a:gd name="T88" fmla="*/ 2147483647 w 1203"/>
                <a:gd name="T89" fmla="*/ 2147483647 h 1229"/>
                <a:gd name="T90" fmla="*/ 2147483647 w 1203"/>
                <a:gd name="T91" fmla="*/ 2147483647 h 1229"/>
                <a:gd name="T92" fmla="*/ 2147483647 w 1203"/>
                <a:gd name="T93" fmla="*/ 2147483647 h 1229"/>
                <a:gd name="T94" fmla="*/ 2147483647 w 1203"/>
                <a:gd name="T95" fmla="*/ 2147483647 h 1229"/>
                <a:gd name="T96" fmla="*/ 2147483647 w 1203"/>
                <a:gd name="T97" fmla="*/ 2147483647 h 1229"/>
                <a:gd name="T98" fmla="*/ 2147483647 w 1203"/>
                <a:gd name="T99" fmla="*/ 2147483647 h 1229"/>
                <a:gd name="T100" fmla="*/ 2147483647 w 1203"/>
                <a:gd name="T101" fmla="*/ 2147483647 h 1229"/>
                <a:gd name="T102" fmla="*/ 2147483647 w 1203"/>
                <a:gd name="T103" fmla="*/ 2147483647 h 1229"/>
                <a:gd name="T104" fmla="*/ 2147483647 w 1203"/>
                <a:gd name="T105" fmla="*/ 2147483647 h 1229"/>
                <a:gd name="T106" fmla="*/ 2147483647 w 1203"/>
                <a:gd name="T107" fmla="*/ 2147483647 h 1229"/>
                <a:gd name="T108" fmla="*/ 2147483647 w 1203"/>
                <a:gd name="T109" fmla="*/ 2147483647 h 1229"/>
                <a:gd name="T110" fmla="*/ 2147483647 w 1203"/>
                <a:gd name="T111" fmla="*/ 2147483647 h 1229"/>
                <a:gd name="T112" fmla="*/ 2147483647 w 1203"/>
                <a:gd name="T113" fmla="*/ 2147483647 h 1229"/>
                <a:gd name="T114" fmla="*/ 2147483647 w 1203"/>
                <a:gd name="T115" fmla="*/ 2147483647 h 1229"/>
                <a:gd name="T116" fmla="*/ 2147483647 w 1203"/>
                <a:gd name="T117" fmla="*/ 2147483647 h 12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03" h="1229">
                  <a:moveTo>
                    <a:pt x="1191" y="721"/>
                  </a:moveTo>
                  <a:lnTo>
                    <a:pt x="1183" y="702"/>
                  </a:lnTo>
                  <a:lnTo>
                    <a:pt x="1167" y="687"/>
                  </a:lnTo>
                  <a:lnTo>
                    <a:pt x="1146" y="676"/>
                  </a:lnTo>
                  <a:lnTo>
                    <a:pt x="1118" y="669"/>
                  </a:lnTo>
                  <a:lnTo>
                    <a:pt x="1085" y="665"/>
                  </a:lnTo>
                  <a:lnTo>
                    <a:pt x="1049" y="662"/>
                  </a:lnTo>
                  <a:lnTo>
                    <a:pt x="970" y="662"/>
                  </a:lnTo>
                  <a:lnTo>
                    <a:pt x="887" y="664"/>
                  </a:lnTo>
                  <a:lnTo>
                    <a:pt x="808" y="663"/>
                  </a:lnTo>
                  <a:lnTo>
                    <a:pt x="772" y="661"/>
                  </a:lnTo>
                  <a:lnTo>
                    <a:pt x="740" y="655"/>
                  </a:lnTo>
                  <a:lnTo>
                    <a:pt x="714" y="647"/>
                  </a:lnTo>
                  <a:lnTo>
                    <a:pt x="692" y="635"/>
                  </a:lnTo>
                  <a:lnTo>
                    <a:pt x="676" y="612"/>
                  </a:lnTo>
                  <a:lnTo>
                    <a:pt x="662" y="583"/>
                  </a:lnTo>
                  <a:lnTo>
                    <a:pt x="652" y="551"/>
                  </a:lnTo>
                  <a:lnTo>
                    <a:pt x="644" y="515"/>
                  </a:lnTo>
                  <a:lnTo>
                    <a:pt x="635" y="435"/>
                  </a:lnTo>
                  <a:lnTo>
                    <a:pt x="631" y="349"/>
                  </a:lnTo>
                  <a:lnTo>
                    <a:pt x="629" y="264"/>
                  </a:lnTo>
                  <a:lnTo>
                    <a:pt x="625" y="185"/>
                  </a:lnTo>
                  <a:lnTo>
                    <a:pt x="621" y="150"/>
                  </a:lnTo>
                  <a:lnTo>
                    <a:pt x="616" y="118"/>
                  </a:lnTo>
                  <a:lnTo>
                    <a:pt x="608" y="90"/>
                  </a:lnTo>
                  <a:lnTo>
                    <a:pt x="598" y="68"/>
                  </a:lnTo>
                  <a:lnTo>
                    <a:pt x="587" y="50"/>
                  </a:lnTo>
                  <a:lnTo>
                    <a:pt x="573" y="36"/>
                  </a:lnTo>
                  <a:lnTo>
                    <a:pt x="543" y="17"/>
                  </a:lnTo>
                  <a:lnTo>
                    <a:pt x="509" y="8"/>
                  </a:lnTo>
                  <a:lnTo>
                    <a:pt x="472" y="6"/>
                  </a:lnTo>
                  <a:lnTo>
                    <a:pt x="435" y="8"/>
                  </a:lnTo>
                  <a:lnTo>
                    <a:pt x="397" y="12"/>
                  </a:lnTo>
                  <a:lnTo>
                    <a:pt x="360" y="16"/>
                  </a:lnTo>
                  <a:lnTo>
                    <a:pt x="325" y="17"/>
                  </a:lnTo>
                  <a:lnTo>
                    <a:pt x="290" y="14"/>
                  </a:lnTo>
                  <a:lnTo>
                    <a:pt x="252" y="9"/>
                  </a:lnTo>
                  <a:lnTo>
                    <a:pt x="213" y="4"/>
                  </a:lnTo>
                  <a:lnTo>
                    <a:pt x="175" y="0"/>
                  </a:lnTo>
                  <a:lnTo>
                    <a:pt x="138" y="1"/>
                  </a:lnTo>
                  <a:lnTo>
                    <a:pt x="105" y="8"/>
                  </a:lnTo>
                  <a:lnTo>
                    <a:pt x="77" y="23"/>
                  </a:lnTo>
                  <a:lnTo>
                    <a:pt x="55" y="47"/>
                  </a:lnTo>
                  <a:lnTo>
                    <a:pt x="47" y="65"/>
                  </a:lnTo>
                  <a:lnTo>
                    <a:pt x="40" y="86"/>
                  </a:lnTo>
                  <a:lnTo>
                    <a:pt x="35" y="111"/>
                  </a:lnTo>
                  <a:lnTo>
                    <a:pt x="31" y="139"/>
                  </a:lnTo>
                  <a:lnTo>
                    <a:pt x="27" y="200"/>
                  </a:lnTo>
                  <a:lnTo>
                    <a:pt x="26" y="267"/>
                  </a:lnTo>
                  <a:lnTo>
                    <a:pt x="28" y="336"/>
                  </a:lnTo>
                  <a:lnTo>
                    <a:pt x="30" y="402"/>
                  </a:lnTo>
                  <a:lnTo>
                    <a:pt x="31" y="461"/>
                  </a:lnTo>
                  <a:lnTo>
                    <a:pt x="32" y="486"/>
                  </a:lnTo>
                  <a:lnTo>
                    <a:pt x="31" y="509"/>
                  </a:lnTo>
                  <a:lnTo>
                    <a:pt x="30" y="547"/>
                  </a:lnTo>
                  <a:lnTo>
                    <a:pt x="30" y="579"/>
                  </a:lnTo>
                  <a:lnTo>
                    <a:pt x="29" y="606"/>
                  </a:lnTo>
                  <a:lnTo>
                    <a:pt x="29" y="630"/>
                  </a:lnTo>
                  <a:lnTo>
                    <a:pt x="29" y="672"/>
                  </a:lnTo>
                  <a:lnTo>
                    <a:pt x="29" y="693"/>
                  </a:lnTo>
                  <a:lnTo>
                    <a:pt x="28" y="716"/>
                  </a:lnTo>
                  <a:lnTo>
                    <a:pt x="21" y="813"/>
                  </a:lnTo>
                  <a:lnTo>
                    <a:pt x="13" y="905"/>
                  </a:lnTo>
                  <a:lnTo>
                    <a:pt x="9" y="952"/>
                  </a:lnTo>
                  <a:lnTo>
                    <a:pt x="2" y="998"/>
                  </a:lnTo>
                  <a:lnTo>
                    <a:pt x="0" y="1041"/>
                  </a:lnTo>
                  <a:lnTo>
                    <a:pt x="2" y="1061"/>
                  </a:lnTo>
                  <a:lnTo>
                    <a:pt x="7" y="1079"/>
                  </a:lnTo>
                  <a:lnTo>
                    <a:pt x="18" y="1112"/>
                  </a:lnTo>
                  <a:lnTo>
                    <a:pt x="24" y="1127"/>
                  </a:lnTo>
                  <a:lnTo>
                    <a:pt x="32" y="1141"/>
                  </a:lnTo>
                  <a:lnTo>
                    <a:pt x="45" y="1154"/>
                  </a:lnTo>
                  <a:lnTo>
                    <a:pt x="62" y="1165"/>
                  </a:lnTo>
                  <a:lnTo>
                    <a:pt x="86" y="1176"/>
                  </a:lnTo>
                  <a:lnTo>
                    <a:pt x="118" y="1184"/>
                  </a:lnTo>
                  <a:lnTo>
                    <a:pt x="138" y="1189"/>
                  </a:lnTo>
                  <a:lnTo>
                    <a:pt x="163" y="1193"/>
                  </a:lnTo>
                  <a:lnTo>
                    <a:pt x="190" y="1198"/>
                  </a:lnTo>
                  <a:lnTo>
                    <a:pt x="220" y="1204"/>
                  </a:lnTo>
                  <a:lnTo>
                    <a:pt x="287" y="1214"/>
                  </a:lnTo>
                  <a:lnTo>
                    <a:pt x="357" y="1222"/>
                  </a:lnTo>
                  <a:lnTo>
                    <a:pt x="427" y="1227"/>
                  </a:lnTo>
                  <a:lnTo>
                    <a:pt x="493" y="1228"/>
                  </a:lnTo>
                  <a:lnTo>
                    <a:pt x="523" y="1226"/>
                  </a:lnTo>
                  <a:lnTo>
                    <a:pt x="549" y="1222"/>
                  </a:lnTo>
                  <a:lnTo>
                    <a:pt x="573" y="1216"/>
                  </a:lnTo>
                  <a:lnTo>
                    <a:pt x="592" y="1208"/>
                  </a:lnTo>
                  <a:lnTo>
                    <a:pt x="607" y="1197"/>
                  </a:lnTo>
                  <a:lnTo>
                    <a:pt x="619" y="1183"/>
                  </a:lnTo>
                  <a:lnTo>
                    <a:pt x="626" y="1166"/>
                  </a:lnTo>
                  <a:lnTo>
                    <a:pt x="631" y="1147"/>
                  </a:lnTo>
                  <a:lnTo>
                    <a:pt x="635" y="1102"/>
                  </a:lnTo>
                  <a:lnTo>
                    <a:pt x="633" y="1054"/>
                  </a:lnTo>
                  <a:lnTo>
                    <a:pt x="632" y="1005"/>
                  </a:lnTo>
                  <a:lnTo>
                    <a:pt x="636" y="960"/>
                  </a:lnTo>
                  <a:lnTo>
                    <a:pt x="641" y="940"/>
                  </a:lnTo>
                  <a:lnTo>
                    <a:pt x="649" y="922"/>
                  </a:lnTo>
                  <a:lnTo>
                    <a:pt x="660" y="907"/>
                  </a:lnTo>
                  <a:lnTo>
                    <a:pt x="676" y="895"/>
                  </a:lnTo>
                  <a:lnTo>
                    <a:pt x="697" y="886"/>
                  </a:lnTo>
                  <a:lnTo>
                    <a:pt x="721" y="880"/>
                  </a:lnTo>
                  <a:lnTo>
                    <a:pt x="750" y="876"/>
                  </a:lnTo>
                  <a:lnTo>
                    <a:pt x="782" y="874"/>
                  </a:lnTo>
                  <a:lnTo>
                    <a:pt x="851" y="875"/>
                  </a:lnTo>
                  <a:lnTo>
                    <a:pt x="926" y="879"/>
                  </a:lnTo>
                  <a:lnTo>
                    <a:pt x="1000" y="884"/>
                  </a:lnTo>
                  <a:lnTo>
                    <a:pt x="1068" y="888"/>
                  </a:lnTo>
                  <a:lnTo>
                    <a:pt x="1098" y="889"/>
                  </a:lnTo>
                  <a:lnTo>
                    <a:pt x="1126" y="888"/>
                  </a:lnTo>
                  <a:lnTo>
                    <a:pt x="1149" y="885"/>
                  </a:lnTo>
                  <a:lnTo>
                    <a:pt x="1167" y="881"/>
                  </a:lnTo>
                  <a:lnTo>
                    <a:pt x="1178" y="864"/>
                  </a:lnTo>
                  <a:lnTo>
                    <a:pt x="1188" y="850"/>
                  </a:lnTo>
                  <a:lnTo>
                    <a:pt x="1200" y="825"/>
                  </a:lnTo>
                  <a:lnTo>
                    <a:pt x="1202" y="809"/>
                  </a:lnTo>
                  <a:lnTo>
                    <a:pt x="1201" y="787"/>
                  </a:lnTo>
                  <a:lnTo>
                    <a:pt x="1198" y="759"/>
                  </a:lnTo>
                  <a:lnTo>
                    <a:pt x="1191" y="721"/>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01" name="Freeform 3"/>
            <p:cNvSpPr>
              <a:spLocks/>
            </p:cNvSpPr>
            <p:nvPr/>
          </p:nvSpPr>
          <p:spPr bwMode="auto">
            <a:xfrm>
              <a:off x="9220202" y="1627191"/>
              <a:ext cx="2468033" cy="1927225"/>
            </a:xfrm>
            <a:custGeom>
              <a:avLst/>
              <a:gdLst>
                <a:gd name="T0" fmla="*/ 2147483647 w 1166"/>
                <a:gd name="T1" fmla="*/ 2147483647 h 1214"/>
                <a:gd name="T2" fmla="*/ 2147483647 w 1166"/>
                <a:gd name="T3" fmla="*/ 2147483647 h 1214"/>
                <a:gd name="T4" fmla="*/ 2147483647 w 1166"/>
                <a:gd name="T5" fmla="*/ 2147483647 h 1214"/>
                <a:gd name="T6" fmla="*/ 2147483647 w 1166"/>
                <a:gd name="T7" fmla="*/ 2147483647 h 1214"/>
                <a:gd name="T8" fmla="*/ 2147483647 w 1166"/>
                <a:gd name="T9" fmla="*/ 2147483647 h 1214"/>
                <a:gd name="T10" fmla="*/ 2147483647 w 1166"/>
                <a:gd name="T11" fmla="*/ 2147483647 h 1214"/>
                <a:gd name="T12" fmla="*/ 2147483647 w 1166"/>
                <a:gd name="T13" fmla="*/ 2147483647 h 1214"/>
                <a:gd name="T14" fmla="*/ 2147483647 w 1166"/>
                <a:gd name="T15" fmla="*/ 2147483647 h 1214"/>
                <a:gd name="T16" fmla="*/ 2147483647 w 1166"/>
                <a:gd name="T17" fmla="*/ 2147483647 h 1214"/>
                <a:gd name="T18" fmla="*/ 2147483647 w 1166"/>
                <a:gd name="T19" fmla="*/ 2147483647 h 1214"/>
                <a:gd name="T20" fmla="*/ 2147483647 w 1166"/>
                <a:gd name="T21" fmla="*/ 2147483647 h 1214"/>
                <a:gd name="T22" fmla="*/ 2147483647 w 1166"/>
                <a:gd name="T23" fmla="*/ 2147483647 h 1214"/>
                <a:gd name="T24" fmla="*/ 2147483647 w 1166"/>
                <a:gd name="T25" fmla="*/ 2147483647 h 1214"/>
                <a:gd name="T26" fmla="*/ 2147483647 w 1166"/>
                <a:gd name="T27" fmla="*/ 2147483647 h 1214"/>
                <a:gd name="T28" fmla="*/ 2147483647 w 1166"/>
                <a:gd name="T29" fmla="*/ 2147483647 h 1214"/>
                <a:gd name="T30" fmla="*/ 2147483647 w 1166"/>
                <a:gd name="T31" fmla="*/ 2147483647 h 1214"/>
                <a:gd name="T32" fmla="*/ 2147483647 w 1166"/>
                <a:gd name="T33" fmla="*/ 2147483647 h 1214"/>
                <a:gd name="T34" fmla="*/ 2147483647 w 1166"/>
                <a:gd name="T35" fmla="*/ 2147483647 h 1214"/>
                <a:gd name="T36" fmla="*/ 2147483647 w 1166"/>
                <a:gd name="T37" fmla="*/ 2147483647 h 1214"/>
                <a:gd name="T38" fmla="*/ 2147483647 w 1166"/>
                <a:gd name="T39" fmla="*/ 2147483647 h 1214"/>
                <a:gd name="T40" fmla="*/ 2147483647 w 1166"/>
                <a:gd name="T41" fmla="*/ 2147483647 h 1214"/>
                <a:gd name="T42" fmla="*/ 2147483647 w 1166"/>
                <a:gd name="T43" fmla="*/ 2147483647 h 1214"/>
                <a:gd name="T44" fmla="*/ 2147483647 w 1166"/>
                <a:gd name="T45" fmla="*/ 2147483647 h 1214"/>
                <a:gd name="T46" fmla="*/ 2147483647 w 1166"/>
                <a:gd name="T47" fmla="*/ 2147483647 h 1214"/>
                <a:gd name="T48" fmla="*/ 2147483647 w 1166"/>
                <a:gd name="T49" fmla="*/ 2147483647 h 1214"/>
                <a:gd name="T50" fmla="*/ 2147483647 w 1166"/>
                <a:gd name="T51" fmla="*/ 2147483647 h 1214"/>
                <a:gd name="T52" fmla="*/ 2147483647 w 1166"/>
                <a:gd name="T53" fmla="*/ 2147483647 h 1214"/>
                <a:gd name="T54" fmla="*/ 2147483647 w 1166"/>
                <a:gd name="T55" fmla="*/ 2147483647 h 1214"/>
                <a:gd name="T56" fmla="*/ 2147483647 w 1166"/>
                <a:gd name="T57" fmla="*/ 2147483647 h 1214"/>
                <a:gd name="T58" fmla="*/ 2147483647 w 1166"/>
                <a:gd name="T59" fmla="*/ 2147483647 h 1214"/>
                <a:gd name="T60" fmla="*/ 2147483647 w 1166"/>
                <a:gd name="T61" fmla="*/ 2147483647 h 1214"/>
                <a:gd name="T62" fmla="*/ 2147483647 w 1166"/>
                <a:gd name="T63" fmla="*/ 2147483647 h 1214"/>
                <a:gd name="T64" fmla="*/ 2147483647 w 1166"/>
                <a:gd name="T65" fmla="*/ 2147483647 h 1214"/>
                <a:gd name="T66" fmla="*/ 2147483647 w 1166"/>
                <a:gd name="T67" fmla="*/ 2147483647 h 1214"/>
                <a:gd name="T68" fmla="*/ 2147483647 w 1166"/>
                <a:gd name="T69" fmla="*/ 2147483647 h 1214"/>
                <a:gd name="T70" fmla="*/ 2147483647 w 1166"/>
                <a:gd name="T71" fmla="*/ 2147483647 h 1214"/>
                <a:gd name="T72" fmla="*/ 2147483647 w 1166"/>
                <a:gd name="T73" fmla="*/ 2147483647 h 1214"/>
                <a:gd name="T74" fmla="*/ 2147483647 w 1166"/>
                <a:gd name="T75" fmla="*/ 2147483647 h 1214"/>
                <a:gd name="T76" fmla="*/ 2147483647 w 1166"/>
                <a:gd name="T77" fmla="*/ 0 h 1214"/>
                <a:gd name="T78" fmla="*/ 2147483647 w 1166"/>
                <a:gd name="T79" fmla="*/ 2147483647 h 1214"/>
                <a:gd name="T80" fmla="*/ 2147483647 w 1166"/>
                <a:gd name="T81" fmla="*/ 2147483647 h 1214"/>
                <a:gd name="T82" fmla="*/ 2147483647 w 1166"/>
                <a:gd name="T83" fmla="*/ 2147483647 h 1214"/>
                <a:gd name="T84" fmla="*/ 2147483647 w 1166"/>
                <a:gd name="T85" fmla="*/ 2147483647 h 1214"/>
                <a:gd name="T86" fmla="*/ 2147483647 w 1166"/>
                <a:gd name="T87" fmla="*/ 2147483647 h 1214"/>
                <a:gd name="T88" fmla="*/ 2147483647 w 1166"/>
                <a:gd name="T89" fmla="*/ 2147483647 h 1214"/>
                <a:gd name="T90" fmla="*/ 2147483647 w 1166"/>
                <a:gd name="T91" fmla="*/ 2147483647 h 1214"/>
                <a:gd name="T92" fmla="*/ 2147483647 w 1166"/>
                <a:gd name="T93" fmla="*/ 2147483647 h 1214"/>
                <a:gd name="T94" fmla="*/ 2147483647 w 1166"/>
                <a:gd name="T95" fmla="*/ 2147483647 h 1214"/>
                <a:gd name="T96" fmla="*/ 2147483647 w 1166"/>
                <a:gd name="T97" fmla="*/ 2147483647 h 1214"/>
                <a:gd name="T98" fmla="*/ 2147483647 w 1166"/>
                <a:gd name="T99" fmla="*/ 2147483647 h 1214"/>
                <a:gd name="T100" fmla="*/ 2147483647 w 1166"/>
                <a:gd name="T101" fmla="*/ 2147483647 h 1214"/>
                <a:gd name="T102" fmla="*/ 2147483647 w 1166"/>
                <a:gd name="T103" fmla="*/ 2147483647 h 1214"/>
                <a:gd name="T104" fmla="*/ 2147483647 w 1166"/>
                <a:gd name="T105" fmla="*/ 2147483647 h 1214"/>
                <a:gd name="T106" fmla="*/ 2147483647 w 1166"/>
                <a:gd name="T107" fmla="*/ 2147483647 h 1214"/>
                <a:gd name="T108" fmla="*/ 2147483647 w 1166"/>
                <a:gd name="T109" fmla="*/ 2147483647 h 1214"/>
                <a:gd name="T110" fmla="*/ 2147483647 w 1166"/>
                <a:gd name="T111" fmla="*/ 2147483647 h 1214"/>
                <a:gd name="T112" fmla="*/ 2147483647 w 1166"/>
                <a:gd name="T113" fmla="*/ 2147483647 h 1214"/>
                <a:gd name="T114" fmla="*/ 2147483647 w 1166"/>
                <a:gd name="T115" fmla="*/ 2147483647 h 12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66" h="1214">
                  <a:moveTo>
                    <a:pt x="12" y="692"/>
                  </a:moveTo>
                  <a:lnTo>
                    <a:pt x="21" y="711"/>
                  </a:lnTo>
                  <a:lnTo>
                    <a:pt x="37" y="726"/>
                  </a:lnTo>
                  <a:lnTo>
                    <a:pt x="59" y="735"/>
                  </a:lnTo>
                  <a:lnTo>
                    <a:pt x="87" y="742"/>
                  </a:lnTo>
                  <a:lnTo>
                    <a:pt x="119" y="745"/>
                  </a:lnTo>
                  <a:lnTo>
                    <a:pt x="156" y="746"/>
                  </a:lnTo>
                  <a:lnTo>
                    <a:pt x="235" y="744"/>
                  </a:lnTo>
                  <a:lnTo>
                    <a:pt x="318" y="740"/>
                  </a:lnTo>
                  <a:lnTo>
                    <a:pt x="397" y="738"/>
                  </a:lnTo>
                  <a:lnTo>
                    <a:pt x="433" y="740"/>
                  </a:lnTo>
                  <a:lnTo>
                    <a:pt x="464" y="744"/>
                  </a:lnTo>
                  <a:lnTo>
                    <a:pt x="492" y="752"/>
                  </a:lnTo>
                  <a:lnTo>
                    <a:pt x="513" y="763"/>
                  </a:lnTo>
                  <a:lnTo>
                    <a:pt x="530" y="778"/>
                  </a:lnTo>
                  <a:lnTo>
                    <a:pt x="542" y="796"/>
                  </a:lnTo>
                  <a:lnTo>
                    <a:pt x="552" y="816"/>
                  </a:lnTo>
                  <a:lnTo>
                    <a:pt x="558" y="838"/>
                  </a:lnTo>
                  <a:lnTo>
                    <a:pt x="565" y="886"/>
                  </a:lnTo>
                  <a:lnTo>
                    <a:pt x="567" y="939"/>
                  </a:lnTo>
                  <a:lnTo>
                    <a:pt x="568" y="991"/>
                  </a:lnTo>
                  <a:lnTo>
                    <a:pt x="571" y="1040"/>
                  </a:lnTo>
                  <a:lnTo>
                    <a:pt x="580" y="1083"/>
                  </a:lnTo>
                  <a:lnTo>
                    <a:pt x="589" y="1102"/>
                  </a:lnTo>
                  <a:lnTo>
                    <a:pt x="600" y="1117"/>
                  </a:lnTo>
                  <a:lnTo>
                    <a:pt x="631" y="1143"/>
                  </a:lnTo>
                  <a:lnTo>
                    <a:pt x="669" y="1164"/>
                  </a:lnTo>
                  <a:lnTo>
                    <a:pt x="712" y="1182"/>
                  </a:lnTo>
                  <a:lnTo>
                    <a:pt x="758" y="1195"/>
                  </a:lnTo>
                  <a:lnTo>
                    <a:pt x="806" y="1204"/>
                  </a:lnTo>
                  <a:lnTo>
                    <a:pt x="852" y="1210"/>
                  </a:lnTo>
                  <a:lnTo>
                    <a:pt x="895" y="1213"/>
                  </a:lnTo>
                  <a:lnTo>
                    <a:pt x="933" y="1213"/>
                  </a:lnTo>
                  <a:lnTo>
                    <a:pt x="968" y="1209"/>
                  </a:lnTo>
                  <a:lnTo>
                    <a:pt x="1004" y="1200"/>
                  </a:lnTo>
                  <a:lnTo>
                    <a:pt x="1038" y="1187"/>
                  </a:lnTo>
                  <a:lnTo>
                    <a:pt x="1070" y="1171"/>
                  </a:lnTo>
                  <a:lnTo>
                    <a:pt x="1098" y="1153"/>
                  </a:lnTo>
                  <a:lnTo>
                    <a:pt x="1123" y="1132"/>
                  </a:lnTo>
                  <a:lnTo>
                    <a:pt x="1144" y="1112"/>
                  </a:lnTo>
                  <a:lnTo>
                    <a:pt x="1158" y="1090"/>
                  </a:lnTo>
                  <a:lnTo>
                    <a:pt x="1165" y="1068"/>
                  </a:lnTo>
                  <a:lnTo>
                    <a:pt x="1165" y="1043"/>
                  </a:lnTo>
                  <a:lnTo>
                    <a:pt x="1159" y="1016"/>
                  </a:lnTo>
                  <a:lnTo>
                    <a:pt x="1151" y="989"/>
                  </a:lnTo>
                  <a:lnTo>
                    <a:pt x="1128" y="932"/>
                  </a:lnTo>
                  <a:lnTo>
                    <a:pt x="1119" y="904"/>
                  </a:lnTo>
                  <a:lnTo>
                    <a:pt x="1113" y="877"/>
                  </a:lnTo>
                  <a:lnTo>
                    <a:pt x="1108" y="828"/>
                  </a:lnTo>
                  <a:lnTo>
                    <a:pt x="1106" y="780"/>
                  </a:lnTo>
                  <a:lnTo>
                    <a:pt x="1104" y="731"/>
                  </a:lnTo>
                  <a:lnTo>
                    <a:pt x="1101" y="676"/>
                  </a:lnTo>
                  <a:lnTo>
                    <a:pt x="1099" y="645"/>
                  </a:lnTo>
                  <a:lnTo>
                    <a:pt x="1096" y="612"/>
                  </a:lnTo>
                  <a:lnTo>
                    <a:pt x="1090" y="541"/>
                  </a:lnTo>
                  <a:lnTo>
                    <a:pt x="1086" y="470"/>
                  </a:lnTo>
                  <a:lnTo>
                    <a:pt x="1085" y="437"/>
                  </a:lnTo>
                  <a:lnTo>
                    <a:pt x="1086" y="406"/>
                  </a:lnTo>
                  <a:lnTo>
                    <a:pt x="1089" y="377"/>
                  </a:lnTo>
                  <a:lnTo>
                    <a:pt x="1095" y="349"/>
                  </a:lnTo>
                  <a:lnTo>
                    <a:pt x="1109" y="298"/>
                  </a:lnTo>
                  <a:lnTo>
                    <a:pt x="1122" y="248"/>
                  </a:lnTo>
                  <a:lnTo>
                    <a:pt x="1127" y="224"/>
                  </a:lnTo>
                  <a:lnTo>
                    <a:pt x="1128" y="199"/>
                  </a:lnTo>
                  <a:lnTo>
                    <a:pt x="1130" y="174"/>
                  </a:lnTo>
                  <a:lnTo>
                    <a:pt x="1134" y="147"/>
                  </a:lnTo>
                  <a:lnTo>
                    <a:pt x="1138" y="119"/>
                  </a:lnTo>
                  <a:lnTo>
                    <a:pt x="1140" y="92"/>
                  </a:lnTo>
                  <a:lnTo>
                    <a:pt x="1138" y="67"/>
                  </a:lnTo>
                  <a:lnTo>
                    <a:pt x="1130" y="45"/>
                  </a:lnTo>
                  <a:lnTo>
                    <a:pt x="1115" y="28"/>
                  </a:lnTo>
                  <a:lnTo>
                    <a:pt x="1104" y="21"/>
                  </a:lnTo>
                  <a:lnTo>
                    <a:pt x="1089" y="16"/>
                  </a:lnTo>
                  <a:lnTo>
                    <a:pt x="1072" y="12"/>
                  </a:lnTo>
                  <a:lnTo>
                    <a:pt x="1050" y="8"/>
                  </a:lnTo>
                  <a:lnTo>
                    <a:pt x="1025" y="5"/>
                  </a:lnTo>
                  <a:lnTo>
                    <a:pt x="996" y="2"/>
                  </a:lnTo>
                  <a:lnTo>
                    <a:pt x="933" y="0"/>
                  </a:lnTo>
                  <a:lnTo>
                    <a:pt x="865" y="1"/>
                  </a:lnTo>
                  <a:lnTo>
                    <a:pt x="797" y="7"/>
                  </a:lnTo>
                  <a:lnTo>
                    <a:pt x="733" y="19"/>
                  </a:lnTo>
                  <a:lnTo>
                    <a:pt x="703" y="28"/>
                  </a:lnTo>
                  <a:lnTo>
                    <a:pt x="676" y="38"/>
                  </a:lnTo>
                  <a:lnTo>
                    <a:pt x="653" y="50"/>
                  </a:lnTo>
                  <a:lnTo>
                    <a:pt x="633" y="64"/>
                  </a:lnTo>
                  <a:lnTo>
                    <a:pt x="618" y="81"/>
                  </a:lnTo>
                  <a:lnTo>
                    <a:pt x="606" y="103"/>
                  </a:lnTo>
                  <a:lnTo>
                    <a:pt x="597" y="128"/>
                  </a:lnTo>
                  <a:lnTo>
                    <a:pt x="590" y="156"/>
                  </a:lnTo>
                  <a:lnTo>
                    <a:pt x="583" y="218"/>
                  </a:lnTo>
                  <a:lnTo>
                    <a:pt x="580" y="284"/>
                  </a:lnTo>
                  <a:lnTo>
                    <a:pt x="577" y="351"/>
                  </a:lnTo>
                  <a:lnTo>
                    <a:pt x="569" y="413"/>
                  </a:lnTo>
                  <a:lnTo>
                    <a:pt x="562" y="440"/>
                  </a:lnTo>
                  <a:lnTo>
                    <a:pt x="552" y="464"/>
                  </a:lnTo>
                  <a:lnTo>
                    <a:pt x="539" y="486"/>
                  </a:lnTo>
                  <a:lnTo>
                    <a:pt x="522" y="502"/>
                  </a:lnTo>
                  <a:lnTo>
                    <a:pt x="501" y="515"/>
                  </a:lnTo>
                  <a:lnTo>
                    <a:pt x="476" y="525"/>
                  </a:lnTo>
                  <a:lnTo>
                    <a:pt x="447" y="531"/>
                  </a:lnTo>
                  <a:lnTo>
                    <a:pt x="415" y="536"/>
                  </a:lnTo>
                  <a:lnTo>
                    <a:pt x="345" y="537"/>
                  </a:lnTo>
                  <a:lnTo>
                    <a:pt x="271" y="534"/>
                  </a:lnTo>
                  <a:lnTo>
                    <a:pt x="197" y="529"/>
                  </a:lnTo>
                  <a:lnTo>
                    <a:pt x="129" y="524"/>
                  </a:lnTo>
                  <a:lnTo>
                    <a:pt x="99" y="523"/>
                  </a:lnTo>
                  <a:lnTo>
                    <a:pt x="73" y="524"/>
                  </a:lnTo>
                  <a:lnTo>
                    <a:pt x="49" y="526"/>
                  </a:lnTo>
                  <a:lnTo>
                    <a:pt x="31" y="531"/>
                  </a:lnTo>
                  <a:lnTo>
                    <a:pt x="21" y="549"/>
                  </a:lnTo>
                  <a:lnTo>
                    <a:pt x="12" y="563"/>
                  </a:lnTo>
                  <a:lnTo>
                    <a:pt x="2" y="589"/>
                  </a:lnTo>
                  <a:lnTo>
                    <a:pt x="0" y="605"/>
                  </a:lnTo>
                  <a:lnTo>
                    <a:pt x="1" y="626"/>
                  </a:lnTo>
                  <a:lnTo>
                    <a:pt x="5" y="654"/>
                  </a:lnTo>
                  <a:lnTo>
                    <a:pt x="12" y="692"/>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02" name="Freeform 4"/>
            <p:cNvSpPr>
              <a:spLocks/>
            </p:cNvSpPr>
            <p:nvPr/>
          </p:nvSpPr>
          <p:spPr bwMode="auto">
            <a:xfrm>
              <a:off x="7501467" y="3055938"/>
              <a:ext cx="2639484" cy="1936750"/>
            </a:xfrm>
            <a:custGeom>
              <a:avLst/>
              <a:gdLst>
                <a:gd name="T0" fmla="*/ 2147483647 w 1247"/>
                <a:gd name="T1" fmla="*/ 2147483647 h 1220"/>
                <a:gd name="T2" fmla="*/ 2147483647 w 1247"/>
                <a:gd name="T3" fmla="*/ 2147483647 h 1220"/>
                <a:gd name="T4" fmla="*/ 2147483647 w 1247"/>
                <a:gd name="T5" fmla="*/ 2147483647 h 1220"/>
                <a:gd name="T6" fmla="*/ 2147483647 w 1247"/>
                <a:gd name="T7" fmla="*/ 2147483647 h 1220"/>
                <a:gd name="T8" fmla="*/ 2147483647 w 1247"/>
                <a:gd name="T9" fmla="*/ 2147483647 h 1220"/>
                <a:gd name="T10" fmla="*/ 2147483647 w 1247"/>
                <a:gd name="T11" fmla="*/ 2147483647 h 1220"/>
                <a:gd name="T12" fmla="*/ 2147483647 w 1247"/>
                <a:gd name="T13" fmla="*/ 2147483647 h 1220"/>
                <a:gd name="T14" fmla="*/ 2147483647 w 1247"/>
                <a:gd name="T15" fmla="*/ 2147483647 h 1220"/>
                <a:gd name="T16" fmla="*/ 2147483647 w 1247"/>
                <a:gd name="T17" fmla="*/ 2147483647 h 1220"/>
                <a:gd name="T18" fmla="*/ 2147483647 w 1247"/>
                <a:gd name="T19" fmla="*/ 2147483647 h 1220"/>
                <a:gd name="T20" fmla="*/ 2147483647 w 1247"/>
                <a:gd name="T21" fmla="*/ 2147483647 h 1220"/>
                <a:gd name="T22" fmla="*/ 2147483647 w 1247"/>
                <a:gd name="T23" fmla="*/ 2147483647 h 1220"/>
                <a:gd name="T24" fmla="*/ 2147483647 w 1247"/>
                <a:gd name="T25" fmla="*/ 2147483647 h 1220"/>
                <a:gd name="T26" fmla="*/ 2147483647 w 1247"/>
                <a:gd name="T27" fmla="*/ 2147483647 h 1220"/>
                <a:gd name="T28" fmla="*/ 2147483647 w 1247"/>
                <a:gd name="T29" fmla="*/ 2147483647 h 1220"/>
                <a:gd name="T30" fmla="*/ 2147483647 w 1247"/>
                <a:gd name="T31" fmla="*/ 2147483647 h 1220"/>
                <a:gd name="T32" fmla="*/ 2147483647 w 1247"/>
                <a:gd name="T33" fmla="*/ 2147483647 h 1220"/>
                <a:gd name="T34" fmla="*/ 2147483647 w 1247"/>
                <a:gd name="T35" fmla="*/ 2147483647 h 1220"/>
                <a:gd name="T36" fmla="*/ 2147483647 w 1247"/>
                <a:gd name="T37" fmla="*/ 2147483647 h 1220"/>
                <a:gd name="T38" fmla="*/ 2147483647 w 1247"/>
                <a:gd name="T39" fmla="*/ 2147483647 h 1220"/>
                <a:gd name="T40" fmla="*/ 2147483647 w 1247"/>
                <a:gd name="T41" fmla="*/ 2147483647 h 1220"/>
                <a:gd name="T42" fmla="*/ 2147483647 w 1247"/>
                <a:gd name="T43" fmla="*/ 2147483647 h 1220"/>
                <a:gd name="T44" fmla="*/ 2147483647 w 1247"/>
                <a:gd name="T45" fmla="*/ 2147483647 h 1220"/>
                <a:gd name="T46" fmla="*/ 2147483647 w 1247"/>
                <a:gd name="T47" fmla="*/ 2147483647 h 1220"/>
                <a:gd name="T48" fmla="*/ 2147483647 w 1247"/>
                <a:gd name="T49" fmla="*/ 2147483647 h 1220"/>
                <a:gd name="T50" fmla="*/ 2147483647 w 1247"/>
                <a:gd name="T51" fmla="*/ 2147483647 h 1220"/>
                <a:gd name="T52" fmla="*/ 2147483647 w 1247"/>
                <a:gd name="T53" fmla="*/ 2147483647 h 1220"/>
                <a:gd name="T54" fmla="*/ 2147483647 w 1247"/>
                <a:gd name="T55" fmla="*/ 2147483647 h 1220"/>
                <a:gd name="T56" fmla="*/ 2147483647 w 1247"/>
                <a:gd name="T57" fmla="*/ 2147483647 h 1220"/>
                <a:gd name="T58" fmla="*/ 2147483647 w 1247"/>
                <a:gd name="T59" fmla="*/ 2147483647 h 1220"/>
                <a:gd name="T60" fmla="*/ 2147483647 w 1247"/>
                <a:gd name="T61" fmla="*/ 2147483647 h 1220"/>
                <a:gd name="T62" fmla="*/ 2147483647 w 1247"/>
                <a:gd name="T63" fmla="*/ 2147483647 h 1220"/>
                <a:gd name="T64" fmla="*/ 2147483647 w 1247"/>
                <a:gd name="T65" fmla="*/ 2147483647 h 1220"/>
                <a:gd name="T66" fmla="*/ 2147483647 w 1247"/>
                <a:gd name="T67" fmla="*/ 2147483647 h 1220"/>
                <a:gd name="T68" fmla="*/ 2147483647 w 1247"/>
                <a:gd name="T69" fmla="*/ 2147483647 h 1220"/>
                <a:gd name="T70" fmla="*/ 2147483647 w 1247"/>
                <a:gd name="T71" fmla="*/ 2147483647 h 1220"/>
                <a:gd name="T72" fmla="*/ 2147483647 w 1247"/>
                <a:gd name="T73" fmla="*/ 2147483647 h 1220"/>
                <a:gd name="T74" fmla="*/ 2147483647 w 1247"/>
                <a:gd name="T75" fmla="*/ 2147483647 h 1220"/>
                <a:gd name="T76" fmla="*/ 2147483647 w 1247"/>
                <a:gd name="T77" fmla="*/ 2147483647 h 1220"/>
                <a:gd name="T78" fmla="*/ 2147483647 w 1247"/>
                <a:gd name="T79" fmla="*/ 2147483647 h 1220"/>
                <a:gd name="T80" fmla="*/ 2147483647 w 1247"/>
                <a:gd name="T81" fmla="*/ 2147483647 h 1220"/>
                <a:gd name="T82" fmla="*/ 2147483647 w 1247"/>
                <a:gd name="T83" fmla="*/ 2147483647 h 1220"/>
                <a:gd name="T84" fmla="*/ 2147483647 w 1247"/>
                <a:gd name="T85" fmla="*/ 2147483647 h 1220"/>
                <a:gd name="T86" fmla="*/ 2147483647 w 1247"/>
                <a:gd name="T87" fmla="*/ 2147483647 h 1220"/>
                <a:gd name="T88" fmla="*/ 2147483647 w 1247"/>
                <a:gd name="T89" fmla="*/ 2147483647 h 1220"/>
                <a:gd name="T90" fmla="*/ 2147483647 w 1247"/>
                <a:gd name="T91" fmla="*/ 2147483647 h 1220"/>
                <a:gd name="T92" fmla="*/ 2147483647 w 1247"/>
                <a:gd name="T93" fmla="*/ 2147483647 h 1220"/>
                <a:gd name="T94" fmla="*/ 2147483647 w 1247"/>
                <a:gd name="T95" fmla="*/ 2147483647 h 1220"/>
                <a:gd name="T96" fmla="*/ 2147483647 w 1247"/>
                <a:gd name="T97" fmla="*/ 2147483647 h 1220"/>
                <a:gd name="T98" fmla="*/ 2147483647 w 1247"/>
                <a:gd name="T99" fmla="*/ 2147483647 h 1220"/>
                <a:gd name="T100" fmla="*/ 2147483647 w 1247"/>
                <a:gd name="T101" fmla="*/ 2147483647 h 1220"/>
                <a:gd name="T102" fmla="*/ 2147483647 w 1247"/>
                <a:gd name="T103" fmla="*/ 2147483647 h 1220"/>
                <a:gd name="T104" fmla="*/ 2147483647 w 1247"/>
                <a:gd name="T105" fmla="*/ 2147483647 h 1220"/>
                <a:gd name="T106" fmla="*/ 2147483647 w 1247"/>
                <a:gd name="T107" fmla="*/ 2147483647 h 1220"/>
                <a:gd name="T108" fmla="*/ 2147483647 w 1247"/>
                <a:gd name="T109" fmla="*/ 2147483647 h 1220"/>
                <a:gd name="T110" fmla="*/ 2147483647 w 1247"/>
                <a:gd name="T111" fmla="*/ 2147483647 h 1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47" h="1220">
                  <a:moveTo>
                    <a:pt x="557" y="16"/>
                  </a:moveTo>
                  <a:lnTo>
                    <a:pt x="539" y="26"/>
                  </a:lnTo>
                  <a:lnTo>
                    <a:pt x="525" y="44"/>
                  </a:lnTo>
                  <a:lnTo>
                    <a:pt x="516" y="69"/>
                  </a:lnTo>
                  <a:lnTo>
                    <a:pt x="510" y="101"/>
                  </a:lnTo>
                  <a:lnTo>
                    <a:pt x="507" y="137"/>
                  </a:lnTo>
                  <a:lnTo>
                    <a:pt x="507" y="178"/>
                  </a:lnTo>
                  <a:lnTo>
                    <a:pt x="508" y="221"/>
                  </a:lnTo>
                  <a:lnTo>
                    <a:pt x="510" y="268"/>
                  </a:lnTo>
                  <a:lnTo>
                    <a:pt x="514" y="363"/>
                  </a:lnTo>
                  <a:lnTo>
                    <a:pt x="514" y="456"/>
                  </a:lnTo>
                  <a:lnTo>
                    <a:pt x="511" y="499"/>
                  </a:lnTo>
                  <a:lnTo>
                    <a:pt x="504" y="539"/>
                  </a:lnTo>
                  <a:lnTo>
                    <a:pt x="494" y="574"/>
                  </a:lnTo>
                  <a:lnTo>
                    <a:pt x="479" y="604"/>
                  </a:lnTo>
                  <a:lnTo>
                    <a:pt x="461" y="631"/>
                  </a:lnTo>
                  <a:lnTo>
                    <a:pt x="440" y="656"/>
                  </a:lnTo>
                  <a:lnTo>
                    <a:pt x="414" y="679"/>
                  </a:lnTo>
                  <a:lnTo>
                    <a:pt x="387" y="700"/>
                  </a:lnTo>
                  <a:lnTo>
                    <a:pt x="325" y="740"/>
                  </a:lnTo>
                  <a:lnTo>
                    <a:pt x="260" y="775"/>
                  </a:lnTo>
                  <a:lnTo>
                    <a:pt x="195" y="807"/>
                  </a:lnTo>
                  <a:lnTo>
                    <a:pt x="135" y="837"/>
                  </a:lnTo>
                  <a:lnTo>
                    <a:pt x="108" y="852"/>
                  </a:lnTo>
                  <a:lnTo>
                    <a:pt x="84" y="866"/>
                  </a:lnTo>
                  <a:lnTo>
                    <a:pt x="63" y="880"/>
                  </a:lnTo>
                  <a:lnTo>
                    <a:pt x="47" y="895"/>
                  </a:lnTo>
                  <a:lnTo>
                    <a:pt x="23" y="924"/>
                  </a:lnTo>
                  <a:lnTo>
                    <a:pt x="8" y="950"/>
                  </a:lnTo>
                  <a:lnTo>
                    <a:pt x="1" y="975"/>
                  </a:lnTo>
                  <a:lnTo>
                    <a:pt x="0" y="999"/>
                  </a:lnTo>
                  <a:lnTo>
                    <a:pt x="2" y="1020"/>
                  </a:lnTo>
                  <a:lnTo>
                    <a:pt x="7" y="1041"/>
                  </a:lnTo>
                  <a:lnTo>
                    <a:pt x="17" y="1081"/>
                  </a:lnTo>
                  <a:lnTo>
                    <a:pt x="26" y="1121"/>
                  </a:lnTo>
                  <a:lnTo>
                    <a:pt x="42" y="1158"/>
                  </a:lnTo>
                  <a:lnTo>
                    <a:pt x="53" y="1175"/>
                  </a:lnTo>
                  <a:lnTo>
                    <a:pt x="68" y="1189"/>
                  </a:lnTo>
                  <a:lnTo>
                    <a:pt x="87" y="1201"/>
                  </a:lnTo>
                  <a:lnTo>
                    <a:pt x="110" y="1210"/>
                  </a:lnTo>
                  <a:lnTo>
                    <a:pt x="140" y="1215"/>
                  </a:lnTo>
                  <a:lnTo>
                    <a:pt x="177" y="1216"/>
                  </a:lnTo>
                  <a:lnTo>
                    <a:pt x="218" y="1215"/>
                  </a:lnTo>
                  <a:lnTo>
                    <a:pt x="262" y="1211"/>
                  </a:lnTo>
                  <a:lnTo>
                    <a:pt x="352" y="1201"/>
                  </a:lnTo>
                  <a:lnTo>
                    <a:pt x="394" y="1197"/>
                  </a:lnTo>
                  <a:lnTo>
                    <a:pt x="431" y="1195"/>
                  </a:lnTo>
                  <a:lnTo>
                    <a:pt x="463" y="1194"/>
                  </a:lnTo>
                  <a:lnTo>
                    <a:pt x="489" y="1194"/>
                  </a:lnTo>
                  <a:lnTo>
                    <a:pt x="536" y="1193"/>
                  </a:lnTo>
                  <a:lnTo>
                    <a:pt x="560" y="1193"/>
                  </a:lnTo>
                  <a:lnTo>
                    <a:pt x="588" y="1194"/>
                  </a:lnTo>
                  <a:lnTo>
                    <a:pt x="622" y="1194"/>
                  </a:lnTo>
                  <a:lnTo>
                    <a:pt x="662" y="1195"/>
                  </a:lnTo>
                  <a:lnTo>
                    <a:pt x="687" y="1196"/>
                  </a:lnTo>
                  <a:lnTo>
                    <a:pt x="714" y="1198"/>
                  </a:lnTo>
                  <a:lnTo>
                    <a:pt x="777" y="1202"/>
                  </a:lnTo>
                  <a:lnTo>
                    <a:pt x="847" y="1208"/>
                  </a:lnTo>
                  <a:lnTo>
                    <a:pt x="920" y="1213"/>
                  </a:lnTo>
                  <a:lnTo>
                    <a:pt x="992" y="1217"/>
                  </a:lnTo>
                  <a:lnTo>
                    <a:pt x="1059" y="1219"/>
                  </a:lnTo>
                  <a:lnTo>
                    <a:pt x="1089" y="1219"/>
                  </a:lnTo>
                  <a:lnTo>
                    <a:pt x="1116" y="1218"/>
                  </a:lnTo>
                  <a:lnTo>
                    <a:pt x="1140" y="1216"/>
                  </a:lnTo>
                  <a:lnTo>
                    <a:pt x="1160" y="1213"/>
                  </a:lnTo>
                  <a:lnTo>
                    <a:pt x="1192" y="1205"/>
                  </a:lnTo>
                  <a:lnTo>
                    <a:pt x="1215" y="1195"/>
                  </a:lnTo>
                  <a:lnTo>
                    <a:pt x="1230" y="1182"/>
                  </a:lnTo>
                  <a:lnTo>
                    <a:pt x="1240" y="1167"/>
                  </a:lnTo>
                  <a:lnTo>
                    <a:pt x="1245" y="1149"/>
                  </a:lnTo>
                  <a:lnTo>
                    <a:pt x="1246" y="1128"/>
                  </a:lnTo>
                  <a:lnTo>
                    <a:pt x="1244" y="1104"/>
                  </a:lnTo>
                  <a:lnTo>
                    <a:pt x="1241" y="1075"/>
                  </a:lnTo>
                  <a:lnTo>
                    <a:pt x="1237" y="1040"/>
                  </a:lnTo>
                  <a:lnTo>
                    <a:pt x="1228" y="998"/>
                  </a:lnTo>
                  <a:lnTo>
                    <a:pt x="1217" y="950"/>
                  </a:lnTo>
                  <a:lnTo>
                    <a:pt x="1202" y="900"/>
                  </a:lnTo>
                  <a:lnTo>
                    <a:pt x="1183" y="849"/>
                  </a:lnTo>
                  <a:lnTo>
                    <a:pt x="1162" y="803"/>
                  </a:lnTo>
                  <a:lnTo>
                    <a:pt x="1137" y="761"/>
                  </a:lnTo>
                  <a:lnTo>
                    <a:pt x="1109" y="727"/>
                  </a:lnTo>
                  <a:lnTo>
                    <a:pt x="1093" y="714"/>
                  </a:lnTo>
                  <a:lnTo>
                    <a:pt x="1075" y="705"/>
                  </a:lnTo>
                  <a:lnTo>
                    <a:pt x="1033" y="693"/>
                  </a:lnTo>
                  <a:lnTo>
                    <a:pt x="985" y="688"/>
                  </a:lnTo>
                  <a:lnTo>
                    <a:pt x="935" y="685"/>
                  </a:lnTo>
                  <a:lnTo>
                    <a:pt x="885" y="680"/>
                  </a:lnTo>
                  <a:lnTo>
                    <a:pt x="840" y="669"/>
                  </a:lnTo>
                  <a:lnTo>
                    <a:pt x="819" y="660"/>
                  </a:lnTo>
                  <a:lnTo>
                    <a:pt x="800" y="648"/>
                  </a:lnTo>
                  <a:lnTo>
                    <a:pt x="784" y="633"/>
                  </a:lnTo>
                  <a:lnTo>
                    <a:pt x="770" y="613"/>
                  </a:lnTo>
                  <a:lnTo>
                    <a:pt x="759" y="589"/>
                  </a:lnTo>
                  <a:lnTo>
                    <a:pt x="751" y="559"/>
                  </a:lnTo>
                  <a:lnTo>
                    <a:pt x="745" y="525"/>
                  </a:lnTo>
                  <a:lnTo>
                    <a:pt x="740" y="487"/>
                  </a:lnTo>
                  <a:lnTo>
                    <a:pt x="735" y="403"/>
                  </a:lnTo>
                  <a:lnTo>
                    <a:pt x="734" y="315"/>
                  </a:lnTo>
                  <a:lnTo>
                    <a:pt x="734" y="227"/>
                  </a:lnTo>
                  <a:lnTo>
                    <a:pt x="734" y="185"/>
                  </a:lnTo>
                  <a:lnTo>
                    <a:pt x="733" y="145"/>
                  </a:lnTo>
                  <a:lnTo>
                    <a:pt x="732" y="109"/>
                  </a:lnTo>
                  <a:lnTo>
                    <a:pt x="729" y="77"/>
                  </a:lnTo>
                  <a:lnTo>
                    <a:pt x="725" y="50"/>
                  </a:lnTo>
                  <a:lnTo>
                    <a:pt x="719" y="28"/>
                  </a:lnTo>
                  <a:lnTo>
                    <a:pt x="701" y="19"/>
                  </a:lnTo>
                  <a:lnTo>
                    <a:pt x="687" y="10"/>
                  </a:lnTo>
                  <a:lnTo>
                    <a:pt x="661" y="1"/>
                  </a:lnTo>
                  <a:lnTo>
                    <a:pt x="644" y="0"/>
                  </a:lnTo>
                  <a:lnTo>
                    <a:pt x="623" y="2"/>
                  </a:lnTo>
                  <a:lnTo>
                    <a:pt x="595" y="7"/>
                  </a:lnTo>
                  <a:lnTo>
                    <a:pt x="557" y="16"/>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aphicFrame>
          <p:nvGraphicFramePr>
            <p:cNvPr id="80904" name="Object 7"/>
            <p:cNvGraphicFramePr>
              <a:graphicFrameLocks/>
            </p:cNvGraphicFramePr>
            <p:nvPr>
              <p:extLst>
                <p:ext uri="{D42A27DB-BD31-4B8C-83A1-F6EECF244321}">
                  <p14:modId xmlns:p14="http://schemas.microsoft.com/office/powerpoint/2010/main" val="1292024866"/>
                </p:ext>
              </p:extLst>
            </p:nvPr>
          </p:nvGraphicFramePr>
          <p:xfrm>
            <a:off x="5941484" y="1417638"/>
            <a:ext cx="795867" cy="476250"/>
          </p:xfrm>
          <a:graphic>
            <a:graphicData uri="http://schemas.openxmlformats.org/presentationml/2006/ole">
              <mc:AlternateContent xmlns:mc="http://schemas.openxmlformats.org/markup-compatibility/2006">
                <mc:Choice xmlns:v="urn:schemas-microsoft-com:vml" Requires="v">
                  <p:oleObj name="Clip" r:id="rId3" imgW="596417" imgH="476184" progId="MS_ClipArt_Gallery.2">
                    <p:embed/>
                  </p:oleObj>
                </mc:Choice>
                <mc:Fallback>
                  <p:oleObj name="Clip" r:id="rId3" imgW="596417" imgH="476184"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484" y="141763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05" name="Line 8"/>
            <p:cNvSpPr>
              <a:spLocks noChangeShapeType="1"/>
            </p:cNvSpPr>
            <p:nvPr/>
          </p:nvSpPr>
          <p:spPr bwMode="auto">
            <a:xfrm>
              <a:off x="6688669" y="1790700"/>
              <a:ext cx="370417"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06" name="Line 9"/>
            <p:cNvSpPr>
              <a:spLocks noChangeShapeType="1"/>
            </p:cNvSpPr>
            <p:nvPr/>
          </p:nvSpPr>
          <p:spPr bwMode="auto">
            <a:xfrm>
              <a:off x="7076017" y="1776416"/>
              <a:ext cx="0" cy="1290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07" name="Line 10"/>
            <p:cNvSpPr>
              <a:spLocks noChangeShapeType="1"/>
            </p:cNvSpPr>
            <p:nvPr/>
          </p:nvSpPr>
          <p:spPr bwMode="auto">
            <a:xfrm flipV="1">
              <a:off x="6686551" y="2435228"/>
              <a:ext cx="370416" cy="31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08" name="Line 11"/>
            <p:cNvSpPr>
              <a:spLocks noChangeShapeType="1"/>
            </p:cNvSpPr>
            <p:nvPr/>
          </p:nvSpPr>
          <p:spPr bwMode="auto">
            <a:xfrm>
              <a:off x="6701368" y="3062291"/>
              <a:ext cx="364067" cy="15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aphicFrame>
          <p:nvGraphicFramePr>
            <p:cNvPr id="80909" name="Object 12"/>
            <p:cNvGraphicFramePr>
              <a:graphicFrameLocks/>
            </p:cNvGraphicFramePr>
            <p:nvPr>
              <p:extLst>
                <p:ext uri="{D42A27DB-BD31-4B8C-83A1-F6EECF244321}">
                  <p14:modId xmlns:p14="http://schemas.microsoft.com/office/powerpoint/2010/main" val="3260312601"/>
                </p:ext>
              </p:extLst>
            </p:nvPr>
          </p:nvGraphicFramePr>
          <p:xfrm>
            <a:off x="5941484" y="2084388"/>
            <a:ext cx="795867" cy="476250"/>
          </p:xfrm>
          <a:graphic>
            <a:graphicData uri="http://schemas.openxmlformats.org/presentationml/2006/ole">
              <mc:AlternateContent xmlns:mc="http://schemas.openxmlformats.org/markup-compatibility/2006">
                <mc:Choice xmlns:v="urn:schemas-microsoft-com:vml" Requires="v">
                  <p:oleObj name="Clip" r:id="rId5" imgW="596417" imgH="476184" progId="MS_ClipArt_Gallery.2">
                    <p:embed/>
                  </p:oleObj>
                </mc:Choice>
                <mc:Fallback>
                  <p:oleObj name="Clip" r:id="rId5" imgW="596417" imgH="476184"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1484" y="20843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910" name="Object 13"/>
            <p:cNvGraphicFramePr>
              <a:graphicFrameLocks/>
            </p:cNvGraphicFramePr>
            <p:nvPr>
              <p:extLst>
                <p:ext uri="{D42A27DB-BD31-4B8C-83A1-F6EECF244321}">
                  <p14:modId xmlns:p14="http://schemas.microsoft.com/office/powerpoint/2010/main" val="1638701783"/>
                </p:ext>
              </p:extLst>
            </p:nvPr>
          </p:nvGraphicFramePr>
          <p:xfrm>
            <a:off x="5941484" y="2693988"/>
            <a:ext cx="795867" cy="476250"/>
          </p:xfrm>
          <a:graphic>
            <a:graphicData uri="http://schemas.openxmlformats.org/presentationml/2006/ole">
              <mc:AlternateContent xmlns:mc="http://schemas.openxmlformats.org/markup-compatibility/2006">
                <mc:Choice xmlns:v="urn:schemas-microsoft-com:vml" Requires="v">
                  <p:oleObj name="Clip" r:id="rId5" imgW="596417" imgH="476184" progId="MS_ClipArt_Gallery.2">
                    <p:embed/>
                  </p:oleObj>
                </mc:Choice>
                <mc:Fallback>
                  <p:oleObj name="Clip" r:id="rId5" imgW="596417" imgH="476184"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1484" y="26939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11" name="Line 14"/>
            <p:cNvSpPr>
              <a:spLocks noChangeShapeType="1"/>
            </p:cNvSpPr>
            <p:nvPr/>
          </p:nvSpPr>
          <p:spPr bwMode="auto">
            <a:xfrm>
              <a:off x="7076017" y="2633663"/>
              <a:ext cx="13800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pSp>
          <p:nvGrpSpPr>
            <p:cNvPr id="80912" name="Group 28"/>
            <p:cNvGrpSpPr>
              <a:grpSpLocks/>
            </p:cNvGrpSpPr>
            <p:nvPr/>
          </p:nvGrpSpPr>
          <p:grpSpPr bwMode="auto">
            <a:xfrm>
              <a:off x="8333317" y="2598738"/>
              <a:ext cx="948267" cy="381000"/>
              <a:chOff x="3937" y="1541"/>
              <a:chExt cx="448" cy="240"/>
            </a:xfrm>
          </p:grpSpPr>
          <p:sp>
            <p:nvSpPr>
              <p:cNvPr id="80942" name="Oval 15"/>
              <p:cNvSpPr>
                <a:spLocks noChangeArrowheads="1"/>
              </p:cNvSpPr>
              <p:nvPr/>
            </p:nvSpPr>
            <p:spPr bwMode="auto">
              <a:xfrm>
                <a:off x="3941" y="1648"/>
                <a:ext cx="444" cy="13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sp>
            <p:nvSpPr>
              <p:cNvPr id="80943" name="Line 16"/>
              <p:cNvSpPr>
                <a:spLocks noChangeShapeType="1"/>
              </p:cNvSpPr>
              <p:nvPr/>
            </p:nvSpPr>
            <p:spPr bwMode="auto">
              <a:xfrm>
                <a:off x="3941" y="1637"/>
                <a:ext cx="0" cy="8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44" name="Line 17"/>
              <p:cNvSpPr>
                <a:spLocks noChangeShapeType="1"/>
              </p:cNvSpPr>
              <p:nvPr/>
            </p:nvSpPr>
            <p:spPr bwMode="auto">
              <a:xfrm>
                <a:off x="4385" y="1637"/>
                <a:ext cx="0" cy="8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45" name="Rectangle 18"/>
              <p:cNvSpPr>
                <a:spLocks noChangeArrowheads="1"/>
              </p:cNvSpPr>
              <p:nvPr/>
            </p:nvSpPr>
            <p:spPr bwMode="auto">
              <a:xfrm>
                <a:off x="3941" y="1637"/>
                <a:ext cx="440" cy="8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b="1">
                  <a:solidFill>
                    <a:srgbClr val="000000"/>
                  </a:solidFill>
                  <a:latin typeface="+mn-ea"/>
                  <a:ea typeface="+mn-ea"/>
                </a:endParaRPr>
              </a:p>
            </p:txBody>
          </p:sp>
          <p:sp>
            <p:nvSpPr>
              <p:cNvPr id="80946" name="Oval 19"/>
              <p:cNvSpPr>
                <a:spLocks noChangeArrowheads="1"/>
              </p:cNvSpPr>
              <p:nvPr/>
            </p:nvSpPr>
            <p:spPr bwMode="auto">
              <a:xfrm>
                <a:off x="3937" y="1541"/>
                <a:ext cx="444" cy="15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grpSp>
            <p:nvGrpSpPr>
              <p:cNvPr id="80947" name="Group 23"/>
              <p:cNvGrpSpPr>
                <a:grpSpLocks/>
              </p:cNvGrpSpPr>
              <p:nvPr/>
            </p:nvGrpSpPr>
            <p:grpSpPr bwMode="auto">
              <a:xfrm>
                <a:off x="4043" y="1575"/>
                <a:ext cx="221" cy="91"/>
                <a:chOff x="4043" y="1575"/>
                <a:chExt cx="221" cy="91"/>
              </a:xfrm>
            </p:grpSpPr>
            <p:sp>
              <p:nvSpPr>
                <p:cNvPr id="80952" name="Line 20"/>
                <p:cNvSpPr>
                  <a:spLocks noChangeShapeType="1"/>
                </p:cNvSpPr>
                <p:nvPr/>
              </p:nvSpPr>
              <p:spPr bwMode="auto">
                <a:xfrm flipV="1">
                  <a:off x="4043" y="1575"/>
                  <a:ext cx="79"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53" name="Line 21"/>
                <p:cNvSpPr>
                  <a:spLocks noChangeShapeType="1"/>
                </p:cNvSpPr>
                <p:nvPr/>
              </p:nvSpPr>
              <p:spPr bwMode="auto">
                <a:xfrm>
                  <a:off x="4195" y="1666"/>
                  <a:ext cx="69"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54" name="Line 22"/>
                <p:cNvSpPr>
                  <a:spLocks noChangeShapeType="1"/>
                </p:cNvSpPr>
                <p:nvPr/>
              </p:nvSpPr>
              <p:spPr bwMode="auto">
                <a:xfrm>
                  <a:off x="4116" y="1577"/>
                  <a:ext cx="82" cy="8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pSp>
          <p:grpSp>
            <p:nvGrpSpPr>
              <p:cNvPr id="80948" name="Group 27"/>
              <p:cNvGrpSpPr>
                <a:grpSpLocks/>
              </p:cNvGrpSpPr>
              <p:nvPr/>
            </p:nvGrpSpPr>
            <p:grpSpPr bwMode="auto">
              <a:xfrm>
                <a:off x="4044" y="1574"/>
                <a:ext cx="219" cy="90"/>
                <a:chOff x="4044" y="1574"/>
                <a:chExt cx="219" cy="90"/>
              </a:xfrm>
            </p:grpSpPr>
            <p:sp>
              <p:nvSpPr>
                <p:cNvPr id="80949" name="Line 24"/>
                <p:cNvSpPr>
                  <a:spLocks noChangeShapeType="1"/>
                </p:cNvSpPr>
                <p:nvPr/>
              </p:nvSpPr>
              <p:spPr bwMode="auto">
                <a:xfrm>
                  <a:off x="4044" y="1662"/>
                  <a:ext cx="79"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50" name="Line 25"/>
                <p:cNvSpPr>
                  <a:spLocks noChangeShapeType="1"/>
                </p:cNvSpPr>
                <p:nvPr/>
              </p:nvSpPr>
              <p:spPr bwMode="auto">
                <a:xfrm>
                  <a:off x="4194" y="1574"/>
                  <a:ext cx="69"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51" name="Line 26"/>
                <p:cNvSpPr>
                  <a:spLocks noChangeShapeType="1"/>
                </p:cNvSpPr>
                <p:nvPr/>
              </p:nvSpPr>
              <p:spPr bwMode="auto">
                <a:xfrm flipV="1">
                  <a:off x="4116" y="1574"/>
                  <a:ext cx="82" cy="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pSp>
        </p:grpSp>
        <p:sp>
          <p:nvSpPr>
            <p:cNvPr id="80913" name="Rectangle 29"/>
            <p:cNvSpPr>
              <a:spLocks noChangeArrowheads="1"/>
            </p:cNvSpPr>
            <p:nvPr/>
          </p:nvSpPr>
          <p:spPr bwMode="auto">
            <a:xfrm>
              <a:off x="6759697" y="1465263"/>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dirty="0">
                  <a:solidFill>
                    <a:srgbClr val="000000"/>
                  </a:solidFill>
                  <a:latin typeface="+mn-ea"/>
                  <a:ea typeface="+mn-ea"/>
                </a:rPr>
                <a:t>223.1.1.1</a:t>
              </a:r>
            </a:p>
          </p:txBody>
        </p:sp>
        <p:sp>
          <p:nvSpPr>
            <p:cNvPr id="80914" name="Rectangle 30"/>
            <p:cNvSpPr>
              <a:spLocks noChangeArrowheads="1"/>
            </p:cNvSpPr>
            <p:nvPr/>
          </p:nvSpPr>
          <p:spPr bwMode="auto">
            <a:xfrm>
              <a:off x="6750052" y="2185991"/>
              <a:ext cx="412749" cy="18097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sp>
          <p:nvSpPr>
            <p:cNvPr id="80915" name="Rectangle 31"/>
            <p:cNvSpPr>
              <a:spLocks noChangeArrowheads="1"/>
            </p:cNvSpPr>
            <p:nvPr/>
          </p:nvSpPr>
          <p:spPr bwMode="auto">
            <a:xfrm>
              <a:off x="6761816" y="2093913"/>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223.1.1.2</a:t>
              </a:r>
            </a:p>
          </p:txBody>
        </p:sp>
        <p:sp>
          <p:nvSpPr>
            <p:cNvPr id="80916" name="Rectangle 32"/>
            <p:cNvSpPr>
              <a:spLocks noChangeArrowheads="1"/>
            </p:cNvSpPr>
            <p:nvPr/>
          </p:nvSpPr>
          <p:spPr bwMode="auto">
            <a:xfrm>
              <a:off x="6607299" y="3046413"/>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223.1.1.3</a:t>
              </a:r>
            </a:p>
          </p:txBody>
        </p:sp>
        <p:sp>
          <p:nvSpPr>
            <p:cNvPr id="80917" name="Rectangle 33"/>
            <p:cNvSpPr>
              <a:spLocks noChangeArrowheads="1"/>
            </p:cNvSpPr>
            <p:nvPr/>
          </p:nvSpPr>
          <p:spPr bwMode="auto">
            <a:xfrm>
              <a:off x="7661399" y="2374900"/>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223.1.1.4</a:t>
              </a:r>
            </a:p>
          </p:txBody>
        </p:sp>
        <p:sp>
          <p:nvSpPr>
            <p:cNvPr id="80918" name="Line 34"/>
            <p:cNvSpPr>
              <a:spLocks noChangeShapeType="1"/>
            </p:cNvSpPr>
            <p:nvPr/>
          </p:nvSpPr>
          <p:spPr bwMode="auto">
            <a:xfrm>
              <a:off x="9139768" y="2643191"/>
              <a:ext cx="1354667" cy="15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19" name="Rectangle 35"/>
            <p:cNvSpPr>
              <a:spLocks noChangeArrowheads="1"/>
            </p:cNvSpPr>
            <p:nvPr/>
          </p:nvSpPr>
          <p:spPr bwMode="auto">
            <a:xfrm>
              <a:off x="9096499" y="2365375"/>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223.1.2.9</a:t>
              </a:r>
            </a:p>
          </p:txBody>
        </p:sp>
        <p:sp>
          <p:nvSpPr>
            <p:cNvPr id="80920" name="Line 36"/>
            <p:cNvSpPr>
              <a:spLocks noChangeShapeType="1"/>
            </p:cNvSpPr>
            <p:nvPr/>
          </p:nvSpPr>
          <p:spPr bwMode="auto">
            <a:xfrm>
              <a:off x="10505017" y="1947866"/>
              <a:ext cx="0" cy="1290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aphicFrame>
          <p:nvGraphicFramePr>
            <p:cNvPr id="80921" name="Object 37"/>
            <p:cNvGraphicFramePr>
              <a:graphicFrameLocks/>
            </p:cNvGraphicFramePr>
            <p:nvPr>
              <p:extLst>
                <p:ext uri="{D42A27DB-BD31-4B8C-83A1-F6EECF244321}">
                  <p14:modId xmlns:p14="http://schemas.microsoft.com/office/powerpoint/2010/main" val="3132603790"/>
                </p:ext>
              </p:extLst>
            </p:nvPr>
          </p:nvGraphicFramePr>
          <p:xfrm>
            <a:off x="10742085" y="1655763"/>
            <a:ext cx="795867" cy="476250"/>
          </p:xfrm>
          <a:graphic>
            <a:graphicData uri="http://schemas.openxmlformats.org/presentationml/2006/ole">
              <mc:AlternateContent xmlns:mc="http://schemas.openxmlformats.org/markup-compatibility/2006">
                <mc:Choice xmlns:v="urn:schemas-microsoft-com:vml" Requires="v">
                  <p:oleObj name="Clip" r:id="rId8" imgW="596417" imgH="476184" progId="MS_ClipArt_Gallery.2">
                    <p:embed/>
                  </p:oleObj>
                </mc:Choice>
                <mc:Fallback>
                  <p:oleObj name="Clip" r:id="rId8" imgW="596417" imgH="476184" progId="MS_ClipArt_Gallery.2">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2085" y="1655763"/>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22" name="Line 38"/>
            <p:cNvSpPr>
              <a:spLocks noChangeShapeType="1"/>
            </p:cNvSpPr>
            <p:nvPr/>
          </p:nvSpPr>
          <p:spPr bwMode="auto">
            <a:xfrm>
              <a:off x="10505017" y="1952625"/>
              <a:ext cx="3132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aphicFrame>
          <p:nvGraphicFramePr>
            <p:cNvPr id="80923" name="Object 39"/>
            <p:cNvGraphicFramePr>
              <a:graphicFrameLocks/>
            </p:cNvGraphicFramePr>
            <p:nvPr>
              <p:extLst>
                <p:ext uri="{D42A27DB-BD31-4B8C-83A1-F6EECF244321}">
                  <p14:modId xmlns:p14="http://schemas.microsoft.com/office/powerpoint/2010/main" val="82928200"/>
                </p:ext>
              </p:extLst>
            </p:nvPr>
          </p:nvGraphicFramePr>
          <p:xfrm>
            <a:off x="10748433" y="3036888"/>
            <a:ext cx="795867" cy="476250"/>
          </p:xfrm>
          <a:graphic>
            <a:graphicData uri="http://schemas.openxmlformats.org/presentationml/2006/ole">
              <mc:AlternateContent xmlns:mc="http://schemas.openxmlformats.org/markup-compatibility/2006">
                <mc:Choice xmlns:v="urn:schemas-microsoft-com:vml" Requires="v">
                  <p:oleObj name="Clip" r:id="rId8" imgW="596417" imgH="476184" progId="MS_ClipArt_Gallery.2">
                    <p:embed/>
                  </p:oleObj>
                </mc:Choice>
                <mc:Fallback>
                  <p:oleObj name="Clip" r:id="rId8" imgW="596417" imgH="476184" progId="MS_ClipArt_Gallery.2">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48433" y="30368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24" name="Line 40"/>
            <p:cNvSpPr>
              <a:spLocks noChangeShapeType="1"/>
            </p:cNvSpPr>
            <p:nvPr/>
          </p:nvSpPr>
          <p:spPr bwMode="auto">
            <a:xfrm>
              <a:off x="10505017" y="3224213"/>
              <a:ext cx="3132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25" name="Rectangle 41"/>
            <p:cNvSpPr>
              <a:spLocks noChangeArrowheads="1"/>
            </p:cNvSpPr>
            <p:nvPr/>
          </p:nvSpPr>
          <p:spPr bwMode="auto">
            <a:xfrm>
              <a:off x="10433051" y="2971803"/>
              <a:ext cx="228600" cy="18097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sp>
          <p:nvSpPr>
            <p:cNvPr id="80926" name="Rectangle 42"/>
            <p:cNvSpPr>
              <a:spLocks noChangeArrowheads="1"/>
            </p:cNvSpPr>
            <p:nvPr/>
          </p:nvSpPr>
          <p:spPr bwMode="auto">
            <a:xfrm>
              <a:off x="9794999" y="2909888"/>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223.1.2.2</a:t>
              </a:r>
            </a:p>
          </p:txBody>
        </p:sp>
        <p:sp>
          <p:nvSpPr>
            <p:cNvPr id="80927" name="Rectangle 43"/>
            <p:cNvSpPr>
              <a:spLocks noChangeArrowheads="1"/>
            </p:cNvSpPr>
            <p:nvPr/>
          </p:nvSpPr>
          <p:spPr bwMode="auto">
            <a:xfrm>
              <a:off x="10452100" y="2000251"/>
              <a:ext cx="330200" cy="18097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sp>
          <p:nvSpPr>
            <p:cNvPr id="80928" name="Rectangle 44"/>
            <p:cNvSpPr>
              <a:spLocks noChangeArrowheads="1"/>
            </p:cNvSpPr>
            <p:nvPr/>
          </p:nvSpPr>
          <p:spPr bwMode="auto">
            <a:xfrm>
              <a:off x="9540999" y="1903413"/>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223.1.2.1</a:t>
              </a:r>
            </a:p>
          </p:txBody>
        </p:sp>
        <p:sp>
          <p:nvSpPr>
            <p:cNvPr id="80929" name="Line 45"/>
            <p:cNvSpPr>
              <a:spLocks noChangeShapeType="1"/>
            </p:cNvSpPr>
            <p:nvPr/>
          </p:nvSpPr>
          <p:spPr bwMode="auto">
            <a:xfrm>
              <a:off x="8822267" y="2981325"/>
              <a:ext cx="0" cy="12906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30" name="Line 46"/>
            <p:cNvSpPr>
              <a:spLocks noChangeShapeType="1"/>
            </p:cNvSpPr>
            <p:nvPr/>
          </p:nvSpPr>
          <p:spPr bwMode="auto">
            <a:xfrm flipH="1">
              <a:off x="8009469" y="4262438"/>
              <a:ext cx="158115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31" name="Line 47"/>
            <p:cNvSpPr>
              <a:spLocks noChangeShapeType="1"/>
            </p:cNvSpPr>
            <p:nvPr/>
          </p:nvSpPr>
          <p:spPr bwMode="auto">
            <a:xfrm flipH="1" flipV="1">
              <a:off x="8005236" y="4254500"/>
              <a:ext cx="4233" cy="241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32" name="Line 48"/>
            <p:cNvSpPr>
              <a:spLocks noChangeShapeType="1"/>
            </p:cNvSpPr>
            <p:nvPr/>
          </p:nvSpPr>
          <p:spPr bwMode="auto">
            <a:xfrm flipH="1" flipV="1">
              <a:off x="9573686" y="4259263"/>
              <a:ext cx="4233" cy="241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aphicFrame>
          <p:nvGraphicFramePr>
            <p:cNvPr id="80933" name="Object 49"/>
            <p:cNvGraphicFramePr>
              <a:graphicFrameLocks/>
            </p:cNvGraphicFramePr>
            <p:nvPr>
              <p:extLst>
                <p:ext uri="{D42A27DB-BD31-4B8C-83A1-F6EECF244321}">
                  <p14:modId xmlns:p14="http://schemas.microsoft.com/office/powerpoint/2010/main" val="3221355228"/>
                </p:ext>
              </p:extLst>
            </p:nvPr>
          </p:nvGraphicFramePr>
          <p:xfrm>
            <a:off x="9287933" y="4418013"/>
            <a:ext cx="795867" cy="476250"/>
          </p:xfrm>
          <a:graphic>
            <a:graphicData uri="http://schemas.openxmlformats.org/presentationml/2006/ole">
              <mc:AlternateContent xmlns:mc="http://schemas.openxmlformats.org/markup-compatibility/2006">
                <mc:Choice xmlns:v="urn:schemas-microsoft-com:vml" Requires="v">
                  <p:oleObj name="Clip" r:id="rId11" imgW="596417" imgH="476184" progId="MS_ClipArt_Gallery.2">
                    <p:embed/>
                  </p:oleObj>
                </mc:Choice>
                <mc:Fallback>
                  <p:oleObj name="Clip" r:id="rId11" imgW="596417" imgH="476184" progId="MS_ClipArt_Gallery.2">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87933" y="4418013"/>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934" name="Object 50"/>
            <p:cNvGraphicFramePr>
              <a:graphicFrameLocks/>
            </p:cNvGraphicFramePr>
            <p:nvPr>
              <p:extLst>
                <p:ext uri="{D42A27DB-BD31-4B8C-83A1-F6EECF244321}">
                  <p14:modId xmlns:p14="http://schemas.microsoft.com/office/powerpoint/2010/main" val="190207713"/>
                </p:ext>
              </p:extLst>
            </p:nvPr>
          </p:nvGraphicFramePr>
          <p:xfrm>
            <a:off x="7611533" y="4432300"/>
            <a:ext cx="795867" cy="476250"/>
          </p:xfrm>
          <a:graphic>
            <a:graphicData uri="http://schemas.openxmlformats.org/presentationml/2006/ole">
              <mc:AlternateContent xmlns:mc="http://schemas.openxmlformats.org/markup-compatibility/2006">
                <mc:Choice xmlns:v="urn:schemas-microsoft-com:vml" Requires="v">
                  <p:oleObj name="Clip" r:id="rId13" imgW="596417" imgH="476184" progId="MS_ClipArt_Gallery.2">
                    <p:embed/>
                  </p:oleObj>
                </mc:Choice>
                <mc:Fallback>
                  <p:oleObj name="Clip" r:id="rId13" imgW="596417" imgH="476184" progId="MS_ClipArt_Gallery.2">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1533" y="4432300"/>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35" name="Rectangle 51"/>
            <p:cNvSpPr>
              <a:spLocks noChangeArrowheads="1"/>
            </p:cNvSpPr>
            <p:nvPr/>
          </p:nvSpPr>
          <p:spPr bwMode="auto">
            <a:xfrm>
              <a:off x="9706099" y="4108450"/>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dirty="0">
                  <a:solidFill>
                    <a:srgbClr val="000000"/>
                  </a:solidFill>
                  <a:latin typeface="+mn-ea"/>
                  <a:ea typeface="+mn-ea"/>
                </a:rPr>
                <a:t>223.1.3.2</a:t>
              </a:r>
            </a:p>
          </p:txBody>
        </p:sp>
        <p:sp>
          <p:nvSpPr>
            <p:cNvPr id="80936" name="Rectangle 53"/>
            <p:cNvSpPr>
              <a:spLocks noChangeArrowheads="1"/>
            </p:cNvSpPr>
            <p:nvPr/>
          </p:nvSpPr>
          <p:spPr bwMode="auto">
            <a:xfrm>
              <a:off x="6804149" y="4146550"/>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223.1.3.1</a:t>
              </a:r>
            </a:p>
          </p:txBody>
        </p:sp>
        <p:sp>
          <p:nvSpPr>
            <p:cNvPr id="80937" name="Rectangle 54"/>
            <p:cNvSpPr>
              <a:spLocks noChangeArrowheads="1"/>
            </p:cNvSpPr>
            <p:nvPr/>
          </p:nvSpPr>
          <p:spPr bwMode="auto">
            <a:xfrm>
              <a:off x="8737601" y="3114678"/>
              <a:ext cx="171451" cy="18097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sp>
          <p:nvSpPr>
            <p:cNvPr id="80938" name="Rectangle 55"/>
            <p:cNvSpPr>
              <a:spLocks noChangeArrowheads="1"/>
            </p:cNvSpPr>
            <p:nvPr/>
          </p:nvSpPr>
          <p:spPr bwMode="auto">
            <a:xfrm>
              <a:off x="8291287" y="3074988"/>
              <a:ext cx="1250343"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223.1.3.27</a:t>
              </a:r>
            </a:p>
          </p:txBody>
        </p:sp>
        <p:sp>
          <p:nvSpPr>
            <p:cNvPr id="80939" name="Rectangle 56"/>
            <p:cNvSpPr>
              <a:spLocks noChangeArrowheads="1"/>
            </p:cNvSpPr>
            <p:nvPr/>
          </p:nvSpPr>
          <p:spPr bwMode="auto">
            <a:xfrm>
              <a:off x="7907234" y="5178428"/>
              <a:ext cx="253915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400" dirty="0">
                  <a:solidFill>
                    <a:srgbClr val="000000"/>
                  </a:solidFill>
                  <a:latin typeface="+mn-ea"/>
                  <a:ea typeface="+mn-ea"/>
                </a:rPr>
                <a:t>网络包含</a:t>
              </a:r>
              <a:r>
                <a:rPr lang="en-US" altLang="zh-CN" sz="2400" dirty="0">
                  <a:solidFill>
                    <a:srgbClr val="000000"/>
                  </a:solidFill>
                  <a:latin typeface="+mn-ea"/>
                  <a:ea typeface="+mn-ea"/>
                </a:rPr>
                <a:t>3</a:t>
              </a:r>
              <a:r>
                <a:rPr lang="zh-CN" altLang="en-US" sz="2400" dirty="0">
                  <a:solidFill>
                    <a:srgbClr val="000000"/>
                  </a:solidFill>
                  <a:latin typeface="+mn-ea"/>
                  <a:ea typeface="+mn-ea"/>
                </a:rPr>
                <a:t>个子网</a:t>
              </a:r>
            </a:p>
          </p:txBody>
        </p:sp>
        <p:sp>
          <p:nvSpPr>
            <p:cNvPr id="80940" name="Rectangle 57"/>
            <p:cNvSpPr>
              <a:spLocks noChangeArrowheads="1"/>
            </p:cNvSpPr>
            <p:nvPr/>
          </p:nvSpPr>
          <p:spPr bwMode="auto">
            <a:xfrm>
              <a:off x="9137119" y="3584576"/>
              <a:ext cx="85408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b="1" dirty="0">
                  <a:solidFill>
                    <a:srgbClr val="000000"/>
                  </a:solidFill>
                  <a:latin typeface="+mn-ea"/>
                  <a:ea typeface="+mn-ea"/>
                </a:rPr>
                <a:t>LAN</a:t>
              </a:r>
            </a:p>
          </p:txBody>
        </p:sp>
        <p:sp>
          <p:nvSpPr>
            <p:cNvPr id="80941" name="Line 58"/>
            <p:cNvSpPr>
              <a:spLocks noChangeShapeType="1"/>
            </p:cNvSpPr>
            <p:nvPr/>
          </p:nvSpPr>
          <p:spPr bwMode="auto">
            <a:xfrm flipH="1">
              <a:off x="8940800" y="3848100"/>
              <a:ext cx="228600" cy="30480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pSp>
    </p:spTree>
    <p:extLst>
      <p:ext uri="{BB962C8B-B14F-4D97-AF65-F5344CB8AC3E}">
        <p14:creationId xmlns:p14="http://schemas.microsoft.com/office/powerpoint/2010/main" val="2017383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53536" y="478962"/>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子网掩码</a:t>
            </a:r>
          </a:p>
        </p:txBody>
      </p:sp>
      <p:sp>
        <p:nvSpPr>
          <p:cNvPr id="3" name="Text Box 4"/>
          <p:cNvSpPr txBox="1">
            <a:spLocks noChangeArrowheads="1"/>
          </p:cNvSpPr>
          <p:nvPr/>
        </p:nvSpPr>
        <p:spPr bwMode="auto">
          <a:xfrm>
            <a:off x="582717" y="1238644"/>
            <a:ext cx="106680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spcBef>
                <a:spcPct val="50000"/>
              </a:spcBef>
              <a:buClrTx/>
              <a:buFont typeface="Wingdings" panose="05000000000000000000" pitchFamily="2" charset="2"/>
              <a:buChar char="l"/>
            </a:pPr>
            <a:r>
              <a:rPr kumimoji="1" lang="zh-CN" altLang="en-US" sz="2800" dirty="0">
                <a:latin typeface="+mn-ea"/>
                <a:ea typeface="+mn-ea"/>
              </a:rPr>
              <a:t>子网号字段长度是可变的，因此，为了确定子网地址，</a:t>
            </a:r>
            <a:r>
              <a:rPr kumimoji="1" lang="en-US" altLang="zh-CN" sz="2800" dirty="0">
                <a:latin typeface="+mn-ea"/>
                <a:ea typeface="+mn-ea"/>
              </a:rPr>
              <a:t>IP</a:t>
            </a:r>
            <a:r>
              <a:rPr kumimoji="1" lang="zh-CN" altLang="en-US" sz="2800" dirty="0">
                <a:latin typeface="+mn-ea"/>
                <a:ea typeface="+mn-ea"/>
              </a:rPr>
              <a:t>协议提供了</a:t>
            </a:r>
            <a:r>
              <a:rPr kumimoji="1" lang="zh-CN" altLang="en-US" sz="2800" dirty="0">
                <a:solidFill>
                  <a:srgbClr val="FF0000"/>
                </a:solidFill>
                <a:latin typeface="+mn-ea"/>
                <a:ea typeface="+mn-ea"/>
              </a:rPr>
              <a:t>子网掩码</a:t>
            </a:r>
            <a:r>
              <a:rPr kumimoji="1" lang="zh-CN" altLang="en-US" sz="2800" dirty="0">
                <a:latin typeface="+mn-ea"/>
                <a:ea typeface="+mn-ea"/>
              </a:rPr>
              <a:t>的概念 。</a:t>
            </a:r>
            <a:endParaRPr kumimoji="1" lang="en-US" altLang="zh-CN" sz="2800" dirty="0">
              <a:latin typeface="+mn-ea"/>
              <a:ea typeface="+mn-ea"/>
            </a:endParaRPr>
          </a:p>
          <a:p>
            <a:pPr marL="457200" indent="-457200" eaLnBrk="1" hangingPunct="1">
              <a:lnSpc>
                <a:spcPct val="120000"/>
              </a:lnSpc>
              <a:spcBef>
                <a:spcPct val="50000"/>
              </a:spcBef>
              <a:buClrTx/>
              <a:buFont typeface="Wingdings" panose="05000000000000000000" pitchFamily="2" charset="2"/>
              <a:buChar char="l"/>
            </a:pPr>
            <a:r>
              <a:rPr kumimoji="1" lang="zh-CN" altLang="en-US" sz="2800" dirty="0">
                <a:latin typeface="+mn-ea"/>
                <a:ea typeface="+mn-ea"/>
              </a:rPr>
              <a:t>子网掩码用来确定网络地址（包括网络号和子网号）和主机地址的长度。子网掩码长为</a:t>
            </a:r>
            <a:r>
              <a:rPr kumimoji="1" lang="en-US" altLang="zh-CN" sz="2800" dirty="0">
                <a:latin typeface="+mn-ea"/>
                <a:ea typeface="+mn-ea"/>
              </a:rPr>
              <a:t>32</a:t>
            </a:r>
            <a:r>
              <a:rPr kumimoji="1" lang="zh-CN" altLang="en-US" sz="2800" dirty="0">
                <a:latin typeface="+mn-ea"/>
                <a:ea typeface="+mn-ea"/>
              </a:rPr>
              <a:t>位比特，其中的</a:t>
            </a:r>
            <a:r>
              <a:rPr kumimoji="1" lang="en-US" altLang="zh-CN" sz="2800" dirty="0">
                <a:latin typeface="+mn-ea"/>
                <a:ea typeface="+mn-ea"/>
              </a:rPr>
              <a:t>1</a:t>
            </a:r>
            <a:r>
              <a:rPr kumimoji="1" lang="zh-CN" altLang="en-US" sz="2800" dirty="0">
                <a:latin typeface="+mn-ea"/>
                <a:ea typeface="+mn-ea"/>
              </a:rPr>
              <a:t>对应于</a:t>
            </a:r>
            <a:r>
              <a:rPr kumimoji="1" lang="en-US" altLang="zh-CN" sz="2800" dirty="0">
                <a:latin typeface="+mn-ea"/>
                <a:ea typeface="+mn-ea"/>
              </a:rPr>
              <a:t>IP</a:t>
            </a:r>
            <a:r>
              <a:rPr kumimoji="1" lang="zh-CN" altLang="en-US" sz="2800" dirty="0">
                <a:latin typeface="+mn-ea"/>
                <a:ea typeface="+mn-ea"/>
              </a:rPr>
              <a:t>地址中的网络号和子网号，而子网掩码中的</a:t>
            </a:r>
            <a:r>
              <a:rPr kumimoji="1" lang="en-US" altLang="zh-CN" sz="2800" dirty="0">
                <a:latin typeface="+mn-ea"/>
                <a:ea typeface="+mn-ea"/>
              </a:rPr>
              <a:t>0</a:t>
            </a:r>
            <a:r>
              <a:rPr kumimoji="1" lang="zh-CN" altLang="en-US" sz="2800" dirty="0">
                <a:latin typeface="+mn-ea"/>
                <a:ea typeface="+mn-ea"/>
              </a:rPr>
              <a:t>对应于主机号。</a:t>
            </a:r>
          </a:p>
        </p:txBody>
      </p:sp>
      <p:graphicFrame>
        <p:nvGraphicFramePr>
          <p:cNvPr id="4" name="表格 3"/>
          <p:cNvGraphicFramePr>
            <a:graphicFrameLocks noGrp="1"/>
          </p:cNvGraphicFramePr>
          <p:nvPr>
            <p:extLst>
              <p:ext uri="{D42A27DB-BD31-4B8C-83A1-F6EECF244321}">
                <p14:modId xmlns:p14="http://schemas.microsoft.com/office/powerpoint/2010/main" val="2074557154"/>
              </p:ext>
            </p:extLst>
          </p:nvPr>
        </p:nvGraphicFramePr>
        <p:xfrm>
          <a:off x="309723" y="4779100"/>
          <a:ext cx="6629399" cy="680786"/>
        </p:xfrm>
        <a:graphic>
          <a:graphicData uri="http://schemas.openxmlformats.org/drawingml/2006/table">
            <a:tbl>
              <a:tblPr firstRow="1" bandRow="1">
                <a:tableStyleId>{5C22544A-7EE6-4342-B048-85BDC9FD1C3A}</a:tableStyleId>
              </a:tblPr>
              <a:tblGrid>
                <a:gridCol w="4969565">
                  <a:extLst>
                    <a:ext uri="{9D8B030D-6E8A-4147-A177-3AD203B41FA5}">
                      <a16:colId xmlns:a16="http://schemas.microsoft.com/office/drawing/2014/main" val="20000"/>
                    </a:ext>
                  </a:extLst>
                </a:gridCol>
                <a:gridCol w="1659834">
                  <a:extLst>
                    <a:ext uri="{9D8B030D-6E8A-4147-A177-3AD203B41FA5}">
                      <a16:colId xmlns:a16="http://schemas.microsoft.com/office/drawing/2014/main" val="20001"/>
                    </a:ext>
                  </a:extLst>
                </a:gridCol>
              </a:tblGrid>
              <a:tr h="680786">
                <a:tc>
                  <a:txBody>
                    <a:bodyPr/>
                    <a:lstStyle/>
                    <a:p>
                      <a:pPr algn="ctr"/>
                      <a:r>
                        <a:rPr lang="zh-CN" altLang="en-US" sz="2400" b="0" dirty="0"/>
                        <a:t>‭</a:t>
                      </a:r>
                      <a:r>
                        <a:rPr lang="en-US" altLang="zh-CN" sz="2400" b="0" dirty="0"/>
                        <a:t>1011 1011 1010 0011 0001 01100‬</a:t>
                      </a:r>
                      <a:endParaRPr lang="zh-CN" altLang="en-US" sz="2400" b="0" dirty="0"/>
                    </a:p>
                  </a:txBody>
                  <a:tcPr anchor="ctr"/>
                </a:tc>
                <a:tc>
                  <a:txBody>
                    <a:bodyPr/>
                    <a:lstStyle/>
                    <a:p>
                      <a:pPr algn="ctr"/>
                      <a:r>
                        <a:rPr lang="en-US" altLang="zh-CN" sz="2400" b="0" dirty="0"/>
                        <a:t>0001011</a:t>
                      </a:r>
                      <a:endParaRPr lang="zh-CN" altLang="en-US" sz="2400" b="0" dirty="0"/>
                    </a:p>
                  </a:txBody>
                  <a:tcPr anchor="ctr">
                    <a:solidFill>
                      <a:schemeClr val="accent2"/>
                    </a:solidFill>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961655774"/>
              </p:ext>
            </p:extLst>
          </p:nvPr>
        </p:nvGraphicFramePr>
        <p:xfrm>
          <a:off x="289847" y="5753140"/>
          <a:ext cx="6659217" cy="680786"/>
        </p:xfrm>
        <a:graphic>
          <a:graphicData uri="http://schemas.openxmlformats.org/drawingml/2006/table">
            <a:tbl>
              <a:tblPr firstRow="1" bandRow="1">
                <a:tableStyleId>{5C22544A-7EE6-4342-B048-85BDC9FD1C3A}</a:tableStyleId>
              </a:tblPr>
              <a:tblGrid>
                <a:gridCol w="4999382">
                  <a:extLst>
                    <a:ext uri="{9D8B030D-6E8A-4147-A177-3AD203B41FA5}">
                      <a16:colId xmlns:a16="http://schemas.microsoft.com/office/drawing/2014/main" val="20000"/>
                    </a:ext>
                  </a:extLst>
                </a:gridCol>
                <a:gridCol w="1659835">
                  <a:extLst>
                    <a:ext uri="{9D8B030D-6E8A-4147-A177-3AD203B41FA5}">
                      <a16:colId xmlns:a16="http://schemas.microsoft.com/office/drawing/2014/main" val="20001"/>
                    </a:ext>
                  </a:extLst>
                </a:gridCol>
              </a:tblGrid>
              <a:tr h="680786">
                <a:tc>
                  <a:txBody>
                    <a:bodyPr/>
                    <a:lstStyle/>
                    <a:p>
                      <a:pPr algn="ctr"/>
                      <a:r>
                        <a:rPr lang="en-US" altLang="zh-CN" sz="2400" b="0" dirty="0"/>
                        <a:t>1111 1111 1111 1111 1111 11111</a:t>
                      </a:r>
                      <a:endParaRPr lang="zh-CN" altLang="en-US" sz="2400" b="0" dirty="0"/>
                    </a:p>
                  </a:txBody>
                  <a:tcPr anchor="ctr"/>
                </a:tc>
                <a:tc>
                  <a:txBody>
                    <a:bodyPr/>
                    <a:lstStyle/>
                    <a:p>
                      <a:pPr algn="ctr"/>
                      <a:r>
                        <a:rPr lang="en-US" altLang="zh-CN" sz="2400" b="0" dirty="0"/>
                        <a:t>0000000</a:t>
                      </a:r>
                      <a:endParaRPr lang="zh-CN" altLang="en-US" sz="2400" b="0" dirty="0"/>
                    </a:p>
                  </a:txBody>
                  <a:tcPr anchor="ctr">
                    <a:solidFill>
                      <a:schemeClr val="accent2"/>
                    </a:solid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7686636" y="4866498"/>
            <a:ext cx="3737113" cy="523220"/>
          </a:xfrm>
          <a:prstGeom prst="rect">
            <a:avLst/>
          </a:prstGeom>
          <a:noFill/>
        </p:spPr>
        <p:txBody>
          <a:bodyPr wrap="square" rtlCol="0">
            <a:spAutoFit/>
          </a:bodyPr>
          <a:lstStyle/>
          <a:p>
            <a:r>
              <a:rPr lang="en-US" altLang="zh-CN" sz="2800" dirty="0"/>
              <a:t>187.163.22.11</a:t>
            </a:r>
            <a:endParaRPr lang="zh-CN" altLang="en-US" sz="2800" dirty="0"/>
          </a:p>
        </p:txBody>
      </p:sp>
      <p:sp>
        <p:nvSpPr>
          <p:cNvPr id="7" name="文本框 6"/>
          <p:cNvSpPr txBox="1"/>
          <p:nvPr/>
        </p:nvSpPr>
        <p:spPr>
          <a:xfrm>
            <a:off x="7718532" y="5794511"/>
            <a:ext cx="3737113" cy="523220"/>
          </a:xfrm>
          <a:prstGeom prst="rect">
            <a:avLst/>
          </a:prstGeom>
          <a:noFill/>
        </p:spPr>
        <p:txBody>
          <a:bodyPr wrap="square" rtlCol="0">
            <a:spAutoFit/>
          </a:bodyPr>
          <a:lstStyle/>
          <a:p>
            <a:r>
              <a:rPr lang="en-US" altLang="zh-CN" sz="2800" dirty="0"/>
              <a:t>255.255.255.128</a:t>
            </a:r>
            <a:endParaRPr lang="zh-CN" altLang="en-US" sz="2800" dirty="0"/>
          </a:p>
        </p:txBody>
      </p:sp>
      <p:cxnSp>
        <p:nvCxnSpPr>
          <p:cNvPr id="9" name="直接箭头连接符 8"/>
          <p:cNvCxnSpPr/>
          <p:nvPr/>
        </p:nvCxnSpPr>
        <p:spPr>
          <a:xfrm>
            <a:off x="6906299" y="5128108"/>
            <a:ext cx="854765"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898289" y="6075639"/>
            <a:ext cx="854765"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422594" y="4215614"/>
            <a:ext cx="1261884" cy="523220"/>
          </a:xfrm>
          <a:prstGeom prst="rect">
            <a:avLst/>
          </a:prstGeom>
        </p:spPr>
        <p:txBody>
          <a:bodyPr wrap="none">
            <a:spAutoFit/>
          </a:bodyPr>
          <a:lstStyle/>
          <a:p>
            <a:r>
              <a:rPr lang="zh-CN" altLang="en-US" sz="2800" dirty="0"/>
              <a:t>示例：</a:t>
            </a:r>
          </a:p>
        </p:txBody>
      </p:sp>
      <p:sp>
        <p:nvSpPr>
          <p:cNvPr id="12" name="文本框 11"/>
          <p:cNvSpPr txBox="1"/>
          <p:nvPr/>
        </p:nvSpPr>
        <p:spPr>
          <a:xfrm>
            <a:off x="10613214" y="4891426"/>
            <a:ext cx="1527108" cy="523220"/>
          </a:xfrm>
          <a:prstGeom prst="rect">
            <a:avLst/>
          </a:prstGeom>
          <a:noFill/>
        </p:spPr>
        <p:txBody>
          <a:bodyPr wrap="square" rtlCol="0">
            <a:spAutoFit/>
          </a:bodyPr>
          <a:lstStyle/>
          <a:p>
            <a:r>
              <a:rPr lang="en-US" altLang="zh-CN" sz="2800" dirty="0"/>
              <a:t>IP</a:t>
            </a:r>
            <a:r>
              <a:rPr lang="zh-CN" altLang="en-US" sz="2800" dirty="0"/>
              <a:t>地址</a:t>
            </a:r>
          </a:p>
        </p:txBody>
      </p:sp>
      <p:sp>
        <p:nvSpPr>
          <p:cNvPr id="13" name="文本框 12"/>
          <p:cNvSpPr txBox="1"/>
          <p:nvPr/>
        </p:nvSpPr>
        <p:spPr>
          <a:xfrm>
            <a:off x="10558133" y="5769583"/>
            <a:ext cx="1934542" cy="523220"/>
          </a:xfrm>
          <a:prstGeom prst="rect">
            <a:avLst/>
          </a:prstGeom>
          <a:noFill/>
        </p:spPr>
        <p:txBody>
          <a:bodyPr wrap="square" rtlCol="0">
            <a:spAutoFit/>
          </a:bodyPr>
          <a:lstStyle/>
          <a:p>
            <a:r>
              <a:rPr lang="zh-CN" altLang="en-US" sz="2800" dirty="0"/>
              <a:t>子网掩码</a:t>
            </a:r>
          </a:p>
        </p:txBody>
      </p:sp>
    </p:spTree>
    <p:extLst>
      <p:ext uri="{BB962C8B-B14F-4D97-AF65-F5344CB8AC3E}">
        <p14:creationId xmlns:p14="http://schemas.microsoft.com/office/powerpoint/2010/main" val="11576566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44583" y="587099"/>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子网划分技术</a:t>
            </a:r>
          </a:p>
        </p:txBody>
      </p:sp>
      <p:sp>
        <p:nvSpPr>
          <p:cNvPr id="3" name="Text Box 4"/>
          <p:cNvSpPr txBox="1">
            <a:spLocks noChangeArrowheads="1"/>
          </p:cNvSpPr>
          <p:nvPr/>
        </p:nvSpPr>
        <p:spPr bwMode="auto">
          <a:xfrm>
            <a:off x="642730" y="1354486"/>
            <a:ext cx="10697818" cy="244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ClrTx/>
              <a:buFontTx/>
              <a:buNone/>
            </a:pPr>
            <a:r>
              <a:rPr kumimoji="1" lang="zh-CN" altLang="en-US" sz="2400" dirty="0">
                <a:latin typeface="+mn-ea"/>
                <a:ea typeface="+mn-ea"/>
              </a:rPr>
              <a:t>例：现有一个网段</a:t>
            </a:r>
            <a:r>
              <a:rPr kumimoji="1" lang="en-US" altLang="zh-CN" sz="2400" dirty="0">
                <a:latin typeface="+mn-ea"/>
                <a:ea typeface="+mn-ea"/>
              </a:rPr>
              <a:t>202.114.1.1</a:t>
            </a:r>
            <a:r>
              <a:rPr kumimoji="1" lang="zh-CN" altLang="en-US" sz="2400" dirty="0">
                <a:latin typeface="+mn-ea"/>
                <a:ea typeface="+mn-ea"/>
              </a:rPr>
              <a:t>－</a:t>
            </a:r>
            <a:r>
              <a:rPr kumimoji="1" lang="en-US" altLang="zh-CN" sz="2400" dirty="0">
                <a:latin typeface="+mn-ea"/>
                <a:ea typeface="+mn-ea"/>
              </a:rPr>
              <a:t>202.114.1.254</a:t>
            </a:r>
            <a:r>
              <a:rPr kumimoji="1" lang="zh-CN" altLang="en-US" sz="2400" dirty="0">
                <a:latin typeface="+mn-ea"/>
                <a:ea typeface="+mn-ea"/>
              </a:rPr>
              <a:t>，</a:t>
            </a:r>
            <a:endParaRPr kumimoji="1" lang="en-US" altLang="zh-CN" sz="2400" dirty="0">
              <a:latin typeface="+mn-ea"/>
              <a:ea typeface="+mn-ea"/>
            </a:endParaRPr>
          </a:p>
          <a:p>
            <a:pPr eaLnBrk="1" hangingPunct="1">
              <a:lnSpc>
                <a:spcPct val="130000"/>
              </a:lnSpc>
              <a:spcBef>
                <a:spcPct val="0"/>
              </a:spcBef>
              <a:buClrTx/>
              <a:buFontTx/>
              <a:buNone/>
            </a:pPr>
            <a:r>
              <a:rPr kumimoji="1" lang="zh-CN" altLang="en-US" sz="2400" dirty="0">
                <a:latin typeface="+mn-ea"/>
                <a:ea typeface="+mn-ea"/>
              </a:rPr>
              <a:t>（</a:t>
            </a:r>
            <a:r>
              <a:rPr kumimoji="1" lang="en-US" altLang="zh-CN" sz="2400" dirty="0">
                <a:latin typeface="+mn-ea"/>
                <a:ea typeface="+mn-ea"/>
              </a:rPr>
              <a:t>1</a:t>
            </a:r>
            <a:r>
              <a:rPr kumimoji="1" lang="zh-CN" altLang="en-US" sz="2400" dirty="0">
                <a:latin typeface="+mn-ea"/>
                <a:ea typeface="+mn-ea"/>
              </a:rPr>
              <a:t>）请写出怎样将这个网段划分为</a:t>
            </a:r>
            <a:r>
              <a:rPr kumimoji="1" lang="en-US" altLang="zh-CN" sz="2400" dirty="0">
                <a:latin typeface="+mn-ea"/>
                <a:ea typeface="+mn-ea"/>
              </a:rPr>
              <a:t>2</a:t>
            </a:r>
            <a:r>
              <a:rPr kumimoji="1" lang="zh-CN" altLang="en-US" sz="2400" dirty="0">
                <a:latin typeface="+mn-ea"/>
                <a:ea typeface="+mn-ea"/>
              </a:rPr>
              <a:t>个、</a:t>
            </a:r>
            <a:r>
              <a:rPr kumimoji="1" lang="en-US" altLang="zh-CN" sz="2400" dirty="0">
                <a:latin typeface="+mn-ea"/>
                <a:ea typeface="+mn-ea"/>
              </a:rPr>
              <a:t>6</a:t>
            </a:r>
            <a:r>
              <a:rPr kumimoji="1" lang="zh-CN" altLang="en-US" sz="2400" dirty="0">
                <a:latin typeface="+mn-ea"/>
                <a:ea typeface="+mn-ea"/>
              </a:rPr>
              <a:t>个、</a:t>
            </a:r>
            <a:r>
              <a:rPr kumimoji="1" lang="en-US" altLang="zh-CN" sz="2400" dirty="0">
                <a:latin typeface="+mn-ea"/>
                <a:ea typeface="+mn-ea"/>
              </a:rPr>
              <a:t>14</a:t>
            </a:r>
            <a:r>
              <a:rPr kumimoji="1" lang="zh-CN" altLang="en-US" sz="2400" dirty="0">
                <a:latin typeface="+mn-ea"/>
                <a:ea typeface="+mn-ea"/>
              </a:rPr>
              <a:t>个子网；</a:t>
            </a:r>
            <a:endParaRPr kumimoji="1" lang="en-US" altLang="zh-CN" sz="2400" dirty="0">
              <a:latin typeface="+mn-ea"/>
              <a:ea typeface="+mn-ea"/>
            </a:endParaRPr>
          </a:p>
          <a:p>
            <a:pPr eaLnBrk="1" hangingPunct="1">
              <a:lnSpc>
                <a:spcPct val="130000"/>
              </a:lnSpc>
              <a:spcBef>
                <a:spcPct val="0"/>
              </a:spcBef>
              <a:buClrTx/>
              <a:buFontTx/>
              <a:buNone/>
            </a:pPr>
            <a:r>
              <a:rPr kumimoji="1" lang="zh-CN" altLang="en-US" sz="2400" dirty="0">
                <a:latin typeface="+mn-ea"/>
                <a:ea typeface="+mn-ea"/>
              </a:rPr>
              <a:t>（</a:t>
            </a:r>
            <a:r>
              <a:rPr kumimoji="1" lang="en-US" altLang="zh-CN" sz="2400" dirty="0">
                <a:latin typeface="+mn-ea"/>
                <a:ea typeface="+mn-ea"/>
              </a:rPr>
              <a:t>2</a:t>
            </a:r>
            <a:r>
              <a:rPr kumimoji="1" lang="zh-CN" altLang="en-US" sz="2400" dirty="0">
                <a:latin typeface="+mn-ea"/>
                <a:ea typeface="+mn-ea"/>
              </a:rPr>
              <a:t>）假设这些</a:t>
            </a:r>
            <a:r>
              <a:rPr kumimoji="1" lang="en-US" altLang="zh-CN" sz="2400" dirty="0">
                <a:latin typeface="+mn-ea"/>
                <a:ea typeface="+mn-ea"/>
              </a:rPr>
              <a:t>IP</a:t>
            </a:r>
            <a:r>
              <a:rPr kumimoji="1" lang="zh-CN" altLang="en-US" sz="2400" dirty="0">
                <a:latin typeface="+mn-ea"/>
                <a:ea typeface="+mn-ea"/>
              </a:rPr>
              <a:t>用于某公司。现公司任一部门，最多有</a:t>
            </a:r>
            <a:r>
              <a:rPr kumimoji="1" lang="en-US" altLang="zh-CN" sz="2400" dirty="0">
                <a:latin typeface="+mn-ea"/>
                <a:ea typeface="+mn-ea"/>
              </a:rPr>
              <a:t>30</a:t>
            </a:r>
            <a:r>
              <a:rPr kumimoji="1" lang="zh-CN" altLang="en-US" sz="2400" dirty="0">
                <a:latin typeface="+mn-ea"/>
                <a:ea typeface="+mn-ea"/>
              </a:rPr>
              <a:t>台机器，问应该怎样划分子网？如果有</a:t>
            </a:r>
            <a:r>
              <a:rPr kumimoji="1" lang="en-US" altLang="zh-CN" sz="2400" dirty="0">
                <a:latin typeface="+mn-ea"/>
                <a:ea typeface="+mn-ea"/>
              </a:rPr>
              <a:t>49</a:t>
            </a:r>
            <a:r>
              <a:rPr kumimoji="1" lang="zh-CN" altLang="en-US" sz="2400" dirty="0">
                <a:latin typeface="+mn-ea"/>
                <a:ea typeface="+mn-ea"/>
              </a:rPr>
              <a:t>台机器又将怎样划分？</a:t>
            </a:r>
            <a:endParaRPr kumimoji="1" lang="en-US" altLang="zh-CN" sz="2400" dirty="0">
              <a:latin typeface="+mn-ea"/>
              <a:ea typeface="+mn-ea"/>
            </a:endParaRPr>
          </a:p>
          <a:p>
            <a:pPr eaLnBrk="1" hangingPunct="1">
              <a:lnSpc>
                <a:spcPct val="130000"/>
              </a:lnSpc>
              <a:spcBef>
                <a:spcPct val="0"/>
              </a:spcBef>
              <a:buClrTx/>
              <a:buFontTx/>
              <a:buNone/>
            </a:pPr>
            <a:r>
              <a:rPr kumimoji="1" lang="zh-CN" altLang="en-US" sz="2400" dirty="0">
                <a:latin typeface="+mn-ea"/>
                <a:ea typeface="+mn-ea"/>
              </a:rPr>
              <a:t>对</a:t>
            </a:r>
            <a:r>
              <a:rPr kumimoji="1" lang="en-US" altLang="zh-CN" sz="2400" dirty="0">
                <a:latin typeface="+mn-ea"/>
                <a:ea typeface="+mn-ea"/>
              </a:rPr>
              <a:t>(1)</a:t>
            </a:r>
            <a:r>
              <a:rPr kumimoji="1" lang="zh-CN" altLang="en-US" sz="2400" dirty="0">
                <a:latin typeface="+mn-ea"/>
                <a:ea typeface="+mn-ea"/>
              </a:rPr>
              <a:t>、</a:t>
            </a:r>
            <a:r>
              <a:rPr kumimoji="1" lang="en-US" altLang="zh-CN" sz="2400" dirty="0">
                <a:latin typeface="+mn-ea"/>
                <a:ea typeface="+mn-ea"/>
              </a:rPr>
              <a:t>(2)</a:t>
            </a:r>
            <a:r>
              <a:rPr kumimoji="1" lang="zh-CN" altLang="en-US" sz="2400" dirty="0">
                <a:latin typeface="+mn-ea"/>
                <a:ea typeface="+mn-ea"/>
              </a:rPr>
              <a:t>，请写出子网所需要的位数、子网掩码和子网号。</a:t>
            </a:r>
          </a:p>
        </p:txBody>
      </p:sp>
      <p:sp>
        <p:nvSpPr>
          <p:cNvPr id="4" name="矩形 3"/>
          <p:cNvSpPr/>
          <p:nvPr/>
        </p:nvSpPr>
        <p:spPr>
          <a:xfrm>
            <a:off x="722243" y="3800668"/>
            <a:ext cx="10767391" cy="1826910"/>
          </a:xfrm>
          <a:prstGeom prst="rect">
            <a:avLst/>
          </a:prstGeom>
          <a:solidFill>
            <a:schemeClr val="accent1"/>
          </a:solidFill>
        </p:spPr>
        <p:txBody>
          <a:bodyPr wrap="square">
            <a:spAutoFit/>
          </a:bodyPr>
          <a:lstStyle/>
          <a:p>
            <a:pPr>
              <a:lnSpc>
                <a:spcPct val="120000"/>
              </a:lnSpc>
            </a:pPr>
            <a:r>
              <a:rPr lang="zh-CN" altLang="en-US" sz="2400" dirty="0">
                <a:solidFill>
                  <a:schemeClr val="bg1"/>
                </a:solidFill>
              </a:rPr>
              <a:t>解答要点</a:t>
            </a:r>
            <a:r>
              <a:rPr lang="en-US" altLang="zh-CN" sz="2400" dirty="0">
                <a:solidFill>
                  <a:schemeClr val="bg1"/>
                </a:solidFill>
              </a:rPr>
              <a:t>: </a:t>
            </a:r>
          </a:p>
          <a:p>
            <a:pPr>
              <a:lnSpc>
                <a:spcPct val="120000"/>
              </a:lnSpc>
            </a:pPr>
            <a:r>
              <a:rPr lang="en-US" altLang="zh-CN" sz="2400" dirty="0">
                <a:solidFill>
                  <a:schemeClr val="bg1"/>
                </a:solidFill>
              </a:rPr>
              <a:t> </a:t>
            </a:r>
            <a:r>
              <a:rPr lang="en-US" altLang="zh-CN" sz="2400" dirty="0">
                <a:solidFill>
                  <a:schemeClr val="bg1"/>
                </a:solidFill>
                <a:sym typeface="Wingdings" panose="05000000000000000000" pitchFamily="2" charset="2"/>
              </a:rPr>
              <a:t>(1) .</a:t>
            </a:r>
            <a:r>
              <a:rPr lang="en-US" altLang="zh-CN" sz="2400" dirty="0">
                <a:solidFill>
                  <a:schemeClr val="bg1"/>
                </a:solidFill>
              </a:rPr>
              <a:t>2</a:t>
            </a:r>
            <a:r>
              <a:rPr lang="zh-CN" altLang="en-US" sz="2400" dirty="0">
                <a:solidFill>
                  <a:schemeClr val="bg1"/>
                </a:solidFill>
              </a:rPr>
              <a:t>个借</a:t>
            </a:r>
            <a:r>
              <a:rPr lang="en-US" altLang="zh-CN" sz="2400" dirty="0">
                <a:solidFill>
                  <a:schemeClr val="bg1"/>
                </a:solidFill>
              </a:rPr>
              <a:t>1</a:t>
            </a:r>
            <a:r>
              <a:rPr lang="zh-CN" altLang="en-US" sz="2400" dirty="0">
                <a:solidFill>
                  <a:schemeClr val="bg1"/>
                </a:solidFill>
              </a:rPr>
              <a:t>位，</a:t>
            </a:r>
            <a:r>
              <a:rPr lang="en-US" altLang="zh-CN" sz="2400" dirty="0">
                <a:solidFill>
                  <a:schemeClr val="bg1"/>
                </a:solidFill>
              </a:rPr>
              <a:t>6</a:t>
            </a:r>
            <a:r>
              <a:rPr lang="zh-CN" altLang="en-US" sz="2400" dirty="0">
                <a:solidFill>
                  <a:schemeClr val="bg1"/>
                </a:solidFill>
              </a:rPr>
              <a:t>个接</a:t>
            </a:r>
            <a:r>
              <a:rPr lang="en-US" altLang="zh-CN" sz="2400" dirty="0">
                <a:solidFill>
                  <a:schemeClr val="bg1"/>
                </a:solidFill>
              </a:rPr>
              <a:t>3</a:t>
            </a:r>
            <a:r>
              <a:rPr lang="zh-CN" altLang="en-US" sz="2400" dirty="0">
                <a:solidFill>
                  <a:schemeClr val="bg1"/>
                </a:solidFill>
              </a:rPr>
              <a:t>位，</a:t>
            </a:r>
            <a:r>
              <a:rPr lang="en-US" altLang="zh-CN" sz="2400" dirty="0">
                <a:solidFill>
                  <a:schemeClr val="bg1"/>
                </a:solidFill>
              </a:rPr>
              <a:t>14</a:t>
            </a:r>
            <a:r>
              <a:rPr lang="zh-CN" altLang="en-US" sz="2400" dirty="0">
                <a:solidFill>
                  <a:schemeClr val="bg1"/>
                </a:solidFill>
              </a:rPr>
              <a:t>个借</a:t>
            </a:r>
            <a:r>
              <a:rPr lang="en-US" altLang="zh-CN" sz="2400" dirty="0">
                <a:solidFill>
                  <a:schemeClr val="bg1"/>
                </a:solidFill>
              </a:rPr>
              <a:t>4</a:t>
            </a:r>
            <a:r>
              <a:rPr lang="zh-CN" altLang="en-US" sz="2400" dirty="0">
                <a:solidFill>
                  <a:schemeClr val="bg1"/>
                </a:solidFill>
              </a:rPr>
              <a:t>位</a:t>
            </a:r>
            <a:r>
              <a:rPr lang="en-US" altLang="zh-CN" sz="2400" dirty="0">
                <a:solidFill>
                  <a:schemeClr val="bg1"/>
                </a:solidFill>
              </a:rPr>
              <a:t>;</a:t>
            </a:r>
          </a:p>
          <a:p>
            <a:pPr>
              <a:lnSpc>
                <a:spcPct val="120000"/>
              </a:lnSpc>
            </a:pPr>
            <a:r>
              <a:rPr lang="en-US" altLang="zh-CN" sz="2400" dirty="0">
                <a:solidFill>
                  <a:schemeClr val="bg1"/>
                </a:solidFill>
              </a:rPr>
              <a:t> (2).30</a:t>
            </a:r>
            <a:r>
              <a:rPr lang="zh-CN" altLang="en-US" sz="2400" dirty="0">
                <a:solidFill>
                  <a:schemeClr val="bg1"/>
                </a:solidFill>
              </a:rPr>
              <a:t>小于</a:t>
            </a:r>
            <a:r>
              <a:rPr lang="en-US" altLang="zh-CN" sz="2400" dirty="0">
                <a:solidFill>
                  <a:schemeClr val="bg1"/>
                </a:solidFill>
              </a:rPr>
              <a:t>32</a:t>
            </a:r>
            <a:r>
              <a:rPr lang="zh-CN" altLang="en-US" sz="2400" dirty="0">
                <a:solidFill>
                  <a:schemeClr val="bg1"/>
                </a:solidFill>
              </a:rPr>
              <a:t>，故每个子网的主机号只需</a:t>
            </a:r>
            <a:r>
              <a:rPr lang="en-US" altLang="zh-CN" sz="2400" dirty="0">
                <a:solidFill>
                  <a:schemeClr val="bg1"/>
                </a:solidFill>
              </a:rPr>
              <a:t>5</a:t>
            </a:r>
            <a:r>
              <a:rPr lang="zh-CN" altLang="en-US" sz="2400" dirty="0">
                <a:solidFill>
                  <a:schemeClr val="bg1"/>
                </a:solidFill>
              </a:rPr>
              <a:t>位</a:t>
            </a:r>
            <a:r>
              <a:rPr lang="en-US" altLang="zh-CN" sz="2400" dirty="0">
                <a:solidFill>
                  <a:schemeClr val="bg1"/>
                </a:solidFill>
              </a:rPr>
              <a:t>,</a:t>
            </a:r>
            <a:r>
              <a:rPr lang="zh-CN" altLang="en-US" sz="2400" dirty="0">
                <a:solidFill>
                  <a:schemeClr val="bg1"/>
                </a:solidFill>
              </a:rPr>
              <a:t>因为</a:t>
            </a:r>
            <a:r>
              <a:rPr lang="en-US" altLang="zh-CN" sz="2400" dirty="0">
                <a:solidFill>
                  <a:schemeClr val="bg1"/>
                </a:solidFill>
              </a:rPr>
              <a:t>2^5=32</a:t>
            </a:r>
            <a:r>
              <a:rPr lang="zh-CN" altLang="en-US" sz="2400" dirty="0">
                <a:solidFill>
                  <a:schemeClr val="bg1"/>
                </a:solidFill>
              </a:rPr>
              <a:t>；同理</a:t>
            </a:r>
            <a:r>
              <a:rPr lang="en-US" altLang="zh-CN" sz="2400" dirty="0">
                <a:solidFill>
                  <a:schemeClr val="bg1"/>
                </a:solidFill>
              </a:rPr>
              <a:t>49</a:t>
            </a:r>
            <a:r>
              <a:rPr lang="zh-CN" altLang="en-US" sz="2400" dirty="0">
                <a:solidFill>
                  <a:schemeClr val="bg1"/>
                </a:solidFill>
              </a:rPr>
              <a:t>台机器的话，就需要</a:t>
            </a:r>
            <a:r>
              <a:rPr lang="en-US" altLang="zh-CN" sz="2400" dirty="0">
                <a:solidFill>
                  <a:schemeClr val="bg1"/>
                </a:solidFill>
              </a:rPr>
              <a:t>6</a:t>
            </a:r>
            <a:r>
              <a:rPr lang="zh-CN" altLang="en-US" sz="2400" dirty="0">
                <a:solidFill>
                  <a:schemeClr val="bg1"/>
                </a:solidFill>
              </a:rPr>
              <a:t>位，因为</a:t>
            </a:r>
            <a:r>
              <a:rPr lang="en-US" altLang="zh-CN" sz="2400" dirty="0">
                <a:solidFill>
                  <a:schemeClr val="bg1"/>
                </a:solidFill>
              </a:rPr>
              <a:t>2^6=64</a:t>
            </a:r>
            <a:r>
              <a:rPr lang="zh-CN" altLang="en-US" sz="2400" dirty="0">
                <a:solidFill>
                  <a:schemeClr val="bg1"/>
                </a:solidFill>
              </a:rPr>
              <a:t>。</a:t>
            </a:r>
          </a:p>
        </p:txBody>
      </p:sp>
      <p:sp>
        <p:nvSpPr>
          <p:cNvPr id="5" name="矩形 4"/>
          <p:cNvSpPr/>
          <p:nvPr/>
        </p:nvSpPr>
        <p:spPr>
          <a:xfrm>
            <a:off x="722243" y="5765307"/>
            <a:ext cx="10846904" cy="830997"/>
          </a:xfrm>
          <a:prstGeom prst="rect">
            <a:avLst/>
          </a:prstGeom>
        </p:spPr>
        <p:txBody>
          <a:bodyPr wrap="square">
            <a:spAutoFit/>
          </a:bodyPr>
          <a:lstStyle/>
          <a:p>
            <a:pPr>
              <a:lnSpc>
                <a:spcPct val="120000"/>
              </a:lnSpc>
            </a:pPr>
            <a:r>
              <a:rPr lang="zh-CN" altLang="en-US" sz="2000" dirty="0">
                <a:solidFill>
                  <a:srgbClr val="FF0000"/>
                </a:solidFill>
              </a:rPr>
              <a:t>注意：对某个子网来说，主机号全</a:t>
            </a:r>
            <a:r>
              <a:rPr lang="en-US" altLang="zh-CN" sz="2000" dirty="0">
                <a:solidFill>
                  <a:srgbClr val="FF0000"/>
                </a:solidFill>
              </a:rPr>
              <a:t>0</a:t>
            </a:r>
            <a:r>
              <a:rPr lang="zh-CN" altLang="en-US" sz="2000" dirty="0">
                <a:solidFill>
                  <a:srgbClr val="FF0000"/>
                </a:solidFill>
              </a:rPr>
              <a:t>的地址不能用，它被用做表示该子网的子网号；主机号全</a:t>
            </a:r>
            <a:r>
              <a:rPr lang="en-US" altLang="zh-CN" sz="2000" dirty="0">
                <a:solidFill>
                  <a:srgbClr val="FF0000"/>
                </a:solidFill>
              </a:rPr>
              <a:t>1</a:t>
            </a:r>
            <a:r>
              <a:rPr lang="zh-CN" altLang="en-US" sz="2000" dirty="0">
                <a:solidFill>
                  <a:srgbClr val="FF0000"/>
                </a:solidFill>
              </a:rPr>
              <a:t>的也不能用，它用于本子网的广播。因此每个子网所能容纳的主机数是</a:t>
            </a:r>
            <a:r>
              <a:rPr lang="en-US" altLang="zh-CN" sz="2000" dirty="0"/>
              <a:t>2^N-2</a:t>
            </a:r>
            <a:r>
              <a:rPr lang="zh-CN" altLang="en-US" sz="2000" dirty="0">
                <a:solidFill>
                  <a:srgbClr val="FF0000"/>
                </a:solidFill>
              </a:rPr>
              <a:t>，</a:t>
            </a:r>
            <a:r>
              <a:rPr lang="en-US" altLang="zh-CN" sz="2000" dirty="0">
                <a:solidFill>
                  <a:srgbClr val="FF0000"/>
                </a:solidFill>
              </a:rPr>
              <a:t>N</a:t>
            </a:r>
            <a:r>
              <a:rPr lang="zh-CN" altLang="en-US" sz="2000" dirty="0">
                <a:solidFill>
                  <a:srgbClr val="FF0000"/>
                </a:solidFill>
              </a:rPr>
              <a:t>是主机号位数。</a:t>
            </a:r>
          </a:p>
        </p:txBody>
      </p:sp>
    </p:spTree>
    <p:extLst>
      <p:ext uri="{BB962C8B-B14F-4D97-AF65-F5344CB8AC3E}">
        <p14:creationId xmlns:p14="http://schemas.microsoft.com/office/powerpoint/2010/main" val="39514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idx="4294967295"/>
          </p:nvPr>
        </p:nvSpPr>
        <p:spPr>
          <a:xfrm>
            <a:off x="0" y="577256"/>
            <a:ext cx="12192000" cy="1143000"/>
          </a:xfrm>
          <a:prstGeom prst="rect">
            <a:avLst/>
          </a:prstGeom>
        </p:spPr>
        <p:txBody>
          <a:bodyPr/>
          <a:lstStyle/>
          <a:p>
            <a:pPr algn="ctr">
              <a:defRPr/>
            </a:pPr>
            <a:r>
              <a:rPr lang="zh-CN" altLang="en-US" dirty="0">
                <a:cs typeface="+mj-cs"/>
              </a:rPr>
              <a:t>两个主要的网络层功能</a:t>
            </a:r>
            <a:endParaRPr lang="en-US" dirty="0">
              <a:cs typeface="+mj-cs"/>
            </a:endParaRPr>
          </a:p>
        </p:txBody>
      </p:sp>
      <p:sp>
        <p:nvSpPr>
          <p:cNvPr id="5126" name="Rectangle 3"/>
          <p:cNvSpPr>
            <a:spLocks noGrp="1" noChangeArrowheads="1"/>
          </p:cNvSpPr>
          <p:nvPr>
            <p:ph type="body" idx="4294967295"/>
          </p:nvPr>
        </p:nvSpPr>
        <p:spPr>
          <a:xfrm>
            <a:off x="193040" y="1625600"/>
            <a:ext cx="5589588" cy="4648200"/>
          </a:xfrm>
          <a:prstGeom prst="rect">
            <a:avLst/>
          </a:prstGeom>
        </p:spPr>
        <p:txBody>
          <a:bodyPr/>
          <a:lstStyle/>
          <a:p>
            <a:pPr>
              <a:lnSpc>
                <a:spcPct val="120000"/>
              </a:lnSpc>
              <a:spcBef>
                <a:spcPts val="600"/>
              </a:spcBef>
            </a:pPr>
            <a:r>
              <a:rPr lang="zh-CN" altLang="en-US" b="1" dirty="0">
                <a:solidFill>
                  <a:srgbClr val="000099"/>
                </a:solidFill>
                <a:latin typeface="+mn-ea"/>
              </a:rPr>
              <a:t>转发</a:t>
            </a:r>
            <a:r>
              <a:rPr lang="en-US" altLang="zh-CN" b="1" dirty="0">
                <a:solidFill>
                  <a:srgbClr val="000099"/>
                </a:solidFill>
                <a:latin typeface="+mn-ea"/>
              </a:rPr>
              <a:t>(forwarding):</a:t>
            </a:r>
            <a:r>
              <a:rPr lang="en-US" altLang="zh-CN" b="1" dirty="0">
                <a:latin typeface="+mn-ea"/>
              </a:rPr>
              <a:t> </a:t>
            </a:r>
            <a:r>
              <a:rPr lang="zh-CN" altLang="en-US" dirty="0">
                <a:latin typeface="+mn-ea"/>
              </a:rPr>
              <a:t>将分组从路由器的输入端口转移到正确的路由器输出端口</a:t>
            </a:r>
            <a:endParaRPr lang="en-US" altLang="zh-CN" dirty="0">
              <a:latin typeface="+mn-ea"/>
            </a:endParaRPr>
          </a:p>
          <a:p>
            <a:pPr algn="just">
              <a:lnSpc>
                <a:spcPct val="120000"/>
              </a:lnSpc>
              <a:spcBef>
                <a:spcPts val="600"/>
              </a:spcBef>
            </a:pPr>
            <a:r>
              <a:rPr lang="zh-CN" altLang="en-US" b="1" dirty="0">
                <a:solidFill>
                  <a:srgbClr val="000099"/>
                </a:solidFill>
                <a:latin typeface="+mn-ea"/>
              </a:rPr>
              <a:t>路由</a:t>
            </a:r>
            <a:r>
              <a:rPr lang="en-US" altLang="zh-CN" b="1" dirty="0">
                <a:solidFill>
                  <a:srgbClr val="000099"/>
                </a:solidFill>
                <a:latin typeface="+mn-ea"/>
              </a:rPr>
              <a:t>(routing):</a:t>
            </a:r>
            <a:r>
              <a:rPr lang="en-US" altLang="zh-CN" b="1" dirty="0">
                <a:latin typeface="+mn-ea"/>
              </a:rPr>
              <a:t> </a:t>
            </a:r>
            <a:r>
              <a:rPr lang="zh-CN" altLang="en-US" dirty="0">
                <a:latin typeface="+mn-ea"/>
              </a:rPr>
              <a:t>确定分组从发送方传输到接收方</a:t>
            </a:r>
            <a:r>
              <a:rPr lang="en-US" altLang="zh-CN" dirty="0">
                <a:latin typeface="+mn-ea"/>
              </a:rPr>
              <a:t>(</a:t>
            </a:r>
            <a:r>
              <a:rPr lang="zh-CN" altLang="en-US" dirty="0">
                <a:latin typeface="+mn-ea"/>
              </a:rPr>
              <a:t>目的主机</a:t>
            </a:r>
            <a:r>
              <a:rPr lang="en-US" altLang="zh-CN" dirty="0">
                <a:latin typeface="+mn-ea"/>
              </a:rPr>
              <a:t>)</a:t>
            </a:r>
            <a:r>
              <a:rPr lang="zh-CN" altLang="en-US" dirty="0">
                <a:latin typeface="+mn-ea"/>
              </a:rPr>
              <a:t>所经过的路径</a:t>
            </a:r>
            <a:r>
              <a:rPr lang="en-US" altLang="zh-CN" dirty="0">
                <a:latin typeface="+mn-ea"/>
              </a:rPr>
              <a:t>(</a:t>
            </a:r>
            <a:r>
              <a:rPr lang="zh-CN" altLang="en-US" dirty="0">
                <a:latin typeface="+mn-ea"/>
              </a:rPr>
              <a:t>或路由</a:t>
            </a:r>
            <a:r>
              <a:rPr lang="en-US" altLang="zh-CN" dirty="0">
                <a:latin typeface="+mn-ea"/>
              </a:rPr>
              <a:t>)</a:t>
            </a:r>
          </a:p>
          <a:p>
            <a:pPr lvl="1">
              <a:buFont typeface="Wingdings" panose="05000000000000000000" pitchFamily="2" charset="2"/>
              <a:buChar char="n"/>
            </a:pPr>
            <a:r>
              <a:rPr lang="zh-CN" altLang="en-US" dirty="0">
                <a:latin typeface="+mn-ea"/>
              </a:rPr>
              <a:t> 路由算法</a:t>
            </a:r>
            <a:endParaRPr lang="en-US" altLang="zh-CN" dirty="0">
              <a:latin typeface="+mn-ea"/>
            </a:endParaRPr>
          </a:p>
        </p:txBody>
      </p:sp>
      <p:sp>
        <p:nvSpPr>
          <p:cNvPr id="5127" name="Rectangle 4"/>
          <p:cNvSpPr>
            <a:spLocks noChangeArrowheads="1"/>
          </p:cNvSpPr>
          <p:nvPr/>
        </p:nvSpPr>
        <p:spPr bwMode="auto">
          <a:xfrm>
            <a:off x="6572675" y="1577975"/>
            <a:ext cx="5405966"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5000"/>
              </a:lnSpc>
              <a:spcBef>
                <a:spcPct val="70000"/>
              </a:spcBef>
              <a:buClr>
                <a:srgbClr val="000099"/>
              </a:buClr>
              <a:buSzPct val="65000"/>
              <a:buFont typeface="Wingdings" pitchFamily="2" charset="2"/>
              <a:buNone/>
            </a:pPr>
            <a:r>
              <a:rPr lang="zh-CN" altLang="en-US" sz="3200" b="1" dirty="0">
                <a:solidFill>
                  <a:srgbClr val="FF0000"/>
                </a:solidFill>
                <a:latin typeface="+mn-ea"/>
                <a:ea typeface="+mn-ea"/>
              </a:rPr>
              <a:t>类比</a:t>
            </a:r>
            <a:r>
              <a:rPr lang="en-US" altLang="zh-CN" sz="3200" b="1" dirty="0">
                <a:solidFill>
                  <a:srgbClr val="FF0000"/>
                </a:solidFill>
                <a:latin typeface="+mn-ea"/>
                <a:ea typeface="+mn-ea"/>
              </a:rPr>
              <a:t>:</a:t>
            </a:r>
          </a:p>
          <a:p>
            <a:pPr marL="457200" indent="-457200">
              <a:lnSpc>
                <a:spcPct val="120000"/>
              </a:lnSpc>
              <a:spcBef>
                <a:spcPct val="70000"/>
              </a:spcBef>
              <a:buClr>
                <a:srgbClr val="000099"/>
              </a:buClr>
              <a:buSzPct val="65000"/>
              <a:buFont typeface="Wingdings" panose="05000000000000000000" pitchFamily="2" charset="2"/>
              <a:buChar char="l"/>
            </a:pPr>
            <a:r>
              <a:rPr lang="zh-CN" altLang="en-US" sz="2800" dirty="0">
                <a:latin typeface="+mn-ea"/>
                <a:ea typeface="+mn-ea"/>
              </a:rPr>
              <a:t>路由</a:t>
            </a:r>
            <a:r>
              <a:rPr lang="en-US" altLang="zh-CN" sz="2800" dirty="0">
                <a:latin typeface="+mn-ea"/>
                <a:ea typeface="+mn-ea"/>
              </a:rPr>
              <a:t>: </a:t>
            </a:r>
            <a:r>
              <a:rPr lang="zh-CN" altLang="en-US" sz="2800" dirty="0">
                <a:latin typeface="+mn-ea"/>
                <a:ea typeface="+mn-ea"/>
              </a:rPr>
              <a:t>类似于从发送方到接收方计划旅行路线的过程</a:t>
            </a:r>
            <a:endParaRPr lang="en-US" altLang="zh-CN" sz="2800" dirty="0">
              <a:latin typeface="+mn-ea"/>
              <a:ea typeface="+mn-ea"/>
            </a:endParaRPr>
          </a:p>
          <a:p>
            <a:pPr marL="457200" indent="-457200">
              <a:lnSpc>
                <a:spcPct val="120000"/>
              </a:lnSpc>
              <a:spcBef>
                <a:spcPct val="70000"/>
              </a:spcBef>
              <a:buClr>
                <a:srgbClr val="000099"/>
              </a:buClr>
              <a:buSzPct val="65000"/>
              <a:buFont typeface="Wingdings" panose="05000000000000000000" pitchFamily="2" charset="2"/>
              <a:buChar char="l"/>
            </a:pPr>
            <a:r>
              <a:rPr lang="zh-CN" altLang="en-US" sz="2800" dirty="0">
                <a:latin typeface="+mn-ea"/>
                <a:ea typeface="+mn-ea"/>
              </a:rPr>
              <a:t>转发</a:t>
            </a:r>
            <a:r>
              <a:rPr lang="en-US" altLang="zh-CN" sz="2800" dirty="0">
                <a:latin typeface="+mn-ea"/>
                <a:ea typeface="+mn-ea"/>
              </a:rPr>
              <a:t>: </a:t>
            </a:r>
            <a:r>
              <a:rPr lang="zh-CN" altLang="en-US" sz="2800" dirty="0">
                <a:latin typeface="+mn-ea"/>
                <a:ea typeface="+mn-ea"/>
              </a:rPr>
              <a:t>类似于驾车通过一个立交桥的过程</a:t>
            </a:r>
            <a:endParaRPr lang="en-US" altLang="zh-CN" sz="2800" dirty="0">
              <a:latin typeface="+mn-ea"/>
              <a:ea typeface="+mn-ea"/>
            </a:endParaRPr>
          </a:p>
        </p:txBody>
      </p:sp>
    </p:spTree>
    <p:extLst>
      <p:ext uri="{BB962C8B-B14F-4D97-AF65-F5344CB8AC3E}">
        <p14:creationId xmlns:p14="http://schemas.microsoft.com/office/powerpoint/2010/main" val="20717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7"/>
                                        </p:tgtEl>
                                        <p:attrNameLst>
                                          <p:attrName>style.visibility</p:attrName>
                                        </p:attrNameLst>
                                      </p:cBhvr>
                                      <p:to>
                                        <p:strVal val="visible"/>
                                      </p:to>
                                    </p:set>
                                    <p:anim calcmode="lin" valueType="num">
                                      <p:cBhvr additive="base">
                                        <p:cTn id="7" dur="500" fill="hold"/>
                                        <p:tgtEl>
                                          <p:spTgt spid="5127"/>
                                        </p:tgtEl>
                                        <p:attrNameLst>
                                          <p:attrName>ppt_x</p:attrName>
                                        </p:attrNameLst>
                                      </p:cBhvr>
                                      <p:tavLst>
                                        <p:tav tm="0">
                                          <p:val>
                                            <p:strVal val="#ppt_x"/>
                                          </p:val>
                                        </p:tav>
                                        <p:tav tm="100000">
                                          <p:val>
                                            <p:strVal val="#ppt_x"/>
                                          </p:val>
                                        </p:tav>
                                      </p:tavLst>
                                    </p:anim>
                                    <p:anim calcmode="lin" valueType="num">
                                      <p:cBhvr additive="base">
                                        <p:cTn id="8"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93292" y="438012"/>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使用子网掩码的分组转发</a:t>
            </a:r>
          </a:p>
        </p:txBody>
      </p:sp>
      <p:sp>
        <p:nvSpPr>
          <p:cNvPr id="3" name="Text Box 4"/>
          <p:cNvSpPr txBox="1">
            <a:spLocks noChangeArrowheads="1"/>
          </p:cNvSpPr>
          <p:nvPr/>
        </p:nvSpPr>
        <p:spPr bwMode="auto">
          <a:xfrm>
            <a:off x="434008" y="1285461"/>
            <a:ext cx="11522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Clr>
                <a:schemeClr val="hlink"/>
              </a:buClr>
              <a:buFont typeface="Wingdings" panose="05000000000000000000" pitchFamily="2" charset="2"/>
              <a:buChar char="l"/>
            </a:pPr>
            <a:r>
              <a:rPr kumimoji="1" lang="zh-CN" altLang="en-US" sz="2400" dirty="0">
                <a:latin typeface="+mn-ea"/>
                <a:ea typeface="+mn-ea"/>
              </a:rPr>
              <a:t>不划分子网时，路由表只有两项：目的网络地址和下一跳地址，例如</a:t>
            </a:r>
          </a:p>
        </p:txBody>
      </p:sp>
      <p:graphicFrame>
        <p:nvGraphicFramePr>
          <p:cNvPr id="6" name="Group 6"/>
          <p:cNvGraphicFramePr>
            <a:graphicFrameLocks noGrp="1"/>
          </p:cNvGraphicFramePr>
          <p:nvPr>
            <p:extLst>
              <p:ext uri="{D42A27DB-BD31-4B8C-83A1-F6EECF244321}">
                <p14:modId xmlns:p14="http://schemas.microsoft.com/office/powerpoint/2010/main" val="3242188669"/>
              </p:ext>
            </p:extLst>
          </p:nvPr>
        </p:nvGraphicFramePr>
        <p:xfrm>
          <a:off x="3756990" y="3910530"/>
          <a:ext cx="4876800" cy="2606674"/>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tblGrid>
              <a:tr h="53353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400" b="0" i="0" u="none" strike="noStrike" cap="none" normalizeH="0" baseline="0" dirty="0">
                          <a:ln>
                            <a:noFill/>
                          </a:ln>
                          <a:solidFill>
                            <a:schemeClr val="tx1"/>
                          </a:solidFill>
                          <a:effectLst/>
                          <a:latin typeface="+mn-ea"/>
                          <a:ea typeface="+mn-ea"/>
                        </a:rPr>
                        <a:t>目的网络地址</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400" b="0" i="0" u="none" strike="noStrike" cap="none" normalizeH="0" baseline="0">
                          <a:ln>
                            <a:noFill/>
                          </a:ln>
                          <a:solidFill>
                            <a:schemeClr val="tx1"/>
                          </a:solidFill>
                          <a:effectLst/>
                          <a:latin typeface="+mn-ea"/>
                          <a:ea typeface="+mn-ea"/>
                        </a:rPr>
                        <a:t>下一跳地址</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18286">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a:ln>
                            <a:noFill/>
                          </a:ln>
                          <a:solidFill>
                            <a:schemeClr val="tx1"/>
                          </a:solidFill>
                          <a:effectLst/>
                          <a:latin typeface="+mn-ea"/>
                          <a:ea typeface="+mn-ea"/>
                        </a:rPr>
                        <a:t>30.0.0.0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40.0.0.7</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18286">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40.0.0.0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400" b="0" i="0" u="none" strike="noStrike" cap="none" normalizeH="0" baseline="0">
                          <a:ln>
                            <a:noFill/>
                          </a:ln>
                          <a:solidFill>
                            <a:schemeClr val="tx1"/>
                          </a:solidFill>
                          <a:effectLst/>
                          <a:latin typeface="+mn-ea"/>
                          <a:ea typeface="+mn-ea"/>
                        </a:rPr>
                        <a:t>直接交付</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18286">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a:ln>
                            <a:noFill/>
                          </a:ln>
                          <a:solidFill>
                            <a:schemeClr val="tx1"/>
                          </a:solidFill>
                          <a:effectLst/>
                          <a:latin typeface="+mn-ea"/>
                          <a:ea typeface="+mn-ea"/>
                        </a:rPr>
                        <a:t>128.1.0.0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400" b="0" i="0" u="none" strike="noStrike" cap="none" normalizeH="0" baseline="0">
                          <a:ln>
                            <a:noFill/>
                          </a:ln>
                          <a:solidFill>
                            <a:schemeClr val="tx1"/>
                          </a:solidFill>
                          <a:effectLst/>
                          <a:latin typeface="+mn-ea"/>
                          <a:ea typeface="+mn-ea"/>
                        </a:rPr>
                        <a:t>直接交付</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18286">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192.4.10.0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128.1.0.9</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pic>
        <p:nvPicPr>
          <p:cNvPr id="7" name="Picture 4" descr="F20_3C"/>
          <p:cNvPicPr>
            <a:picLocks noChangeAspect="1" noChangeArrowheads="1"/>
          </p:cNvPicPr>
          <p:nvPr/>
        </p:nvPicPr>
        <p:blipFill rotWithShape="1">
          <a:blip r:embed="rId2">
            <a:extLst>
              <a:ext uri="{28A0092B-C50C-407E-A947-70E740481C1C}">
                <a14:useLocalDpi xmlns:a14="http://schemas.microsoft.com/office/drawing/2010/main" val="0"/>
              </a:ext>
            </a:extLst>
          </a:blip>
          <a:srcRect t="12756" b="60165"/>
          <a:stretch/>
        </p:blipFill>
        <p:spPr>
          <a:xfrm>
            <a:off x="1623390" y="1878495"/>
            <a:ext cx="9144000" cy="1649896"/>
          </a:xfrm>
          <a:prstGeom prst="rect">
            <a:avLst/>
          </a:prstGeom>
          <a:noFill/>
        </p:spPr>
      </p:pic>
      <p:sp>
        <p:nvSpPr>
          <p:cNvPr id="8" name="矩形 7"/>
          <p:cNvSpPr/>
          <p:nvPr/>
        </p:nvSpPr>
        <p:spPr>
          <a:xfrm>
            <a:off x="734705" y="4725265"/>
            <a:ext cx="2492990" cy="400110"/>
          </a:xfrm>
          <a:prstGeom prst="rect">
            <a:avLst/>
          </a:prstGeom>
        </p:spPr>
        <p:txBody>
          <a:bodyPr wrap="none">
            <a:spAutoFit/>
          </a:bodyPr>
          <a:lstStyle/>
          <a:p>
            <a:pPr algn="ctr">
              <a:spcBef>
                <a:spcPct val="50000"/>
              </a:spcBef>
              <a:buClr>
                <a:schemeClr val="hlink"/>
              </a:buClr>
              <a:buSzPct val="65000"/>
            </a:pPr>
            <a:r>
              <a:rPr kumimoji="1" lang="zh-CN" altLang="en-US" sz="2000" dirty="0">
                <a:latin typeface="+mn-ea"/>
              </a:rPr>
              <a:t>中间路由器的路由表</a:t>
            </a:r>
          </a:p>
        </p:txBody>
      </p:sp>
    </p:spTree>
    <p:extLst>
      <p:ext uri="{BB962C8B-B14F-4D97-AF65-F5344CB8AC3E}">
        <p14:creationId xmlns:p14="http://schemas.microsoft.com/office/powerpoint/2010/main" val="4067496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93292" y="438012"/>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使用子网掩码的分组转发</a:t>
            </a:r>
          </a:p>
        </p:txBody>
      </p:sp>
      <p:sp>
        <p:nvSpPr>
          <p:cNvPr id="3" name="Text Box 4"/>
          <p:cNvSpPr txBox="1">
            <a:spLocks noChangeArrowheads="1"/>
          </p:cNvSpPr>
          <p:nvPr/>
        </p:nvSpPr>
        <p:spPr bwMode="auto">
          <a:xfrm>
            <a:off x="69574" y="1412048"/>
            <a:ext cx="2693505"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457200" indent="-457200">
              <a:lnSpc>
                <a:spcPct val="120000"/>
              </a:lnSpc>
              <a:spcBef>
                <a:spcPct val="50000"/>
              </a:spcBef>
              <a:buClr>
                <a:schemeClr val="hlink"/>
              </a:buClr>
              <a:buFont typeface="Wingdings" panose="05000000000000000000" pitchFamily="2" charset="2"/>
              <a:buChar char="l"/>
            </a:pPr>
            <a:r>
              <a:rPr kumimoji="1" lang="zh-CN" altLang="en-US" sz="2400" dirty="0">
                <a:latin typeface="+mn-ea"/>
                <a:ea typeface="+mn-ea"/>
              </a:rPr>
              <a:t>使用子网划分后，路由表中将包括三项：目的网络地址、子网掩码和下一跳地址，例如：</a:t>
            </a:r>
          </a:p>
        </p:txBody>
      </p:sp>
      <p:graphicFrame>
        <p:nvGraphicFramePr>
          <p:cNvPr id="9" name="Object 2"/>
          <p:cNvGraphicFramePr>
            <a:graphicFrameLocks noChangeAspect="1"/>
          </p:cNvGraphicFramePr>
          <p:nvPr>
            <p:extLst>
              <p:ext uri="{D42A27DB-BD31-4B8C-83A1-F6EECF244321}">
                <p14:modId xmlns:p14="http://schemas.microsoft.com/office/powerpoint/2010/main" val="1719806232"/>
              </p:ext>
            </p:extLst>
          </p:nvPr>
        </p:nvGraphicFramePr>
        <p:xfrm>
          <a:off x="2763079" y="1904172"/>
          <a:ext cx="6096000" cy="4857750"/>
        </p:xfrm>
        <a:graphic>
          <a:graphicData uri="http://schemas.openxmlformats.org/presentationml/2006/ole">
            <mc:AlternateContent xmlns:mc="http://schemas.openxmlformats.org/markup-compatibility/2006">
              <mc:Choice xmlns:v="urn:schemas-microsoft-com:vml" Requires="v">
                <p:oleObj name="Visio" r:id="rId2" imgW="8399433" imgH="6692103" progId="Visio.Drawing.6">
                  <p:embed/>
                </p:oleObj>
              </mc:Choice>
              <mc:Fallback>
                <p:oleObj name="Visio" r:id="rId2" imgW="8399433" imgH="6692103" progId="Visio.Drawing.6">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079" y="1904172"/>
                        <a:ext cx="6096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Group 3"/>
          <p:cNvGraphicFramePr>
            <a:graphicFrameLocks noGrp="1"/>
          </p:cNvGraphicFramePr>
          <p:nvPr>
            <p:extLst>
              <p:ext uri="{D42A27DB-BD31-4B8C-83A1-F6EECF244321}">
                <p14:modId xmlns:p14="http://schemas.microsoft.com/office/powerpoint/2010/main" val="2990362115"/>
              </p:ext>
            </p:extLst>
          </p:nvPr>
        </p:nvGraphicFramePr>
        <p:xfrm>
          <a:off x="7166113" y="1491756"/>
          <a:ext cx="4831544" cy="1517652"/>
        </p:xfrm>
        <a:graphic>
          <a:graphicData uri="http://schemas.openxmlformats.org/drawingml/2006/table">
            <a:tbl>
              <a:tblPr/>
              <a:tblGrid>
                <a:gridCol w="1779104">
                  <a:extLst>
                    <a:ext uri="{9D8B030D-6E8A-4147-A177-3AD203B41FA5}">
                      <a16:colId xmlns:a16="http://schemas.microsoft.com/office/drawing/2014/main" val="20000"/>
                    </a:ext>
                  </a:extLst>
                </a:gridCol>
                <a:gridCol w="2023369">
                  <a:extLst>
                    <a:ext uri="{9D8B030D-6E8A-4147-A177-3AD203B41FA5}">
                      <a16:colId xmlns:a16="http://schemas.microsoft.com/office/drawing/2014/main" val="20001"/>
                    </a:ext>
                  </a:extLst>
                </a:gridCol>
                <a:gridCol w="1029071">
                  <a:extLst>
                    <a:ext uri="{9D8B030D-6E8A-4147-A177-3AD203B41FA5}">
                      <a16:colId xmlns:a16="http://schemas.microsoft.com/office/drawing/2014/main" val="20002"/>
                    </a:ext>
                  </a:extLst>
                </a:gridCol>
              </a:tblGrid>
              <a:tr h="379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dirty="0">
                          <a:ln>
                            <a:noFill/>
                          </a:ln>
                          <a:solidFill>
                            <a:schemeClr val="tx1"/>
                          </a:solidFill>
                          <a:effectLst/>
                          <a:latin typeface="+mn-ea"/>
                          <a:ea typeface="+mn-ea"/>
                        </a:rPr>
                        <a:t>目的网络地址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dirty="0">
                          <a:ln>
                            <a:noFill/>
                          </a:ln>
                          <a:solidFill>
                            <a:schemeClr val="tx1"/>
                          </a:solidFill>
                          <a:effectLst/>
                          <a:latin typeface="+mn-ea"/>
                          <a:ea typeface="+mn-ea"/>
                        </a:rPr>
                        <a:t>子网掩码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dirty="0">
                          <a:ln>
                            <a:noFill/>
                          </a:ln>
                          <a:solidFill>
                            <a:schemeClr val="tx1"/>
                          </a:solidFill>
                          <a:effectLst/>
                          <a:latin typeface="+mn-ea"/>
                          <a:ea typeface="+mn-ea"/>
                        </a:rPr>
                        <a:t>下一跳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379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128.30.33.0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255.255.255.128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a:ln>
                            <a:noFill/>
                          </a:ln>
                          <a:solidFill>
                            <a:schemeClr val="tx1"/>
                          </a:solidFill>
                          <a:effectLst/>
                          <a:latin typeface="+mn-ea"/>
                          <a:ea typeface="+mn-ea"/>
                        </a:rPr>
                        <a:t>接口</a:t>
                      </a:r>
                      <a:r>
                        <a:rPr kumimoji="0" lang="en-US" altLang="zh-CN" sz="1800" b="0" i="0" u="none" strike="noStrike" cap="none" normalizeH="0" baseline="0">
                          <a:ln>
                            <a:noFill/>
                          </a:ln>
                          <a:solidFill>
                            <a:schemeClr val="tx1"/>
                          </a:solidFill>
                          <a:effectLst/>
                          <a:latin typeface="+mn-ea"/>
                          <a:ea typeface="+mn-ea"/>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1"/>
                  </a:ext>
                </a:extLst>
              </a:tr>
              <a:tr h="379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128.30.33.128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255.255.255.128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a:ln>
                            <a:noFill/>
                          </a:ln>
                          <a:solidFill>
                            <a:schemeClr val="tx1"/>
                          </a:solidFill>
                          <a:effectLst/>
                          <a:latin typeface="+mn-ea"/>
                          <a:ea typeface="+mn-ea"/>
                        </a:rPr>
                        <a:t>接口</a:t>
                      </a:r>
                      <a:r>
                        <a:rPr kumimoji="0" lang="en-US" altLang="zh-CN" sz="1800" b="0" i="0" u="none" strike="noStrike" cap="none" normalizeH="0" baseline="0">
                          <a:ln>
                            <a:noFill/>
                          </a:ln>
                          <a:solidFill>
                            <a:schemeClr val="tx1"/>
                          </a:solidFill>
                          <a:effectLst/>
                          <a:latin typeface="+mn-ea"/>
                          <a:ea typeface="+mn-ea"/>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2"/>
                  </a:ext>
                </a:extLst>
              </a:tr>
              <a:tr h="379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128.30.36.0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255.255.255.0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3"/>
                  </a:ext>
                </a:extLst>
              </a:tr>
            </a:tbl>
          </a:graphicData>
        </a:graphic>
      </p:graphicFrame>
      <p:sp>
        <p:nvSpPr>
          <p:cNvPr id="11" name="Text Box 25"/>
          <p:cNvSpPr txBox="1">
            <a:spLocks noChangeArrowheads="1"/>
          </p:cNvSpPr>
          <p:nvPr/>
        </p:nvSpPr>
        <p:spPr bwMode="auto">
          <a:xfrm>
            <a:off x="9454020" y="3121025"/>
            <a:ext cx="23636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en-US" altLang="zh-CN" sz="1800" dirty="0">
                <a:latin typeface="+mn-ea"/>
                <a:ea typeface="+mn-ea"/>
              </a:rPr>
              <a:t>R1</a:t>
            </a:r>
            <a:r>
              <a:rPr kumimoji="1" lang="zh-CN" altLang="en-US" sz="1800" dirty="0">
                <a:latin typeface="+mn-ea"/>
                <a:ea typeface="+mn-ea"/>
              </a:rPr>
              <a:t>路由表</a:t>
            </a:r>
          </a:p>
        </p:txBody>
      </p:sp>
    </p:spTree>
    <p:extLst>
      <p:ext uri="{BB962C8B-B14F-4D97-AF65-F5344CB8AC3E}">
        <p14:creationId xmlns:p14="http://schemas.microsoft.com/office/powerpoint/2010/main" val="1129142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
            <a:extLst>
              <a:ext uri="{FF2B5EF4-FFF2-40B4-BE49-F238E27FC236}">
                <a16:creationId xmlns:a16="http://schemas.microsoft.com/office/drawing/2014/main" id="{0102E8EB-5A37-3948-9827-DA6376CDA89C}"/>
              </a:ext>
            </a:extLst>
          </p:cNvPr>
          <p:cNvSpPr/>
          <p:nvPr/>
        </p:nvSpPr>
        <p:spPr>
          <a:xfrm>
            <a:off x="771896" y="1729410"/>
            <a:ext cx="10707800" cy="3945834"/>
          </a:xfrm>
          <a:prstGeom prst="roundRect">
            <a:avLst>
              <a:gd name="adj" fmla="val 54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02" name="标题 1"/>
          <p:cNvSpPr>
            <a:spLocks noGrp="1"/>
          </p:cNvSpPr>
          <p:nvPr>
            <p:ph type="title" idx="4294967295"/>
          </p:nvPr>
        </p:nvSpPr>
        <p:spPr>
          <a:xfrm>
            <a:off x="23150" y="784184"/>
            <a:ext cx="12060238" cy="635000"/>
          </a:xfrm>
          <a:prstGeom prst="rect">
            <a:avLst/>
          </a:prstGeom>
        </p:spPr>
        <p:txBody>
          <a:bodyPr/>
          <a:lstStyle/>
          <a:p>
            <a:pPr algn="ctr"/>
            <a:r>
              <a:rPr lang="zh-CN" altLang="en-US" sz="4000" dirty="0"/>
              <a:t>传统</a:t>
            </a:r>
            <a:r>
              <a:rPr lang="en-US" altLang="zh-CN" sz="4000" dirty="0"/>
              <a:t>IP</a:t>
            </a:r>
            <a:r>
              <a:rPr lang="zh-CN" altLang="en-US" sz="4000" dirty="0"/>
              <a:t>分类方法的问题</a:t>
            </a:r>
          </a:p>
        </p:txBody>
      </p:sp>
      <p:sp>
        <p:nvSpPr>
          <p:cNvPr id="76803" name="内容占位符 2"/>
          <p:cNvSpPr>
            <a:spLocks noGrp="1"/>
          </p:cNvSpPr>
          <p:nvPr>
            <p:ph idx="4294967295"/>
          </p:nvPr>
        </p:nvSpPr>
        <p:spPr>
          <a:xfrm>
            <a:off x="1033418" y="1872186"/>
            <a:ext cx="10363200" cy="4648200"/>
          </a:xfrm>
          <a:prstGeom prst="rect">
            <a:avLst/>
          </a:prstGeom>
        </p:spPr>
        <p:txBody>
          <a:bodyPr/>
          <a:lstStyle/>
          <a:p>
            <a:pPr algn="just">
              <a:lnSpc>
                <a:spcPct val="125000"/>
              </a:lnSpc>
              <a:buFont typeface="Wingdings" panose="05000000000000000000" pitchFamily="2" charset="2"/>
              <a:buChar char="l"/>
            </a:pPr>
            <a:r>
              <a:rPr lang="zh-CN" altLang="en-US" dirty="0">
                <a:latin typeface="+mn-ea"/>
              </a:rPr>
              <a:t> 一个</a:t>
            </a:r>
            <a:r>
              <a:rPr lang="en-US" altLang="zh-CN" dirty="0">
                <a:latin typeface="+mn-ea"/>
              </a:rPr>
              <a:t>A</a:t>
            </a:r>
            <a:r>
              <a:rPr lang="zh-CN" altLang="en-US" dirty="0">
                <a:latin typeface="+mn-ea"/>
              </a:rPr>
              <a:t>类的</a:t>
            </a:r>
            <a:r>
              <a:rPr lang="en-US" altLang="zh-CN" dirty="0">
                <a:latin typeface="+mn-ea"/>
              </a:rPr>
              <a:t>IP</a:t>
            </a:r>
            <a:r>
              <a:rPr lang="zh-CN" altLang="en-US" dirty="0">
                <a:latin typeface="+mn-ea"/>
              </a:rPr>
              <a:t>地址，可以有</a:t>
            </a:r>
            <a:r>
              <a:rPr lang="en-US" altLang="zh-CN" dirty="0">
                <a:latin typeface="+mn-ea"/>
              </a:rPr>
              <a:t>24bit</a:t>
            </a:r>
            <a:r>
              <a:rPr lang="zh-CN" altLang="en-US" dirty="0">
                <a:latin typeface="+mn-ea"/>
              </a:rPr>
              <a:t>用于分配主机地址，因此可以支持      个主机，但是一个家庭或者组织往往不需要这么多的地址空间，造成浪费。</a:t>
            </a:r>
            <a:endParaRPr lang="en-US" altLang="zh-CN" dirty="0">
              <a:latin typeface="+mn-ea"/>
            </a:endParaRPr>
          </a:p>
          <a:p>
            <a:pPr algn="just">
              <a:lnSpc>
                <a:spcPct val="125000"/>
              </a:lnSpc>
              <a:buFont typeface="Wingdings" panose="05000000000000000000" pitchFamily="2" charset="2"/>
              <a:buChar char="l"/>
            </a:pPr>
            <a:r>
              <a:rPr lang="zh-CN" altLang="en-US" dirty="0">
                <a:latin typeface="+mn-ea"/>
              </a:rPr>
              <a:t> 一个</a:t>
            </a:r>
            <a:r>
              <a:rPr lang="en-US" altLang="zh-CN" dirty="0">
                <a:latin typeface="+mn-ea"/>
              </a:rPr>
              <a:t>C</a:t>
            </a:r>
            <a:r>
              <a:rPr lang="zh-CN" altLang="en-US" dirty="0">
                <a:latin typeface="+mn-ea"/>
              </a:rPr>
              <a:t>类的</a:t>
            </a:r>
            <a:r>
              <a:rPr lang="en-US" altLang="zh-CN" dirty="0">
                <a:latin typeface="+mn-ea"/>
              </a:rPr>
              <a:t>IP</a:t>
            </a:r>
            <a:r>
              <a:rPr lang="zh-CN" altLang="en-US" dirty="0">
                <a:latin typeface="+mn-ea"/>
              </a:rPr>
              <a:t>地址，只有</a:t>
            </a:r>
            <a:r>
              <a:rPr lang="en-US" altLang="zh-CN" dirty="0">
                <a:latin typeface="+mn-ea"/>
              </a:rPr>
              <a:t>8bit</a:t>
            </a:r>
            <a:r>
              <a:rPr lang="zh-CN" altLang="en-US" dirty="0">
                <a:latin typeface="+mn-ea"/>
              </a:rPr>
              <a:t>用于分配主机地址，因此只能支持</a:t>
            </a:r>
            <a:r>
              <a:rPr lang="en-US" altLang="zh-CN" dirty="0">
                <a:latin typeface="+mn-ea"/>
              </a:rPr>
              <a:t>256</a:t>
            </a:r>
            <a:r>
              <a:rPr lang="zh-CN" altLang="en-US" dirty="0">
                <a:latin typeface="+mn-ea"/>
              </a:rPr>
              <a:t>个主机，又不太够用。</a:t>
            </a:r>
            <a:endParaRPr lang="en-US" altLang="zh-CN" dirty="0">
              <a:latin typeface="+mn-ea"/>
            </a:endParaRPr>
          </a:p>
          <a:p>
            <a:pPr algn="just">
              <a:lnSpc>
                <a:spcPct val="125000"/>
              </a:lnSpc>
              <a:buFont typeface="Wingdings" panose="05000000000000000000" pitchFamily="2" charset="2"/>
              <a:buChar char="l"/>
            </a:pPr>
            <a:r>
              <a:rPr lang="zh-CN" altLang="en-US" dirty="0">
                <a:latin typeface="+mn-ea"/>
              </a:rPr>
              <a:t> 因此，按传统</a:t>
            </a:r>
            <a:r>
              <a:rPr lang="en-US" altLang="zh-CN" dirty="0">
                <a:latin typeface="+mn-ea"/>
              </a:rPr>
              <a:t>IP</a:t>
            </a:r>
            <a:r>
              <a:rPr lang="zh-CN" altLang="en-US" dirty="0">
                <a:latin typeface="+mn-ea"/>
              </a:rPr>
              <a:t>地址分类方式分配</a:t>
            </a:r>
            <a:r>
              <a:rPr lang="en-US" altLang="zh-CN" dirty="0">
                <a:latin typeface="+mn-ea"/>
              </a:rPr>
              <a:t>IP</a:t>
            </a:r>
            <a:r>
              <a:rPr lang="zh-CN" altLang="en-US" dirty="0">
                <a:latin typeface="+mn-ea"/>
              </a:rPr>
              <a:t>被</a:t>
            </a:r>
            <a:r>
              <a:rPr lang="en-US" altLang="zh-CN" dirty="0">
                <a:latin typeface="+mn-ea"/>
              </a:rPr>
              <a:t>CIDR</a:t>
            </a:r>
            <a:r>
              <a:rPr lang="zh-CN" altLang="en-US" dirty="0">
                <a:latin typeface="+mn-ea"/>
              </a:rPr>
              <a:t>技术取代</a:t>
            </a:r>
          </a:p>
        </p:txBody>
      </p:sp>
      <p:graphicFrame>
        <p:nvGraphicFramePr>
          <p:cNvPr id="76805" name="对象 4"/>
          <p:cNvGraphicFramePr>
            <a:graphicFrameLocks noChangeAspect="1"/>
          </p:cNvGraphicFramePr>
          <p:nvPr>
            <p:extLst>
              <p:ext uri="{D42A27DB-BD31-4B8C-83A1-F6EECF244321}">
                <p14:modId xmlns:p14="http://schemas.microsoft.com/office/powerpoint/2010/main" val="2968409040"/>
              </p:ext>
            </p:extLst>
          </p:nvPr>
        </p:nvGraphicFramePr>
        <p:xfrm>
          <a:off x="2036062" y="2336787"/>
          <a:ext cx="876103" cy="637954"/>
        </p:xfrm>
        <a:graphic>
          <a:graphicData uri="http://schemas.openxmlformats.org/presentationml/2006/ole">
            <mc:AlternateContent xmlns:mc="http://schemas.openxmlformats.org/markup-compatibility/2006">
              <mc:Choice xmlns:v="urn:schemas-microsoft-com:vml" Requires="v">
                <p:oleObj name="Equation" r:id="rId3" imgW="202936" imgH="177569" progId="Equation.DSMT4">
                  <p:embed/>
                </p:oleObj>
              </mc:Choice>
              <mc:Fallback>
                <p:oleObj name="Equation" r:id="rId3" imgW="202936"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062" y="2336787"/>
                        <a:ext cx="876103" cy="63795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2744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
            <a:extLst>
              <a:ext uri="{FF2B5EF4-FFF2-40B4-BE49-F238E27FC236}">
                <a16:creationId xmlns:a16="http://schemas.microsoft.com/office/drawing/2014/main" id="{0102E8EB-5A37-3948-9827-DA6376CDA89C}"/>
              </a:ext>
            </a:extLst>
          </p:cNvPr>
          <p:cNvSpPr/>
          <p:nvPr/>
        </p:nvSpPr>
        <p:spPr>
          <a:xfrm>
            <a:off x="771896" y="2186611"/>
            <a:ext cx="10707800" cy="3120886"/>
          </a:xfrm>
          <a:prstGeom prst="roundRect">
            <a:avLst>
              <a:gd name="adj" fmla="val 54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02" name="标题 1"/>
          <p:cNvSpPr>
            <a:spLocks noGrp="1"/>
          </p:cNvSpPr>
          <p:nvPr>
            <p:ph type="title" idx="4294967295"/>
          </p:nvPr>
        </p:nvSpPr>
        <p:spPr>
          <a:xfrm>
            <a:off x="23150" y="784184"/>
            <a:ext cx="12060238" cy="635000"/>
          </a:xfrm>
          <a:prstGeom prst="rect">
            <a:avLst/>
          </a:prstGeom>
        </p:spPr>
        <p:txBody>
          <a:bodyPr/>
          <a:lstStyle/>
          <a:p>
            <a:pPr algn="ctr"/>
            <a:r>
              <a:rPr lang="zh-CN" altLang="en-US" sz="3600" dirty="0"/>
              <a:t>无分类域间路由</a:t>
            </a:r>
            <a:br>
              <a:rPr lang="en-US" altLang="zh-CN" sz="3600" dirty="0"/>
            </a:br>
            <a:r>
              <a:rPr lang="en-US" altLang="zh-CN" sz="3600" dirty="0"/>
              <a:t>(Classless Inter-Domain Routing</a:t>
            </a:r>
            <a:r>
              <a:rPr lang="zh-CN" altLang="en-US" sz="3600" dirty="0"/>
              <a:t>，</a:t>
            </a:r>
            <a:r>
              <a:rPr lang="en-US" altLang="zh-CN" sz="3600" dirty="0"/>
              <a:t>CIDR)</a:t>
            </a:r>
            <a:endParaRPr lang="zh-CN" altLang="en-US" sz="3600" dirty="0"/>
          </a:p>
        </p:txBody>
      </p:sp>
      <p:sp>
        <p:nvSpPr>
          <p:cNvPr id="76803" name="内容占位符 2"/>
          <p:cNvSpPr>
            <a:spLocks noGrp="1"/>
          </p:cNvSpPr>
          <p:nvPr>
            <p:ph idx="4294967295"/>
          </p:nvPr>
        </p:nvSpPr>
        <p:spPr>
          <a:xfrm>
            <a:off x="944196" y="2190237"/>
            <a:ext cx="10363200" cy="3375676"/>
          </a:xfrm>
          <a:prstGeom prst="rect">
            <a:avLst/>
          </a:prstGeom>
        </p:spPr>
        <p:txBody>
          <a:bodyPr/>
          <a:lstStyle/>
          <a:p>
            <a:pPr algn="just">
              <a:lnSpc>
                <a:spcPct val="125000"/>
              </a:lnSpc>
              <a:buFont typeface="Wingdings" panose="05000000000000000000" pitchFamily="2" charset="2"/>
              <a:buChar char="l"/>
            </a:pPr>
            <a:r>
              <a:rPr lang="en-US" altLang="zh-CN" dirty="0">
                <a:latin typeface="+mn-ea"/>
              </a:rPr>
              <a:t>  CIDR</a:t>
            </a:r>
            <a:r>
              <a:rPr lang="zh-CN" altLang="en-US" dirty="0">
                <a:latin typeface="+mn-ea"/>
              </a:rPr>
              <a:t>消除了传统的</a:t>
            </a:r>
            <a:r>
              <a:rPr lang="en-US" altLang="zh-CN" dirty="0">
                <a:latin typeface="+mn-ea"/>
              </a:rPr>
              <a:t>A</a:t>
            </a:r>
            <a:r>
              <a:rPr lang="zh-CN" altLang="en-US" dirty="0">
                <a:latin typeface="+mn-ea"/>
              </a:rPr>
              <a:t>类、</a:t>
            </a:r>
            <a:r>
              <a:rPr lang="en-US" altLang="zh-CN" dirty="0">
                <a:latin typeface="+mn-ea"/>
              </a:rPr>
              <a:t>B</a:t>
            </a:r>
            <a:r>
              <a:rPr lang="zh-CN" altLang="en-US" dirty="0">
                <a:latin typeface="+mn-ea"/>
              </a:rPr>
              <a:t>类和</a:t>
            </a:r>
            <a:r>
              <a:rPr lang="en-US" altLang="zh-CN" dirty="0">
                <a:latin typeface="+mn-ea"/>
              </a:rPr>
              <a:t>C</a:t>
            </a:r>
            <a:r>
              <a:rPr lang="zh-CN" altLang="en-US" dirty="0">
                <a:latin typeface="+mn-ea"/>
              </a:rPr>
              <a:t>类地址的概念。</a:t>
            </a:r>
          </a:p>
          <a:p>
            <a:pPr algn="just">
              <a:lnSpc>
                <a:spcPct val="125000"/>
              </a:lnSpc>
              <a:buFont typeface="Wingdings" panose="05000000000000000000" pitchFamily="2" charset="2"/>
              <a:buChar char="l"/>
            </a:pPr>
            <a:r>
              <a:rPr lang="zh-CN" altLang="en-US" dirty="0">
                <a:latin typeface="+mn-ea"/>
              </a:rPr>
              <a:t>  使用斜线记法，又称为</a:t>
            </a:r>
            <a:r>
              <a:rPr lang="en-US" altLang="zh-CN" dirty="0">
                <a:latin typeface="+mn-ea"/>
              </a:rPr>
              <a:t>CIDR</a:t>
            </a:r>
            <a:r>
              <a:rPr lang="zh-CN" altLang="en-US" dirty="0">
                <a:latin typeface="+mn-ea"/>
              </a:rPr>
              <a:t>记法来区分</a:t>
            </a:r>
            <a:r>
              <a:rPr lang="zh-CN" altLang="en-US" dirty="0">
                <a:solidFill>
                  <a:srgbClr val="FF0000"/>
                </a:solidFill>
                <a:latin typeface="+mn-ea"/>
              </a:rPr>
              <a:t>网络前缀和主机号</a:t>
            </a:r>
            <a:r>
              <a:rPr lang="zh-CN" altLang="en-US" dirty="0">
                <a:latin typeface="+mn-ea"/>
              </a:rPr>
              <a:t>，即在</a:t>
            </a:r>
            <a:r>
              <a:rPr lang="en-US" altLang="zh-CN" dirty="0">
                <a:latin typeface="+mn-ea"/>
              </a:rPr>
              <a:t>IP</a:t>
            </a:r>
            <a:r>
              <a:rPr lang="zh-CN" altLang="en-US" dirty="0">
                <a:latin typeface="+mn-ea"/>
              </a:rPr>
              <a:t>地址后面加上一个斜线“</a:t>
            </a:r>
            <a:r>
              <a:rPr lang="en-US" altLang="zh-CN" dirty="0">
                <a:latin typeface="+mn-ea"/>
              </a:rPr>
              <a:t>/”</a:t>
            </a:r>
            <a:r>
              <a:rPr lang="zh-CN" altLang="en-US" dirty="0">
                <a:latin typeface="+mn-ea"/>
              </a:rPr>
              <a:t>，斜线后面用一个数字指定网络前缀的长度。</a:t>
            </a:r>
          </a:p>
          <a:p>
            <a:pPr algn="just">
              <a:lnSpc>
                <a:spcPct val="125000"/>
              </a:lnSpc>
              <a:buFont typeface="Wingdings" panose="05000000000000000000" pitchFamily="2" charset="2"/>
              <a:buChar char="l"/>
            </a:pPr>
            <a:r>
              <a:rPr lang="en-US" altLang="zh-CN" dirty="0">
                <a:latin typeface="+mn-ea"/>
              </a:rPr>
              <a:t>  CIDR</a:t>
            </a:r>
            <a:r>
              <a:rPr lang="zh-CN" altLang="en-US" dirty="0">
                <a:latin typeface="+mn-ea"/>
              </a:rPr>
              <a:t>将网络前缀都相同的连续的</a:t>
            </a:r>
            <a:r>
              <a:rPr lang="en-US" altLang="zh-CN" dirty="0">
                <a:latin typeface="+mn-ea"/>
              </a:rPr>
              <a:t>IP</a:t>
            </a:r>
            <a:r>
              <a:rPr lang="zh-CN" altLang="en-US" dirty="0">
                <a:latin typeface="+mn-ea"/>
              </a:rPr>
              <a:t>地址组成“</a:t>
            </a:r>
            <a:r>
              <a:rPr lang="en-US" altLang="zh-CN" dirty="0">
                <a:latin typeface="+mn-ea"/>
              </a:rPr>
              <a:t>CIDR</a:t>
            </a:r>
            <a:r>
              <a:rPr lang="zh-CN" altLang="en-US" dirty="0">
                <a:latin typeface="+mn-ea"/>
              </a:rPr>
              <a:t>地址块”。</a:t>
            </a:r>
          </a:p>
        </p:txBody>
      </p:sp>
      <p:graphicFrame>
        <p:nvGraphicFramePr>
          <p:cNvPr id="6" name="Group 5"/>
          <p:cNvGraphicFramePr>
            <a:graphicFrameLocks noGrp="1"/>
          </p:cNvGraphicFramePr>
          <p:nvPr>
            <p:extLst>
              <p:ext uri="{D42A27DB-BD31-4B8C-83A1-F6EECF244321}">
                <p14:modId xmlns:p14="http://schemas.microsoft.com/office/powerpoint/2010/main" val="2699869299"/>
              </p:ext>
            </p:extLst>
          </p:nvPr>
        </p:nvGraphicFramePr>
        <p:xfrm>
          <a:off x="4250634" y="5717623"/>
          <a:ext cx="4064000" cy="517548"/>
        </p:xfrm>
        <a:graphic>
          <a:graphicData uri="http://schemas.openxmlformats.org/drawingml/2006/table">
            <a:tbl>
              <a:tblPr/>
              <a:tblGrid>
                <a:gridCol w="20066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0" i="0" u="none" strike="noStrike" cap="none" normalizeH="0" baseline="0" dirty="0">
                          <a:ln>
                            <a:noFill/>
                          </a:ln>
                          <a:solidFill>
                            <a:schemeClr val="bg1"/>
                          </a:solidFill>
                          <a:effectLst/>
                          <a:latin typeface="+mn-ea"/>
                          <a:ea typeface="+mn-ea"/>
                        </a:rPr>
                        <a:t>网络前缀</a:t>
                      </a:r>
                    </a:p>
                  </a:txBody>
                  <a:tcPr marT="45414" marB="454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0" i="0" u="none" strike="noStrike" cap="none" normalizeH="0" baseline="0" dirty="0">
                          <a:ln>
                            <a:noFill/>
                          </a:ln>
                          <a:solidFill>
                            <a:schemeClr val="bg1"/>
                          </a:solidFill>
                          <a:effectLst/>
                          <a:latin typeface="+mn-ea"/>
                          <a:ea typeface="+mn-ea"/>
                        </a:rPr>
                        <a:t>主机号</a:t>
                      </a:r>
                    </a:p>
                  </a:txBody>
                  <a:tcPr marT="45414" marB="454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2" name="矩形 1"/>
          <p:cNvSpPr/>
          <p:nvPr/>
        </p:nvSpPr>
        <p:spPr>
          <a:xfrm>
            <a:off x="1612057" y="5775166"/>
            <a:ext cx="2103461" cy="400110"/>
          </a:xfrm>
          <a:prstGeom prst="rect">
            <a:avLst/>
          </a:prstGeom>
        </p:spPr>
        <p:txBody>
          <a:bodyPr wrap="none">
            <a:spAutoFit/>
          </a:bodyPr>
          <a:lstStyle/>
          <a:p>
            <a:r>
              <a:rPr lang="en-US" altLang="zh-CN" sz="2000" dirty="0">
                <a:latin typeface="+mn-ea"/>
              </a:rPr>
              <a:t>CIDR</a:t>
            </a:r>
            <a:r>
              <a:rPr lang="zh-CN" altLang="en-US" sz="2000" dirty="0">
                <a:latin typeface="+mn-ea"/>
              </a:rPr>
              <a:t>的地址格式</a:t>
            </a:r>
          </a:p>
        </p:txBody>
      </p:sp>
    </p:spTree>
    <p:extLst>
      <p:ext uri="{BB962C8B-B14F-4D97-AF65-F5344CB8AC3E}">
        <p14:creationId xmlns:p14="http://schemas.microsoft.com/office/powerpoint/2010/main" val="1282516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3150" y="784184"/>
            <a:ext cx="12060238" cy="635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t>构造超网</a:t>
            </a:r>
            <a:r>
              <a:rPr lang="en-US" altLang="zh-CN" sz="3600" dirty="0"/>
              <a:t>(</a:t>
            </a:r>
            <a:r>
              <a:rPr lang="en-US" altLang="zh-CN" sz="3600" dirty="0" err="1"/>
              <a:t>superneting</a:t>
            </a:r>
            <a:r>
              <a:rPr lang="en-US" altLang="zh-CN" sz="3600" dirty="0"/>
              <a:t>)</a:t>
            </a:r>
            <a:endParaRPr lang="zh-CN" altLang="en-US" sz="3600" dirty="0"/>
          </a:p>
        </p:txBody>
      </p:sp>
      <p:sp>
        <p:nvSpPr>
          <p:cNvPr id="4" name="Rounded Rectangle 7">
            <a:extLst>
              <a:ext uri="{FF2B5EF4-FFF2-40B4-BE49-F238E27FC236}">
                <a16:creationId xmlns:a16="http://schemas.microsoft.com/office/drawing/2014/main" id="{2D687975-7D4C-6E4B-9927-3AC6AA9F8CCF}"/>
              </a:ext>
            </a:extLst>
          </p:cNvPr>
          <p:cNvSpPr/>
          <p:nvPr/>
        </p:nvSpPr>
        <p:spPr>
          <a:xfrm>
            <a:off x="1174339" y="1689009"/>
            <a:ext cx="9757860" cy="1769810"/>
          </a:xfrm>
          <a:prstGeom prst="roundRect">
            <a:avLst>
              <a:gd name="adj" fmla="val 5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p:cNvSpPr/>
          <p:nvPr/>
        </p:nvSpPr>
        <p:spPr>
          <a:xfrm>
            <a:off x="1368287" y="1893262"/>
            <a:ext cx="9664148" cy="1384995"/>
          </a:xfrm>
          <a:prstGeom prst="rect">
            <a:avLst/>
          </a:prstGeom>
        </p:spPr>
        <p:txBody>
          <a:bodyPr wrap="square">
            <a:spAutoFit/>
          </a:bodyPr>
          <a:lstStyle/>
          <a:p>
            <a:pPr marL="457200" indent="-457200">
              <a:lnSpc>
                <a:spcPct val="150000"/>
              </a:lnSpc>
              <a:buFont typeface="Wingdings" panose="05000000000000000000" pitchFamily="2" charset="2"/>
              <a:buChar char="l"/>
            </a:pPr>
            <a:r>
              <a:rPr lang="en-US" altLang="zh-CN" sz="2800" dirty="0">
                <a:solidFill>
                  <a:schemeClr val="bg1"/>
                </a:solidFill>
                <a:latin typeface="+mn-ea"/>
              </a:rPr>
              <a:t> </a:t>
            </a:r>
            <a:r>
              <a:rPr lang="zh-CN" altLang="en-US" sz="2800" dirty="0">
                <a:solidFill>
                  <a:schemeClr val="bg1"/>
                </a:solidFill>
                <a:latin typeface="+mn-ea"/>
              </a:rPr>
              <a:t>一个</a:t>
            </a:r>
            <a:r>
              <a:rPr lang="en-US" altLang="zh-CN" sz="2800" dirty="0">
                <a:solidFill>
                  <a:schemeClr val="bg1"/>
                </a:solidFill>
                <a:latin typeface="+mn-ea"/>
              </a:rPr>
              <a:t>CIDR</a:t>
            </a:r>
            <a:r>
              <a:rPr lang="zh-CN" altLang="en-US" sz="2800" dirty="0">
                <a:solidFill>
                  <a:schemeClr val="bg1"/>
                </a:solidFill>
                <a:latin typeface="+mn-ea"/>
              </a:rPr>
              <a:t>地址块可以表示分类</a:t>
            </a:r>
            <a:r>
              <a:rPr lang="en-US" altLang="zh-CN" sz="2800" dirty="0">
                <a:solidFill>
                  <a:schemeClr val="bg1"/>
                </a:solidFill>
                <a:latin typeface="+mn-ea"/>
              </a:rPr>
              <a:t>IP</a:t>
            </a:r>
            <a:r>
              <a:rPr lang="zh-CN" altLang="en-US" sz="2800" dirty="0">
                <a:solidFill>
                  <a:schemeClr val="bg1"/>
                </a:solidFill>
                <a:latin typeface="+mn-ea"/>
              </a:rPr>
              <a:t>的多个分类地址，这种地址的聚合称为路由聚合，又称为构造超网。</a:t>
            </a:r>
          </a:p>
        </p:txBody>
      </p:sp>
      <p:grpSp>
        <p:nvGrpSpPr>
          <p:cNvPr id="12" name="组合 11"/>
          <p:cNvGrpSpPr/>
          <p:nvPr/>
        </p:nvGrpSpPr>
        <p:grpSpPr>
          <a:xfrm>
            <a:off x="2168252" y="3766931"/>
            <a:ext cx="6935992" cy="2435087"/>
            <a:chOff x="2168252" y="4055165"/>
            <a:chExt cx="6935992" cy="2435087"/>
          </a:xfrm>
        </p:grpSpPr>
        <p:sp>
          <p:nvSpPr>
            <p:cNvPr id="5" name="云形 4"/>
            <p:cNvSpPr/>
            <p:nvPr/>
          </p:nvSpPr>
          <p:spPr>
            <a:xfrm>
              <a:off x="2693505" y="4509365"/>
              <a:ext cx="1119809" cy="59552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云形 5"/>
            <p:cNvSpPr/>
            <p:nvPr/>
          </p:nvSpPr>
          <p:spPr>
            <a:xfrm>
              <a:off x="3253409" y="5569437"/>
              <a:ext cx="1119809" cy="595521"/>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云形 6"/>
            <p:cNvSpPr/>
            <p:nvPr/>
          </p:nvSpPr>
          <p:spPr>
            <a:xfrm>
              <a:off x="4504083" y="4960047"/>
              <a:ext cx="1119809" cy="595521"/>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云形 7"/>
            <p:cNvSpPr/>
            <p:nvPr/>
          </p:nvSpPr>
          <p:spPr>
            <a:xfrm>
              <a:off x="6487277" y="4793773"/>
              <a:ext cx="1119809" cy="595521"/>
            </a:xfrm>
            <a:prstGeom prst="clou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云形 8"/>
            <p:cNvSpPr/>
            <p:nvPr/>
          </p:nvSpPr>
          <p:spPr>
            <a:xfrm>
              <a:off x="7607086" y="5539214"/>
              <a:ext cx="1119809" cy="595521"/>
            </a:xfrm>
            <a:prstGeom prst="cloud">
              <a:avLst/>
            </a:prstGeom>
            <a:solidFill>
              <a:srgbClr val="DB5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168252" y="4055165"/>
              <a:ext cx="3834983" cy="2435087"/>
            </a:xfrm>
            <a:prstGeom prst="ellipse">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314662" y="4055165"/>
              <a:ext cx="2789582" cy="2435087"/>
            </a:xfrm>
            <a:prstGeom prst="ellipse">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80207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48479" y="257410"/>
            <a:ext cx="11367770" cy="635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a:t>CIDR </a:t>
            </a:r>
            <a:r>
              <a:rPr lang="zh-CN" altLang="en-US" sz="3200" dirty="0"/>
              <a:t>地址块划分举例 </a:t>
            </a:r>
            <a:r>
              <a:rPr lang="en-US" altLang="zh-CN" sz="3200" dirty="0"/>
              <a:t>-</a:t>
            </a:r>
            <a:r>
              <a:rPr lang="zh-CN" altLang="en-US" sz="3200" dirty="0"/>
              <a:t>层次寻址</a:t>
            </a:r>
            <a:r>
              <a:rPr lang="en-US" altLang="zh-CN" sz="3200" dirty="0"/>
              <a:t>: </a:t>
            </a:r>
            <a:r>
              <a:rPr lang="zh-CN" altLang="en-US" sz="3200" dirty="0"/>
              <a:t>路由聚合</a:t>
            </a:r>
          </a:p>
        </p:txBody>
      </p:sp>
      <p:grpSp>
        <p:nvGrpSpPr>
          <p:cNvPr id="4" name="组合 3">
            <a:extLst>
              <a:ext uri="{FF2B5EF4-FFF2-40B4-BE49-F238E27FC236}">
                <a16:creationId xmlns:a16="http://schemas.microsoft.com/office/drawing/2014/main" id="{9F4FD1B6-405F-A542-E967-E425E78E59D2}"/>
              </a:ext>
            </a:extLst>
          </p:cNvPr>
          <p:cNvGrpSpPr/>
          <p:nvPr/>
        </p:nvGrpSpPr>
        <p:grpSpPr>
          <a:xfrm>
            <a:off x="1341780" y="739775"/>
            <a:ext cx="9144000" cy="6065836"/>
            <a:chOff x="1341780" y="739775"/>
            <a:chExt cx="9144000" cy="6065836"/>
          </a:xfrm>
        </p:grpSpPr>
        <p:grpSp>
          <p:nvGrpSpPr>
            <p:cNvPr id="54" name="Group 46">
              <a:extLst>
                <a:ext uri="{FF2B5EF4-FFF2-40B4-BE49-F238E27FC236}">
                  <a16:creationId xmlns:a16="http://schemas.microsoft.com/office/drawing/2014/main" id="{2F3A7114-F4A7-4D26-793B-0EC096E75E55}"/>
                </a:ext>
              </a:extLst>
            </p:cNvPr>
            <p:cNvGrpSpPr>
              <a:grpSpLocks/>
            </p:cNvGrpSpPr>
            <p:nvPr/>
          </p:nvGrpSpPr>
          <p:grpSpPr bwMode="auto">
            <a:xfrm>
              <a:off x="1500530" y="1104900"/>
              <a:ext cx="1511300" cy="738188"/>
              <a:chOff x="2592" y="1200"/>
              <a:chExt cx="2400" cy="1584"/>
            </a:xfrm>
          </p:grpSpPr>
          <p:grpSp>
            <p:nvGrpSpPr>
              <p:cNvPr id="98" name="Group 47">
                <a:extLst>
                  <a:ext uri="{FF2B5EF4-FFF2-40B4-BE49-F238E27FC236}">
                    <a16:creationId xmlns:a16="http://schemas.microsoft.com/office/drawing/2014/main" id="{FA8B01FD-9A24-33EC-6CA9-65D7516476F7}"/>
                  </a:ext>
                </a:extLst>
              </p:cNvPr>
              <p:cNvGrpSpPr>
                <a:grpSpLocks/>
              </p:cNvGrpSpPr>
              <p:nvPr/>
            </p:nvGrpSpPr>
            <p:grpSpPr bwMode="auto">
              <a:xfrm>
                <a:off x="2606" y="1231"/>
                <a:ext cx="2386" cy="1553"/>
                <a:chOff x="3134" y="1375"/>
                <a:chExt cx="2386" cy="1553"/>
              </a:xfrm>
            </p:grpSpPr>
            <p:sp>
              <p:nvSpPr>
                <p:cNvPr id="108" name="Oval 48">
                  <a:extLst>
                    <a:ext uri="{FF2B5EF4-FFF2-40B4-BE49-F238E27FC236}">
                      <a16:creationId xmlns:a16="http://schemas.microsoft.com/office/drawing/2014/main" id="{6CBFCDFA-EA7D-025D-502B-A3E8BBAD0969}"/>
                    </a:ext>
                  </a:extLst>
                </p:cNvPr>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09" name="Oval 49">
                  <a:extLst>
                    <a:ext uri="{FF2B5EF4-FFF2-40B4-BE49-F238E27FC236}">
                      <a16:creationId xmlns:a16="http://schemas.microsoft.com/office/drawing/2014/main" id="{5B2FCA85-C929-D41B-AE78-59903E1585F8}"/>
                    </a:ext>
                  </a:extLst>
                </p:cNvPr>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10" name="Oval 50">
                  <a:extLst>
                    <a:ext uri="{FF2B5EF4-FFF2-40B4-BE49-F238E27FC236}">
                      <a16:creationId xmlns:a16="http://schemas.microsoft.com/office/drawing/2014/main" id="{76B42AEF-90EE-8AA9-71E5-ABE774C893AA}"/>
                    </a:ext>
                  </a:extLst>
                </p:cNvPr>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11" name="Oval 51">
                  <a:extLst>
                    <a:ext uri="{FF2B5EF4-FFF2-40B4-BE49-F238E27FC236}">
                      <a16:creationId xmlns:a16="http://schemas.microsoft.com/office/drawing/2014/main" id="{1BD116AC-5F8D-CFC4-1092-CC030CBB1FE8}"/>
                    </a:ext>
                  </a:extLst>
                </p:cNvPr>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12" name="Oval 52">
                  <a:extLst>
                    <a:ext uri="{FF2B5EF4-FFF2-40B4-BE49-F238E27FC236}">
                      <a16:creationId xmlns:a16="http://schemas.microsoft.com/office/drawing/2014/main" id="{C50BFB18-EFF5-88CA-5D26-CD8094800B09}"/>
                    </a:ext>
                  </a:extLst>
                </p:cNvPr>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13" name="Oval 53">
                  <a:extLst>
                    <a:ext uri="{FF2B5EF4-FFF2-40B4-BE49-F238E27FC236}">
                      <a16:creationId xmlns:a16="http://schemas.microsoft.com/office/drawing/2014/main" id="{FA0DC534-C6FE-0BF4-5C03-05BBF67235C0}"/>
                    </a:ext>
                  </a:extLst>
                </p:cNvPr>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14" name="Oval 54">
                  <a:extLst>
                    <a:ext uri="{FF2B5EF4-FFF2-40B4-BE49-F238E27FC236}">
                      <a16:creationId xmlns:a16="http://schemas.microsoft.com/office/drawing/2014/main" id="{505E32CD-4A29-2A1A-F8B3-0B0A91BC6476}"/>
                    </a:ext>
                  </a:extLst>
                </p:cNvPr>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15" name="Oval 55">
                  <a:extLst>
                    <a:ext uri="{FF2B5EF4-FFF2-40B4-BE49-F238E27FC236}">
                      <a16:creationId xmlns:a16="http://schemas.microsoft.com/office/drawing/2014/main" id="{89A1A7FE-B897-9A08-C228-C8B53F9F8AB8}"/>
                    </a:ext>
                  </a:extLst>
                </p:cNvPr>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16" name="Oval 56">
                  <a:extLst>
                    <a:ext uri="{FF2B5EF4-FFF2-40B4-BE49-F238E27FC236}">
                      <a16:creationId xmlns:a16="http://schemas.microsoft.com/office/drawing/2014/main" id="{CACB5C42-FCD3-AD6D-8EDC-0A70CD55D417}"/>
                    </a:ext>
                  </a:extLst>
                </p:cNvPr>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99" name="Oval 57">
                <a:extLst>
                  <a:ext uri="{FF2B5EF4-FFF2-40B4-BE49-F238E27FC236}">
                    <a16:creationId xmlns:a16="http://schemas.microsoft.com/office/drawing/2014/main" id="{A553EDD7-A840-DC4C-477D-6ADB554D4214}"/>
                  </a:ext>
                </a:extLst>
              </p:cNvPr>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00" name="Oval 58">
                <a:extLst>
                  <a:ext uri="{FF2B5EF4-FFF2-40B4-BE49-F238E27FC236}">
                    <a16:creationId xmlns:a16="http://schemas.microsoft.com/office/drawing/2014/main" id="{E87FD7C4-52A9-6CAC-0522-481DA9D27189}"/>
                  </a:ext>
                </a:extLst>
              </p:cNvPr>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01" name="Oval 59">
                <a:extLst>
                  <a:ext uri="{FF2B5EF4-FFF2-40B4-BE49-F238E27FC236}">
                    <a16:creationId xmlns:a16="http://schemas.microsoft.com/office/drawing/2014/main" id="{316FE4DC-355C-1BEA-C438-05BA40FB8548}"/>
                  </a:ext>
                </a:extLst>
              </p:cNvPr>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02" name="Oval 60">
                <a:extLst>
                  <a:ext uri="{FF2B5EF4-FFF2-40B4-BE49-F238E27FC236}">
                    <a16:creationId xmlns:a16="http://schemas.microsoft.com/office/drawing/2014/main" id="{4511F769-1971-D2B0-B9BE-130AB2F29B78}"/>
                  </a:ext>
                </a:extLst>
              </p:cNvPr>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03" name="Oval 61">
                <a:extLst>
                  <a:ext uri="{FF2B5EF4-FFF2-40B4-BE49-F238E27FC236}">
                    <a16:creationId xmlns:a16="http://schemas.microsoft.com/office/drawing/2014/main" id="{50F76D36-0D56-C4A8-AE46-3CA7BF11EE91}"/>
                  </a:ext>
                </a:extLst>
              </p:cNvPr>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04" name="Oval 62">
                <a:extLst>
                  <a:ext uri="{FF2B5EF4-FFF2-40B4-BE49-F238E27FC236}">
                    <a16:creationId xmlns:a16="http://schemas.microsoft.com/office/drawing/2014/main" id="{AB73C0AC-8067-D2B9-C4C8-DA5981999A18}"/>
                  </a:ext>
                </a:extLst>
              </p:cNvPr>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05" name="Oval 63">
                <a:extLst>
                  <a:ext uri="{FF2B5EF4-FFF2-40B4-BE49-F238E27FC236}">
                    <a16:creationId xmlns:a16="http://schemas.microsoft.com/office/drawing/2014/main" id="{A078C0D7-9B4B-9E51-C6CF-09BFA74CB7F2}"/>
                  </a:ext>
                </a:extLst>
              </p:cNvPr>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06" name="Oval 64">
                <a:extLst>
                  <a:ext uri="{FF2B5EF4-FFF2-40B4-BE49-F238E27FC236}">
                    <a16:creationId xmlns:a16="http://schemas.microsoft.com/office/drawing/2014/main" id="{58A9D960-CF9A-4F1B-177C-42955378265A}"/>
                  </a:ext>
                </a:extLst>
              </p:cNvPr>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07" name="Oval 65">
                <a:extLst>
                  <a:ext uri="{FF2B5EF4-FFF2-40B4-BE49-F238E27FC236}">
                    <a16:creationId xmlns:a16="http://schemas.microsoft.com/office/drawing/2014/main" id="{48A0A8E3-97E7-6273-28BD-5BF03AD6B43C}"/>
                  </a:ext>
                </a:extLst>
              </p:cNvPr>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55" name="Text Box 66">
              <a:extLst>
                <a:ext uri="{FF2B5EF4-FFF2-40B4-BE49-F238E27FC236}">
                  <a16:creationId xmlns:a16="http://schemas.microsoft.com/office/drawing/2014/main" id="{AD060F2A-B3B8-8B10-2118-0A5E09DEE753}"/>
                </a:ext>
              </a:extLst>
            </p:cNvPr>
            <p:cNvSpPr txBox="1">
              <a:spLocks noChangeArrowheads="1"/>
            </p:cNvSpPr>
            <p:nvPr/>
          </p:nvSpPr>
          <p:spPr bwMode="auto">
            <a:xfrm>
              <a:off x="1737068" y="1212850"/>
              <a:ext cx="1261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400" b="1" dirty="0">
                  <a:solidFill>
                    <a:srgbClr val="000066"/>
                  </a:solidFill>
                  <a:ea typeface="黑体" panose="02010609060101010101" pitchFamily="49" charset="-122"/>
                </a:rPr>
                <a:t>Internet</a:t>
              </a:r>
              <a:endParaRPr kumimoji="1" lang="zh-CN" altLang="en-US" sz="2400" b="1" dirty="0">
                <a:solidFill>
                  <a:srgbClr val="000066"/>
                </a:solidFill>
                <a:ea typeface="黑体" panose="02010609060101010101" pitchFamily="49" charset="-122"/>
              </a:endParaRPr>
            </a:p>
          </p:txBody>
        </p:sp>
        <p:sp>
          <p:nvSpPr>
            <p:cNvPr id="56" name="Oval 67">
              <a:extLst>
                <a:ext uri="{FF2B5EF4-FFF2-40B4-BE49-F238E27FC236}">
                  <a16:creationId xmlns:a16="http://schemas.microsoft.com/office/drawing/2014/main" id="{6EB8A527-345F-5AA6-0EBF-11F125D65397}"/>
                </a:ext>
              </a:extLst>
            </p:cNvPr>
            <p:cNvSpPr>
              <a:spLocks noChangeArrowheads="1"/>
            </p:cNvSpPr>
            <p:nvPr/>
          </p:nvSpPr>
          <p:spPr bwMode="auto">
            <a:xfrm>
              <a:off x="4918418" y="957263"/>
              <a:ext cx="2625725" cy="958850"/>
            </a:xfrm>
            <a:prstGeom prst="ellipse">
              <a:avLst/>
            </a:prstGeom>
            <a:solidFill>
              <a:srgbClr val="3399FF"/>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57" name="Oval 68">
              <a:extLst>
                <a:ext uri="{FF2B5EF4-FFF2-40B4-BE49-F238E27FC236}">
                  <a16:creationId xmlns:a16="http://schemas.microsoft.com/office/drawing/2014/main" id="{C85ED99B-2D71-62FE-97AE-7644DB692C28}"/>
                </a:ext>
              </a:extLst>
            </p:cNvPr>
            <p:cNvSpPr>
              <a:spLocks noChangeArrowheads="1"/>
            </p:cNvSpPr>
            <p:nvPr/>
          </p:nvSpPr>
          <p:spPr bwMode="auto">
            <a:xfrm>
              <a:off x="5475630" y="1104900"/>
              <a:ext cx="1671638" cy="665163"/>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58" name="Text Box 69">
              <a:extLst>
                <a:ext uri="{FF2B5EF4-FFF2-40B4-BE49-F238E27FC236}">
                  <a16:creationId xmlns:a16="http://schemas.microsoft.com/office/drawing/2014/main" id="{E92629FC-3AC0-E9CF-C6F2-40665DFBBAC1}"/>
                </a:ext>
              </a:extLst>
            </p:cNvPr>
            <p:cNvSpPr txBox="1">
              <a:spLocks noChangeArrowheads="1"/>
            </p:cNvSpPr>
            <p:nvPr/>
          </p:nvSpPr>
          <p:spPr bwMode="auto">
            <a:xfrm>
              <a:off x="5561355" y="125253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solidFill>
                    <a:srgbClr val="000066"/>
                  </a:solidFill>
                  <a:ea typeface="黑体" panose="02010609060101010101" pitchFamily="49" charset="-122"/>
                </a:rPr>
                <a:t>206.0.68.0/22</a:t>
              </a:r>
            </a:p>
          </p:txBody>
        </p:sp>
        <p:sp>
          <p:nvSpPr>
            <p:cNvPr id="66" name="Text Box 70">
              <a:extLst>
                <a:ext uri="{FF2B5EF4-FFF2-40B4-BE49-F238E27FC236}">
                  <a16:creationId xmlns:a16="http://schemas.microsoft.com/office/drawing/2014/main" id="{7D054F67-4534-FBE5-3B39-BEEA86664880}"/>
                </a:ext>
              </a:extLst>
            </p:cNvPr>
            <p:cNvSpPr txBox="1">
              <a:spLocks noChangeArrowheads="1"/>
            </p:cNvSpPr>
            <p:nvPr/>
          </p:nvSpPr>
          <p:spPr bwMode="auto">
            <a:xfrm>
              <a:off x="3330918" y="103028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dirty="0">
                  <a:solidFill>
                    <a:srgbClr val="000066"/>
                  </a:solidFill>
                  <a:ea typeface="黑体" panose="02010609060101010101" pitchFamily="49" charset="-122"/>
                </a:rPr>
                <a:t>206.0.64.0/18</a:t>
              </a:r>
            </a:p>
          </p:txBody>
        </p:sp>
        <p:sp>
          <p:nvSpPr>
            <p:cNvPr id="67" name="AutoShape 71">
              <a:extLst>
                <a:ext uri="{FF2B5EF4-FFF2-40B4-BE49-F238E27FC236}">
                  <a16:creationId xmlns:a16="http://schemas.microsoft.com/office/drawing/2014/main" id="{9F6A575A-D2B2-EBC7-BCCD-3E4968FE16FA}"/>
                </a:ext>
              </a:extLst>
            </p:cNvPr>
            <p:cNvSpPr>
              <a:spLocks noChangeArrowheads="1"/>
            </p:cNvSpPr>
            <p:nvPr/>
          </p:nvSpPr>
          <p:spPr bwMode="auto">
            <a:xfrm rot="10800000">
              <a:off x="3091205" y="1344613"/>
              <a:ext cx="1749425" cy="220662"/>
            </a:xfrm>
            <a:prstGeom prst="leftArrow">
              <a:avLst>
                <a:gd name="adj1" fmla="val 50000"/>
                <a:gd name="adj2" fmla="val 198202"/>
              </a:avLst>
            </a:prstGeom>
            <a:solidFill>
              <a:srgbClr val="FF0000"/>
            </a:solidFill>
            <a:ln w="9525">
              <a:solidFill>
                <a:srgbClr val="FF0000"/>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68" name="Text Box 72">
              <a:extLst>
                <a:ext uri="{FF2B5EF4-FFF2-40B4-BE49-F238E27FC236}">
                  <a16:creationId xmlns:a16="http://schemas.microsoft.com/office/drawing/2014/main" id="{D336AD24-B030-978B-4663-EDCD34EB29C8}"/>
                </a:ext>
              </a:extLst>
            </p:cNvPr>
            <p:cNvSpPr txBox="1">
              <a:spLocks noChangeArrowheads="1"/>
            </p:cNvSpPr>
            <p:nvPr/>
          </p:nvSpPr>
          <p:spPr bwMode="auto">
            <a:xfrm>
              <a:off x="4761255" y="739775"/>
              <a:ext cx="658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400" b="1">
                  <a:solidFill>
                    <a:srgbClr val="000066"/>
                  </a:solidFill>
                  <a:ea typeface="黑体" panose="02010609060101010101" pitchFamily="49" charset="-122"/>
                </a:rPr>
                <a:t>ISP</a:t>
              </a:r>
            </a:p>
          </p:txBody>
        </p:sp>
        <p:sp>
          <p:nvSpPr>
            <p:cNvPr id="69" name="Text Box 73">
              <a:extLst>
                <a:ext uri="{FF2B5EF4-FFF2-40B4-BE49-F238E27FC236}">
                  <a16:creationId xmlns:a16="http://schemas.microsoft.com/office/drawing/2014/main" id="{34201B61-5A74-8CDC-D8CD-DAEBD29E74C8}"/>
                </a:ext>
              </a:extLst>
            </p:cNvPr>
            <p:cNvSpPr txBox="1">
              <a:spLocks noChangeArrowheads="1"/>
            </p:cNvSpPr>
            <p:nvPr/>
          </p:nvSpPr>
          <p:spPr bwMode="auto">
            <a:xfrm>
              <a:off x="7663137" y="811213"/>
              <a:ext cx="1103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400" b="1" dirty="0">
                  <a:solidFill>
                    <a:srgbClr val="000066"/>
                  </a:solidFill>
                  <a:ea typeface="黑体" panose="02010609060101010101" pitchFamily="49" charset="-122"/>
                </a:rPr>
                <a:t>X </a:t>
              </a:r>
              <a:r>
                <a:rPr kumimoji="1" lang="zh-CN" altLang="en-US" sz="2400" b="1" dirty="0">
                  <a:solidFill>
                    <a:srgbClr val="000066"/>
                  </a:solidFill>
                  <a:ea typeface="黑体" panose="02010609060101010101" pitchFamily="49" charset="-122"/>
                </a:rPr>
                <a:t>大学</a:t>
              </a:r>
              <a:endParaRPr kumimoji="1" lang="en-US" altLang="zh-CN" sz="2400" b="1" dirty="0">
                <a:solidFill>
                  <a:srgbClr val="000066"/>
                </a:solidFill>
                <a:ea typeface="黑体" panose="02010609060101010101" pitchFamily="49" charset="-122"/>
              </a:endParaRPr>
            </a:p>
          </p:txBody>
        </p:sp>
        <p:sp>
          <p:nvSpPr>
            <p:cNvPr id="70" name="Line 74">
              <a:extLst>
                <a:ext uri="{FF2B5EF4-FFF2-40B4-BE49-F238E27FC236}">
                  <a16:creationId xmlns:a16="http://schemas.microsoft.com/office/drawing/2014/main" id="{37E01BB0-FF97-C04D-8977-32E3AF7D23AF}"/>
                </a:ext>
              </a:extLst>
            </p:cNvPr>
            <p:cNvSpPr>
              <a:spLocks noChangeShapeType="1"/>
            </p:cNvSpPr>
            <p:nvPr/>
          </p:nvSpPr>
          <p:spPr bwMode="auto">
            <a:xfrm flipV="1">
              <a:off x="6966915" y="1104900"/>
              <a:ext cx="636588" cy="2206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Text Box 75">
              <a:extLst>
                <a:ext uri="{FF2B5EF4-FFF2-40B4-BE49-F238E27FC236}">
                  <a16:creationId xmlns:a16="http://schemas.microsoft.com/office/drawing/2014/main" id="{08E8621F-89D7-9FF1-2D6E-175CFD8EDDF7}"/>
                </a:ext>
              </a:extLst>
            </p:cNvPr>
            <p:cNvSpPr txBox="1">
              <a:spLocks noChangeArrowheads="1"/>
            </p:cNvSpPr>
            <p:nvPr/>
          </p:nvSpPr>
          <p:spPr bwMode="auto">
            <a:xfrm>
              <a:off x="3097068" y="3794066"/>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b="1" dirty="0">
                  <a:solidFill>
                    <a:srgbClr val="000066"/>
                  </a:solidFill>
                  <a:ea typeface="黑体" panose="02010609060101010101" pitchFamily="49" charset="-122"/>
                </a:rPr>
                <a:t>软件学院</a:t>
              </a:r>
            </a:p>
          </p:txBody>
        </p:sp>
        <p:sp>
          <p:nvSpPr>
            <p:cNvPr id="72" name="Text Box 76">
              <a:extLst>
                <a:ext uri="{FF2B5EF4-FFF2-40B4-BE49-F238E27FC236}">
                  <a16:creationId xmlns:a16="http://schemas.microsoft.com/office/drawing/2014/main" id="{BA94DB7F-C9AA-3AD8-0590-3EF39869B598}"/>
                </a:ext>
              </a:extLst>
            </p:cNvPr>
            <p:cNvSpPr txBox="1">
              <a:spLocks noChangeArrowheads="1"/>
            </p:cNvSpPr>
            <p:nvPr/>
          </p:nvSpPr>
          <p:spPr bwMode="auto">
            <a:xfrm>
              <a:off x="5863417" y="3700432"/>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b="1" dirty="0">
                  <a:solidFill>
                    <a:srgbClr val="000066"/>
                  </a:solidFill>
                  <a:ea typeface="黑体" panose="02010609060101010101" pitchFamily="49" charset="-122"/>
                </a:rPr>
                <a:t>电工学院</a:t>
              </a:r>
            </a:p>
          </p:txBody>
        </p:sp>
        <p:sp>
          <p:nvSpPr>
            <p:cNvPr id="73" name="Text Box 77">
              <a:extLst>
                <a:ext uri="{FF2B5EF4-FFF2-40B4-BE49-F238E27FC236}">
                  <a16:creationId xmlns:a16="http://schemas.microsoft.com/office/drawing/2014/main" id="{55833999-BF9A-7F8B-0FE9-0FD43F9C86A2}"/>
                </a:ext>
              </a:extLst>
            </p:cNvPr>
            <p:cNvSpPr txBox="1">
              <a:spLocks noChangeArrowheads="1"/>
            </p:cNvSpPr>
            <p:nvPr/>
          </p:nvSpPr>
          <p:spPr bwMode="auto">
            <a:xfrm>
              <a:off x="7339355" y="3419172"/>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b="1" dirty="0">
                  <a:solidFill>
                    <a:srgbClr val="000066"/>
                  </a:solidFill>
                  <a:ea typeface="黑体" panose="02010609060101010101" pitchFamily="49" charset="-122"/>
                </a:rPr>
                <a:t>经管学院</a:t>
              </a:r>
            </a:p>
          </p:txBody>
        </p:sp>
        <p:sp>
          <p:nvSpPr>
            <p:cNvPr id="74" name="Text Box 78">
              <a:extLst>
                <a:ext uri="{FF2B5EF4-FFF2-40B4-BE49-F238E27FC236}">
                  <a16:creationId xmlns:a16="http://schemas.microsoft.com/office/drawing/2014/main" id="{FF89BF4D-8D9C-B72C-2E35-DAF6C675C844}"/>
                </a:ext>
              </a:extLst>
            </p:cNvPr>
            <p:cNvSpPr txBox="1">
              <a:spLocks noChangeArrowheads="1"/>
            </p:cNvSpPr>
            <p:nvPr/>
          </p:nvSpPr>
          <p:spPr bwMode="auto">
            <a:xfrm>
              <a:off x="9226893" y="342900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b="1" dirty="0">
                  <a:solidFill>
                    <a:srgbClr val="000066"/>
                  </a:solidFill>
                  <a:ea typeface="黑体" panose="02010609060101010101" pitchFamily="49" charset="-122"/>
                </a:rPr>
                <a:t>艺术学院</a:t>
              </a:r>
            </a:p>
          </p:txBody>
        </p:sp>
        <p:sp>
          <p:nvSpPr>
            <p:cNvPr id="75" name="AutoShape 79">
              <a:extLst>
                <a:ext uri="{FF2B5EF4-FFF2-40B4-BE49-F238E27FC236}">
                  <a16:creationId xmlns:a16="http://schemas.microsoft.com/office/drawing/2014/main" id="{451CF384-8C37-6411-3BB7-376EFED7731F}"/>
                </a:ext>
              </a:extLst>
            </p:cNvPr>
            <p:cNvSpPr>
              <a:spLocks noChangeArrowheads="1"/>
            </p:cNvSpPr>
            <p:nvPr/>
          </p:nvSpPr>
          <p:spPr bwMode="auto">
            <a:xfrm rot="12423941">
              <a:off x="6802780" y="2012950"/>
              <a:ext cx="2503488" cy="173038"/>
            </a:xfrm>
            <a:prstGeom prst="leftArrow">
              <a:avLst>
                <a:gd name="adj1" fmla="val 27083"/>
                <a:gd name="adj2" fmla="val 410994"/>
              </a:avLst>
            </a:prstGeom>
            <a:solidFill>
              <a:srgbClr val="66CCFF"/>
            </a:solidFill>
            <a:ln w="9525">
              <a:solidFill>
                <a:srgbClr val="333399"/>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76" name="Oval 80">
              <a:extLst>
                <a:ext uri="{FF2B5EF4-FFF2-40B4-BE49-F238E27FC236}">
                  <a16:creationId xmlns:a16="http://schemas.microsoft.com/office/drawing/2014/main" id="{93439C48-8A63-EBA2-5DBB-657E29B99B90}"/>
                </a:ext>
              </a:extLst>
            </p:cNvPr>
            <p:cNvSpPr>
              <a:spLocks noChangeArrowheads="1"/>
            </p:cNvSpPr>
            <p:nvPr/>
          </p:nvSpPr>
          <p:spPr bwMode="auto">
            <a:xfrm>
              <a:off x="8498230" y="2579688"/>
              <a:ext cx="1987550" cy="887412"/>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77" name="Text Box 81">
              <a:extLst>
                <a:ext uri="{FF2B5EF4-FFF2-40B4-BE49-F238E27FC236}">
                  <a16:creationId xmlns:a16="http://schemas.microsoft.com/office/drawing/2014/main" id="{FC7CAEEE-887D-9466-B229-5B5A4A13C571}"/>
                </a:ext>
              </a:extLst>
            </p:cNvPr>
            <p:cNvSpPr txBox="1">
              <a:spLocks noChangeArrowheads="1"/>
            </p:cNvSpPr>
            <p:nvPr/>
          </p:nvSpPr>
          <p:spPr bwMode="auto">
            <a:xfrm>
              <a:off x="8577605" y="2733675"/>
              <a:ext cx="1674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dirty="0">
                  <a:solidFill>
                    <a:srgbClr val="000066"/>
                  </a:solidFill>
                  <a:ea typeface="黑体" panose="02010609060101010101" pitchFamily="49" charset="-122"/>
                </a:rPr>
                <a:t>206.0.71.128/26</a:t>
              </a:r>
            </a:p>
            <a:p>
              <a:pPr eaLnBrk="1" hangingPunct="1">
                <a:spcBef>
                  <a:spcPct val="0"/>
                </a:spcBef>
                <a:buClrTx/>
                <a:buFontTx/>
                <a:buNone/>
              </a:pPr>
              <a:r>
                <a:rPr kumimoji="1" lang="en-US" altLang="zh-CN" sz="1800" b="1" dirty="0">
                  <a:solidFill>
                    <a:srgbClr val="000066"/>
                  </a:solidFill>
                  <a:ea typeface="黑体" panose="02010609060101010101" pitchFamily="49" charset="-122"/>
                </a:rPr>
                <a:t>206.0.71.192/26</a:t>
              </a:r>
            </a:p>
          </p:txBody>
        </p:sp>
        <p:sp>
          <p:nvSpPr>
            <p:cNvPr id="78" name="AutoShape 82">
              <a:extLst>
                <a:ext uri="{FF2B5EF4-FFF2-40B4-BE49-F238E27FC236}">
                  <a16:creationId xmlns:a16="http://schemas.microsoft.com/office/drawing/2014/main" id="{E63B6D30-090E-A93C-200A-F8CC24CBE0BB}"/>
                </a:ext>
              </a:extLst>
            </p:cNvPr>
            <p:cNvSpPr>
              <a:spLocks noChangeArrowheads="1"/>
            </p:cNvSpPr>
            <p:nvPr/>
          </p:nvSpPr>
          <p:spPr bwMode="auto">
            <a:xfrm rot="19670696">
              <a:off x="3138830" y="2108200"/>
              <a:ext cx="2674938" cy="184150"/>
            </a:xfrm>
            <a:prstGeom prst="leftArrow">
              <a:avLst>
                <a:gd name="adj1" fmla="val 27083"/>
                <a:gd name="adj2" fmla="val 412642"/>
              </a:avLst>
            </a:prstGeom>
            <a:solidFill>
              <a:srgbClr val="66CCFF"/>
            </a:solidFill>
            <a:ln w="9525">
              <a:solidFill>
                <a:srgbClr val="333399"/>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79" name="Oval 83">
              <a:extLst>
                <a:ext uri="{FF2B5EF4-FFF2-40B4-BE49-F238E27FC236}">
                  <a16:creationId xmlns:a16="http://schemas.microsoft.com/office/drawing/2014/main" id="{94951D09-2011-24F3-87F7-17480CC2297B}"/>
                </a:ext>
              </a:extLst>
            </p:cNvPr>
            <p:cNvSpPr>
              <a:spLocks noChangeArrowheads="1"/>
            </p:cNvSpPr>
            <p:nvPr/>
          </p:nvSpPr>
          <p:spPr bwMode="auto">
            <a:xfrm>
              <a:off x="1341780" y="2579688"/>
              <a:ext cx="2384425" cy="140335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80" name="Text Box 84">
              <a:extLst>
                <a:ext uri="{FF2B5EF4-FFF2-40B4-BE49-F238E27FC236}">
                  <a16:creationId xmlns:a16="http://schemas.microsoft.com/office/drawing/2014/main" id="{B8EBE9FD-2C95-EE22-CAD7-8F15E9CA1384}"/>
                </a:ext>
              </a:extLst>
            </p:cNvPr>
            <p:cNvSpPr txBox="1">
              <a:spLocks noChangeArrowheads="1"/>
            </p:cNvSpPr>
            <p:nvPr/>
          </p:nvSpPr>
          <p:spPr bwMode="auto">
            <a:xfrm>
              <a:off x="1738655" y="2682875"/>
              <a:ext cx="1676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solidFill>
                    <a:srgbClr val="000066"/>
                  </a:solidFill>
                  <a:ea typeface="黑体" panose="02010609060101010101" pitchFamily="49" charset="-122"/>
                </a:rPr>
                <a:t>206.0.68.0/25</a:t>
              </a:r>
            </a:p>
            <a:p>
              <a:pPr eaLnBrk="1" hangingPunct="1">
                <a:spcBef>
                  <a:spcPct val="0"/>
                </a:spcBef>
                <a:buClrTx/>
                <a:buFontTx/>
                <a:buNone/>
              </a:pPr>
              <a:r>
                <a:rPr kumimoji="1" lang="en-US" altLang="zh-CN" sz="1800" b="1">
                  <a:solidFill>
                    <a:srgbClr val="000066"/>
                  </a:solidFill>
                  <a:ea typeface="黑体" panose="02010609060101010101" pitchFamily="49" charset="-122"/>
                </a:rPr>
                <a:t>206.0.68.128/25</a:t>
              </a:r>
            </a:p>
            <a:p>
              <a:pPr eaLnBrk="1" hangingPunct="1">
                <a:spcBef>
                  <a:spcPct val="0"/>
                </a:spcBef>
                <a:buClrTx/>
                <a:buFontTx/>
                <a:buNone/>
              </a:pPr>
              <a:r>
                <a:rPr kumimoji="1" lang="en-US" altLang="zh-CN" sz="1800" b="1">
                  <a:solidFill>
                    <a:srgbClr val="000066"/>
                  </a:solidFill>
                  <a:ea typeface="黑体" panose="02010609060101010101" pitchFamily="49" charset="-122"/>
                </a:rPr>
                <a:t>206.0.69.0/25</a:t>
              </a:r>
            </a:p>
            <a:p>
              <a:pPr eaLnBrk="1" hangingPunct="1">
                <a:spcBef>
                  <a:spcPct val="0"/>
                </a:spcBef>
                <a:buClrTx/>
                <a:buFontTx/>
                <a:buNone/>
              </a:pPr>
              <a:r>
                <a:rPr kumimoji="1" lang="en-US" altLang="zh-CN" sz="1800" b="1">
                  <a:solidFill>
                    <a:srgbClr val="000066"/>
                  </a:solidFill>
                  <a:ea typeface="黑体" panose="02010609060101010101" pitchFamily="49" charset="-122"/>
                </a:rPr>
                <a:t>206.0.69.128/25</a:t>
              </a:r>
            </a:p>
          </p:txBody>
        </p:sp>
        <p:sp>
          <p:nvSpPr>
            <p:cNvPr id="81" name="AutoShape 85">
              <a:extLst>
                <a:ext uri="{FF2B5EF4-FFF2-40B4-BE49-F238E27FC236}">
                  <a16:creationId xmlns:a16="http://schemas.microsoft.com/office/drawing/2014/main" id="{58F7FCD9-35ED-BB62-F82D-8D76EE21412C}"/>
                </a:ext>
              </a:extLst>
            </p:cNvPr>
            <p:cNvSpPr>
              <a:spLocks noChangeArrowheads="1"/>
            </p:cNvSpPr>
            <p:nvPr/>
          </p:nvSpPr>
          <p:spPr bwMode="auto">
            <a:xfrm rot="18290918">
              <a:off x="5090661" y="2032795"/>
              <a:ext cx="1400175" cy="150812"/>
            </a:xfrm>
            <a:prstGeom prst="leftArrow">
              <a:avLst>
                <a:gd name="adj1" fmla="val 27083"/>
                <a:gd name="adj2" fmla="val 263741"/>
              </a:avLst>
            </a:prstGeom>
            <a:solidFill>
              <a:srgbClr val="66CCFF"/>
            </a:solidFill>
            <a:ln w="9525">
              <a:solidFill>
                <a:srgbClr val="333399"/>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82" name="Oval 86">
              <a:extLst>
                <a:ext uri="{FF2B5EF4-FFF2-40B4-BE49-F238E27FC236}">
                  <a16:creationId xmlns:a16="http://schemas.microsoft.com/office/drawing/2014/main" id="{E5FDD4BD-B81D-EEA0-FFBA-AA57BB32FDD9}"/>
                </a:ext>
              </a:extLst>
            </p:cNvPr>
            <p:cNvSpPr>
              <a:spLocks noChangeArrowheads="1"/>
            </p:cNvSpPr>
            <p:nvPr/>
          </p:nvSpPr>
          <p:spPr bwMode="auto">
            <a:xfrm>
              <a:off x="3886543" y="2579688"/>
              <a:ext cx="2384425" cy="140335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83" name="Text Box 87">
              <a:extLst>
                <a:ext uri="{FF2B5EF4-FFF2-40B4-BE49-F238E27FC236}">
                  <a16:creationId xmlns:a16="http://schemas.microsoft.com/office/drawing/2014/main" id="{F33E3BD9-09D8-284E-9491-EBAC4DA29318}"/>
                </a:ext>
              </a:extLst>
            </p:cNvPr>
            <p:cNvSpPr txBox="1">
              <a:spLocks noChangeArrowheads="1"/>
            </p:cNvSpPr>
            <p:nvPr/>
          </p:nvSpPr>
          <p:spPr bwMode="auto">
            <a:xfrm>
              <a:off x="4283418" y="2682875"/>
              <a:ext cx="1676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solidFill>
                    <a:srgbClr val="000066"/>
                  </a:solidFill>
                  <a:ea typeface="黑体" panose="02010609060101010101" pitchFamily="49" charset="-122"/>
                </a:rPr>
                <a:t>206.0.70.0/26</a:t>
              </a:r>
            </a:p>
            <a:p>
              <a:pPr eaLnBrk="1" hangingPunct="1">
                <a:spcBef>
                  <a:spcPct val="0"/>
                </a:spcBef>
                <a:buClrTx/>
                <a:buFontTx/>
                <a:buNone/>
              </a:pPr>
              <a:r>
                <a:rPr kumimoji="1" lang="en-US" altLang="zh-CN" sz="1800" b="1">
                  <a:solidFill>
                    <a:srgbClr val="000066"/>
                  </a:solidFill>
                  <a:ea typeface="黑体" panose="02010609060101010101" pitchFamily="49" charset="-122"/>
                </a:rPr>
                <a:t>206.0.70.64/26</a:t>
              </a:r>
            </a:p>
            <a:p>
              <a:pPr eaLnBrk="1" hangingPunct="1">
                <a:spcBef>
                  <a:spcPct val="0"/>
                </a:spcBef>
                <a:buClrTx/>
                <a:buFontTx/>
                <a:buNone/>
              </a:pPr>
              <a:r>
                <a:rPr kumimoji="1" lang="en-US" altLang="zh-CN" sz="1800" b="1">
                  <a:solidFill>
                    <a:srgbClr val="000066"/>
                  </a:solidFill>
                  <a:ea typeface="黑体" panose="02010609060101010101" pitchFamily="49" charset="-122"/>
                </a:rPr>
                <a:t>206.0.70.128/26</a:t>
              </a:r>
            </a:p>
            <a:p>
              <a:pPr eaLnBrk="1" hangingPunct="1">
                <a:spcBef>
                  <a:spcPct val="0"/>
                </a:spcBef>
                <a:buClrTx/>
                <a:buFontTx/>
                <a:buNone/>
              </a:pPr>
              <a:r>
                <a:rPr kumimoji="1" lang="en-US" altLang="zh-CN" sz="1800" b="1">
                  <a:solidFill>
                    <a:srgbClr val="000066"/>
                  </a:solidFill>
                  <a:ea typeface="黑体" panose="02010609060101010101" pitchFamily="49" charset="-122"/>
                </a:rPr>
                <a:t>206.0.70.192/26</a:t>
              </a:r>
            </a:p>
          </p:txBody>
        </p:sp>
        <p:sp>
          <p:nvSpPr>
            <p:cNvPr id="84" name="Text Box 89">
              <a:extLst>
                <a:ext uri="{FF2B5EF4-FFF2-40B4-BE49-F238E27FC236}">
                  <a16:creationId xmlns:a16="http://schemas.microsoft.com/office/drawing/2014/main" id="{5302307F-EF58-29C3-B137-BA3B0413D8F4}"/>
                </a:ext>
              </a:extLst>
            </p:cNvPr>
            <p:cNvSpPr txBox="1">
              <a:spLocks noChangeArrowheads="1"/>
            </p:cNvSpPr>
            <p:nvPr/>
          </p:nvSpPr>
          <p:spPr bwMode="auto">
            <a:xfrm>
              <a:off x="4777130" y="197485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ea typeface="黑体" panose="02010609060101010101" pitchFamily="49" charset="-122"/>
                </a:rPr>
                <a:t>206.0.70.0/24</a:t>
              </a:r>
            </a:p>
          </p:txBody>
        </p:sp>
        <p:sp>
          <p:nvSpPr>
            <p:cNvPr id="85" name="AutoShape 90">
              <a:extLst>
                <a:ext uri="{FF2B5EF4-FFF2-40B4-BE49-F238E27FC236}">
                  <a16:creationId xmlns:a16="http://schemas.microsoft.com/office/drawing/2014/main" id="{B2A771D4-E3E3-DEB7-C137-1AA9AEA0E852}"/>
                </a:ext>
              </a:extLst>
            </p:cNvPr>
            <p:cNvSpPr>
              <a:spLocks noChangeArrowheads="1"/>
            </p:cNvSpPr>
            <p:nvPr/>
          </p:nvSpPr>
          <p:spPr bwMode="auto">
            <a:xfrm rot="3505033" flipH="1">
              <a:off x="6249537" y="1997869"/>
              <a:ext cx="1246187" cy="174625"/>
            </a:xfrm>
            <a:prstGeom prst="leftArrow">
              <a:avLst>
                <a:gd name="adj1" fmla="val 27083"/>
                <a:gd name="adj2" fmla="val 202726"/>
              </a:avLst>
            </a:prstGeom>
            <a:solidFill>
              <a:srgbClr val="66CCFF"/>
            </a:solidFill>
            <a:ln w="9525">
              <a:solidFill>
                <a:srgbClr val="333399"/>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86" name="Oval 93">
              <a:extLst>
                <a:ext uri="{FF2B5EF4-FFF2-40B4-BE49-F238E27FC236}">
                  <a16:creationId xmlns:a16="http://schemas.microsoft.com/office/drawing/2014/main" id="{C2F41AC2-68B8-8633-70B0-A20CEA0C7055}"/>
                </a:ext>
              </a:extLst>
            </p:cNvPr>
            <p:cNvSpPr>
              <a:spLocks noChangeArrowheads="1"/>
            </p:cNvSpPr>
            <p:nvPr/>
          </p:nvSpPr>
          <p:spPr bwMode="auto">
            <a:xfrm>
              <a:off x="6351930" y="2579688"/>
              <a:ext cx="1987550" cy="887412"/>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87" name="Text Box 94">
              <a:extLst>
                <a:ext uri="{FF2B5EF4-FFF2-40B4-BE49-F238E27FC236}">
                  <a16:creationId xmlns:a16="http://schemas.microsoft.com/office/drawing/2014/main" id="{9C546814-868C-F903-2282-286817ECA5A0}"/>
                </a:ext>
              </a:extLst>
            </p:cNvPr>
            <p:cNvSpPr txBox="1">
              <a:spLocks noChangeArrowheads="1"/>
            </p:cNvSpPr>
            <p:nvPr/>
          </p:nvSpPr>
          <p:spPr bwMode="auto">
            <a:xfrm>
              <a:off x="6510680" y="2733675"/>
              <a:ext cx="1562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dirty="0">
                  <a:solidFill>
                    <a:srgbClr val="000066"/>
                  </a:solidFill>
                  <a:ea typeface="黑体" panose="02010609060101010101" pitchFamily="49" charset="-122"/>
                </a:rPr>
                <a:t>206.0.71.0/26</a:t>
              </a:r>
            </a:p>
            <a:p>
              <a:pPr eaLnBrk="1" hangingPunct="1">
                <a:spcBef>
                  <a:spcPct val="0"/>
                </a:spcBef>
                <a:buClrTx/>
                <a:buFontTx/>
                <a:buNone/>
              </a:pPr>
              <a:r>
                <a:rPr kumimoji="1" lang="en-US" altLang="zh-CN" sz="1800" b="1" dirty="0">
                  <a:solidFill>
                    <a:srgbClr val="000066"/>
                  </a:solidFill>
                  <a:ea typeface="黑体" panose="02010609060101010101" pitchFamily="49" charset="-122"/>
                </a:rPr>
                <a:t>206.0.71.64/26</a:t>
              </a:r>
            </a:p>
          </p:txBody>
        </p:sp>
        <p:sp>
          <p:nvSpPr>
            <p:cNvPr id="88" name="Text Box 96">
              <a:extLst>
                <a:ext uri="{FF2B5EF4-FFF2-40B4-BE49-F238E27FC236}">
                  <a16:creationId xmlns:a16="http://schemas.microsoft.com/office/drawing/2014/main" id="{CBBAF1D5-7DCC-0CBA-6320-9AED17A51467}"/>
                </a:ext>
              </a:extLst>
            </p:cNvPr>
            <p:cNvSpPr txBox="1">
              <a:spLocks noChangeArrowheads="1"/>
            </p:cNvSpPr>
            <p:nvPr/>
          </p:nvSpPr>
          <p:spPr bwMode="auto">
            <a:xfrm>
              <a:off x="7880693" y="175260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ea typeface="黑体" panose="02010609060101010101" pitchFamily="49" charset="-122"/>
                </a:rPr>
                <a:t>206.0.71.128/25</a:t>
              </a:r>
            </a:p>
          </p:txBody>
        </p:sp>
        <p:sp>
          <p:nvSpPr>
            <p:cNvPr id="89" name="Text Box 98">
              <a:extLst>
                <a:ext uri="{FF2B5EF4-FFF2-40B4-BE49-F238E27FC236}">
                  <a16:creationId xmlns:a16="http://schemas.microsoft.com/office/drawing/2014/main" id="{32FF6E4B-6EA7-D779-370D-16831D157BD1}"/>
                </a:ext>
              </a:extLst>
            </p:cNvPr>
            <p:cNvSpPr txBox="1">
              <a:spLocks noChangeArrowheads="1"/>
            </p:cNvSpPr>
            <p:nvPr/>
          </p:nvSpPr>
          <p:spPr bwMode="auto">
            <a:xfrm>
              <a:off x="3026118" y="19431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ea typeface="黑体" panose="02010609060101010101" pitchFamily="49" charset="-122"/>
                </a:rPr>
                <a:t>206.0.68.0/23</a:t>
              </a:r>
            </a:p>
          </p:txBody>
        </p:sp>
        <p:grpSp>
          <p:nvGrpSpPr>
            <p:cNvPr id="90" name="组合 89">
              <a:extLst>
                <a:ext uri="{FF2B5EF4-FFF2-40B4-BE49-F238E27FC236}">
                  <a16:creationId xmlns:a16="http://schemas.microsoft.com/office/drawing/2014/main" id="{D41199CF-1BD2-5AB1-3614-C3D30B979F86}"/>
                </a:ext>
              </a:extLst>
            </p:cNvPr>
            <p:cNvGrpSpPr/>
            <p:nvPr/>
          </p:nvGrpSpPr>
          <p:grpSpPr>
            <a:xfrm>
              <a:off x="2367305" y="4333874"/>
              <a:ext cx="7189788" cy="2471737"/>
              <a:chOff x="920750" y="4221163"/>
              <a:chExt cx="7189788" cy="2471737"/>
            </a:xfrm>
          </p:grpSpPr>
          <p:sp>
            <p:nvSpPr>
              <p:cNvPr id="92" name="Rectangle 45">
                <a:extLst>
                  <a:ext uri="{FF2B5EF4-FFF2-40B4-BE49-F238E27FC236}">
                    <a16:creationId xmlns:a16="http://schemas.microsoft.com/office/drawing/2014/main" id="{070B5FBC-F756-F772-3B19-869D7813D114}"/>
                  </a:ext>
                </a:extLst>
              </p:cNvPr>
              <p:cNvSpPr>
                <a:spLocks noChangeArrowheads="1"/>
              </p:cNvSpPr>
              <p:nvPr/>
            </p:nvSpPr>
            <p:spPr bwMode="auto">
              <a:xfrm>
                <a:off x="966788" y="4238625"/>
                <a:ext cx="6946900" cy="2390775"/>
              </a:xfrm>
              <a:prstGeom prst="rect">
                <a:avLst/>
              </a:prstGeom>
              <a:solidFill>
                <a:srgbClr val="CCECFF"/>
              </a:solidFill>
              <a:ln w="2857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93" name="Text Box 99">
                <a:extLst>
                  <a:ext uri="{FF2B5EF4-FFF2-40B4-BE49-F238E27FC236}">
                    <a16:creationId xmlns:a16="http://schemas.microsoft.com/office/drawing/2014/main" id="{7C9D0889-E82E-8DF9-ECBB-75C17964EDC0}"/>
                  </a:ext>
                </a:extLst>
              </p:cNvPr>
              <p:cNvSpPr txBox="1">
                <a:spLocks noChangeArrowheads="1"/>
              </p:cNvSpPr>
              <p:nvPr/>
            </p:nvSpPr>
            <p:spPr bwMode="auto">
              <a:xfrm>
                <a:off x="920750" y="4221163"/>
                <a:ext cx="7189788" cy="24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45000"/>
                  </a:lnSpc>
                  <a:spcBef>
                    <a:spcPct val="0"/>
                  </a:spcBef>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单位        地址块                             二进制表示                         地址数</a:t>
                </a:r>
              </a:p>
              <a:p>
                <a:pPr eaLnBrk="1" hangingPunct="1">
                  <a:lnSpc>
                    <a:spcPct val="120000"/>
                  </a:lnSpc>
                  <a:spcBef>
                    <a:spcPct val="0"/>
                  </a:spcBef>
                  <a:buClrTx/>
                  <a:buFontTx/>
                  <a:buNone/>
                </a:pPr>
                <a:r>
                  <a:rPr kumimoji="1" lang="zh-CN" altLang="en-US" sz="1800" b="1" dirty="0">
                    <a:solidFill>
                      <a:srgbClr val="000066"/>
                    </a:solidFill>
                    <a:ea typeface="黑体" panose="02010609060101010101" pitchFamily="49" charset="-122"/>
                  </a:rPr>
                  <a:t>   </a:t>
                </a:r>
                <a:r>
                  <a:rPr kumimoji="1" lang="en-US" altLang="zh-CN" sz="1800" b="1" dirty="0">
                    <a:solidFill>
                      <a:srgbClr val="000066"/>
                    </a:solidFill>
                    <a:ea typeface="黑体" panose="02010609060101010101" pitchFamily="49" charset="-122"/>
                  </a:rPr>
                  <a:t>ISP    206.0.64.0/18        11001110.00000000.01*                     16384</a:t>
                </a:r>
              </a:p>
              <a:p>
                <a:pPr eaLnBrk="1" hangingPunct="1">
                  <a:lnSpc>
                    <a:spcPct val="120000"/>
                  </a:lnSpc>
                  <a:spcBef>
                    <a:spcPct val="0"/>
                  </a:spcBef>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大学    </a:t>
                </a:r>
                <a:r>
                  <a:rPr kumimoji="1" lang="en-US" altLang="zh-CN" sz="1800" b="1" dirty="0">
                    <a:solidFill>
                      <a:srgbClr val="000066"/>
                    </a:solidFill>
                    <a:ea typeface="黑体" panose="02010609060101010101" pitchFamily="49" charset="-122"/>
                  </a:rPr>
                  <a:t>206.0.68.0/22        11001110.00000000.010001*               1024</a:t>
                </a:r>
              </a:p>
              <a:p>
                <a:pPr eaLnBrk="1" hangingPunct="1">
                  <a:lnSpc>
                    <a:spcPct val="120000"/>
                  </a:lnSpc>
                  <a:spcBef>
                    <a:spcPct val="0"/>
                  </a:spcBef>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软件    </a:t>
                </a:r>
                <a:r>
                  <a:rPr kumimoji="1" lang="en-US" altLang="zh-CN" sz="1800" b="1" dirty="0">
                    <a:solidFill>
                      <a:srgbClr val="000066"/>
                    </a:solidFill>
                    <a:ea typeface="黑体" panose="02010609060101010101" pitchFamily="49" charset="-122"/>
                  </a:rPr>
                  <a:t>206.0.68.0/23        11001110.00000000.0100010*               512</a:t>
                </a:r>
              </a:p>
              <a:p>
                <a:pPr eaLnBrk="1" hangingPunct="1">
                  <a:lnSpc>
                    <a:spcPct val="120000"/>
                  </a:lnSpc>
                  <a:spcBef>
                    <a:spcPct val="0"/>
                  </a:spcBef>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电工    </a:t>
                </a:r>
                <a:r>
                  <a:rPr kumimoji="1" lang="en-US" altLang="zh-CN" sz="1800" b="1" dirty="0">
                    <a:solidFill>
                      <a:srgbClr val="000066"/>
                    </a:solidFill>
                    <a:ea typeface="黑体" panose="02010609060101010101" pitchFamily="49" charset="-122"/>
                  </a:rPr>
                  <a:t>206.0.70.0/24        11001110.00000000.01000110.*            256</a:t>
                </a:r>
              </a:p>
              <a:p>
                <a:pPr eaLnBrk="1" hangingPunct="1">
                  <a:lnSpc>
                    <a:spcPct val="120000"/>
                  </a:lnSpc>
                  <a:spcBef>
                    <a:spcPct val="0"/>
                  </a:spcBef>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经管    </a:t>
                </a:r>
                <a:r>
                  <a:rPr kumimoji="1" lang="en-US" altLang="zh-CN" sz="1800" b="1" dirty="0">
                    <a:solidFill>
                      <a:srgbClr val="000066"/>
                    </a:solidFill>
                    <a:ea typeface="黑体" panose="02010609060101010101" pitchFamily="49" charset="-122"/>
                  </a:rPr>
                  <a:t>206.0.71.0/25        11001110.00000000.01000111.0*          128</a:t>
                </a:r>
              </a:p>
              <a:p>
                <a:pPr eaLnBrk="1" hangingPunct="1">
                  <a:lnSpc>
                    <a:spcPct val="120000"/>
                  </a:lnSpc>
                  <a:spcBef>
                    <a:spcPct val="0"/>
                  </a:spcBef>
                  <a:spcAft>
                    <a:spcPct val="25000"/>
                  </a:spcAft>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艺术    </a:t>
                </a:r>
                <a:r>
                  <a:rPr kumimoji="1" lang="en-US" altLang="zh-CN" sz="1800" b="1" dirty="0">
                    <a:solidFill>
                      <a:srgbClr val="000066"/>
                    </a:solidFill>
                    <a:ea typeface="黑体" panose="02010609060101010101" pitchFamily="49" charset="-122"/>
                  </a:rPr>
                  <a:t>206.0.71.128/25    11001110.00000000.01000111.1*          128</a:t>
                </a:r>
              </a:p>
            </p:txBody>
          </p:sp>
          <p:sp>
            <p:nvSpPr>
              <p:cNvPr id="94" name="Line 100">
                <a:extLst>
                  <a:ext uri="{FF2B5EF4-FFF2-40B4-BE49-F238E27FC236}">
                    <a16:creationId xmlns:a16="http://schemas.microsoft.com/office/drawing/2014/main" id="{004D3F81-7FCE-C596-C762-3D0140754AE1}"/>
                  </a:ext>
                </a:extLst>
              </p:cNvPr>
              <p:cNvSpPr>
                <a:spLocks noChangeShapeType="1"/>
              </p:cNvSpPr>
              <p:nvPr/>
            </p:nvSpPr>
            <p:spPr bwMode="auto">
              <a:xfrm>
                <a:off x="957263" y="4635500"/>
                <a:ext cx="69770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101">
                <a:extLst>
                  <a:ext uri="{FF2B5EF4-FFF2-40B4-BE49-F238E27FC236}">
                    <a16:creationId xmlns:a16="http://schemas.microsoft.com/office/drawing/2014/main" id="{4DCFDA55-D7B5-A5BB-8FD5-4DDF86B58BBB}"/>
                  </a:ext>
                </a:extLst>
              </p:cNvPr>
              <p:cNvSpPr>
                <a:spLocks noChangeShapeType="1"/>
              </p:cNvSpPr>
              <p:nvPr/>
            </p:nvSpPr>
            <p:spPr bwMode="auto">
              <a:xfrm flipH="1">
                <a:off x="1670050" y="4225925"/>
                <a:ext cx="1588" cy="2403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102">
                <a:extLst>
                  <a:ext uri="{FF2B5EF4-FFF2-40B4-BE49-F238E27FC236}">
                    <a16:creationId xmlns:a16="http://schemas.microsoft.com/office/drawing/2014/main" id="{BB058FD4-A4A7-134A-2499-3B3D6D5CB227}"/>
                  </a:ext>
                </a:extLst>
              </p:cNvPr>
              <p:cNvSpPr>
                <a:spLocks noChangeShapeType="1"/>
              </p:cNvSpPr>
              <p:nvPr/>
            </p:nvSpPr>
            <p:spPr bwMode="auto">
              <a:xfrm flipH="1">
                <a:off x="3348038" y="4238625"/>
                <a:ext cx="3175" cy="2403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103">
                <a:extLst>
                  <a:ext uri="{FF2B5EF4-FFF2-40B4-BE49-F238E27FC236}">
                    <a16:creationId xmlns:a16="http://schemas.microsoft.com/office/drawing/2014/main" id="{0CEB677C-4F6B-C0F1-A6F9-BD049AFB751C}"/>
                  </a:ext>
                </a:extLst>
              </p:cNvPr>
              <p:cNvSpPr>
                <a:spLocks noChangeShapeType="1"/>
              </p:cNvSpPr>
              <p:nvPr/>
            </p:nvSpPr>
            <p:spPr bwMode="auto">
              <a:xfrm flipH="1">
                <a:off x="6732588" y="4238625"/>
                <a:ext cx="3175" cy="2403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1" name="Text Box 92">
              <a:extLst>
                <a:ext uri="{FF2B5EF4-FFF2-40B4-BE49-F238E27FC236}">
                  <a16:creationId xmlns:a16="http://schemas.microsoft.com/office/drawing/2014/main" id="{2DE34791-119D-6839-B5D8-02F169E82663}"/>
                </a:ext>
              </a:extLst>
            </p:cNvPr>
            <p:cNvSpPr txBox="1">
              <a:spLocks noChangeArrowheads="1"/>
            </p:cNvSpPr>
            <p:nvPr/>
          </p:nvSpPr>
          <p:spPr bwMode="auto">
            <a:xfrm>
              <a:off x="6239218" y="192563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dirty="0">
                  <a:ea typeface="黑体" panose="02010609060101010101" pitchFamily="49" charset="-122"/>
                </a:rPr>
                <a:t>206.0.71.0/25</a:t>
              </a:r>
            </a:p>
          </p:txBody>
        </p:sp>
      </p:grpSp>
    </p:spTree>
    <p:extLst>
      <p:ext uri="{BB962C8B-B14F-4D97-AF65-F5344CB8AC3E}">
        <p14:creationId xmlns:p14="http://schemas.microsoft.com/office/powerpoint/2010/main" val="3628578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2"/>
          <p:cNvSpPr>
            <a:spLocks noGrp="1" noChangeArrowheads="1"/>
          </p:cNvSpPr>
          <p:nvPr>
            <p:ph type="title" idx="4294967295"/>
          </p:nvPr>
        </p:nvSpPr>
        <p:spPr>
          <a:xfrm>
            <a:off x="2047461" y="643352"/>
            <a:ext cx="7467600" cy="762000"/>
          </a:xfrm>
          <a:prstGeom prst="rect">
            <a:avLst/>
          </a:prstGeom>
        </p:spPr>
        <p:txBody>
          <a:bodyPr/>
          <a:lstStyle/>
          <a:p>
            <a:pPr algn="ctr"/>
            <a:r>
              <a:rPr lang="zh-CN" altLang="en-US" dirty="0">
                <a:latin typeface="+mn-ea"/>
              </a:rPr>
              <a:t>子网划分及</a:t>
            </a:r>
            <a:r>
              <a:rPr lang="en-US" altLang="zh-CN" dirty="0">
                <a:latin typeface="+mn-ea"/>
              </a:rPr>
              <a:t>CIDR</a:t>
            </a:r>
            <a:r>
              <a:rPr lang="zh-CN" altLang="en-US" dirty="0">
                <a:latin typeface="+mn-ea"/>
              </a:rPr>
              <a:t>练习</a:t>
            </a:r>
          </a:p>
        </p:txBody>
      </p:sp>
      <p:sp>
        <p:nvSpPr>
          <p:cNvPr id="142340" name="Rectangle 3"/>
          <p:cNvSpPr>
            <a:spLocks noGrp="1" noChangeArrowheads="1"/>
          </p:cNvSpPr>
          <p:nvPr>
            <p:ph type="body" idx="4294967295"/>
          </p:nvPr>
        </p:nvSpPr>
        <p:spPr>
          <a:xfrm>
            <a:off x="477078" y="1570382"/>
            <a:ext cx="11360150" cy="4975225"/>
          </a:xfrm>
          <a:prstGeom prst="rect">
            <a:avLst/>
          </a:prstGeom>
        </p:spPr>
        <p:txBody>
          <a:bodyPr/>
          <a:lstStyle/>
          <a:p>
            <a:pPr eaLnBrk="1" hangingPunct="1">
              <a:lnSpc>
                <a:spcPct val="120000"/>
              </a:lnSpc>
              <a:buClr>
                <a:schemeClr val="hlink"/>
              </a:buClr>
              <a:buFont typeface="Wingdings" panose="05000000000000000000" pitchFamily="2" charset="2"/>
              <a:buNone/>
            </a:pPr>
            <a:r>
              <a:rPr lang="zh-CN" altLang="en-US" dirty="0">
                <a:latin typeface="+mn-ea"/>
              </a:rPr>
              <a:t> 现有一公司已获得网络号为</a:t>
            </a:r>
            <a:r>
              <a:rPr lang="en-US" altLang="zh-CN" dirty="0">
                <a:latin typeface="+mn-ea"/>
              </a:rPr>
              <a:t>202.1.1.0/24,</a:t>
            </a:r>
            <a:r>
              <a:rPr lang="zh-CN" altLang="en-US" dirty="0">
                <a:latin typeface="+mn-ea"/>
              </a:rPr>
              <a:t>如果该公司有</a:t>
            </a:r>
            <a:r>
              <a:rPr lang="en-US" altLang="zh-CN" dirty="0">
                <a:latin typeface="+mn-ea"/>
              </a:rPr>
              <a:t>3</a:t>
            </a:r>
            <a:r>
              <a:rPr lang="zh-CN" altLang="en-US" dirty="0">
                <a:latin typeface="+mn-ea"/>
              </a:rPr>
              <a:t>个部门</a:t>
            </a:r>
            <a:r>
              <a:rPr lang="en-US" altLang="zh-CN" dirty="0">
                <a:latin typeface="+mn-ea"/>
              </a:rPr>
              <a:t>,</a:t>
            </a:r>
          </a:p>
          <a:p>
            <a:pPr marL="0" indent="0" eaLnBrk="1" hangingPunct="1">
              <a:lnSpc>
                <a:spcPct val="120000"/>
              </a:lnSpc>
              <a:buClr>
                <a:schemeClr val="hlink"/>
              </a:buClr>
              <a:buNone/>
            </a:pPr>
            <a:r>
              <a:rPr lang="zh-CN" altLang="en-US" dirty="0">
                <a:latin typeface="+mn-ea"/>
              </a:rPr>
              <a:t>（</a:t>
            </a:r>
            <a:r>
              <a:rPr lang="en-US" altLang="zh-CN" dirty="0">
                <a:latin typeface="+mn-ea"/>
              </a:rPr>
              <a:t>1</a:t>
            </a:r>
            <a:r>
              <a:rPr lang="zh-CN" altLang="en-US" dirty="0">
                <a:latin typeface="+mn-ea"/>
              </a:rPr>
              <a:t>）如果第</a:t>
            </a:r>
            <a:r>
              <a:rPr lang="en-US" altLang="zh-CN" dirty="0">
                <a:latin typeface="+mn-ea"/>
              </a:rPr>
              <a:t>1</a:t>
            </a:r>
            <a:r>
              <a:rPr lang="zh-CN" altLang="en-US" dirty="0">
                <a:latin typeface="+mn-ea"/>
              </a:rPr>
              <a:t>个部门有</a:t>
            </a:r>
            <a:r>
              <a:rPr lang="en-US" altLang="zh-CN" dirty="0">
                <a:latin typeface="+mn-ea"/>
              </a:rPr>
              <a:t>60</a:t>
            </a:r>
            <a:r>
              <a:rPr lang="zh-CN" altLang="en-US" dirty="0">
                <a:latin typeface="+mn-ea"/>
              </a:rPr>
              <a:t>台计算机，第二个部门有</a:t>
            </a:r>
            <a:r>
              <a:rPr lang="en-US" altLang="zh-CN" dirty="0">
                <a:latin typeface="+mn-ea"/>
              </a:rPr>
              <a:t>20</a:t>
            </a:r>
            <a:r>
              <a:rPr lang="zh-CN" altLang="en-US" dirty="0">
                <a:latin typeface="+mn-ea"/>
              </a:rPr>
              <a:t>台计算机，第三个部门有</a:t>
            </a:r>
            <a:r>
              <a:rPr lang="en-US" altLang="zh-CN" dirty="0">
                <a:latin typeface="+mn-ea"/>
              </a:rPr>
              <a:t>16</a:t>
            </a:r>
            <a:r>
              <a:rPr lang="zh-CN" altLang="en-US" dirty="0">
                <a:latin typeface="+mn-ea"/>
              </a:rPr>
              <a:t>台计算机，问如何分配地址</a:t>
            </a:r>
            <a:r>
              <a:rPr lang="en-US" altLang="zh-CN" dirty="0">
                <a:latin typeface="+mn-ea"/>
              </a:rPr>
              <a:t>?</a:t>
            </a:r>
          </a:p>
          <a:p>
            <a:pPr marL="0" indent="0" eaLnBrk="1" hangingPunct="1">
              <a:lnSpc>
                <a:spcPct val="120000"/>
              </a:lnSpc>
              <a:buClr>
                <a:schemeClr val="hlink"/>
              </a:buClr>
              <a:buNone/>
            </a:pPr>
            <a:r>
              <a:rPr lang="zh-CN" altLang="en-US" dirty="0">
                <a:latin typeface="+mn-ea"/>
              </a:rPr>
              <a:t>（</a:t>
            </a:r>
            <a:r>
              <a:rPr lang="en-US" altLang="zh-CN" dirty="0">
                <a:latin typeface="+mn-ea"/>
              </a:rPr>
              <a:t>2</a:t>
            </a:r>
            <a:r>
              <a:rPr lang="zh-CN" altLang="en-US" dirty="0">
                <a:latin typeface="+mn-ea"/>
              </a:rPr>
              <a:t>）如果第</a:t>
            </a:r>
            <a:r>
              <a:rPr lang="en-US" altLang="zh-CN" dirty="0">
                <a:latin typeface="+mn-ea"/>
              </a:rPr>
              <a:t>1</a:t>
            </a:r>
            <a:r>
              <a:rPr lang="zh-CN" altLang="en-US" dirty="0">
                <a:latin typeface="+mn-ea"/>
              </a:rPr>
              <a:t>个部门有</a:t>
            </a:r>
            <a:r>
              <a:rPr lang="en-US" altLang="zh-CN" dirty="0">
                <a:latin typeface="+mn-ea"/>
              </a:rPr>
              <a:t>120</a:t>
            </a:r>
            <a:r>
              <a:rPr lang="zh-CN" altLang="en-US" dirty="0">
                <a:latin typeface="+mn-ea"/>
              </a:rPr>
              <a:t>台计算机，第</a:t>
            </a:r>
            <a:r>
              <a:rPr lang="en-US" altLang="zh-CN" dirty="0">
                <a:latin typeface="+mn-ea"/>
              </a:rPr>
              <a:t>2</a:t>
            </a:r>
            <a:r>
              <a:rPr lang="zh-CN" altLang="en-US" dirty="0">
                <a:latin typeface="+mn-ea"/>
              </a:rPr>
              <a:t>个部门有</a:t>
            </a:r>
            <a:r>
              <a:rPr lang="en-US" altLang="zh-CN" dirty="0">
                <a:latin typeface="+mn-ea"/>
              </a:rPr>
              <a:t>60</a:t>
            </a:r>
            <a:r>
              <a:rPr lang="zh-CN" altLang="en-US" dirty="0">
                <a:latin typeface="+mn-ea"/>
              </a:rPr>
              <a:t>台计算机，第</a:t>
            </a:r>
            <a:r>
              <a:rPr lang="en-US" altLang="zh-CN" dirty="0">
                <a:latin typeface="+mn-ea"/>
              </a:rPr>
              <a:t>3</a:t>
            </a:r>
            <a:r>
              <a:rPr lang="zh-CN" altLang="en-US" dirty="0">
                <a:latin typeface="+mn-ea"/>
              </a:rPr>
              <a:t>个部门有</a:t>
            </a:r>
            <a:r>
              <a:rPr lang="en-US" altLang="zh-CN" dirty="0">
                <a:latin typeface="+mn-ea"/>
              </a:rPr>
              <a:t>60</a:t>
            </a:r>
            <a:r>
              <a:rPr lang="zh-CN" altLang="en-US" dirty="0">
                <a:latin typeface="+mn-ea"/>
              </a:rPr>
              <a:t>台计算机，使用上述方法可以分配地址吗？使用</a:t>
            </a:r>
            <a:r>
              <a:rPr lang="en-US" altLang="zh-CN" dirty="0">
                <a:latin typeface="+mn-ea"/>
              </a:rPr>
              <a:t>CIDR</a:t>
            </a:r>
            <a:r>
              <a:rPr lang="zh-CN" altLang="en-US" dirty="0">
                <a:latin typeface="+mn-ea"/>
              </a:rPr>
              <a:t>方法如何分配地址</a:t>
            </a:r>
            <a:r>
              <a:rPr lang="en-US" altLang="zh-CN" dirty="0">
                <a:latin typeface="+mn-ea"/>
              </a:rPr>
              <a:t>?</a:t>
            </a:r>
          </a:p>
        </p:txBody>
      </p:sp>
      <p:sp>
        <p:nvSpPr>
          <p:cNvPr id="2" name="云形 1"/>
          <p:cNvSpPr/>
          <p:nvPr/>
        </p:nvSpPr>
        <p:spPr>
          <a:xfrm>
            <a:off x="7924800" y="5100320"/>
            <a:ext cx="2560320" cy="10972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600">
                <a:solidFill>
                  <a:srgbClr val="FFFF00"/>
                </a:solidFill>
              </a:rPr>
              <a:t>?</a:t>
            </a:r>
            <a:endParaRPr lang="zh-CN" altLang="en-US" sz="3600" dirty="0">
              <a:solidFill>
                <a:srgbClr val="FFFF00"/>
              </a:solidFill>
            </a:endParaRPr>
          </a:p>
        </p:txBody>
      </p:sp>
    </p:spTree>
    <p:extLst>
      <p:ext uri="{BB962C8B-B14F-4D97-AF65-F5344CB8AC3E}">
        <p14:creationId xmlns:p14="http://schemas.microsoft.com/office/powerpoint/2010/main" val="1147938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95500" y="563245"/>
            <a:ext cx="7726363" cy="77787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dirty="0"/>
              <a:t>IP</a:t>
            </a:r>
            <a:r>
              <a:rPr lang="zh-CN" altLang="en-US" sz="4000" dirty="0"/>
              <a:t>地址</a:t>
            </a:r>
            <a:r>
              <a:rPr lang="en-US" altLang="zh-CN" sz="4000" dirty="0"/>
              <a:t>: </a:t>
            </a:r>
            <a:r>
              <a:rPr lang="zh-CN" altLang="en-US" sz="4000" dirty="0"/>
              <a:t>怎样获取</a:t>
            </a:r>
            <a:r>
              <a:rPr lang="en-US" altLang="zh-CN" sz="4000" dirty="0"/>
              <a:t>?</a:t>
            </a:r>
          </a:p>
        </p:txBody>
      </p:sp>
      <p:sp>
        <p:nvSpPr>
          <p:cNvPr id="3" name="Rectangle 3"/>
          <p:cNvSpPr txBox="1">
            <a:spLocks noChangeArrowheads="1"/>
          </p:cNvSpPr>
          <p:nvPr/>
        </p:nvSpPr>
        <p:spPr>
          <a:xfrm>
            <a:off x="876934" y="1423353"/>
            <a:ext cx="9750425" cy="395605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Tx/>
              <a:buNone/>
            </a:pPr>
            <a:r>
              <a:rPr lang="zh-CN" altLang="en-US" b="1" u="sng" dirty="0"/>
              <a:t>问</a:t>
            </a:r>
            <a:r>
              <a:rPr lang="en-US" altLang="zh-CN" b="1" u="sng" dirty="0"/>
              <a:t>:</a:t>
            </a:r>
            <a:r>
              <a:rPr lang="en-US" altLang="zh-CN" b="1" dirty="0"/>
              <a:t> </a:t>
            </a:r>
            <a:r>
              <a:rPr lang="zh-CN" altLang="en-US" b="1" dirty="0"/>
              <a:t>主机如何得到</a:t>
            </a:r>
            <a:r>
              <a:rPr lang="en-US" altLang="zh-CN" b="1" dirty="0"/>
              <a:t>IP</a:t>
            </a:r>
            <a:r>
              <a:rPr lang="zh-CN" altLang="en-US" b="1" dirty="0"/>
              <a:t>地址</a:t>
            </a:r>
            <a:r>
              <a:rPr lang="en-US" altLang="zh-CN" b="1" dirty="0"/>
              <a:t>?</a:t>
            </a:r>
          </a:p>
          <a:p>
            <a:pPr>
              <a:lnSpc>
                <a:spcPct val="120000"/>
              </a:lnSpc>
              <a:buFontTx/>
              <a:buNone/>
            </a:pPr>
            <a:endParaRPr lang="en-US" altLang="zh-CN" sz="2400" dirty="0"/>
          </a:p>
          <a:p>
            <a:pPr lvl="1">
              <a:lnSpc>
                <a:spcPct val="120000"/>
              </a:lnSpc>
            </a:pPr>
            <a:endParaRPr lang="en-US" altLang="zh-CN" dirty="0"/>
          </a:p>
          <a:p>
            <a:pPr lvl="1">
              <a:lnSpc>
                <a:spcPct val="120000"/>
              </a:lnSpc>
            </a:pPr>
            <a:r>
              <a:rPr lang="en-US" altLang="zh-CN" dirty="0"/>
              <a:t>Windows: </a:t>
            </a:r>
            <a:r>
              <a:rPr lang="zh-CN" altLang="en-US" dirty="0"/>
              <a:t>控制面板</a:t>
            </a:r>
            <a:r>
              <a:rPr lang="en-US" altLang="zh-CN" dirty="0"/>
              <a:t>-&gt;</a:t>
            </a:r>
            <a:r>
              <a:rPr lang="zh-CN" altLang="en-US" dirty="0"/>
              <a:t>网络</a:t>
            </a:r>
            <a:endParaRPr lang="en-US" altLang="zh-CN" dirty="0"/>
          </a:p>
          <a:p>
            <a:pPr lvl="1">
              <a:lnSpc>
                <a:spcPct val="120000"/>
              </a:lnSpc>
            </a:pPr>
            <a:r>
              <a:rPr lang="en-US" altLang="zh-CN" dirty="0"/>
              <a:t>UNIX/LINUX: </a:t>
            </a:r>
            <a:r>
              <a:rPr lang="zh-CN" altLang="en-US" dirty="0"/>
              <a:t>在</a:t>
            </a:r>
            <a:r>
              <a:rPr lang="en-US" altLang="zh-CN" dirty="0"/>
              <a:t>/</a:t>
            </a:r>
            <a:r>
              <a:rPr lang="en-US" altLang="zh-CN" dirty="0" err="1"/>
              <a:t>etc</a:t>
            </a:r>
            <a:r>
              <a:rPr lang="en-US" altLang="zh-CN" dirty="0"/>
              <a:t>/</a:t>
            </a:r>
            <a:r>
              <a:rPr lang="en-US" altLang="zh-CN" dirty="0" err="1"/>
              <a:t>rc.config</a:t>
            </a:r>
            <a:r>
              <a:rPr lang="zh-CN" altLang="en-US" dirty="0"/>
              <a:t>中，可使用</a:t>
            </a:r>
            <a:r>
              <a:rPr lang="en-US" altLang="zh-CN" dirty="0" err="1"/>
              <a:t>ifconfig</a:t>
            </a:r>
            <a:r>
              <a:rPr lang="zh-CN" altLang="en-US" dirty="0"/>
              <a:t>命令配置</a:t>
            </a:r>
            <a:endParaRPr lang="en-US" altLang="zh-CN" dirty="0"/>
          </a:p>
          <a:p>
            <a:pPr>
              <a:lnSpc>
                <a:spcPct val="120000"/>
              </a:lnSpc>
              <a:buFont typeface="Wingdings" panose="05000000000000000000" pitchFamily="2" charset="2"/>
              <a:buChar char="l"/>
            </a:pPr>
            <a:endParaRPr lang="en-US" altLang="zh-CN" sz="2400" dirty="0"/>
          </a:p>
          <a:p>
            <a:pPr lvl="1">
              <a:lnSpc>
                <a:spcPct val="120000"/>
              </a:lnSpc>
            </a:pPr>
            <a:endParaRPr lang="en-US" altLang="zh-CN" dirty="0"/>
          </a:p>
          <a:p>
            <a:pPr lvl="1">
              <a:lnSpc>
                <a:spcPct val="120000"/>
              </a:lnSpc>
            </a:pPr>
            <a:r>
              <a:rPr lang="zh-CN" altLang="en-US" dirty="0"/>
              <a:t>自动从一个</a:t>
            </a:r>
            <a:r>
              <a:rPr lang="en-US" altLang="zh-CN" dirty="0"/>
              <a:t>DHCP</a:t>
            </a:r>
            <a:r>
              <a:rPr lang="zh-CN" altLang="en-US" dirty="0"/>
              <a:t>服务器得到</a:t>
            </a:r>
            <a:r>
              <a:rPr lang="en-US" altLang="zh-CN" dirty="0"/>
              <a:t>IP</a:t>
            </a:r>
            <a:r>
              <a:rPr lang="zh-CN" altLang="en-US" dirty="0"/>
              <a:t>地址</a:t>
            </a:r>
          </a:p>
          <a:p>
            <a:pPr lvl="1">
              <a:lnSpc>
                <a:spcPct val="120000"/>
              </a:lnSpc>
            </a:pPr>
            <a:r>
              <a:rPr lang="zh-CN" altLang="en-US" dirty="0"/>
              <a:t>方便灵活</a:t>
            </a:r>
            <a:endParaRPr lang="en-US" altLang="zh-CN" dirty="0"/>
          </a:p>
        </p:txBody>
      </p:sp>
      <p:sp>
        <p:nvSpPr>
          <p:cNvPr id="6" name="圆角矩形 5"/>
          <p:cNvSpPr/>
          <p:nvPr/>
        </p:nvSpPr>
        <p:spPr>
          <a:xfrm>
            <a:off x="876934" y="2174240"/>
            <a:ext cx="9813488" cy="632623"/>
          </a:xfrm>
          <a:prstGeom prst="roundRect">
            <a:avLst/>
          </a:prstGeom>
          <a:gradFill flip="none" rotWithShape="1">
            <a:gsLst>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l"/>
            </a:pPr>
            <a:r>
              <a:rPr lang="zh-CN" altLang="en-US" sz="2800" dirty="0">
                <a:solidFill>
                  <a:schemeClr val="bg1"/>
                </a:solidFill>
                <a:latin typeface="+mn-ea"/>
              </a:rPr>
              <a:t>手工指定（保存在系统配置中）</a:t>
            </a:r>
          </a:p>
        </p:txBody>
      </p:sp>
      <p:sp>
        <p:nvSpPr>
          <p:cNvPr id="7" name="圆角矩形 6"/>
          <p:cNvSpPr/>
          <p:nvPr/>
        </p:nvSpPr>
        <p:spPr>
          <a:xfrm>
            <a:off x="876934" y="4236720"/>
            <a:ext cx="9813488" cy="611483"/>
          </a:xfrm>
          <a:prstGeom prst="roundRect">
            <a:avLst/>
          </a:prstGeom>
          <a:gradFill flip="none" rotWithShape="1">
            <a:gsLst>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l"/>
            </a:pPr>
            <a:r>
              <a:rPr lang="en-US" altLang="zh-CN" sz="2800" dirty="0">
                <a:solidFill>
                  <a:schemeClr val="bg1"/>
                </a:solidFill>
                <a:latin typeface="+mn-ea"/>
              </a:rPr>
              <a:t>DHCP: Dynamic Host Configuration Protocol</a:t>
            </a:r>
          </a:p>
        </p:txBody>
      </p:sp>
    </p:spTree>
    <p:extLst>
      <p:ext uri="{BB962C8B-B14F-4D97-AF65-F5344CB8AC3E}">
        <p14:creationId xmlns:p14="http://schemas.microsoft.com/office/powerpoint/2010/main" val="32173222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312035" y="389255"/>
            <a:ext cx="7726363" cy="687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家用路由器</a:t>
            </a:r>
            <a:r>
              <a:rPr lang="en-US" altLang="zh-CN" dirty="0"/>
              <a:t>DHCP</a:t>
            </a:r>
            <a:r>
              <a:rPr lang="zh-CN" altLang="en-US" dirty="0"/>
              <a:t>配置界面</a:t>
            </a:r>
          </a:p>
        </p:txBody>
      </p:sp>
      <p:pic>
        <p:nvPicPr>
          <p:cNvPr id="3" name="内容占位符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712594" y="1105535"/>
            <a:ext cx="7906163" cy="5732145"/>
          </a:xfrm>
          <a:prstGeom prst="rect">
            <a:avLst/>
          </a:prstGeom>
        </p:spPr>
      </p:pic>
    </p:spTree>
    <p:extLst>
      <p:ext uri="{BB962C8B-B14F-4D97-AF65-F5344CB8AC3E}">
        <p14:creationId xmlns:p14="http://schemas.microsoft.com/office/powerpoint/2010/main" val="24790130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idx="4294967295"/>
          </p:nvPr>
        </p:nvSpPr>
        <p:spPr>
          <a:xfrm>
            <a:off x="0" y="421105"/>
            <a:ext cx="12192000" cy="1143000"/>
          </a:xfrm>
          <a:prstGeom prst="rect">
            <a:avLst/>
          </a:prstGeom>
        </p:spPr>
        <p:txBody>
          <a:bodyPr/>
          <a:lstStyle/>
          <a:p>
            <a:pPr algn="ctr"/>
            <a:r>
              <a:rPr lang="zh-CN" altLang="en-US" dirty="0"/>
              <a:t>动态主机配置协议</a:t>
            </a:r>
          </a:p>
        </p:txBody>
      </p:sp>
      <p:sp>
        <p:nvSpPr>
          <p:cNvPr id="86019" name="内容占位符 2"/>
          <p:cNvSpPr>
            <a:spLocks noGrp="1"/>
          </p:cNvSpPr>
          <p:nvPr>
            <p:ph idx="4294967295"/>
          </p:nvPr>
        </p:nvSpPr>
        <p:spPr>
          <a:xfrm>
            <a:off x="697832" y="1402432"/>
            <a:ext cx="10984831" cy="4648200"/>
          </a:xfrm>
          <a:prstGeom prst="rect">
            <a:avLst/>
          </a:prstGeom>
        </p:spPr>
        <p:txBody>
          <a:bodyPr/>
          <a:lstStyle/>
          <a:p>
            <a:pPr>
              <a:lnSpc>
                <a:spcPct val="130000"/>
              </a:lnSpc>
              <a:spcBef>
                <a:spcPts val="0"/>
              </a:spcBef>
              <a:buFont typeface="Wingdings" panose="05000000000000000000" pitchFamily="2" charset="2"/>
              <a:buChar char="l"/>
            </a:pPr>
            <a:r>
              <a:rPr lang="en-US" altLang="ja-JP" dirty="0">
                <a:latin typeface="+mn-ea"/>
              </a:rPr>
              <a:t>  plug-and-play</a:t>
            </a:r>
            <a:r>
              <a:rPr lang="zh-CN" altLang="en-US" dirty="0">
                <a:latin typeface="+mn-ea"/>
              </a:rPr>
              <a:t>（即插即用）</a:t>
            </a:r>
            <a:endParaRPr lang="en-US" altLang="zh-CN" dirty="0">
              <a:latin typeface="+mn-ea"/>
            </a:endParaRPr>
          </a:p>
          <a:p>
            <a:pPr>
              <a:lnSpc>
                <a:spcPct val="130000"/>
              </a:lnSpc>
              <a:spcBef>
                <a:spcPts val="0"/>
              </a:spcBef>
              <a:buFont typeface="Wingdings" panose="05000000000000000000" pitchFamily="2" charset="2"/>
              <a:buChar char="l"/>
            </a:pPr>
            <a:r>
              <a:rPr lang="en-US" altLang="zh-CN" dirty="0">
                <a:latin typeface="+mn-ea"/>
              </a:rPr>
              <a:t>  DHCP</a:t>
            </a:r>
            <a:r>
              <a:rPr lang="zh-CN" altLang="en-US" dirty="0">
                <a:latin typeface="+mn-ea"/>
              </a:rPr>
              <a:t>概述：</a:t>
            </a:r>
            <a:endParaRPr lang="en-US" altLang="zh-CN" dirty="0">
              <a:latin typeface="+mn-ea"/>
            </a:endParaRPr>
          </a:p>
          <a:p>
            <a:pPr lvl="1">
              <a:lnSpc>
                <a:spcPct val="130000"/>
              </a:lnSpc>
              <a:spcBef>
                <a:spcPts val="0"/>
              </a:spcBef>
            </a:pPr>
            <a:r>
              <a:rPr lang="zh-CN" altLang="en-US" sz="2800" dirty="0"/>
              <a:t>主机广播 </a:t>
            </a:r>
            <a:r>
              <a:rPr lang="zh-CN" altLang="en-US" sz="2800" dirty="0">
                <a:latin typeface="Comic Sans MS" panose="030F0702030302020204" pitchFamily="66" charset="0"/>
              </a:rPr>
              <a:t>“</a:t>
            </a:r>
            <a:r>
              <a:rPr lang="en-US" altLang="zh-CN" sz="2800" dirty="0"/>
              <a:t>DHCP DISCOVER</a:t>
            </a:r>
            <a:r>
              <a:rPr lang="en-US" altLang="zh-CN" sz="2800" dirty="0">
                <a:latin typeface="Comic Sans MS" panose="030F0702030302020204" pitchFamily="66" charset="0"/>
              </a:rPr>
              <a:t>”</a:t>
            </a:r>
            <a:r>
              <a:rPr lang="en-US" altLang="zh-CN" sz="2800" dirty="0"/>
              <a:t> </a:t>
            </a:r>
            <a:r>
              <a:rPr lang="zh-CN" altLang="en-US" sz="2800" dirty="0"/>
              <a:t>消息</a:t>
            </a:r>
          </a:p>
          <a:p>
            <a:pPr lvl="1">
              <a:lnSpc>
                <a:spcPct val="130000"/>
              </a:lnSpc>
              <a:spcBef>
                <a:spcPts val="0"/>
              </a:spcBef>
            </a:pPr>
            <a:r>
              <a:rPr lang="en-US" altLang="zh-CN" sz="2800" dirty="0"/>
              <a:t>DHCP </a:t>
            </a:r>
            <a:r>
              <a:rPr lang="zh-CN" altLang="en-US" sz="2800" dirty="0"/>
              <a:t>服务器用 </a:t>
            </a:r>
            <a:r>
              <a:rPr lang="zh-CN" altLang="en-US" sz="2800" dirty="0">
                <a:latin typeface="Comic Sans MS" panose="030F0702030302020204" pitchFamily="66" charset="0"/>
              </a:rPr>
              <a:t>“</a:t>
            </a:r>
            <a:r>
              <a:rPr lang="en-US" altLang="zh-CN" sz="2800" dirty="0"/>
              <a:t>DHCP OFFER</a:t>
            </a:r>
            <a:r>
              <a:rPr lang="en-US" altLang="zh-CN" sz="2800" dirty="0">
                <a:latin typeface="Comic Sans MS" panose="030F0702030302020204" pitchFamily="66" charset="0"/>
              </a:rPr>
              <a:t>”</a:t>
            </a:r>
            <a:r>
              <a:rPr lang="en-US" altLang="zh-CN" sz="2800" dirty="0"/>
              <a:t> </a:t>
            </a:r>
            <a:r>
              <a:rPr lang="zh-CN" altLang="en-US" sz="2800" dirty="0"/>
              <a:t>消息响应</a:t>
            </a:r>
          </a:p>
          <a:p>
            <a:pPr lvl="1">
              <a:lnSpc>
                <a:spcPct val="130000"/>
              </a:lnSpc>
              <a:spcBef>
                <a:spcPts val="0"/>
              </a:spcBef>
            </a:pPr>
            <a:r>
              <a:rPr lang="zh-CN" altLang="en-US" sz="2800" dirty="0"/>
              <a:t>主机请求</a:t>
            </a:r>
            <a:r>
              <a:rPr lang="en-US" altLang="zh-CN" sz="2800" dirty="0"/>
              <a:t>IP</a:t>
            </a:r>
            <a:r>
              <a:rPr lang="zh-CN" altLang="en-US" sz="2800" dirty="0"/>
              <a:t>地址</a:t>
            </a:r>
            <a:r>
              <a:rPr lang="en-US" altLang="zh-CN" sz="2800" dirty="0"/>
              <a:t>: </a:t>
            </a:r>
            <a:r>
              <a:rPr lang="en-US" altLang="zh-CN" sz="2800" dirty="0">
                <a:latin typeface="Comic Sans MS" panose="030F0702030302020204" pitchFamily="66" charset="0"/>
              </a:rPr>
              <a:t>“</a:t>
            </a:r>
            <a:r>
              <a:rPr lang="en-US" altLang="zh-CN" sz="2800" dirty="0"/>
              <a:t>DHCP REQUEST</a:t>
            </a:r>
            <a:r>
              <a:rPr lang="en-US" altLang="zh-CN" sz="2800" dirty="0">
                <a:latin typeface="Comic Sans MS" panose="030F0702030302020204" pitchFamily="66" charset="0"/>
              </a:rPr>
              <a:t>”</a:t>
            </a:r>
            <a:r>
              <a:rPr lang="en-US" altLang="zh-CN" sz="2800" dirty="0"/>
              <a:t> </a:t>
            </a:r>
            <a:r>
              <a:rPr lang="zh-CN" altLang="en-US" sz="2800" dirty="0"/>
              <a:t>消息</a:t>
            </a:r>
          </a:p>
          <a:p>
            <a:pPr lvl="1">
              <a:lnSpc>
                <a:spcPct val="130000"/>
              </a:lnSpc>
              <a:spcBef>
                <a:spcPts val="0"/>
              </a:spcBef>
            </a:pPr>
            <a:r>
              <a:rPr lang="en-US" altLang="zh-CN" sz="2800" dirty="0"/>
              <a:t>DHCP </a:t>
            </a:r>
            <a:r>
              <a:rPr lang="zh-CN" altLang="en-US" sz="2800" dirty="0"/>
              <a:t>服务器确认 </a:t>
            </a:r>
            <a:r>
              <a:rPr lang="zh-CN" altLang="en-US" sz="2800" dirty="0">
                <a:latin typeface="Comic Sans MS" panose="030F0702030302020204" pitchFamily="66" charset="0"/>
              </a:rPr>
              <a:t>“</a:t>
            </a:r>
            <a:r>
              <a:rPr lang="en-US" altLang="zh-CN" sz="2800" dirty="0"/>
              <a:t>DHCP ACK/NACK</a:t>
            </a:r>
            <a:r>
              <a:rPr lang="en-US" altLang="zh-CN" sz="2800" dirty="0">
                <a:latin typeface="Comic Sans MS" panose="030F0702030302020204" pitchFamily="66" charset="0"/>
              </a:rPr>
              <a:t>”</a:t>
            </a:r>
            <a:r>
              <a:rPr lang="en-US" altLang="zh-CN" sz="2800" dirty="0"/>
              <a:t> </a:t>
            </a:r>
            <a:r>
              <a:rPr lang="zh-CN" altLang="en-US" sz="2800" dirty="0"/>
              <a:t>消息</a:t>
            </a:r>
          </a:p>
          <a:p>
            <a:pPr lvl="1">
              <a:lnSpc>
                <a:spcPct val="130000"/>
              </a:lnSpc>
              <a:spcBef>
                <a:spcPts val="0"/>
              </a:spcBef>
            </a:pPr>
            <a:r>
              <a:rPr lang="en-US" altLang="zh-CN" sz="2800" dirty="0"/>
              <a:t>DHCP </a:t>
            </a:r>
            <a:r>
              <a:rPr lang="zh-CN" altLang="en-US" sz="2800" dirty="0"/>
              <a:t>终止租用期</a:t>
            </a:r>
            <a:r>
              <a:rPr lang="zh-CN" altLang="en-US" sz="2800" dirty="0">
                <a:latin typeface="Comic Sans MS" panose="030F0702030302020204" pitchFamily="66" charset="0"/>
              </a:rPr>
              <a:t>”</a:t>
            </a:r>
            <a:r>
              <a:rPr lang="en-US" altLang="zh-CN" sz="2800" dirty="0"/>
              <a:t>DHCP RELEASE</a:t>
            </a:r>
            <a:r>
              <a:rPr lang="en-US" altLang="zh-CN" sz="2800" dirty="0">
                <a:latin typeface="Comic Sans MS" panose="030F0702030302020204" pitchFamily="66" charset="0"/>
              </a:rPr>
              <a:t>”</a:t>
            </a:r>
            <a:r>
              <a:rPr lang="zh-CN" altLang="en-US" sz="2800" dirty="0"/>
              <a:t>消息</a:t>
            </a:r>
          </a:p>
        </p:txBody>
      </p:sp>
    </p:spTree>
    <p:extLst>
      <p:ext uri="{BB962C8B-B14F-4D97-AF65-F5344CB8AC3E}">
        <p14:creationId xmlns:p14="http://schemas.microsoft.com/office/powerpoint/2010/main" val="969448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8" name="Group 166"/>
          <p:cNvGrpSpPr>
            <a:grpSpLocks/>
          </p:cNvGrpSpPr>
          <p:nvPr/>
        </p:nvGrpSpPr>
        <p:grpSpPr bwMode="auto">
          <a:xfrm>
            <a:off x="1735667" y="1198563"/>
            <a:ext cx="7374467" cy="5245100"/>
            <a:chOff x="398" y="129"/>
            <a:chExt cx="3484" cy="3304"/>
          </a:xfrm>
        </p:grpSpPr>
        <p:sp>
          <p:nvSpPr>
            <p:cNvPr id="21516" name="Freeform 2"/>
            <p:cNvSpPr>
              <a:spLocks/>
            </p:cNvSpPr>
            <p:nvPr/>
          </p:nvSpPr>
          <p:spPr bwMode="auto">
            <a:xfrm>
              <a:off x="2031" y="2058"/>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7" name="Freeform 3"/>
            <p:cNvSpPr>
              <a:spLocks/>
            </p:cNvSpPr>
            <p:nvPr/>
          </p:nvSpPr>
          <p:spPr bwMode="auto">
            <a:xfrm>
              <a:off x="1090" y="1594"/>
              <a:ext cx="1443" cy="816"/>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9" name="Rectangle 4"/>
            <p:cNvSpPr>
              <a:spLocks noChangeArrowheads="1"/>
            </p:cNvSpPr>
            <p:nvPr/>
          </p:nvSpPr>
          <p:spPr bwMode="auto">
            <a:xfrm>
              <a:off x="1084" y="129"/>
              <a:ext cx="1460" cy="147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60" name="Oval 5"/>
            <p:cNvSpPr>
              <a:spLocks noChangeArrowheads="1"/>
            </p:cNvSpPr>
            <p:nvPr/>
          </p:nvSpPr>
          <p:spPr bwMode="auto">
            <a:xfrm>
              <a:off x="1163" y="162"/>
              <a:ext cx="1320" cy="381"/>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21520" name="Freeform 6"/>
            <p:cNvSpPr>
              <a:spLocks/>
            </p:cNvSpPr>
            <p:nvPr/>
          </p:nvSpPr>
          <p:spPr bwMode="auto">
            <a:xfrm>
              <a:off x="2433" y="2249"/>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521" name="Group 7"/>
            <p:cNvGrpSpPr>
              <a:grpSpLocks/>
            </p:cNvGrpSpPr>
            <p:nvPr/>
          </p:nvGrpSpPr>
          <p:grpSpPr bwMode="auto">
            <a:xfrm>
              <a:off x="2122" y="2359"/>
              <a:ext cx="316" cy="147"/>
              <a:chOff x="3600" y="219"/>
              <a:chExt cx="360" cy="175"/>
            </a:xfrm>
          </p:grpSpPr>
          <p:sp>
            <p:nvSpPr>
              <p:cNvPr id="6307" name="Oval 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308" name="Line 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09" name="Line 1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10" name="Rectangle 11"/>
              <p:cNvSpPr>
                <a:spLocks noChangeArrowheads="1"/>
              </p:cNvSpPr>
              <p:nvPr/>
            </p:nvSpPr>
            <p:spPr bwMode="auto">
              <a:xfrm>
                <a:off x="3603" y="289"/>
                <a:ext cx="352"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311"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71" name="Group 13"/>
              <p:cNvGrpSpPr>
                <a:grpSpLocks/>
              </p:cNvGrpSpPr>
              <p:nvPr/>
            </p:nvGrpSpPr>
            <p:grpSpPr bwMode="auto">
              <a:xfrm>
                <a:off x="3686" y="244"/>
                <a:ext cx="177" cy="66"/>
                <a:chOff x="2848" y="848"/>
                <a:chExt cx="140" cy="98"/>
              </a:xfrm>
            </p:grpSpPr>
            <p:sp>
              <p:nvSpPr>
                <p:cNvPr id="6317" name="Line 1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18" name="Line 15"/>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19" name="Line 16"/>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72" name="Group 17"/>
              <p:cNvGrpSpPr>
                <a:grpSpLocks/>
              </p:cNvGrpSpPr>
              <p:nvPr/>
            </p:nvGrpSpPr>
            <p:grpSpPr bwMode="auto">
              <a:xfrm flipV="1">
                <a:off x="3686" y="243"/>
                <a:ext cx="177" cy="66"/>
                <a:chOff x="2848" y="848"/>
                <a:chExt cx="140" cy="98"/>
              </a:xfrm>
            </p:grpSpPr>
            <p:sp>
              <p:nvSpPr>
                <p:cNvPr id="6314" name="Line 18"/>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15" name="Line 1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16" name="Line 20"/>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21522" name="Group 21"/>
            <p:cNvGrpSpPr>
              <a:grpSpLocks/>
            </p:cNvGrpSpPr>
            <p:nvPr/>
          </p:nvGrpSpPr>
          <p:grpSpPr bwMode="auto">
            <a:xfrm>
              <a:off x="2344" y="2761"/>
              <a:ext cx="316" cy="147"/>
              <a:chOff x="3600" y="219"/>
              <a:chExt cx="360" cy="175"/>
            </a:xfrm>
          </p:grpSpPr>
          <p:sp>
            <p:nvSpPr>
              <p:cNvPr id="6294" name="Oval 22"/>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95" name="Line 2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96" name="Line 2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97" name="Rectangle 25"/>
              <p:cNvSpPr>
                <a:spLocks noChangeArrowheads="1"/>
              </p:cNvSpPr>
              <p:nvPr/>
            </p:nvSpPr>
            <p:spPr bwMode="auto">
              <a:xfrm>
                <a:off x="3603" y="289"/>
                <a:ext cx="352"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98"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58" name="Group 27"/>
              <p:cNvGrpSpPr>
                <a:grpSpLocks/>
              </p:cNvGrpSpPr>
              <p:nvPr/>
            </p:nvGrpSpPr>
            <p:grpSpPr bwMode="auto">
              <a:xfrm>
                <a:off x="3686" y="244"/>
                <a:ext cx="177" cy="66"/>
                <a:chOff x="2848" y="848"/>
                <a:chExt cx="140" cy="98"/>
              </a:xfrm>
            </p:grpSpPr>
            <p:sp>
              <p:nvSpPr>
                <p:cNvPr id="6304" name="Line 2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05" name="Line 29"/>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06" name="Line 30"/>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59" name="Group 31"/>
              <p:cNvGrpSpPr>
                <a:grpSpLocks/>
              </p:cNvGrpSpPr>
              <p:nvPr/>
            </p:nvGrpSpPr>
            <p:grpSpPr bwMode="auto">
              <a:xfrm flipV="1">
                <a:off x="3686" y="243"/>
                <a:ext cx="177" cy="66"/>
                <a:chOff x="2848" y="848"/>
                <a:chExt cx="140" cy="98"/>
              </a:xfrm>
            </p:grpSpPr>
            <p:sp>
              <p:nvSpPr>
                <p:cNvPr id="6301" name="Line 32"/>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02" name="Line 3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03" name="Line 34"/>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21523" name="Group 35"/>
            <p:cNvGrpSpPr>
              <a:grpSpLocks/>
            </p:cNvGrpSpPr>
            <p:nvPr/>
          </p:nvGrpSpPr>
          <p:grpSpPr bwMode="auto">
            <a:xfrm>
              <a:off x="2769" y="2167"/>
              <a:ext cx="316" cy="147"/>
              <a:chOff x="3600" y="219"/>
              <a:chExt cx="360" cy="175"/>
            </a:xfrm>
          </p:grpSpPr>
          <p:sp>
            <p:nvSpPr>
              <p:cNvPr id="6281" name="Oval 36"/>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82" name="Line 3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83" name="Line 3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84" name="Rectangle 39"/>
              <p:cNvSpPr>
                <a:spLocks noChangeArrowheads="1"/>
              </p:cNvSpPr>
              <p:nvPr/>
            </p:nvSpPr>
            <p:spPr bwMode="auto">
              <a:xfrm>
                <a:off x="3603" y="289"/>
                <a:ext cx="352"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85"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45" name="Group 41"/>
              <p:cNvGrpSpPr>
                <a:grpSpLocks/>
              </p:cNvGrpSpPr>
              <p:nvPr/>
            </p:nvGrpSpPr>
            <p:grpSpPr bwMode="auto">
              <a:xfrm>
                <a:off x="3686" y="244"/>
                <a:ext cx="177" cy="66"/>
                <a:chOff x="2848" y="848"/>
                <a:chExt cx="140" cy="98"/>
              </a:xfrm>
            </p:grpSpPr>
            <p:sp>
              <p:nvSpPr>
                <p:cNvPr id="6291" name="Line 4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92" name="Line 43"/>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93" name="Line 44"/>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46" name="Group 45"/>
              <p:cNvGrpSpPr>
                <a:grpSpLocks/>
              </p:cNvGrpSpPr>
              <p:nvPr/>
            </p:nvGrpSpPr>
            <p:grpSpPr bwMode="auto">
              <a:xfrm flipV="1">
                <a:off x="3686" y="243"/>
                <a:ext cx="177" cy="66"/>
                <a:chOff x="2848" y="848"/>
                <a:chExt cx="140" cy="98"/>
              </a:xfrm>
            </p:grpSpPr>
            <p:sp>
              <p:nvSpPr>
                <p:cNvPr id="6288" name="Line 46"/>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89" name="Line 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90" name="Line 48"/>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21524" name="Group 49"/>
            <p:cNvGrpSpPr>
              <a:grpSpLocks/>
            </p:cNvGrpSpPr>
            <p:nvPr/>
          </p:nvGrpSpPr>
          <p:grpSpPr bwMode="auto">
            <a:xfrm>
              <a:off x="2720" y="2586"/>
              <a:ext cx="315" cy="147"/>
              <a:chOff x="3600" y="219"/>
              <a:chExt cx="360" cy="175"/>
            </a:xfrm>
          </p:grpSpPr>
          <p:sp>
            <p:nvSpPr>
              <p:cNvPr id="6268" name="Oval 50"/>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69" name="Line 5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70" name="Line 5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71" name="Rectangle 53"/>
              <p:cNvSpPr>
                <a:spLocks noChangeArrowheads="1"/>
              </p:cNvSpPr>
              <p:nvPr/>
            </p:nvSpPr>
            <p:spPr bwMode="auto">
              <a:xfrm>
                <a:off x="3603" y="289"/>
                <a:ext cx="353"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72"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32" name="Group 55"/>
              <p:cNvGrpSpPr>
                <a:grpSpLocks/>
              </p:cNvGrpSpPr>
              <p:nvPr/>
            </p:nvGrpSpPr>
            <p:grpSpPr bwMode="auto">
              <a:xfrm>
                <a:off x="3686" y="244"/>
                <a:ext cx="177" cy="66"/>
                <a:chOff x="2848" y="848"/>
                <a:chExt cx="140" cy="98"/>
              </a:xfrm>
            </p:grpSpPr>
            <p:sp>
              <p:nvSpPr>
                <p:cNvPr id="6278" name="Line 5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79" name="Line 57"/>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80" name="Line 58"/>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33" name="Group 59"/>
              <p:cNvGrpSpPr>
                <a:grpSpLocks/>
              </p:cNvGrpSpPr>
              <p:nvPr/>
            </p:nvGrpSpPr>
            <p:grpSpPr bwMode="auto">
              <a:xfrm flipV="1">
                <a:off x="3686" y="243"/>
                <a:ext cx="177" cy="66"/>
                <a:chOff x="2848" y="848"/>
                <a:chExt cx="140" cy="98"/>
              </a:xfrm>
            </p:grpSpPr>
            <p:sp>
              <p:nvSpPr>
                <p:cNvPr id="6275" name="Line 60"/>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76" name="Line 6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77" name="Line 62"/>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21525" name="Group 63"/>
            <p:cNvGrpSpPr>
              <a:grpSpLocks/>
            </p:cNvGrpSpPr>
            <p:nvPr/>
          </p:nvGrpSpPr>
          <p:grpSpPr bwMode="auto">
            <a:xfrm>
              <a:off x="3120" y="2773"/>
              <a:ext cx="316" cy="147"/>
              <a:chOff x="3600" y="219"/>
              <a:chExt cx="360" cy="175"/>
            </a:xfrm>
          </p:grpSpPr>
          <p:sp>
            <p:nvSpPr>
              <p:cNvPr id="6255" name="Oval 64"/>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56" name="Line 6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7" name="Line 6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8" name="Rectangle 67"/>
              <p:cNvSpPr>
                <a:spLocks noChangeArrowheads="1"/>
              </p:cNvSpPr>
              <p:nvPr/>
            </p:nvSpPr>
            <p:spPr bwMode="auto">
              <a:xfrm>
                <a:off x="3603" y="289"/>
                <a:ext cx="352"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59"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19" name="Group 69"/>
              <p:cNvGrpSpPr>
                <a:grpSpLocks/>
              </p:cNvGrpSpPr>
              <p:nvPr/>
            </p:nvGrpSpPr>
            <p:grpSpPr bwMode="auto">
              <a:xfrm>
                <a:off x="3686" y="244"/>
                <a:ext cx="177" cy="66"/>
                <a:chOff x="2848" y="848"/>
                <a:chExt cx="140" cy="98"/>
              </a:xfrm>
            </p:grpSpPr>
            <p:sp>
              <p:nvSpPr>
                <p:cNvPr id="6265" name="Line 7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66" name="Line 71"/>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67" name="Line 72"/>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20" name="Group 73"/>
              <p:cNvGrpSpPr>
                <a:grpSpLocks/>
              </p:cNvGrpSpPr>
              <p:nvPr/>
            </p:nvGrpSpPr>
            <p:grpSpPr bwMode="auto">
              <a:xfrm flipV="1">
                <a:off x="3686" y="243"/>
                <a:ext cx="177" cy="66"/>
                <a:chOff x="2848" y="848"/>
                <a:chExt cx="140" cy="98"/>
              </a:xfrm>
            </p:grpSpPr>
            <p:sp>
              <p:nvSpPr>
                <p:cNvPr id="6262" name="Line 74"/>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63" name="Line 7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64" name="Line 76"/>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21526" name="Group 77"/>
            <p:cNvGrpSpPr>
              <a:grpSpLocks/>
            </p:cNvGrpSpPr>
            <p:nvPr/>
          </p:nvGrpSpPr>
          <p:grpSpPr bwMode="auto">
            <a:xfrm>
              <a:off x="3400" y="2360"/>
              <a:ext cx="316" cy="147"/>
              <a:chOff x="3600" y="219"/>
              <a:chExt cx="360" cy="175"/>
            </a:xfrm>
          </p:grpSpPr>
          <p:sp>
            <p:nvSpPr>
              <p:cNvPr id="6242" name="Oval 7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43" name="Line 7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44" name="Line 8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45" name="Rectangle 81"/>
              <p:cNvSpPr>
                <a:spLocks noChangeArrowheads="1"/>
              </p:cNvSpPr>
              <p:nvPr/>
            </p:nvSpPr>
            <p:spPr bwMode="auto">
              <a:xfrm>
                <a:off x="3603" y="289"/>
                <a:ext cx="352"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46"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06" name="Group 83"/>
              <p:cNvGrpSpPr>
                <a:grpSpLocks/>
              </p:cNvGrpSpPr>
              <p:nvPr/>
            </p:nvGrpSpPr>
            <p:grpSpPr bwMode="auto">
              <a:xfrm>
                <a:off x="3686" y="244"/>
                <a:ext cx="177" cy="66"/>
                <a:chOff x="2848" y="848"/>
                <a:chExt cx="140" cy="98"/>
              </a:xfrm>
            </p:grpSpPr>
            <p:sp>
              <p:nvSpPr>
                <p:cNvPr id="6252" name="Line 8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3" name="Line 85"/>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4" name="Line 86"/>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07" name="Group 87"/>
              <p:cNvGrpSpPr>
                <a:grpSpLocks/>
              </p:cNvGrpSpPr>
              <p:nvPr/>
            </p:nvGrpSpPr>
            <p:grpSpPr bwMode="auto">
              <a:xfrm flipV="1">
                <a:off x="3686" y="243"/>
                <a:ext cx="177" cy="66"/>
                <a:chOff x="2848" y="848"/>
                <a:chExt cx="140" cy="98"/>
              </a:xfrm>
            </p:grpSpPr>
            <p:sp>
              <p:nvSpPr>
                <p:cNvPr id="6249" name="Line 88"/>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0" name="Line 8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1" name="Line 90"/>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21527" name="Freeform 91"/>
            <p:cNvSpPr>
              <a:spLocks/>
            </p:cNvSpPr>
            <p:nvPr/>
          </p:nvSpPr>
          <p:spPr bwMode="auto">
            <a:xfrm>
              <a:off x="3089" y="2245"/>
              <a:ext cx="318" cy="194"/>
            </a:xfrm>
            <a:custGeom>
              <a:avLst/>
              <a:gdLst>
                <a:gd name="T0" fmla="*/ 0 w 318"/>
                <a:gd name="T1" fmla="*/ 0 h 194"/>
                <a:gd name="T2" fmla="*/ 318 w 318"/>
                <a:gd name="T3" fmla="*/ 194 h 194"/>
                <a:gd name="T4" fmla="*/ 0 60000 65536"/>
                <a:gd name="T5" fmla="*/ 0 60000 65536"/>
              </a:gdLst>
              <a:ahLst/>
              <a:cxnLst>
                <a:cxn ang="T4">
                  <a:pos x="T0" y="T1"/>
                </a:cxn>
                <a:cxn ang="T5">
                  <a:pos x="T2" y="T3"/>
                </a:cxn>
              </a:cxnLst>
              <a:rect l="0" t="0" r="r" b="b"/>
              <a:pathLst>
                <a:path w="318" h="194">
                  <a:moveTo>
                    <a:pt x="0" y="0"/>
                  </a:moveTo>
                  <a:lnTo>
                    <a:pt x="318" y="19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8" name="Freeform 92"/>
            <p:cNvSpPr>
              <a:spLocks/>
            </p:cNvSpPr>
            <p:nvPr/>
          </p:nvSpPr>
          <p:spPr bwMode="auto">
            <a:xfrm>
              <a:off x="2418" y="2492"/>
              <a:ext cx="303" cy="150"/>
            </a:xfrm>
            <a:custGeom>
              <a:avLst/>
              <a:gdLst>
                <a:gd name="T0" fmla="*/ 0 w 294"/>
                <a:gd name="T1" fmla="*/ 0 h 174"/>
                <a:gd name="T2" fmla="*/ 342 w 294"/>
                <a:gd name="T3" fmla="*/ 83 h 174"/>
                <a:gd name="T4" fmla="*/ 0 60000 65536"/>
                <a:gd name="T5" fmla="*/ 0 60000 65536"/>
              </a:gdLst>
              <a:ahLst/>
              <a:cxnLst>
                <a:cxn ang="T4">
                  <a:pos x="T0" y="T1"/>
                </a:cxn>
                <a:cxn ang="T5">
                  <a:pos x="T2" y="T3"/>
                </a:cxn>
              </a:cxnLst>
              <a:rect l="0" t="0" r="r" b="b"/>
              <a:pathLst>
                <a:path w="294" h="174">
                  <a:moveTo>
                    <a:pt x="0" y="0"/>
                  </a:moveTo>
                  <a:lnTo>
                    <a:pt x="294"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9" name="Freeform 93"/>
            <p:cNvSpPr>
              <a:spLocks/>
            </p:cNvSpPr>
            <p:nvPr/>
          </p:nvSpPr>
          <p:spPr bwMode="auto">
            <a:xfrm>
              <a:off x="3015" y="2477"/>
              <a:ext cx="396" cy="156"/>
            </a:xfrm>
            <a:custGeom>
              <a:avLst/>
              <a:gdLst>
                <a:gd name="T0" fmla="*/ 0 w 378"/>
                <a:gd name="T1" fmla="*/ 101 h 174"/>
                <a:gd name="T2" fmla="*/ 478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30" name="Freeform 94"/>
            <p:cNvSpPr>
              <a:spLocks/>
            </p:cNvSpPr>
            <p:nvPr/>
          </p:nvSpPr>
          <p:spPr bwMode="auto">
            <a:xfrm>
              <a:off x="3435" y="2511"/>
              <a:ext cx="130" cy="320"/>
            </a:xfrm>
            <a:custGeom>
              <a:avLst/>
              <a:gdLst>
                <a:gd name="T0" fmla="*/ 0 w 118"/>
                <a:gd name="T1" fmla="*/ 54 h 500"/>
                <a:gd name="T2" fmla="*/ 192 w 118"/>
                <a:gd name="T3" fmla="*/ 0 h 500"/>
                <a:gd name="T4" fmla="*/ 0 60000 65536"/>
                <a:gd name="T5" fmla="*/ 0 60000 65536"/>
              </a:gdLst>
              <a:ahLst/>
              <a:cxnLst>
                <a:cxn ang="T4">
                  <a:pos x="T0" y="T1"/>
                </a:cxn>
                <a:cxn ang="T5">
                  <a:pos x="T2" y="T3"/>
                </a:cxn>
              </a:cxnLst>
              <a:rect l="0" t="0" r="r" b="b"/>
              <a:pathLst>
                <a:path w="118" h="500">
                  <a:moveTo>
                    <a:pt x="0" y="500"/>
                  </a:moveTo>
                  <a:lnTo>
                    <a:pt x="11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31" name="Freeform 95"/>
            <p:cNvSpPr>
              <a:spLocks/>
            </p:cNvSpPr>
            <p:nvPr/>
          </p:nvSpPr>
          <p:spPr bwMode="auto">
            <a:xfrm>
              <a:off x="2657" y="2847"/>
              <a:ext cx="464" cy="47"/>
            </a:xfrm>
            <a:custGeom>
              <a:avLst/>
              <a:gdLst>
                <a:gd name="T0" fmla="*/ 1147 w 370"/>
                <a:gd name="T1" fmla="*/ 217 h 32"/>
                <a:gd name="T2" fmla="*/ 0 w 370"/>
                <a:gd name="T3" fmla="*/ 0 h 32"/>
                <a:gd name="T4" fmla="*/ 0 60000 65536"/>
                <a:gd name="T5" fmla="*/ 0 60000 65536"/>
              </a:gdLst>
              <a:ahLst/>
              <a:cxnLst>
                <a:cxn ang="T4">
                  <a:pos x="T0" y="T1"/>
                </a:cxn>
                <a:cxn ang="T5">
                  <a:pos x="T2" y="T3"/>
                </a:cxn>
              </a:cxnLst>
              <a:rect l="0" t="0" r="r" b="b"/>
              <a:pathLst>
                <a:path w="370" h="32">
                  <a:moveTo>
                    <a:pt x="370" y="32"/>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32" name="Freeform 96"/>
            <p:cNvSpPr>
              <a:spLocks/>
            </p:cNvSpPr>
            <p:nvPr/>
          </p:nvSpPr>
          <p:spPr bwMode="auto">
            <a:xfrm>
              <a:off x="2319" y="2507"/>
              <a:ext cx="122" cy="268"/>
            </a:xfrm>
            <a:custGeom>
              <a:avLst/>
              <a:gdLst>
                <a:gd name="T0" fmla="*/ 26 w 176"/>
                <a:gd name="T1" fmla="*/ 47 h 412"/>
                <a:gd name="T2" fmla="*/ 28 w 176"/>
                <a:gd name="T3" fmla="*/ 48 h 412"/>
                <a:gd name="T4" fmla="*/ 0 w 176"/>
                <a:gd name="T5" fmla="*/ 0 h 412"/>
                <a:gd name="T6" fmla="*/ 0 60000 65536"/>
                <a:gd name="T7" fmla="*/ 0 60000 65536"/>
                <a:gd name="T8" fmla="*/ 0 60000 65536"/>
              </a:gdLst>
              <a:ahLst/>
              <a:cxnLst>
                <a:cxn ang="T6">
                  <a:pos x="T0" y="T1"/>
                </a:cxn>
                <a:cxn ang="T7">
                  <a:pos x="T2" y="T3"/>
                </a:cxn>
                <a:cxn ang="T8">
                  <a:pos x="T4" y="T5"/>
                </a:cxn>
              </a:cxnLst>
              <a:rect l="0" t="0" r="r" b="b"/>
              <a:pathLst>
                <a:path w="176" h="412">
                  <a:moveTo>
                    <a:pt x="162" y="408"/>
                  </a:moveTo>
                  <a:lnTo>
                    <a:pt x="176" y="412"/>
                  </a:ln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Rectangle 97"/>
            <p:cNvSpPr>
              <a:spLocks noChangeArrowheads="1"/>
            </p:cNvSpPr>
            <p:nvPr/>
          </p:nvSpPr>
          <p:spPr bwMode="auto">
            <a:xfrm>
              <a:off x="1128" y="2264"/>
              <a:ext cx="728" cy="15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75" name="Rectangle 98"/>
            <p:cNvSpPr>
              <a:spLocks noChangeArrowheads="1"/>
            </p:cNvSpPr>
            <p:nvPr/>
          </p:nvSpPr>
          <p:spPr bwMode="auto">
            <a:xfrm>
              <a:off x="1113" y="2279"/>
              <a:ext cx="723" cy="1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76" name="Line 99"/>
            <p:cNvSpPr>
              <a:spLocks noChangeShapeType="1"/>
            </p:cNvSpPr>
            <p:nvPr/>
          </p:nvSpPr>
          <p:spPr bwMode="auto">
            <a:xfrm>
              <a:off x="1759" y="2362"/>
              <a:ext cx="266"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177" name="Text Box 100"/>
            <p:cNvSpPr txBox="1">
              <a:spLocks noChangeArrowheads="1"/>
            </p:cNvSpPr>
            <p:nvPr/>
          </p:nvSpPr>
          <p:spPr bwMode="auto">
            <a:xfrm>
              <a:off x="2390" y="2183"/>
              <a:ext cx="1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t>1</a:t>
              </a:r>
            </a:p>
          </p:txBody>
        </p:sp>
        <p:sp>
          <p:nvSpPr>
            <p:cNvPr id="6178" name="Text Box 101"/>
            <p:cNvSpPr txBox="1">
              <a:spLocks noChangeArrowheads="1"/>
            </p:cNvSpPr>
            <p:nvPr/>
          </p:nvSpPr>
          <p:spPr bwMode="auto">
            <a:xfrm>
              <a:off x="2336" y="2459"/>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600"/>
                <a:t>2</a:t>
              </a:r>
            </a:p>
          </p:txBody>
        </p:sp>
        <p:sp>
          <p:nvSpPr>
            <p:cNvPr id="6179" name="Text Box 102"/>
            <p:cNvSpPr txBox="1">
              <a:spLocks noChangeArrowheads="1"/>
            </p:cNvSpPr>
            <p:nvPr/>
          </p:nvSpPr>
          <p:spPr bwMode="auto">
            <a:xfrm>
              <a:off x="2178" y="2505"/>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600"/>
                <a:t>3</a:t>
              </a:r>
            </a:p>
          </p:txBody>
        </p:sp>
        <p:sp>
          <p:nvSpPr>
            <p:cNvPr id="6180" name="Rectangle 104"/>
            <p:cNvSpPr>
              <a:spLocks noChangeArrowheads="1"/>
            </p:cNvSpPr>
            <p:nvPr/>
          </p:nvSpPr>
          <p:spPr bwMode="auto">
            <a:xfrm>
              <a:off x="1509" y="2281"/>
              <a:ext cx="269" cy="15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81" name="Text Box 105"/>
            <p:cNvSpPr txBox="1">
              <a:spLocks noChangeArrowheads="1"/>
            </p:cNvSpPr>
            <p:nvPr/>
          </p:nvSpPr>
          <p:spPr bwMode="auto">
            <a:xfrm>
              <a:off x="1479" y="2264"/>
              <a:ext cx="237"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a:t>0111</a:t>
              </a:r>
            </a:p>
          </p:txBody>
        </p:sp>
        <p:sp>
          <p:nvSpPr>
            <p:cNvPr id="6182" name="Text Box 106"/>
            <p:cNvSpPr txBox="1">
              <a:spLocks noChangeArrowheads="1"/>
            </p:cNvSpPr>
            <p:nvPr/>
          </p:nvSpPr>
          <p:spPr bwMode="auto">
            <a:xfrm>
              <a:off x="398" y="1841"/>
              <a:ext cx="9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zh-CN" altLang="en-US" sz="1800" dirty="0">
                  <a:latin typeface="+mn-ea"/>
                  <a:ea typeface="+mn-ea"/>
                </a:rPr>
                <a:t>到达分组的首部值</a:t>
              </a:r>
              <a:endParaRPr lang="en-US" altLang="zh-CN" sz="1800" dirty="0">
                <a:latin typeface="+mn-ea"/>
                <a:ea typeface="+mn-ea"/>
              </a:endParaRPr>
            </a:p>
          </p:txBody>
        </p:sp>
        <p:sp>
          <p:nvSpPr>
            <p:cNvPr id="6183" name="Line 107"/>
            <p:cNvSpPr>
              <a:spLocks noChangeShapeType="1"/>
            </p:cNvSpPr>
            <p:nvPr/>
          </p:nvSpPr>
          <p:spPr bwMode="auto">
            <a:xfrm flipH="1">
              <a:off x="1269" y="2444"/>
              <a:ext cx="8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184" name="Text Box 108"/>
            <p:cNvSpPr txBox="1">
              <a:spLocks noChangeArrowheads="1"/>
            </p:cNvSpPr>
            <p:nvPr/>
          </p:nvSpPr>
          <p:spPr bwMode="auto">
            <a:xfrm>
              <a:off x="1244" y="261"/>
              <a:ext cx="1174" cy="2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zh-CN" altLang="en-US" sz="2000" b="1" dirty="0"/>
                <a:t>路由算法</a:t>
              </a:r>
              <a:endParaRPr lang="en-US" sz="2000" b="1" dirty="0"/>
            </a:p>
          </p:txBody>
        </p:sp>
        <p:sp>
          <p:nvSpPr>
            <p:cNvPr id="6185" name="Rectangle 109"/>
            <p:cNvSpPr>
              <a:spLocks noChangeArrowheads="1"/>
            </p:cNvSpPr>
            <p:nvPr/>
          </p:nvSpPr>
          <p:spPr bwMode="auto">
            <a:xfrm>
              <a:off x="1197" y="732"/>
              <a:ext cx="1263" cy="80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86" name="Text Box 110"/>
            <p:cNvSpPr txBox="1">
              <a:spLocks noChangeArrowheads="1"/>
            </p:cNvSpPr>
            <p:nvPr/>
          </p:nvSpPr>
          <p:spPr bwMode="auto">
            <a:xfrm>
              <a:off x="1248" y="702"/>
              <a:ext cx="572"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zh-CN" altLang="en-US" sz="1600" b="1" dirty="0">
                  <a:latin typeface="+mn-ea"/>
                  <a:ea typeface="+mn-ea"/>
                </a:rPr>
                <a:t>本地转发表</a:t>
              </a:r>
              <a:endParaRPr lang="en-US" sz="1600" b="1" dirty="0">
                <a:latin typeface="+mn-ea"/>
                <a:ea typeface="+mn-ea"/>
              </a:endParaRPr>
            </a:p>
          </p:txBody>
        </p:sp>
        <p:sp>
          <p:nvSpPr>
            <p:cNvPr id="6187" name="Text Box 111"/>
            <p:cNvSpPr txBox="1">
              <a:spLocks noChangeArrowheads="1"/>
            </p:cNvSpPr>
            <p:nvPr/>
          </p:nvSpPr>
          <p:spPr bwMode="auto">
            <a:xfrm>
              <a:off x="1174" y="858"/>
              <a:ext cx="764"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zh-CN" altLang="en-US" sz="1600" dirty="0">
                  <a:latin typeface="+mn-ea"/>
                  <a:ea typeface="+mn-ea"/>
                </a:rPr>
                <a:t>首部值</a:t>
              </a:r>
              <a:endParaRPr lang="en-US" sz="1600" dirty="0">
                <a:latin typeface="+mn-ea"/>
                <a:ea typeface="+mn-ea"/>
              </a:endParaRPr>
            </a:p>
          </p:txBody>
        </p:sp>
        <p:sp>
          <p:nvSpPr>
            <p:cNvPr id="6188" name="Text Box 112"/>
            <p:cNvSpPr txBox="1">
              <a:spLocks noChangeArrowheads="1"/>
            </p:cNvSpPr>
            <p:nvPr/>
          </p:nvSpPr>
          <p:spPr bwMode="auto">
            <a:xfrm>
              <a:off x="1846" y="859"/>
              <a:ext cx="656"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zh-CN" altLang="en-US" sz="1600" dirty="0">
                  <a:latin typeface="+mn-ea"/>
                  <a:ea typeface="+mn-ea"/>
                </a:rPr>
                <a:t>输出链路</a:t>
              </a:r>
              <a:endParaRPr lang="en-US" sz="1600" dirty="0">
                <a:latin typeface="+mn-ea"/>
                <a:ea typeface="+mn-ea"/>
              </a:endParaRPr>
            </a:p>
          </p:txBody>
        </p:sp>
        <p:sp>
          <p:nvSpPr>
            <p:cNvPr id="6189" name="Line 113"/>
            <p:cNvSpPr>
              <a:spLocks noChangeShapeType="1"/>
            </p:cNvSpPr>
            <p:nvPr/>
          </p:nvSpPr>
          <p:spPr bwMode="auto">
            <a:xfrm>
              <a:off x="1908" y="866"/>
              <a:ext cx="5"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190" name="Text Box 114"/>
            <p:cNvSpPr txBox="1">
              <a:spLocks noChangeArrowheads="1"/>
            </p:cNvSpPr>
            <p:nvPr/>
          </p:nvSpPr>
          <p:spPr bwMode="auto">
            <a:xfrm>
              <a:off x="1667" y="1037"/>
              <a:ext cx="248" cy="5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defRPr/>
              </a:pPr>
              <a:r>
                <a:rPr lang="en-US" sz="1200"/>
                <a:t>0100</a:t>
              </a:r>
            </a:p>
            <a:p>
              <a:pPr algn="r" eaLnBrk="1" hangingPunct="1">
                <a:defRPr/>
              </a:pPr>
              <a:r>
                <a:rPr lang="en-US" sz="1200"/>
                <a:t>0101</a:t>
              </a:r>
            </a:p>
            <a:p>
              <a:pPr algn="r" eaLnBrk="1" hangingPunct="1">
                <a:defRPr/>
              </a:pPr>
              <a:r>
                <a:rPr lang="en-US" sz="1200"/>
                <a:t>0111</a:t>
              </a:r>
            </a:p>
            <a:p>
              <a:pPr algn="r" eaLnBrk="1" hangingPunct="1">
                <a:defRPr/>
              </a:pPr>
              <a:r>
                <a:rPr lang="en-US" sz="1200"/>
                <a:t>1001</a:t>
              </a:r>
            </a:p>
          </p:txBody>
        </p:sp>
        <p:sp>
          <p:nvSpPr>
            <p:cNvPr id="6191" name="Text Box 115"/>
            <p:cNvSpPr txBox="1">
              <a:spLocks noChangeArrowheads="1"/>
            </p:cNvSpPr>
            <p:nvPr/>
          </p:nvSpPr>
          <p:spPr bwMode="auto">
            <a:xfrm>
              <a:off x="1939" y="1037"/>
              <a:ext cx="127" cy="5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200"/>
                <a:t>3</a:t>
              </a:r>
            </a:p>
            <a:p>
              <a:pPr algn="ctr" eaLnBrk="1" hangingPunct="1">
                <a:defRPr/>
              </a:pPr>
              <a:r>
                <a:rPr lang="en-US" sz="1200"/>
                <a:t>2</a:t>
              </a:r>
            </a:p>
            <a:p>
              <a:pPr algn="ctr" eaLnBrk="1" hangingPunct="1">
                <a:defRPr/>
              </a:pPr>
              <a:r>
                <a:rPr lang="en-US" sz="1200"/>
                <a:t>2</a:t>
              </a:r>
            </a:p>
            <a:p>
              <a:pPr algn="ctr" eaLnBrk="1" hangingPunct="1">
                <a:defRPr/>
              </a:pPr>
              <a:r>
                <a:rPr lang="en-US" sz="1200"/>
                <a:t>1</a:t>
              </a:r>
            </a:p>
          </p:txBody>
        </p:sp>
        <p:sp>
          <p:nvSpPr>
            <p:cNvPr id="6192" name="Line 116"/>
            <p:cNvSpPr>
              <a:spLocks noChangeShapeType="1"/>
            </p:cNvSpPr>
            <p:nvPr/>
          </p:nvSpPr>
          <p:spPr bwMode="auto">
            <a:xfrm>
              <a:off x="1197" y="1028"/>
              <a:ext cx="12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193" name="Line 117"/>
            <p:cNvSpPr>
              <a:spLocks noChangeShapeType="1"/>
            </p:cNvSpPr>
            <p:nvPr/>
          </p:nvSpPr>
          <p:spPr bwMode="auto">
            <a:xfrm>
              <a:off x="1192" y="872"/>
              <a:ext cx="12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194" name="AutoShape 118"/>
            <p:cNvSpPr>
              <a:spLocks noChangeArrowheads="1"/>
            </p:cNvSpPr>
            <p:nvPr/>
          </p:nvSpPr>
          <p:spPr bwMode="auto">
            <a:xfrm rot="5400000">
              <a:off x="1763" y="548"/>
              <a:ext cx="151" cy="172"/>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95" name="Line 119"/>
            <p:cNvSpPr>
              <a:spLocks noChangeShapeType="1"/>
            </p:cNvSpPr>
            <p:nvPr/>
          </p:nvSpPr>
          <p:spPr bwMode="auto">
            <a:xfrm>
              <a:off x="1371" y="2086"/>
              <a:ext cx="229" cy="2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21555" name="Freeform 120"/>
            <p:cNvSpPr>
              <a:spLocks/>
            </p:cNvSpPr>
            <p:nvPr/>
          </p:nvSpPr>
          <p:spPr bwMode="auto">
            <a:xfrm>
              <a:off x="2047" y="2395"/>
              <a:ext cx="554" cy="167"/>
            </a:xfrm>
            <a:custGeom>
              <a:avLst/>
              <a:gdLst>
                <a:gd name="T0" fmla="*/ 0 w 554"/>
                <a:gd name="T1" fmla="*/ 10 h 167"/>
                <a:gd name="T2" fmla="*/ 324 w 554"/>
                <a:gd name="T3" fmla="*/ 26 h 167"/>
                <a:gd name="T4" fmla="*/ 554 w 554"/>
                <a:gd name="T5" fmla="*/ 167 h 167"/>
                <a:gd name="T6" fmla="*/ 0 60000 65536"/>
                <a:gd name="T7" fmla="*/ 0 60000 65536"/>
                <a:gd name="T8" fmla="*/ 0 60000 65536"/>
              </a:gdLst>
              <a:ahLst/>
              <a:cxnLst>
                <a:cxn ang="T6">
                  <a:pos x="T0" y="T1"/>
                </a:cxn>
                <a:cxn ang="T7">
                  <a:pos x="T2" y="T3"/>
                </a:cxn>
                <a:cxn ang="T8">
                  <a:pos x="T4" y="T5"/>
                </a:cxn>
              </a:cxnLst>
              <a:rect l="0" t="0" r="r" b="b"/>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6" name="Freeform 121"/>
            <p:cNvSpPr>
              <a:spLocks/>
            </p:cNvSpPr>
            <p:nvPr/>
          </p:nvSpPr>
          <p:spPr bwMode="auto">
            <a:xfrm flipH="1">
              <a:off x="3518" y="2127"/>
              <a:ext cx="364" cy="234"/>
            </a:xfrm>
            <a:custGeom>
              <a:avLst/>
              <a:gdLst>
                <a:gd name="T0" fmla="*/ 0 w 1443"/>
                <a:gd name="T1" fmla="*/ 0 h 816"/>
                <a:gd name="T2" fmla="*/ 1 w 1443"/>
                <a:gd name="T3" fmla="*/ 1 h 816"/>
                <a:gd name="T4" fmla="*/ 1 w 1443"/>
                <a:gd name="T5" fmla="*/ 1 h 816"/>
                <a:gd name="T6" fmla="*/ 2 w 1443"/>
                <a:gd name="T7" fmla="*/ 0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7" name="Freeform 122"/>
            <p:cNvSpPr>
              <a:spLocks/>
            </p:cNvSpPr>
            <p:nvPr/>
          </p:nvSpPr>
          <p:spPr bwMode="auto">
            <a:xfrm flipH="1">
              <a:off x="2881" y="1948"/>
              <a:ext cx="364" cy="234"/>
            </a:xfrm>
            <a:custGeom>
              <a:avLst/>
              <a:gdLst>
                <a:gd name="T0" fmla="*/ 0 w 1443"/>
                <a:gd name="T1" fmla="*/ 0 h 816"/>
                <a:gd name="T2" fmla="*/ 1 w 1443"/>
                <a:gd name="T3" fmla="*/ 1 h 816"/>
                <a:gd name="T4" fmla="*/ 1 w 1443"/>
                <a:gd name="T5" fmla="*/ 1 h 816"/>
                <a:gd name="T6" fmla="*/ 2 w 1443"/>
                <a:gd name="T7" fmla="*/ 0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8" name="Freeform 123"/>
            <p:cNvSpPr>
              <a:spLocks/>
            </p:cNvSpPr>
            <p:nvPr/>
          </p:nvSpPr>
          <p:spPr bwMode="auto">
            <a:xfrm flipH="1" flipV="1">
              <a:off x="3302" y="2922"/>
              <a:ext cx="342" cy="234"/>
            </a:xfrm>
            <a:custGeom>
              <a:avLst/>
              <a:gdLst>
                <a:gd name="T0" fmla="*/ 0 w 1443"/>
                <a:gd name="T1" fmla="*/ 0 h 816"/>
                <a:gd name="T2" fmla="*/ 1 w 1443"/>
                <a:gd name="T3" fmla="*/ 1 h 816"/>
                <a:gd name="T4" fmla="*/ 1 w 1443"/>
                <a:gd name="T5" fmla="*/ 1 h 816"/>
                <a:gd name="T6" fmla="*/ 1 w 1443"/>
                <a:gd name="T7" fmla="*/ 0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9" name="Freeform 124"/>
            <p:cNvSpPr>
              <a:spLocks/>
            </p:cNvSpPr>
            <p:nvPr/>
          </p:nvSpPr>
          <p:spPr bwMode="auto">
            <a:xfrm flipH="1" flipV="1">
              <a:off x="2452" y="2912"/>
              <a:ext cx="342" cy="234"/>
            </a:xfrm>
            <a:custGeom>
              <a:avLst/>
              <a:gdLst>
                <a:gd name="T0" fmla="*/ 0 w 1443"/>
                <a:gd name="T1" fmla="*/ 0 h 816"/>
                <a:gd name="T2" fmla="*/ 1 w 1443"/>
                <a:gd name="T3" fmla="*/ 1 h 816"/>
                <a:gd name="T4" fmla="*/ 1 w 1443"/>
                <a:gd name="T5" fmla="*/ 1 h 816"/>
                <a:gd name="T6" fmla="*/ 1 w 1443"/>
                <a:gd name="T7" fmla="*/ 0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0" name="Freeform 125"/>
            <p:cNvSpPr>
              <a:spLocks/>
            </p:cNvSpPr>
            <p:nvPr/>
          </p:nvSpPr>
          <p:spPr bwMode="auto">
            <a:xfrm flipH="1" flipV="1">
              <a:off x="2855" y="2728"/>
              <a:ext cx="342" cy="285"/>
            </a:xfrm>
            <a:custGeom>
              <a:avLst/>
              <a:gdLst>
                <a:gd name="T0" fmla="*/ 0 w 1443"/>
                <a:gd name="T1" fmla="*/ 0 h 816"/>
                <a:gd name="T2" fmla="*/ 1 w 1443"/>
                <a:gd name="T3" fmla="*/ 4 h 816"/>
                <a:gd name="T4" fmla="*/ 1 w 1443"/>
                <a:gd name="T5" fmla="*/ 4 h 816"/>
                <a:gd name="T6" fmla="*/ 1 w 1443"/>
                <a:gd name="T7" fmla="*/ 0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561" name="Group 126"/>
            <p:cNvGrpSpPr>
              <a:grpSpLocks/>
            </p:cNvGrpSpPr>
            <p:nvPr/>
          </p:nvGrpSpPr>
          <p:grpSpPr bwMode="auto">
            <a:xfrm>
              <a:off x="2886" y="1668"/>
              <a:ext cx="347" cy="285"/>
              <a:chOff x="2886" y="1668"/>
              <a:chExt cx="347" cy="285"/>
            </a:xfrm>
          </p:grpSpPr>
          <p:sp>
            <p:nvSpPr>
              <p:cNvPr id="6235"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36"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37"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38" name="Line 130"/>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39" name="Line 131"/>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40" name="Line 132"/>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41"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grpSp>
          <p:nvGrpSpPr>
            <p:cNvPr id="21562" name="Group 134"/>
            <p:cNvGrpSpPr>
              <a:grpSpLocks/>
            </p:cNvGrpSpPr>
            <p:nvPr/>
          </p:nvGrpSpPr>
          <p:grpSpPr bwMode="auto">
            <a:xfrm>
              <a:off x="3524" y="1840"/>
              <a:ext cx="347" cy="285"/>
              <a:chOff x="2886" y="1668"/>
              <a:chExt cx="347" cy="285"/>
            </a:xfrm>
          </p:grpSpPr>
          <p:sp>
            <p:nvSpPr>
              <p:cNvPr id="6228"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29"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30"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31" name="Line 138"/>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32" name="Line 139"/>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33" name="Line 140"/>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34"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grpSp>
          <p:nvGrpSpPr>
            <p:cNvPr id="21563" name="Group 142"/>
            <p:cNvGrpSpPr>
              <a:grpSpLocks/>
            </p:cNvGrpSpPr>
            <p:nvPr/>
          </p:nvGrpSpPr>
          <p:grpSpPr bwMode="auto">
            <a:xfrm>
              <a:off x="3291" y="3148"/>
              <a:ext cx="347" cy="285"/>
              <a:chOff x="2886" y="1668"/>
              <a:chExt cx="347" cy="285"/>
            </a:xfrm>
          </p:grpSpPr>
          <p:sp>
            <p:nvSpPr>
              <p:cNvPr id="6221"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22"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23"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24" name="Line 146"/>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25" name="Line 147"/>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26" name="Line 148"/>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27"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grpSp>
          <p:nvGrpSpPr>
            <p:cNvPr id="21564" name="Group 150"/>
            <p:cNvGrpSpPr>
              <a:grpSpLocks/>
            </p:cNvGrpSpPr>
            <p:nvPr/>
          </p:nvGrpSpPr>
          <p:grpSpPr bwMode="auto">
            <a:xfrm>
              <a:off x="2853" y="3010"/>
              <a:ext cx="347" cy="285"/>
              <a:chOff x="2886" y="1668"/>
              <a:chExt cx="347" cy="285"/>
            </a:xfrm>
          </p:grpSpPr>
          <p:sp>
            <p:nvSpPr>
              <p:cNvPr id="6214"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15"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16"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17" name="Line 154"/>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18" name="Line 155"/>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19" name="Line 156"/>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20"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grpSp>
          <p:nvGrpSpPr>
            <p:cNvPr id="21565" name="Group 158"/>
            <p:cNvGrpSpPr>
              <a:grpSpLocks/>
            </p:cNvGrpSpPr>
            <p:nvPr/>
          </p:nvGrpSpPr>
          <p:grpSpPr bwMode="auto">
            <a:xfrm>
              <a:off x="2440" y="3131"/>
              <a:ext cx="347" cy="285"/>
              <a:chOff x="2886" y="1668"/>
              <a:chExt cx="347" cy="285"/>
            </a:xfrm>
          </p:grpSpPr>
          <p:sp>
            <p:nvSpPr>
              <p:cNvPr id="6207"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08"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09"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10" name="Line 162"/>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11" name="Line 163"/>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12" name="Line 164"/>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13"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grpSp>
      <p:sp>
        <p:nvSpPr>
          <p:cNvPr id="6150" name="Text Box 167"/>
          <p:cNvSpPr txBox="1">
            <a:spLocks noChangeArrowheads="1"/>
          </p:cNvSpPr>
          <p:nvPr/>
        </p:nvSpPr>
        <p:spPr bwMode="auto">
          <a:xfrm>
            <a:off x="0" y="335059"/>
            <a:ext cx="12192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4400" dirty="0">
                <a:latin typeface="+mn-ea"/>
                <a:ea typeface="+mn-ea"/>
              </a:rPr>
              <a:t>路由与转发的相互作用</a:t>
            </a:r>
            <a:endParaRPr lang="en-US" sz="4400" dirty="0">
              <a:latin typeface="+mn-ea"/>
              <a:ea typeface="+mn-ea"/>
            </a:endParaRPr>
          </a:p>
        </p:txBody>
      </p:sp>
      <p:grpSp>
        <p:nvGrpSpPr>
          <p:cNvPr id="426154" name="Group 170"/>
          <p:cNvGrpSpPr>
            <a:grpSpLocks/>
          </p:cNvGrpSpPr>
          <p:nvPr/>
        </p:nvGrpSpPr>
        <p:grpSpPr bwMode="auto">
          <a:xfrm>
            <a:off x="5814483" y="1292226"/>
            <a:ext cx="4080932" cy="646113"/>
            <a:chOff x="2782" y="912"/>
            <a:chExt cx="1928" cy="407"/>
          </a:xfrm>
        </p:grpSpPr>
        <p:sp>
          <p:nvSpPr>
            <p:cNvPr id="6155" name="Line 171"/>
            <p:cNvSpPr>
              <a:spLocks noChangeShapeType="1"/>
            </p:cNvSpPr>
            <p:nvPr/>
          </p:nvSpPr>
          <p:spPr bwMode="auto">
            <a:xfrm>
              <a:off x="2782" y="1117"/>
              <a:ext cx="1032"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156" name="Text Box 172"/>
            <p:cNvSpPr txBox="1">
              <a:spLocks noChangeArrowheads="1"/>
            </p:cNvSpPr>
            <p:nvPr/>
          </p:nvSpPr>
          <p:spPr bwMode="auto">
            <a:xfrm>
              <a:off x="3532" y="912"/>
              <a:ext cx="117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dirty="0">
                  <a:solidFill>
                    <a:srgbClr val="CC0000"/>
                  </a:solidFill>
                  <a:latin typeface="+mn-ea"/>
                  <a:ea typeface="+mn-ea"/>
                </a:rPr>
                <a:t>路由算法确定通过网络</a:t>
              </a:r>
              <a:endParaRPr lang="en-US" altLang="zh-CN" dirty="0">
                <a:solidFill>
                  <a:srgbClr val="CC0000"/>
                </a:solidFill>
                <a:latin typeface="+mn-ea"/>
                <a:ea typeface="+mn-ea"/>
              </a:endParaRPr>
            </a:p>
            <a:p>
              <a:pPr>
                <a:defRPr/>
              </a:pPr>
              <a:r>
                <a:rPr lang="zh-CN" altLang="en-US" dirty="0">
                  <a:solidFill>
                    <a:srgbClr val="CC0000"/>
                  </a:solidFill>
                  <a:latin typeface="+mn-ea"/>
                  <a:ea typeface="+mn-ea"/>
                </a:rPr>
                <a:t>的端到端路径</a:t>
              </a:r>
              <a:endParaRPr lang="en-US" dirty="0">
                <a:solidFill>
                  <a:srgbClr val="CC0000"/>
                </a:solidFill>
                <a:latin typeface="+mn-ea"/>
                <a:ea typeface="+mn-ea"/>
              </a:endParaRPr>
            </a:p>
          </p:txBody>
        </p:sp>
      </p:grpSp>
      <p:grpSp>
        <p:nvGrpSpPr>
          <p:cNvPr id="426157" name="Group 173"/>
          <p:cNvGrpSpPr>
            <a:grpSpLocks/>
          </p:cNvGrpSpPr>
          <p:nvPr/>
        </p:nvGrpSpPr>
        <p:grpSpPr bwMode="auto">
          <a:xfrm>
            <a:off x="5899152" y="1979614"/>
            <a:ext cx="4080933" cy="646113"/>
            <a:chOff x="2782" y="912"/>
            <a:chExt cx="1928" cy="407"/>
          </a:xfrm>
        </p:grpSpPr>
        <p:sp>
          <p:nvSpPr>
            <p:cNvPr id="6153" name="Line 174"/>
            <p:cNvSpPr>
              <a:spLocks noChangeShapeType="1"/>
            </p:cNvSpPr>
            <p:nvPr/>
          </p:nvSpPr>
          <p:spPr bwMode="auto">
            <a:xfrm>
              <a:off x="2782" y="1117"/>
              <a:ext cx="1032"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154" name="Text Box 175"/>
            <p:cNvSpPr txBox="1">
              <a:spLocks noChangeArrowheads="1"/>
            </p:cNvSpPr>
            <p:nvPr/>
          </p:nvSpPr>
          <p:spPr bwMode="auto">
            <a:xfrm>
              <a:off x="3532" y="912"/>
              <a:ext cx="117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dirty="0">
                  <a:solidFill>
                    <a:srgbClr val="CC0000"/>
                  </a:solidFill>
                  <a:latin typeface="+mn-ea"/>
                  <a:ea typeface="+mn-ea"/>
                </a:rPr>
                <a:t>转发表确定本路由器上</a:t>
              </a:r>
              <a:endParaRPr lang="en-US" altLang="zh-CN" dirty="0">
                <a:solidFill>
                  <a:srgbClr val="CC0000"/>
                </a:solidFill>
                <a:latin typeface="+mn-ea"/>
                <a:ea typeface="+mn-ea"/>
              </a:endParaRPr>
            </a:p>
            <a:p>
              <a:pPr>
                <a:defRPr/>
              </a:pPr>
              <a:r>
                <a:rPr lang="zh-CN" altLang="en-US" dirty="0">
                  <a:solidFill>
                    <a:srgbClr val="CC0000"/>
                  </a:solidFill>
                  <a:latin typeface="+mn-ea"/>
                  <a:ea typeface="+mn-ea"/>
                </a:rPr>
                <a:t>的本地转发</a:t>
              </a:r>
              <a:endParaRPr lang="en-US" dirty="0">
                <a:solidFill>
                  <a:srgbClr val="CC0000"/>
                </a:solidFill>
                <a:latin typeface="+mn-ea"/>
                <a:ea typeface="+mn-ea"/>
              </a:endParaRPr>
            </a:p>
          </p:txBody>
        </p:sp>
      </p:grpSp>
    </p:spTree>
    <p:extLst>
      <p:ext uri="{BB962C8B-B14F-4D97-AF65-F5344CB8AC3E}">
        <p14:creationId xmlns:p14="http://schemas.microsoft.com/office/powerpoint/2010/main" val="1070769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26154"/>
                                        </p:tgtEl>
                                        <p:attrNameLst>
                                          <p:attrName>style.visibility</p:attrName>
                                        </p:attrNameLst>
                                      </p:cBhvr>
                                      <p:to>
                                        <p:strVal val="visible"/>
                                      </p:to>
                                    </p:set>
                                    <p:animEffect transition="in" filter="dissolve">
                                      <p:cBhvr>
                                        <p:cTn id="7" dur="500"/>
                                        <p:tgtEl>
                                          <p:spTgt spid="426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26157"/>
                                        </p:tgtEl>
                                        <p:attrNameLst>
                                          <p:attrName>style.visibility</p:attrName>
                                        </p:attrNameLst>
                                      </p:cBhvr>
                                      <p:to>
                                        <p:strVal val="visible"/>
                                      </p:to>
                                    </p:set>
                                    <p:animEffect transition="in" filter="dissolve">
                                      <p:cBhvr>
                                        <p:cTn id="12" dur="500"/>
                                        <p:tgtEl>
                                          <p:spTgt spid="426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2874963" y="418826"/>
            <a:ext cx="7793037" cy="539750"/>
          </a:xfrm>
          <a:prstGeom prst="rect">
            <a:avLst/>
          </a:prstGeom>
        </p:spPr>
        <p:txBody>
          <a:bodyPr/>
          <a:lstStyle/>
          <a:p>
            <a:r>
              <a:rPr lang="en-US" altLang="zh-CN" sz="3200" dirty="0"/>
              <a:t>DHCP </a:t>
            </a:r>
            <a:r>
              <a:rPr lang="zh-CN" altLang="en-US" sz="3200" dirty="0"/>
              <a:t>协议的工作过程 </a:t>
            </a:r>
          </a:p>
        </p:txBody>
      </p:sp>
      <p:sp>
        <p:nvSpPr>
          <p:cNvPr id="110595"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596"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597"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598"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dirty="0">
                <a:solidFill>
                  <a:srgbClr val="333399"/>
                </a:solidFill>
                <a:latin typeface="Arial" panose="020B0604020202020204" pitchFamily="34" charset="0"/>
                <a:ea typeface="黑体" panose="02010609060101010101" pitchFamily="49" charset="-122"/>
              </a:rPr>
              <a:t>DHCPDISCOVER</a:t>
            </a:r>
          </a:p>
        </p:txBody>
      </p:sp>
      <p:sp>
        <p:nvSpPr>
          <p:cNvPr id="110599"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00"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01"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02"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03"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04"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05"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06"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dirty="0">
                <a:solidFill>
                  <a:srgbClr val="333399"/>
                </a:solidFill>
                <a:latin typeface="Arial" panose="020B0604020202020204" pitchFamily="34" charset="0"/>
                <a:ea typeface="黑体" panose="02010609060101010101" pitchFamily="49" charset="-122"/>
              </a:rPr>
              <a:t>DHCPOFFER</a:t>
            </a:r>
          </a:p>
        </p:txBody>
      </p:sp>
      <p:sp>
        <p:nvSpPr>
          <p:cNvPr id="110607"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08"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09"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10"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11"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12"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13"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14"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0615"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dirty="0">
                <a:solidFill>
                  <a:srgbClr val="333399"/>
                </a:solidFill>
                <a:latin typeface="Arial" panose="020B0604020202020204" pitchFamily="34" charset="0"/>
                <a:ea typeface="黑体" panose="02010609060101010101" pitchFamily="49" charset="-122"/>
              </a:rPr>
              <a:t>服务器</a:t>
            </a:r>
          </a:p>
        </p:txBody>
      </p:sp>
      <p:sp>
        <p:nvSpPr>
          <p:cNvPr id="110616"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17"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18"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19"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20"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21"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22"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0623"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24"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25"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26"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27"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28"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29"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30"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0631"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32"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33"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34"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35"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36" name="Line 44"/>
          <p:cNvSpPr>
            <a:spLocks noChangeShapeType="1"/>
          </p:cNvSpPr>
          <p:nvPr/>
        </p:nvSpPr>
        <p:spPr bwMode="auto">
          <a:xfrm flipH="1">
            <a:off x="3787775" y="4800600"/>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37"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38"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10639"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40"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41"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42"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43"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44"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45"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46"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0647"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48"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49"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50"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51"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52"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53"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54"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10655"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56"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57"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58"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59"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60"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61"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62"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63" name="Text Box 71"/>
          <p:cNvSpPr txBox="1">
            <a:spLocks noChangeArrowheads="1"/>
          </p:cNvSpPr>
          <p:nvPr/>
        </p:nvSpPr>
        <p:spPr bwMode="auto">
          <a:xfrm>
            <a:off x="7648614"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110664"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65"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66"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67"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68"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69"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70" name="Text Box 78"/>
          <p:cNvSpPr txBox="1">
            <a:spLocks noChangeArrowheads="1"/>
          </p:cNvSpPr>
          <p:nvPr/>
        </p:nvSpPr>
        <p:spPr bwMode="auto">
          <a:xfrm>
            <a:off x="10045700" y="44862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0671"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0672"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10673"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nvGrpSpPr>
          <p:cNvPr id="2" name="Group 82"/>
          <p:cNvGrpSpPr>
            <a:grpSpLocks/>
          </p:cNvGrpSpPr>
          <p:nvPr/>
        </p:nvGrpSpPr>
        <p:grpSpPr bwMode="auto">
          <a:xfrm>
            <a:off x="1524000" y="4622800"/>
            <a:ext cx="9144000" cy="2235200"/>
            <a:chOff x="0" y="2840"/>
            <a:chExt cx="5760" cy="1480"/>
          </a:xfrm>
        </p:grpSpPr>
        <p:sp>
          <p:nvSpPr>
            <p:cNvPr id="110676" name="Rectangle 83"/>
            <p:cNvSpPr>
              <a:spLocks noChangeArrowheads="1"/>
            </p:cNvSpPr>
            <p:nvPr/>
          </p:nvSpPr>
          <p:spPr bwMode="auto">
            <a:xfrm>
              <a:off x="0" y="2840"/>
              <a:ext cx="5760" cy="148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10677" name="Text Box 84"/>
            <p:cNvSpPr txBox="1">
              <a:spLocks noChangeArrowheads="1"/>
            </p:cNvSpPr>
            <p:nvPr/>
          </p:nvSpPr>
          <p:spPr bwMode="auto">
            <a:xfrm>
              <a:off x="781" y="3176"/>
              <a:ext cx="4449" cy="714"/>
            </a:xfrm>
            <a:prstGeom prst="rect">
              <a:avLst/>
            </a:prstGeom>
            <a:solidFill>
              <a:srgbClr val="FFFF99"/>
            </a:solidFill>
            <a:ln w="9525">
              <a:solidFill>
                <a:srgbClr val="333399"/>
              </a:solidFill>
              <a:miter lim="800000"/>
              <a:headEnd/>
              <a:tailEnd/>
            </a:ln>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服务器被动打开 </a:t>
              </a:r>
              <a:r>
                <a:rPr lang="en-US" altLang="zh-CN" sz="2800">
                  <a:solidFill>
                    <a:srgbClr val="333399"/>
                  </a:solidFill>
                  <a:latin typeface="Arial" panose="020B0604020202020204" pitchFamily="34" charset="0"/>
                  <a:ea typeface="黑体" panose="02010609060101010101" pitchFamily="49" charset="-122"/>
                </a:rPr>
                <a:t>UDP </a:t>
              </a:r>
              <a:r>
                <a:rPr lang="zh-CN" altLang="en-US" sz="2800">
                  <a:solidFill>
                    <a:srgbClr val="333399"/>
                  </a:solidFill>
                  <a:latin typeface="Arial" panose="020B0604020202020204" pitchFamily="34" charset="0"/>
                  <a:ea typeface="黑体" panose="02010609060101010101" pitchFamily="49" charset="-122"/>
                </a:rPr>
                <a:t>端口 </a:t>
              </a:r>
              <a:r>
                <a:rPr lang="en-US" altLang="zh-CN" sz="2800">
                  <a:solidFill>
                    <a:srgbClr val="333399"/>
                  </a:solidFill>
                  <a:latin typeface="Arial" panose="020B0604020202020204" pitchFamily="34" charset="0"/>
                  <a:ea typeface="黑体" panose="02010609060101010101" pitchFamily="49" charset="-122"/>
                </a:rPr>
                <a:t>67</a:t>
              </a:r>
              <a:r>
                <a:rPr lang="zh-CN" altLang="en-US" sz="2800">
                  <a:solidFill>
                    <a:srgbClr val="333399"/>
                  </a:solidFill>
                  <a:latin typeface="Arial" panose="020B0604020202020204" pitchFamily="34" charset="0"/>
                  <a:ea typeface="黑体" panose="02010609060101010101" pitchFamily="49" charset="-122"/>
                </a:rPr>
                <a:t>，</a:t>
              </a:r>
            </a:p>
            <a:p>
              <a:pPr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等待客户端发来的报文。</a:t>
              </a:r>
            </a:p>
          </p:txBody>
        </p:sp>
      </p:grpSp>
      <p:sp>
        <p:nvSpPr>
          <p:cNvPr id="110675"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dirty="0">
                <a:latin typeface="Arial" panose="020B0604020202020204" pitchFamily="34" charset="0"/>
                <a:ea typeface="黑体" panose="02010609060101010101" pitchFamily="49" charset="-122"/>
              </a:rPr>
              <a:t>UDP</a:t>
            </a:r>
          </a:p>
        </p:txBody>
      </p:sp>
    </p:spTree>
    <p:extLst>
      <p:ext uri="{BB962C8B-B14F-4D97-AF65-F5344CB8AC3E}">
        <p14:creationId xmlns:p14="http://schemas.microsoft.com/office/powerpoint/2010/main" val="4207440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44"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45" name="Line 44"/>
          <p:cNvSpPr>
            <a:spLocks noChangeShapeType="1"/>
          </p:cNvSpPr>
          <p:nvPr/>
        </p:nvSpPr>
        <p:spPr bwMode="auto">
          <a:xfrm flipH="1">
            <a:off x="3787775" y="4800600"/>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46"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47"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12648"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49"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50"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51"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52"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53"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54"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55"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2656"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57"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58"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59"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60"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61"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62"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63"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12664"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65"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66"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67"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68"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69" name="Text Box 78"/>
          <p:cNvSpPr txBox="1">
            <a:spLocks noChangeArrowheads="1"/>
          </p:cNvSpPr>
          <p:nvPr/>
        </p:nvSpPr>
        <p:spPr bwMode="auto">
          <a:xfrm>
            <a:off x="10045700" y="44862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2670"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2671"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12672"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2673"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12674" name="Text Box 83"/>
          <p:cNvSpPr txBox="1">
            <a:spLocks noChangeArrowheads="1"/>
          </p:cNvSpPr>
          <p:nvPr/>
        </p:nvSpPr>
        <p:spPr bwMode="auto">
          <a:xfrm>
            <a:off x="2763839" y="5138738"/>
            <a:ext cx="5780087" cy="1077912"/>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3600">
                <a:solidFill>
                  <a:srgbClr val="333399"/>
                </a:solidFill>
                <a:latin typeface="Tahoma" panose="020B0604030504040204" pitchFamily="34" charset="0"/>
                <a:sym typeface="Wingdings" panose="05000000000000000000" pitchFamily="2" charset="2"/>
              </a:rPr>
              <a:t></a:t>
            </a:r>
            <a:r>
              <a:rPr lang="zh-CN" altLang="en-US" sz="2800">
                <a:solidFill>
                  <a:srgbClr val="333399"/>
                </a:solidFill>
                <a:latin typeface="Tahoma" panose="020B0604030504040204" pitchFamily="34" charset="0"/>
              </a:rPr>
              <a:t>：</a:t>
            </a:r>
            <a:r>
              <a:rPr lang="en-US" altLang="zh-CN" sz="2800">
                <a:solidFill>
                  <a:srgbClr val="333399"/>
                </a:solidFill>
                <a:latin typeface="Tahoma" panose="020B0604030504040204" pitchFamily="34" charset="0"/>
              </a:rPr>
              <a:t>DHCP </a:t>
            </a:r>
            <a:r>
              <a:rPr lang="zh-CN" altLang="en-US" sz="2800">
                <a:solidFill>
                  <a:srgbClr val="333399"/>
                </a:solidFill>
                <a:latin typeface="Tahoma" panose="020B0604030504040204" pitchFamily="34" charset="0"/>
              </a:rPr>
              <a:t>客户从 </a:t>
            </a:r>
            <a:r>
              <a:rPr lang="en-US" altLang="zh-CN" sz="2800">
                <a:solidFill>
                  <a:srgbClr val="333399"/>
                </a:solidFill>
                <a:latin typeface="Tahoma" panose="020B0604030504040204" pitchFamily="34" charset="0"/>
              </a:rPr>
              <a:t>UDP </a:t>
            </a:r>
            <a:r>
              <a:rPr lang="zh-CN" altLang="en-US" sz="2800">
                <a:solidFill>
                  <a:srgbClr val="333399"/>
                </a:solidFill>
                <a:latin typeface="Tahoma" panose="020B0604030504040204" pitchFamily="34" charset="0"/>
              </a:rPr>
              <a:t>端口 </a:t>
            </a:r>
            <a:r>
              <a:rPr lang="en-US" altLang="zh-CN" sz="2800">
                <a:solidFill>
                  <a:srgbClr val="333399"/>
                </a:solidFill>
                <a:latin typeface="Tahoma" panose="020B0604030504040204" pitchFamily="34" charset="0"/>
              </a:rPr>
              <a:t>68</a:t>
            </a:r>
          </a:p>
          <a:p>
            <a:pPr eaLnBrk="1" hangingPunct="1">
              <a:spcBef>
                <a:spcPct val="0"/>
              </a:spcBef>
              <a:buClrTx/>
              <a:buFontTx/>
              <a:buNone/>
            </a:pPr>
            <a:r>
              <a:rPr lang="en-US" altLang="zh-CN" sz="2800">
                <a:solidFill>
                  <a:srgbClr val="333399"/>
                </a:solidFill>
                <a:latin typeface="Tahoma" panose="020B0604030504040204" pitchFamily="34" charset="0"/>
              </a:rPr>
              <a:t>      </a:t>
            </a:r>
            <a:r>
              <a:rPr lang="zh-CN" altLang="en-US" sz="2800">
                <a:solidFill>
                  <a:srgbClr val="333399"/>
                </a:solidFill>
                <a:latin typeface="Tahoma" panose="020B0604030504040204" pitchFamily="34" charset="0"/>
              </a:rPr>
              <a:t>发送 </a:t>
            </a:r>
            <a:r>
              <a:rPr lang="en-US" altLang="zh-CN" sz="2800">
                <a:solidFill>
                  <a:srgbClr val="333399"/>
                </a:solidFill>
                <a:latin typeface="Tahoma" panose="020B0604030504040204" pitchFamily="34" charset="0"/>
              </a:rPr>
              <a:t>DHCP </a:t>
            </a:r>
            <a:r>
              <a:rPr lang="zh-CN" altLang="en-US" sz="2800">
                <a:solidFill>
                  <a:srgbClr val="333399"/>
                </a:solidFill>
                <a:latin typeface="Tahoma" panose="020B0604030504040204" pitchFamily="34" charset="0"/>
              </a:rPr>
              <a:t>发现报文。</a:t>
            </a:r>
          </a:p>
        </p:txBody>
      </p:sp>
      <p:sp>
        <p:nvSpPr>
          <p:cNvPr id="112675"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76"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77"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78"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12679"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80"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81"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82"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83"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684"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85"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86"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12687"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88"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89"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90"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691"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692"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93"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94"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2695"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96"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97"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98"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699"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700"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701"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702"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2703"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704"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705"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706"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707"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708"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709"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710"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2711"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712"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713"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714"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715"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716"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717"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718"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719"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112720"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1"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2"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3"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4"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5"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6"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dirty="0">
                <a:latin typeface="Arial" panose="020B0604020202020204" pitchFamily="34" charset="0"/>
                <a:ea typeface="黑体" panose="02010609060101010101" pitchFamily="49" charset="-122"/>
              </a:rPr>
              <a:t>UDP</a:t>
            </a:r>
          </a:p>
        </p:txBody>
      </p:sp>
      <p:sp>
        <p:nvSpPr>
          <p:cNvPr id="87"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392532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Line 44"/>
          <p:cNvSpPr>
            <a:spLocks noChangeShapeType="1"/>
          </p:cNvSpPr>
          <p:nvPr/>
        </p:nvSpPr>
        <p:spPr bwMode="auto">
          <a:xfrm flipH="1">
            <a:off x="3787775" y="4800600"/>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692"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693"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14694"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695"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696"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697"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698"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699"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00"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01"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4702"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03"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04"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05"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06"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07"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08"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09"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14710"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11"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12"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13"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14"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15" name="Text Box 78"/>
          <p:cNvSpPr txBox="1">
            <a:spLocks noChangeArrowheads="1"/>
          </p:cNvSpPr>
          <p:nvPr/>
        </p:nvSpPr>
        <p:spPr bwMode="auto">
          <a:xfrm>
            <a:off x="10045700" y="44862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4716"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4717"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14718"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4719"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14720" name="Text Box 83"/>
          <p:cNvSpPr txBox="1">
            <a:spLocks noChangeArrowheads="1"/>
          </p:cNvSpPr>
          <p:nvPr/>
        </p:nvSpPr>
        <p:spPr bwMode="auto">
          <a:xfrm>
            <a:off x="2279650" y="5013325"/>
            <a:ext cx="7920038" cy="15049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：凡收到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发现报文的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服务器</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都发出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提供报文，因此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客户</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可能收到多个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提供报文。</a:t>
            </a:r>
          </a:p>
        </p:txBody>
      </p:sp>
      <p:sp>
        <p:nvSpPr>
          <p:cNvPr id="114721"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22"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23"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24"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14725"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26"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27"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28"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29"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30"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31"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32"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14733"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34"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35"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36"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37"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38"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39"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40"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4741"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42"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43"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44"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45"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46"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47"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48"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4749"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50"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51"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52"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53"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54"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55"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56"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4757"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58"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59"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60"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61"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62"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63"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64"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66"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67"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68"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69"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70"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71"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72"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dirty="0">
                <a:latin typeface="Arial" panose="020B0604020202020204" pitchFamily="34" charset="0"/>
                <a:ea typeface="黑体" panose="02010609060101010101" pitchFamily="49" charset="-122"/>
              </a:rPr>
              <a:t>UDP</a:t>
            </a:r>
          </a:p>
        </p:txBody>
      </p:sp>
      <p:sp>
        <p:nvSpPr>
          <p:cNvPr id="85"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86"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3906193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40"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16741"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42"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43"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44"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45"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46"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47"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48"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6749"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50"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51"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52"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53"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54"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55"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56"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16757"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58"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59"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60"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61"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62" name="Text Box 78"/>
          <p:cNvSpPr txBox="1">
            <a:spLocks noChangeArrowheads="1"/>
          </p:cNvSpPr>
          <p:nvPr/>
        </p:nvSpPr>
        <p:spPr bwMode="auto">
          <a:xfrm>
            <a:off x="10045700" y="44862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6763"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6764"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16765"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6766"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16767" name="Text Box 83"/>
          <p:cNvSpPr txBox="1">
            <a:spLocks noChangeArrowheads="1"/>
          </p:cNvSpPr>
          <p:nvPr/>
        </p:nvSpPr>
        <p:spPr bwMode="auto">
          <a:xfrm>
            <a:off x="2279650" y="5013325"/>
            <a:ext cx="7632700" cy="15049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客户从几个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服务器中选择</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其中的一个，并向所选择的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服务</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器发送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请求报文。</a:t>
            </a:r>
          </a:p>
        </p:txBody>
      </p:sp>
      <p:sp>
        <p:nvSpPr>
          <p:cNvPr id="116768"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69"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70"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71"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16772"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73"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74"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75"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76"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777"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78"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79"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16780"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81"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82"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83"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784"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785"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86"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87"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6788"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89"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90"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91"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792"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793"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94"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95"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6796"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97"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98"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99"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800"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801"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802"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803"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6804"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805"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806"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807"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808"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809"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810"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811"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813"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4"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5"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6"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7"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8"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9"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dirty="0">
                <a:latin typeface="Arial" panose="020B0604020202020204" pitchFamily="34" charset="0"/>
                <a:ea typeface="黑体" panose="02010609060101010101" pitchFamily="49" charset="-122"/>
              </a:rPr>
              <a:t>UDP</a:t>
            </a:r>
          </a:p>
        </p:txBody>
      </p:sp>
      <p:sp>
        <p:nvSpPr>
          <p:cNvPr id="84"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85"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3006145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788"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789"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790"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791"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8792"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793"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794"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795"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796"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797"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798"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799"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18800"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01"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02"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03"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804"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805"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8806"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18807"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8808"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18809" name="Text Box 83"/>
          <p:cNvSpPr txBox="1">
            <a:spLocks noChangeArrowheads="1"/>
          </p:cNvSpPr>
          <p:nvPr/>
        </p:nvSpPr>
        <p:spPr bwMode="auto">
          <a:xfrm>
            <a:off x="2352675" y="4941888"/>
            <a:ext cx="7704138" cy="1504950"/>
          </a:xfrm>
          <a:prstGeom prst="rect">
            <a:avLst/>
          </a:prstGeom>
          <a:noFill/>
          <a:ln>
            <a:noFill/>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3600" dirty="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dirty="0">
                <a:solidFill>
                  <a:srgbClr val="333399"/>
                </a:solidFill>
                <a:latin typeface="Arial" panose="020B0604020202020204" pitchFamily="34" charset="0"/>
                <a:ea typeface="黑体" panose="02010609060101010101" pitchFamily="49" charset="-122"/>
              </a:rPr>
              <a:t>：被选择的 </a:t>
            </a:r>
            <a:r>
              <a:rPr lang="en-US" altLang="zh-CN" sz="2800" dirty="0">
                <a:solidFill>
                  <a:srgbClr val="333399"/>
                </a:solidFill>
                <a:latin typeface="Arial" panose="020B0604020202020204" pitchFamily="34" charset="0"/>
                <a:ea typeface="黑体" panose="02010609060101010101" pitchFamily="49" charset="-122"/>
              </a:rPr>
              <a:t>DHCP </a:t>
            </a:r>
            <a:r>
              <a:rPr lang="zh-CN" altLang="en-US" sz="2800" dirty="0">
                <a:solidFill>
                  <a:srgbClr val="333399"/>
                </a:solidFill>
                <a:latin typeface="Arial" panose="020B0604020202020204" pitchFamily="34" charset="0"/>
                <a:ea typeface="黑体" panose="02010609060101010101" pitchFamily="49" charset="-122"/>
              </a:rPr>
              <a:t>服务器发送确认报文</a:t>
            </a:r>
          </a:p>
          <a:p>
            <a:pPr algn="just" eaLnBrk="1" hangingPunct="1">
              <a:spcBef>
                <a:spcPct val="0"/>
              </a:spcBef>
              <a:buClrTx/>
              <a:buFontTx/>
              <a:buNone/>
            </a:pPr>
            <a:r>
              <a:rPr lang="zh-CN" altLang="en-US" sz="2800" dirty="0">
                <a:solidFill>
                  <a:srgbClr val="333399"/>
                </a:solidFill>
                <a:latin typeface="Arial" panose="020B0604020202020204" pitchFamily="34" charset="0"/>
                <a:ea typeface="黑体" panose="02010609060101010101" pitchFamily="49" charset="-122"/>
              </a:rPr>
              <a:t>       </a:t>
            </a:r>
            <a:r>
              <a:rPr lang="en-US" altLang="zh-CN" sz="2800" dirty="0">
                <a:solidFill>
                  <a:srgbClr val="333399"/>
                </a:solidFill>
                <a:latin typeface="Arial" panose="020B0604020202020204" pitchFamily="34" charset="0"/>
                <a:ea typeface="黑体" panose="02010609060101010101" pitchFamily="49" charset="-122"/>
              </a:rPr>
              <a:t>DHCPACK</a:t>
            </a:r>
            <a:r>
              <a:rPr lang="zh-CN" altLang="en-US" sz="2800" dirty="0">
                <a:solidFill>
                  <a:srgbClr val="333399"/>
                </a:solidFill>
                <a:latin typeface="Arial" panose="020B0604020202020204" pitchFamily="34" charset="0"/>
                <a:ea typeface="黑体" panose="02010609060101010101" pitchFamily="49" charset="-122"/>
              </a:rPr>
              <a:t>，客户进入已绑定状态，并可</a:t>
            </a:r>
          </a:p>
          <a:p>
            <a:pPr algn="just" eaLnBrk="1" hangingPunct="1">
              <a:spcBef>
                <a:spcPct val="0"/>
              </a:spcBef>
              <a:buClrTx/>
              <a:buFontTx/>
              <a:buNone/>
            </a:pPr>
            <a:r>
              <a:rPr lang="zh-CN" altLang="en-US" sz="2800" dirty="0">
                <a:solidFill>
                  <a:srgbClr val="333399"/>
                </a:solidFill>
                <a:latin typeface="Arial" panose="020B0604020202020204" pitchFamily="34" charset="0"/>
                <a:ea typeface="黑体" panose="02010609060101010101" pitchFamily="49" charset="-122"/>
              </a:rPr>
              <a:t>       开始使用得到的临时 </a:t>
            </a:r>
            <a:r>
              <a:rPr lang="en-US" altLang="zh-CN" sz="2800" dirty="0">
                <a:solidFill>
                  <a:srgbClr val="333399"/>
                </a:solidFill>
                <a:latin typeface="Arial" panose="020B0604020202020204" pitchFamily="34" charset="0"/>
                <a:ea typeface="黑体" panose="02010609060101010101" pitchFamily="49" charset="-122"/>
              </a:rPr>
              <a:t>IP </a:t>
            </a:r>
            <a:r>
              <a:rPr lang="zh-CN" altLang="en-US" sz="2800" dirty="0">
                <a:solidFill>
                  <a:srgbClr val="333399"/>
                </a:solidFill>
                <a:latin typeface="Arial" panose="020B0604020202020204" pitchFamily="34" charset="0"/>
                <a:ea typeface="黑体" panose="02010609060101010101" pitchFamily="49" charset="-122"/>
              </a:rPr>
              <a:t>地址了。</a:t>
            </a:r>
          </a:p>
        </p:txBody>
      </p:sp>
      <p:sp>
        <p:nvSpPr>
          <p:cNvPr id="118810"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11"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12"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813"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18814"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15"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16"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17"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818"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19"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20"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821"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18822"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23"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24"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25"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26"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27"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28"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829"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8830"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31"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32"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33"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34"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35"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36"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837"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8838"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39"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40"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41"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42"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43"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44"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845"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8846"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47"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48"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49"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850"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51"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52"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53"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55"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56"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57"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58"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59"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60"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61"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dirty="0">
                <a:latin typeface="Arial" panose="020B0604020202020204" pitchFamily="34" charset="0"/>
                <a:ea typeface="黑体" panose="02010609060101010101" pitchFamily="49" charset="-122"/>
              </a:rPr>
              <a:t>UDP</a:t>
            </a:r>
          </a:p>
        </p:txBody>
      </p:sp>
      <p:sp>
        <p:nvSpPr>
          <p:cNvPr id="78"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79"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2278558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Line 44"/>
          <p:cNvSpPr>
            <a:spLocks noChangeShapeType="1"/>
          </p:cNvSpPr>
          <p:nvPr/>
        </p:nvSpPr>
        <p:spPr bwMode="auto">
          <a:xfrm flipH="1">
            <a:off x="3787775" y="4800600"/>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36"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37"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20838"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39"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40"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41"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42"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43"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44"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45"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0846"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47"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48"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49"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50"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51"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52"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53"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20854"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55"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56"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57"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58"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59" name="Text Box 78"/>
          <p:cNvSpPr txBox="1">
            <a:spLocks noChangeArrowheads="1"/>
          </p:cNvSpPr>
          <p:nvPr/>
        </p:nvSpPr>
        <p:spPr bwMode="auto">
          <a:xfrm>
            <a:off x="10045700" y="44862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0860"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0861"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20862"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0863"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20864" name="Text Box 83"/>
          <p:cNvSpPr txBox="1">
            <a:spLocks noChangeArrowheads="1"/>
          </p:cNvSpPr>
          <p:nvPr/>
        </p:nvSpPr>
        <p:spPr bwMode="auto">
          <a:xfrm>
            <a:off x="1992313" y="4941888"/>
            <a:ext cx="8424862" cy="1382712"/>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a:solidFill>
                  <a:srgbClr val="333399"/>
                </a:solidFill>
                <a:latin typeface="Arial" panose="020B0604020202020204" pitchFamily="34" charset="0"/>
                <a:ea typeface="黑体" panose="02010609060101010101" pitchFamily="49" charset="-122"/>
              </a:rPr>
              <a:t>DHCP</a:t>
            </a:r>
            <a:r>
              <a:rPr lang="en-US" altLang="zh-CN" sz="2000">
                <a:solidFill>
                  <a:srgbClr val="333399"/>
                </a:solidFill>
                <a:latin typeface="Arial" panose="020B0604020202020204" pitchFamily="34" charset="0"/>
                <a:ea typeface="黑体" panose="02010609060101010101" pitchFamily="49" charset="-122"/>
              </a:rPr>
              <a:t> </a:t>
            </a:r>
            <a:r>
              <a:rPr lang="zh-CN" altLang="en-US" sz="2800">
                <a:solidFill>
                  <a:srgbClr val="333399"/>
                </a:solidFill>
                <a:latin typeface="Arial" panose="020B0604020202020204" pitchFamily="34" charset="0"/>
                <a:ea typeface="黑体" panose="02010609060101010101" pitchFamily="49" charset="-122"/>
              </a:rPr>
              <a:t>客户现在要根据服务器提供的租用期</a:t>
            </a:r>
            <a:r>
              <a:rPr lang="zh-CN" altLang="en-US" sz="16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Arial" panose="020B0604020202020204" pitchFamily="34" charset="0"/>
                <a:ea typeface="黑体" panose="02010609060101010101" pitchFamily="49" charset="-122"/>
              </a:rPr>
              <a:t>T</a:t>
            </a:r>
            <a:r>
              <a:rPr lang="en-US" altLang="zh-CN" sz="1600">
                <a:solidFill>
                  <a:srgbClr val="333399"/>
                </a:solidFill>
                <a:latin typeface="Arial" panose="020B0604020202020204" pitchFamily="34" charset="0"/>
                <a:ea typeface="黑体" panose="02010609060101010101" pitchFamily="49" charset="-122"/>
              </a:rPr>
              <a:t> </a:t>
            </a:r>
            <a:r>
              <a:rPr lang="zh-CN" altLang="en-US" sz="2800">
                <a:solidFill>
                  <a:srgbClr val="333399"/>
                </a:solidFill>
                <a:latin typeface="Arial" panose="020B0604020202020204" pitchFamily="34" charset="0"/>
                <a:ea typeface="黑体" panose="02010609060101010101" pitchFamily="49" charset="-122"/>
              </a:rPr>
              <a:t>设置两个计时器</a:t>
            </a:r>
            <a:r>
              <a:rPr lang="zh-CN" altLang="en-US" sz="16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Arial" panose="020B0604020202020204" pitchFamily="34" charset="0"/>
                <a:ea typeface="黑体" panose="02010609060101010101" pitchFamily="49" charset="-122"/>
              </a:rPr>
              <a:t>T</a:t>
            </a:r>
            <a:r>
              <a:rPr lang="en-US" altLang="zh-CN" sz="2800" baseline="-25000">
                <a:solidFill>
                  <a:srgbClr val="333399"/>
                </a:solidFill>
                <a:latin typeface="Arial" panose="020B0604020202020204" pitchFamily="34" charset="0"/>
                <a:ea typeface="黑体" panose="02010609060101010101" pitchFamily="49" charset="-122"/>
              </a:rPr>
              <a:t>1</a:t>
            </a:r>
            <a:r>
              <a:rPr lang="en-US" altLang="zh-CN" sz="1600">
                <a:solidFill>
                  <a:srgbClr val="333399"/>
                </a:solidFill>
                <a:latin typeface="Arial" panose="020B0604020202020204" pitchFamily="34" charset="0"/>
                <a:ea typeface="黑体" panose="02010609060101010101" pitchFamily="49" charset="-122"/>
              </a:rPr>
              <a:t> </a:t>
            </a:r>
            <a:r>
              <a:rPr lang="zh-CN" altLang="en-US" sz="2800">
                <a:solidFill>
                  <a:srgbClr val="333399"/>
                </a:solidFill>
                <a:latin typeface="Arial" panose="020B0604020202020204" pitchFamily="34" charset="0"/>
                <a:ea typeface="黑体" panose="02010609060101010101" pitchFamily="49" charset="-122"/>
              </a:rPr>
              <a:t>和</a:t>
            </a:r>
            <a:r>
              <a:rPr lang="zh-CN" altLang="en-US" sz="7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Arial" panose="020B0604020202020204" pitchFamily="34" charset="0"/>
                <a:ea typeface="黑体" panose="02010609060101010101" pitchFamily="49" charset="-122"/>
              </a:rPr>
              <a:t>T</a:t>
            </a:r>
            <a:r>
              <a:rPr lang="en-US" altLang="zh-CN" sz="2800" baseline="-25000">
                <a:solidFill>
                  <a:srgbClr val="333399"/>
                </a:solidFill>
                <a:latin typeface="Arial" panose="020B0604020202020204" pitchFamily="34" charset="0"/>
                <a:ea typeface="黑体" panose="02010609060101010101" pitchFamily="49" charset="-122"/>
              </a:rPr>
              <a:t>2</a:t>
            </a:r>
            <a:r>
              <a:rPr lang="zh-CN" altLang="en-US" sz="2800">
                <a:solidFill>
                  <a:srgbClr val="333399"/>
                </a:solidFill>
                <a:latin typeface="Arial" panose="020B0604020202020204" pitchFamily="34" charset="0"/>
                <a:ea typeface="黑体" panose="02010609060101010101" pitchFamily="49" charset="-122"/>
              </a:rPr>
              <a:t>，它们的超时时间分别是</a:t>
            </a:r>
            <a:r>
              <a:rPr lang="zh-CN" altLang="en-US" sz="14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Arial" panose="020B0604020202020204" pitchFamily="34" charset="0"/>
                <a:ea typeface="黑体" panose="02010609060101010101" pitchFamily="49" charset="-122"/>
              </a:rPr>
              <a:t>0.5T </a:t>
            </a:r>
            <a:r>
              <a:rPr lang="zh-CN" altLang="en-US" sz="2800">
                <a:solidFill>
                  <a:srgbClr val="333399"/>
                </a:solidFill>
                <a:latin typeface="Arial" panose="020B0604020202020204" pitchFamily="34" charset="0"/>
                <a:ea typeface="黑体" panose="02010609060101010101" pitchFamily="49" charset="-122"/>
              </a:rPr>
              <a:t>和 </a:t>
            </a:r>
            <a:r>
              <a:rPr lang="en-US" altLang="zh-CN" sz="2800">
                <a:solidFill>
                  <a:srgbClr val="333399"/>
                </a:solidFill>
                <a:latin typeface="Arial" panose="020B0604020202020204" pitchFamily="34" charset="0"/>
                <a:ea typeface="黑体" panose="02010609060101010101" pitchFamily="49" charset="-122"/>
              </a:rPr>
              <a:t>0.875T</a:t>
            </a:r>
            <a:r>
              <a:rPr lang="zh-CN" altLang="en-US" sz="2800">
                <a:solidFill>
                  <a:srgbClr val="333399"/>
                </a:solidFill>
                <a:latin typeface="Arial" panose="020B0604020202020204" pitchFamily="34" charset="0"/>
                <a:ea typeface="黑体" panose="02010609060101010101" pitchFamily="49" charset="-122"/>
              </a:rPr>
              <a:t>。当超时时间到就要请求更新租用期。</a:t>
            </a:r>
          </a:p>
        </p:txBody>
      </p:sp>
      <p:sp>
        <p:nvSpPr>
          <p:cNvPr id="120865"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66"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67"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68"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20869"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70"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71"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72"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73"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74"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75"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76"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20877"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78"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79"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80"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81"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82"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83"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84"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0885"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86"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87"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88"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89"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90"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91"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92"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0893"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94"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95"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96"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97"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98"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99"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900"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0901"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902"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903"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904"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905"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906"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907"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908"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910"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1"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2"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3"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4"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5"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6"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85"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86"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18860215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884"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885"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886"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887"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2888"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889"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890"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891"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892"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893"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894"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895"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22896"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897"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898"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899"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900"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901"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2902"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22903"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2904"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22905" name="Text Box 83"/>
          <p:cNvSpPr txBox="1">
            <a:spLocks noChangeArrowheads="1"/>
          </p:cNvSpPr>
          <p:nvPr/>
        </p:nvSpPr>
        <p:spPr bwMode="auto">
          <a:xfrm>
            <a:off x="1992313" y="4941888"/>
            <a:ext cx="8424862" cy="1077912"/>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：租用期过了一半（</a:t>
            </a:r>
            <a:r>
              <a:rPr lang="en-US" altLang="zh-CN" sz="2800">
                <a:solidFill>
                  <a:srgbClr val="333399"/>
                </a:solidFill>
                <a:latin typeface="Arial" panose="020B0604020202020204" pitchFamily="34" charset="0"/>
                <a:ea typeface="黑体" panose="02010609060101010101" pitchFamily="49" charset="-122"/>
              </a:rPr>
              <a:t>T1 </a:t>
            </a:r>
            <a:r>
              <a:rPr lang="zh-CN" altLang="en-US" sz="2800">
                <a:solidFill>
                  <a:srgbClr val="333399"/>
                </a:solidFill>
                <a:latin typeface="Arial" panose="020B0604020202020204" pitchFamily="34" charset="0"/>
                <a:ea typeface="黑体" panose="02010609060101010101" pitchFamily="49" charset="-122"/>
              </a:rPr>
              <a:t>时间到），</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发送</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请求报文 </a:t>
            </a:r>
            <a:r>
              <a:rPr lang="en-US" altLang="zh-CN" sz="2800">
                <a:solidFill>
                  <a:srgbClr val="333399"/>
                </a:solidFill>
                <a:latin typeface="Arial" panose="020B0604020202020204" pitchFamily="34" charset="0"/>
                <a:ea typeface="黑体" panose="02010609060101010101" pitchFamily="49" charset="-122"/>
              </a:rPr>
              <a:t>DHCPREQUEST </a:t>
            </a:r>
            <a:r>
              <a:rPr lang="zh-CN" altLang="en-US" sz="2800">
                <a:solidFill>
                  <a:srgbClr val="333399"/>
                </a:solidFill>
                <a:latin typeface="Arial" panose="020B0604020202020204" pitchFamily="34" charset="0"/>
                <a:ea typeface="黑体" panose="02010609060101010101" pitchFamily="49" charset="-122"/>
              </a:rPr>
              <a:t>要求更新租用期。 </a:t>
            </a:r>
          </a:p>
        </p:txBody>
      </p:sp>
      <p:sp>
        <p:nvSpPr>
          <p:cNvPr id="122906"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07"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08"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909"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22910"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11"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12"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913"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914"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15"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16"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917"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22918"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19"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20"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921"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22"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23"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24"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925"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2926"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27"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28"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929"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30"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31"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32"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933"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2934"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35"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36"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937"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38"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39"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40"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941"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2942"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43"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44"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945"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946"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47"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48"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49"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51"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2"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3"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4"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5"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6"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7"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78"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79"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566502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4398963" y="188913"/>
            <a:ext cx="7793037" cy="539750"/>
          </a:xfrm>
          <a:prstGeom prst="rect">
            <a:avLst/>
          </a:prstGeom>
        </p:spPr>
        <p:txBody>
          <a:bodyPr/>
          <a:lstStyle/>
          <a:p>
            <a:r>
              <a:rPr lang="en-US" altLang="zh-CN" sz="3200"/>
              <a:t>DHCP </a:t>
            </a:r>
            <a:r>
              <a:rPr lang="zh-CN" altLang="en-US" sz="3200"/>
              <a:t>协议的工作过程 </a:t>
            </a:r>
          </a:p>
        </p:txBody>
      </p:sp>
      <p:sp>
        <p:nvSpPr>
          <p:cNvPr id="124931" name="Line 20"/>
          <p:cNvSpPr>
            <a:spLocks noChangeShapeType="1"/>
          </p:cNvSpPr>
          <p:nvPr/>
        </p:nvSpPr>
        <p:spPr bwMode="auto">
          <a:xfrm>
            <a:off x="3789363" y="2968625"/>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32"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33"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4934"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35"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36"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37"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38" name="Text Box 27"/>
          <p:cNvSpPr txBox="1">
            <a:spLocks noChangeArrowheads="1"/>
          </p:cNvSpPr>
          <p:nvPr/>
        </p:nvSpPr>
        <p:spPr bwMode="auto">
          <a:xfrm>
            <a:off x="8372476" y="30749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39"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40"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41"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4942"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43"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44"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45"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46" name="Text Box 35"/>
          <p:cNvSpPr txBox="1">
            <a:spLocks noChangeArrowheads="1"/>
          </p:cNvSpPr>
          <p:nvPr/>
        </p:nvSpPr>
        <p:spPr bwMode="auto">
          <a:xfrm>
            <a:off x="8372476" y="36845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47"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48"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49"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4950"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51"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52"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53"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54" name="Text Box 43"/>
          <p:cNvSpPr txBox="1">
            <a:spLocks noChangeArrowheads="1"/>
          </p:cNvSpPr>
          <p:nvPr/>
        </p:nvSpPr>
        <p:spPr bwMode="auto">
          <a:xfrm>
            <a:off x="8372476" y="4292600"/>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55" name="Line 44"/>
          <p:cNvSpPr>
            <a:spLocks noChangeShapeType="1"/>
          </p:cNvSpPr>
          <p:nvPr/>
        </p:nvSpPr>
        <p:spPr bwMode="auto">
          <a:xfrm flipH="1">
            <a:off x="3787775" y="4800600"/>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56"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57"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24958"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59"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60"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61"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62" name="Text Box 51"/>
          <p:cNvSpPr txBox="1">
            <a:spLocks noChangeArrowheads="1"/>
          </p:cNvSpPr>
          <p:nvPr/>
        </p:nvSpPr>
        <p:spPr bwMode="auto">
          <a:xfrm>
            <a:off x="8372476" y="49037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63" name="Line 52"/>
          <p:cNvSpPr>
            <a:spLocks noChangeShapeType="1"/>
          </p:cNvSpPr>
          <p:nvPr/>
        </p:nvSpPr>
        <p:spPr bwMode="auto">
          <a:xfrm flipH="1">
            <a:off x="3787775" y="5411788"/>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64"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65"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4966"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67"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68"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69"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70" name="Text Box 59"/>
          <p:cNvSpPr txBox="1">
            <a:spLocks noChangeArrowheads="1"/>
          </p:cNvSpPr>
          <p:nvPr/>
        </p:nvSpPr>
        <p:spPr bwMode="auto">
          <a:xfrm>
            <a:off x="8372476" y="5514975"/>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71" name="Line 60"/>
          <p:cNvSpPr>
            <a:spLocks noChangeShapeType="1"/>
          </p:cNvSpPr>
          <p:nvPr/>
        </p:nvSpPr>
        <p:spPr bwMode="auto">
          <a:xfrm>
            <a:off x="3789363" y="62563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72"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73"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24974"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75"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76"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77"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78" name="Text Box 67"/>
          <p:cNvSpPr txBox="1">
            <a:spLocks noChangeArrowheads="1"/>
          </p:cNvSpPr>
          <p:nvPr/>
        </p:nvSpPr>
        <p:spPr bwMode="auto">
          <a:xfrm>
            <a:off x="8372476" y="6361113"/>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79" name="Text Box 75"/>
          <p:cNvSpPr txBox="1">
            <a:spLocks noChangeArrowheads="1"/>
          </p:cNvSpPr>
          <p:nvPr/>
        </p:nvSpPr>
        <p:spPr bwMode="auto">
          <a:xfrm>
            <a:off x="1603375" y="2654301"/>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0" name="Text Box 76"/>
          <p:cNvSpPr txBox="1">
            <a:spLocks noChangeArrowheads="1"/>
          </p:cNvSpPr>
          <p:nvPr/>
        </p:nvSpPr>
        <p:spPr bwMode="auto">
          <a:xfrm>
            <a:off x="10045700" y="3278188"/>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1" name="Text Box 77"/>
          <p:cNvSpPr txBox="1">
            <a:spLocks noChangeArrowheads="1"/>
          </p:cNvSpPr>
          <p:nvPr/>
        </p:nvSpPr>
        <p:spPr bwMode="auto">
          <a:xfrm>
            <a:off x="1603375" y="39020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2" name="Text Box 78"/>
          <p:cNvSpPr txBox="1">
            <a:spLocks noChangeArrowheads="1"/>
          </p:cNvSpPr>
          <p:nvPr/>
        </p:nvSpPr>
        <p:spPr bwMode="auto">
          <a:xfrm>
            <a:off x="10045700" y="44862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3" name="Text Box 79"/>
          <p:cNvSpPr txBox="1">
            <a:spLocks noChangeArrowheads="1"/>
          </p:cNvSpPr>
          <p:nvPr/>
        </p:nvSpPr>
        <p:spPr bwMode="auto">
          <a:xfrm>
            <a:off x="10045700" y="5110163"/>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4"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latin typeface="Arial" panose="020B0604020202020204" pitchFamily="34" charset="0"/>
                <a:ea typeface="黑体" panose="02010609060101010101" pitchFamily="49" charset="-122"/>
              </a:rPr>
              <a:t>…</a:t>
            </a:r>
          </a:p>
        </p:txBody>
      </p:sp>
      <p:sp>
        <p:nvSpPr>
          <p:cNvPr id="124985" name="Text Box 81"/>
          <p:cNvSpPr txBox="1">
            <a:spLocks noChangeArrowheads="1"/>
          </p:cNvSpPr>
          <p:nvPr/>
        </p:nvSpPr>
        <p:spPr bwMode="auto">
          <a:xfrm>
            <a:off x="1603375" y="5892801"/>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6" name="Rectangle 82"/>
          <p:cNvSpPr>
            <a:spLocks noChangeArrowheads="1"/>
          </p:cNvSpPr>
          <p:nvPr/>
        </p:nvSpPr>
        <p:spPr bwMode="auto">
          <a:xfrm>
            <a:off x="1524000" y="765175"/>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24987" name="Text Box 83"/>
          <p:cNvSpPr txBox="1">
            <a:spLocks noChangeArrowheads="1"/>
          </p:cNvSpPr>
          <p:nvPr/>
        </p:nvSpPr>
        <p:spPr bwMode="auto">
          <a:xfrm>
            <a:off x="1919288" y="1128713"/>
            <a:ext cx="8424862" cy="15049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黑体" panose="02010609060101010101" pitchFamily="49" charset="-122"/>
                <a:ea typeface="黑体" panose="02010609060101010101" pitchFamily="49" charset="-122"/>
              </a:rPr>
              <a:t>DHCP </a:t>
            </a:r>
            <a:r>
              <a:rPr lang="zh-CN" altLang="en-US" sz="2800">
                <a:solidFill>
                  <a:srgbClr val="333399"/>
                </a:solidFill>
                <a:latin typeface="黑体" panose="02010609060101010101" pitchFamily="49" charset="-122"/>
                <a:ea typeface="黑体" panose="02010609060101010101" pitchFamily="49" charset="-122"/>
              </a:rPr>
              <a:t>服务器若不同意，则发回否认报文</a:t>
            </a:r>
            <a:r>
              <a:rPr lang="en-US" altLang="zh-CN" sz="2800">
                <a:solidFill>
                  <a:srgbClr val="333399"/>
                </a:solidFill>
                <a:latin typeface="黑体" panose="02010609060101010101" pitchFamily="49" charset="-122"/>
                <a:ea typeface="黑体" panose="02010609060101010101" pitchFamily="49" charset="-122"/>
              </a:rPr>
              <a:t>DHCPNACK</a:t>
            </a:r>
            <a:r>
              <a:rPr lang="zh-CN" altLang="en-US" sz="2800">
                <a:solidFill>
                  <a:srgbClr val="333399"/>
                </a:solidFill>
                <a:latin typeface="黑体" panose="02010609060101010101" pitchFamily="49" charset="-122"/>
                <a:ea typeface="黑体" panose="02010609060101010101" pitchFamily="49" charset="-122"/>
              </a:rPr>
              <a:t>。这时 </a:t>
            </a:r>
            <a:r>
              <a:rPr lang="en-US" altLang="zh-CN" sz="2800">
                <a:solidFill>
                  <a:srgbClr val="333399"/>
                </a:solidFill>
                <a:latin typeface="黑体" panose="02010609060101010101" pitchFamily="49" charset="-122"/>
                <a:ea typeface="黑体" panose="02010609060101010101" pitchFamily="49" charset="-122"/>
              </a:rPr>
              <a:t>DHCP </a:t>
            </a:r>
            <a:r>
              <a:rPr lang="zh-CN" altLang="en-US" sz="2800">
                <a:solidFill>
                  <a:srgbClr val="333399"/>
                </a:solidFill>
                <a:latin typeface="黑体" panose="02010609060101010101" pitchFamily="49" charset="-122"/>
                <a:ea typeface="黑体" panose="02010609060101010101" pitchFamily="49" charset="-122"/>
              </a:rPr>
              <a:t>客户必须立即停止使用原来的 </a:t>
            </a:r>
            <a:r>
              <a:rPr lang="en-US" altLang="zh-CN" sz="2800">
                <a:solidFill>
                  <a:srgbClr val="333399"/>
                </a:solidFill>
                <a:latin typeface="黑体" panose="02010609060101010101" pitchFamily="49" charset="-122"/>
                <a:ea typeface="黑体" panose="02010609060101010101" pitchFamily="49" charset="-122"/>
              </a:rPr>
              <a:t>IP </a:t>
            </a:r>
            <a:r>
              <a:rPr lang="zh-CN" altLang="en-US" sz="2800">
                <a:solidFill>
                  <a:srgbClr val="333399"/>
                </a:solidFill>
                <a:latin typeface="黑体" panose="02010609060101010101" pitchFamily="49" charset="-122"/>
                <a:ea typeface="黑体" panose="02010609060101010101" pitchFamily="49" charset="-122"/>
              </a:rPr>
              <a:t>地址，而必须重新申请 </a:t>
            </a:r>
            <a:r>
              <a:rPr lang="en-US" altLang="zh-CN" sz="2800">
                <a:solidFill>
                  <a:srgbClr val="333399"/>
                </a:solidFill>
                <a:latin typeface="黑体" panose="02010609060101010101" pitchFamily="49" charset="-122"/>
                <a:ea typeface="黑体" panose="02010609060101010101" pitchFamily="49" charset="-122"/>
              </a:rPr>
              <a:t>IP </a:t>
            </a:r>
            <a:r>
              <a:rPr lang="zh-CN" altLang="en-US" sz="2800">
                <a:solidFill>
                  <a:srgbClr val="333399"/>
                </a:solidFill>
                <a:latin typeface="黑体" panose="02010609060101010101" pitchFamily="49" charset="-122"/>
                <a:ea typeface="黑体" panose="02010609060101010101" pitchFamily="49" charset="-122"/>
              </a:rPr>
              <a:t>地址（回到步骤</a:t>
            </a:r>
            <a:r>
              <a:rPr lang="zh-CN" altLang="en-US" sz="2800">
                <a:solidFill>
                  <a:srgbClr val="333399"/>
                </a:solidFill>
                <a:latin typeface="黑体" panose="02010609060101010101" pitchFamily="49" charset="-122"/>
                <a:ea typeface="黑体" panose="02010609060101010101" pitchFamily="49" charset="-122"/>
                <a:sym typeface="Wingdings" panose="05000000000000000000" pitchFamily="2" charset="2"/>
              </a:rPr>
              <a:t></a:t>
            </a:r>
            <a:r>
              <a:rPr lang="zh-CN" altLang="en-US" sz="2800">
                <a:solidFill>
                  <a:srgbClr val="333399"/>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9717081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398963" y="188913"/>
            <a:ext cx="7793037" cy="539750"/>
          </a:xfrm>
          <a:prstGeom prst="rect">
            <a:avLst/>
          </a:prstGeom>
        </p:spPr>
        <p:txBody>
          <a:bodyPr/>
          <a:lstStyle/>
          <a:p>
            <a:r>
              <a:rPr lang="en-US" altLang="zh-CN" sz="3200"/>
              <a:t>DHCP </a:t>
            </a:r>
            <a:r>
              <a:rPr lang="zh-CN" altLang="en-US" sz="3200"/>
              <a:t>协议的工作过程 </a:t>
            </a:r>
          </a:p>
        </p:txBody>
      </p:sp>
      <p:sp>
        <p:nvSpPr>
          <p:cNvPr id="126979" name="Line 4"/>
          <p:cNvSpPr>
            <a:spLocks noChangeShapeType="1"/>
          </p:cNvSpPr>
          <p:nvPr/>
        </p:nvSpPr>
        <p:spPr bwMode="auto">
          <a:xfrm>
            <a:off x="3789363" y="17478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6980"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26981"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6982"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6983" name="Line 20"/>
          <p:cNvSpPr>
            <a:spLocks noChangeShapeType="1"/>
          </p:cNvSpPr>
          <p:nvPr/>
        </p:nvSpPr>
        <p:spPr bwMode="auto">
          <a:xfrm>
            <a:off x="3789363" y="2968625"/>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6984"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6985"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6986"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6987"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6988"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6989"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6990" name="Text Box 27"/>
          <p:cNvSpPr txBox="1">
            <a:spLocks noChangeArrowheads="1"/>
          </p:cNvSpPr>
          <p:nvPr/>
        </p:nvSpPr>
        <p:spPr bwMode="auto">
          <a:xfrm>
            <a:off x="8372476" y="30749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6991"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6992"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6993"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6994"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6995"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6996"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6997"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6998" name="Text Box 35"/>
          <p:cNvSpPr txBox="1">
            <a:spLocks noChangeArrowheads="1"/>
          </p:cNvSpPr>
          <p:nvPr/>
        </p:nvSpPr>
        <p:spPr bwMode="auto">
          <a:xfrm>
            <a:off x="8372476" y="36845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6999"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7000"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7001"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7002"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7003"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7004"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7005"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06" name="Text Box 43"/>
          <p:cNvSpPr txBox="1">
            <a:spLocks noChangeArrowheads="1"/>
          </p:cNvSpPr>
          <p:nvPr/>
        </p:nvSpPr>
        <p:spPr bwMode="auto">
          <a:xfrm>
            <a:off x="8372476" y="4292600"/>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07" name="Line 44"/>
          <p:cNvSpPr>
            <a:spLocks noChangeShapeType="1"/>
          </p:cNvSpPr>
          <p:nvPr/>
        </p:nvSpPr>
        <p:spPr bwMode="auto">
          <a:xfrm flipH="1">
            <a:off x="3787775" y="4800600"/>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7008"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7009"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27010"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7011"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7012"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7013"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14" name="Text Box 51"/>
          <p:cNvSpPr txBox="1">
            <a:spLocks noChangeArrowheads="1"/>
          </p:cNvSpPr>
          <p:nvPr/>
        </p:nvSpPr>
        <p:spPr bwMode="auto">
          <a:xfrm>
            <a:off x="8372476" y="49037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15" name="Line 52"/>
          <p:cNvSpPr>
            <a:spLocks noChangeShapeType="1"/>
          </p:cNvSpPr>
          <p:nvPr/>
        </p:nvSpPr>
        <p:spPr bwMode="auto">
          <a:xfrm flipH="1">
            <a:off x="3787775" y="5411788"/>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7016"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7017"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7018"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7019"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7020"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7021"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22" name="Text Box 59"/>
          <p:cNvSpPr txBox="1">
            <a:spLocks noChangeArrowheads="1"/>
          </p:cNvSpPr>
          <p:nvPr/>
        </p:nvSpPr>
        <p:spPr bwMode="auto">
          <a:xfrm>
            <a:off x="8372476" y="5514975"/>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23" name="Line 60"/>
          <p:cNvSpPr>
            <a:spLocks noChangeShapeType="1"/>
          </p:cNvSpPr>
          <p:nvPr/>
        </p:nvSpPr>
        <p:spPr bwMode="auto">
          <a:xfrm>
            <a:off x="3789363" y="62563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7024"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7025"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27026"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7027"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7028"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7029"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30" name="Text Box 67"/>
          <p:cNvSpPr txBox="1">
            <a:spLocks noChangeArrowheads="1"/>
          </p:cNvSpPr>
          <p:nvPr/>
        </p:nvSpPr>
        <p:spPr bwMode="auto">
          <a:xfrm>
            <a:off x="8372476" y="6361113"/>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31"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7032" name="Text Box 76"/>
          <p:cNvSpPr txBox="1">
            <a:spLocks noChangeArrowheads="1"/>
          </p:cNvSpPr>
          <p:nvPr/>
        </p:nvSpPr>
        <p:spPr bwMode="auto">
          <a:xfrm>
            <a:off x="10045700" y="3278188"/>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7033" name="Text Box 77"/>
          <p:cNvSpPr txBox="1">
            <a:spLocks noChangeArrowheads="1"/>
          </p:cNvSpPr>
          <p:nvPr/>
        </p:nvSpPr>
        <p:spPr bwMode="auto">
          <a:xfrm>
            <a:off x="1603375" y="39020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7034" name="Text Box 78"/>
          <p:cNvSpPr txBox="1">
            <a:spLocks noChangeArrowheads="1"/>
          </p:cNvSpPr>
          <p:nvPr/>
        </p:nvSpPr>
        <p:spPr bwMode="auto">
          <a:xfrm>
            <a:off x="10045700" y="44862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7035" name="Text Box 79"/>
          <p:cNvSpPr txBox="1">
            <a:spLocks noChangeArrowheads="1"/>
          </p:cNvSpPr>
          <p:nvPr/>
        </p:nvSpPr>
        <p:spPr bwMode="auto">
          <a:xfrm>
            <a:off x="10045700" y="5110163"/>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7036"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latin typeface="Arial" panose="020B0604020202020204" pitchFamily="34" charset="0"/>
                <a:ea typeface="黑体" panose="02010609060101010101" pitchFamily="49" charset="-122"/>
              </a:rPr>
              <a:t>…</a:t>
            </a:r>
          </a:p>
        </p:txBody>
      </p:sp>
      <p:sp>
        <p:nvSpPr>
          <p:cNvPr id="127037" name="Text Box 81"/>
          <p:cNvSpPr txBox="1">
            <a:spLocks noChangeArrowheads="1"/>
          </p:cNvSpPr>
          <p:nvPr/>
        </p:nvSpPr>
        <p:spPr bwMode="auto">
          <a:xfrm>
            <a:off x="1603375" y="5892801"/>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7038" name="Rectangle 82"/>
          <p:cNvSpPr>
            <a:spLocks noChangeArrowheads="1"/>
          </p:cNvSpPr>
          <p:nvPr/>
        </p:nvSpPr>
        <p:spPr bwMode="auto">
          <a:xfrm>
            <a:off x="1524000" y="765176"/>
            <a:ext cx="9144000" cy="24479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27039" name="Text Box 83"/>
          <p:cNvSpPr txBox="1">
            <a:spLocks noChangeArrowheads="1"/>
          </p:cNvSpPr>
          <p:nvPr/>
        </p:nvSpPr>
        <p:spPr bwMode="auto">
          <a:xfrm>
            <a:off x="1919288" y="908051"/>
            <a:ext cx="8424862" cy="1077913"/>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黑体" panose="02010609060101010101" pitchFamily="49" charset="-122"/>
                <a:ea typeface="黑体" panose="02010609060101010101" pitchFamily="49" charset="-122"/>
              </a:rPr>
              <a:t>DHCP </a:t>
            </a:r>
            <a:r>
              <a:rPr lang="zh-CN" altLang="en-US" sz="2800">
                <a:solidFill>
                  <a:srgbClr val="333399"/>
                </a:solidFill>
                <a:latin typeface="黑体" panose="02010609060101010101" pitchFamily="49" charset="-122"/>
                <a:ea typeface="黑体" panose="02010609060101010101" pitchFamily="49" charset="-122"/>
              </a:rPr>
              <a:t>服务器若同意，则发回确认报文</a:t>
            </a:r>
            <a:r>
              <a:rPr lang="en-US" altLang="zh-CN" sz="2800">
                <a:solidFill>
                  <a:srgbClr val="333399"/>
                </a:solidFill>
                <a:latin typeface="黑体" panose="02010609060101010101" pitchFamily="49" charset="-122"/>
                <a:ea typeface="黑体" panose="02010609060101010101" pitchFamily="49" charset="-122"/>
              </a:rPr>
              <a:t>DHCPACK</a:t>
            </a:r>
            <a:r>
              <a:rPr lang="zh-CN" altLang="en-US" sz="2800">
                <a:solidFill>
                  <a:srgbClr val="333399"/>
                </a:solidFill>
                <a:latin typeface="黑体" panose="02010609060101010101" pitchFamily="49" charset="-122"/>
                <a:ea typeface="黑体" panose="02010609060101010101" pitchFamily="49" charset="-122"/>
              </a:rPr>
              <a:t>。</a:t>
            </a:r>
            <a:r>
              <a:rPr lang="en-US" altLang="zh-CN" sz="2800">
                <a:solidFill>
                  <a:srgbClr val="333399"/>
                </a:solidFill>
                <a:latin typeface="黑体" panose="02010609060101010101" pitchFamily="49" charset="-122"/>
                <a:ea typeface="黑体" panose="02010609060101010101" pitchFamily="49" charset="-122"/>
              </a:rPr>
              <a:t>DHCP </a:t>
            </a:r>
            <a:r>
              <a:rPr lang="zh-CN" altLang="en-US" sz="2800">
                <a:solidFill>
                  <a:srgbClr val="333399"/>
                </a:solidFill>
                <a:latin typeface="黑体" panose="02010609060101010101" pitchFamily="49" charset="-122"/>
                <a:ea typeface="黑体" panose="02010609060101010101" pitchFamily="49" charset="-122"/>
              </a:rPr>
              <a:t>客户得到了新的租用期，重新设置计时器。</a:t>
            </a:r>
            <a:r>
              <a:rPr lang="zh-CN" altLang="en-US" sz="2800">
                <a:latin typeface="黑体" panose="02010609060101010101" pitchFamily="49" charset="-122"/>
                <a:ea typeface="黑体" panose="02010609060101010101" pitchFamily="49" charset="-122"/>
              </a:rPr>
              <a:t> </a:t>
            </a:r>
            <a:endParaRPr lang="zh-CN" altLang="en-US" sz="2800">
              <a:solidFill>
                <a:srgbClr val="33339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44833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idx="4294967295"/>
          </p:nvPr>
        </p:nvSpPr>
        <p:spPr>
          <a:xfrm>
            <a:off x="4398963" y="188913"/>
            <a:ext cx="7793037" cy="539750"/>
          </a:xfrm>
          <a:prstGeom prst="rect">
            <a:avLst/>
          </a:prstGeom>
        </p:spPr>
        <p:txBody>
          <a:bodyPr/>
          <a:lstStyle/>
          <a:p>
            <a:r>
              <a:rPr lang="en-US" altLang="zh-CN" sz="3200"/>
              <a:t>DHCP </a:t>
            </a:r>
            <a:r>
              <a:rPr lang="zh-CN" altLang="en-US" sz="3200"/>
              <a:t>协议的工作过程 </a:t>
            </a:r>
          </a:p>
        </p:txBody>
      </p:sp>
      <p:sp>
        <p:nvSpPr>
          <p:cNvPr id="129027"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29028" name="Line 20"/>
          <p:cNvSpPr>
            <a:spLocks noChangeShapeType="1"/>
          </p:cNvSpPr>
          <p:nvPr/>
        </p:nvSpPr>
        <p:spPr bwMode="auto">
          <a:xfrm>
            <a:off x="3789363" y="2968625"/>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29"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30"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9031"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32"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33"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34"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35" name="Text Box 27"/>
          <p:cNvSpPr txBox="1">
            <a:spLocks noChangeArrowheads="1"/>
          </p:cNvSpPr>
          <p:nvPr/>
        </p:nvSpPr>
        <p:spPr bwMode="auto">
          <a:xfrm>
            <a:off x="8372476" y="30749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36"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37"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38"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9039"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40"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41"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42"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43" name="Text Box 35"/>
          <p:cNvSpPr txBox="1">
            <a:spLocks noChangeArrowheads="1"/>
          </p:cNvSpPr>
          <p:nvPr/>
        </p:nvSpPr>
        <p:spPr bwMode="auto">
          <a:xfrm>
            <a:off x="8372476" y="36845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44"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45"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46"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9047"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48"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49"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50"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51" name="Text Box 43"/>
          <p:cNvSpPr txBox="1">
            <a:spLocks noChangeArrowheads="1"/>
          </p:cNvSpPr>
          <p:nvPr/>
        </p:nvSpPr>
        <p:spPr bwMode="auto">
          <a:xfrm>
            <a:off x="8372476" y="4292600"/>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52" name="Line 44"/>
          <p:cNvSpPr>
            <a:spLocks noChangeShapeType="1"/>
          </p:cNvSpPr>
          <p:nvPr/>
        </p:nvSpPr>
        <p:spPr bwMode="auto">
          <a:xfrm flipH="1">
            <a:off x="3787775" y="4800600"/>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53"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54"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29055"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56"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57"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58"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59" name="Text Box 51"/>
          <p:cNvSpPr txBox="1">
            <a:spLocks noChangeArrowheads="1"/>
          </p:cNvSpPr>
          <p:nvPr/>
        </p:nvSpPr>
        <p:spPr bwMode="auto">
          <a:xfrm>
            <a:off x="8372476" y="49037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60" name="Line 52"/>
          <p:cNvSpPr>
            <a:spLocks noChangeShapeType="1"/>
          </p:cNvSpPr>
          <p:nvPr/>
        </p:nvSpPr>
        <p:spPr bwMode="auto">
          <a:xfrm flipH="1">
            <a:off x="3787775" y="5411788"/>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61"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62"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9063"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64"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65"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66"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67" name="Text Box 59"/>
          <p:cNvSpPr txBox="1">
            <a:spLocks noChangeArrowheads="1"/>
          </p:cNvSpPr>
          <p:nvPr/>
        </p:nvSpPr>
        <p:spPr bwMode="auto">
          <a:xfrm>
            <a:off x="8372476" y="5514975"/>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68" name="Line 60"/>
          <p:cNvSpPr>
            <a:spLocks noChangeShapeType="1"/>
          </p:cNvSpPr>
          <p:nvPr/>
        </p:nvSpPr>
        <p:spPr bwMode="auto">
          <a:xfrm>
            <a:off x="3789363" y="62563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69"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70"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29071"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72"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73"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74"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75" name="Text Box 67"/>
          <p:cNvSpPr txBox="1">
            <a:spLocks noChangeArrowheads="1"/>
          </p:cNvSpPr>
          <p:nvPr/>
        </p:nvSpPr>
        <p:spPr bwMode="auto">
          <a:xfrm>
            <a:off x="8372476" y="6361113"/>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76"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9077" name="Text Box 76"/>
          <p:cNvSpPr txBox="1">
            <a:spLocks noChangeArrowheads="1"/>
          </p:cNvSpPr>
          <p:nvPr/>
        </p:nvSpPr>
        <p:spPr bwMode="auto">
          <a:xfrm>
            <a:off x="10045700" y="3278188"/>
            <a:ext cx="501650" cy="519112"/>
          </a:xfrm>
          <a:prstGeom prst="rect">
            <a:avLst/>
          </a:prstGeom>
          <a:noFill/>
          <a:ln>
            <a:noFill/>
          </a:ln>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800" dirty="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9078" name="Text Box 77"/>
          <p:cNvSpPr txBox="1">
            <a:spLocks noChangeArrowheads="1"/>
          </p:cNvSpPr>
          <p:nvPr/>
        </p:nvSpPr>
        <p:spPr bwMode="auto">
          <a:xfrm>
            <a:off x="1603375" y="39020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9079" name="Text Box 78"/>
          <p:cNvSpPr txBox="1">
            <a:spLocks noChangeArrowheads="1"/>
          </p:cNvSpPr>
          <p:nvPr/>
        </p:nvSpPr>
        <p:spPr bwMode="auto">
          <a:xfrm>
            <a:off x="10045700" y="44862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9080" name="Text Box 79"/>
          <p:cNvSpPr txBox="1">
            <a:spLocks noChangeArrowheads="1"/>
          </p:cNvSpPr>
          <p:nvPr/>
        </p:nvSpPr>
        <p:spPr bwMode="auto">
          <a:xfrm>
            <a:off x="10045700" y="5110163"/>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9081"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latin typeface="Arial" panose="020B0604020202020204" pitchFamily="34" charset="0"/>
                <a:ea typeface="黑体" panose="02010609060101010101" pitchFamily="49" charset="-122"/>
              </a:rPr>
              <a:t>…</a:t>
            </a:r>
          </a:p>
        </p:txBody>
      </p:sp>
      <p:sp>
        <p:nvSpPr>
          <p:cNvPr id="129082" name="Text Box 81"/>
          <p:cNvSpPr txBox="1">
            <a:spLocks noChangeArrowheads="1"/>
          </p:cNvSpPr>
          <p:nvPr/>
        </p:nvSpPr>
        <p:spPr bwMode="auto">
          <a:xfrm>
            <a:off x="1603375" y="5892801"/>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9083" name="Rectangle 82"/>
          <p:cNvSpPr>
            <a:spLocks noChangeArrowheads="1"/>
          </p:cNvSpPr>
          <p:nvPr/>
        </p:nvSpPr>
        <p:spPr bwMode="auto">
          <a:xfrm>
            <a:off x="1524000" y="765176"/>
            <a:ext cx="9144000" cy="24479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29084" name="Text Box 83"/>
          <p:cNvSpPr txBox="1">
            <a:spLocks noChangeArrowheads="1"/>
          </p:cNvSpPr>
          <p:nvPr/>
        </p:nvSpPr>
        <p:spPr bwMode="auto">
          <a:xfrm>
            <a:off x="1774826" y="1125538"/>
            <a:ext cx="8569325" cy="18097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若</a:t>
            </a:r>
            <a:r>
              <a:rPr lang="en-US" altLang="zh-CN" sz="2800">
                <a:solidFill>
                  <a:srgbClr val="333399"/>
                </a:solidFill>
                <a:latin typeface="Arial" panose="020B0604020202020204" pitchFamily="34" charset="0"/>
                <a:ea typeface="黑体" panose="02010609060101010101" pitchFamily="49" charset="-122"/>
              </a:rPr>
              <a:t>DHCP</a:t>
            </a:r>
            <a:r>
              <a:rPr lang="zh-CN" altLang="en-US" sz="2800">
                <a:solidFill>
                  <a:srgbClr val="333399"/>
                </a:solidFill>
                <a:latin typeface="Arial" panose="020B0604020202020204" pitchFamily="34" charset="0"/>
                <a:ea typeface="黑体" panose="02010609060101010101" pitchFamily="49" charset="-122"/>
              </a:rPr>
              <a:t>服务器不响应步骤</a:t>
            </a:r>
            <a:r>
              <a:rPr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的请求报文</a:t>
            </a:r>
            <a:r>
              <a:rPr lang="en-US" altLang="zh-CN" sz="2800">
                <a:solidFill>
                  <a:srgbClr val="333399"/>
                </a:solidFill>
                <a:latin typeface="Arial" panose="020B0604020202020204" pitchFamily="34" charset="0"/>
                <a:ea typeface="黑体" panose="02010609060101010101" pitchFamily="49" charset="-122"/>
              </a:rPr>
              <a:t>DHCPREQUEST</a:t>
            </a:r>
            <a:r>
              <a:rPr lang="zh-CN" altLang="en-US" sz="2800">
                <a:solidFill>
                  <a:srgbClr val="333399"/>
                </a:solidFill>
                <a:latin typeface="Arial" panose="020B0604020202020204" pitchFamily="34" charset="0"/>
                <a:ea typeface="黑体" panose="02010609060101010101" pitchFamily="49" charset="-122"/>
              </a:rPr>
              <a:t>，则在租用期过了 </a:t>
            </a:r>
            <a:r>
              <a:rPr lang="en-US" altLang="zh-CN" sz="2800">
                <a:solidFill>
                  <a:srgbClr val="333399"/>
                </a:solidFill>
                <a:latin typeface="Arial" panose="020B0604020202020204" pitchFamily="34" charset="0"/>
                <a:ea typeface="黑体" panose="02010609060101010101" pitchFamily="49" charset="-122"/>
              </a:rPr>
              <a:t>87.5% </a:t>
            </a:r>
            <a:r>
              <a:rPr lang="zh-CN" altLang="en-US" sz="2800">
                <a:solidFill>
                  <a:srgbClr val="333399"/>
                </a:solidFill>
                <a:latin typeface="Arial" panose="020B0604020202020204" pitchFamily="34" charset="0"/>
                <a:ea typeface="黑体" panose="02010609060101010101" pitchFamily="49" charset="-122"/>
              </a:rPr>
              <a:t>时，</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客户必须重新发送请求报文 </a:t>
            </a:r>
            <a:r>
              <a:rPr lang="en-US" altLang="zh-CN" sz="2800">
                <a:solidFill>
                  <a:srgbClr val="333399"/>
                </a:solidFill>
                <a:latin typeface="Arial" panose="020B0604020202020204" pitchFamily="34" charset="0"/>
                <a:ea typeface="黑体" panose="02010609060101010101" pitchFamily="49" charset="-122"/>
              </a:rPr>
              <a:t>DHCPREQUEST</a:t>
            </a:r>
            <a:r>
              <a:rPr lang="zh-CN" altLang="en-US" sz="2800">
                <a:solidFill>
                  <a:srgbClr val="333399"/>
                </a:solidFill>
                <a:latin typeface="Arial" panose="020B0604020202020204" pitchFamily="34" charset="0"/>
                <a:ea typeface="黑体" panose="02010609060101010101" pitchFamily="49" charset="-122"/>
              </a:rPr>
              <a:t>（重复步骤</a:t>
            </a:r>
            <a:r>
              <a:rPr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），然后又继续后面的步骤。 </a:t>
            </a:r>
          </a:p>
        </p:txBody>
      </p:sp>
    </p:spTree>
    <p:extLst>
      <p:ext uri="{BB962C8B-B14F-4D97-AF65-F5344CB8AC3E}">
        <p14:creationId xmlns:p14="http://schemas.microsoft.com/office/powerpoint/2010/main" val="292095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B325662-0B27-4F29-8474-81043F2ECF11}"/>
              </a:ext>
            </a:extLst>
          </p:cNvPr>
          <p:cNvSpPr>
            <a:spLocks noGrp="1" noChangeArrowheads="1"/>
          </p:cNvSpPr>
          <p:nvPr/>
        </p:nvSpPr>
        <p:spPr bwMode="auto">
          <a:xfrm>
            <a:off x="943088" y="1458176"/>
            <a:ext cx="38258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Gill Sans MT"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120000"/>
              </a:lnSpc>
              <a:buNone/>
            </a:pPr>
            <a:r>
              <a:rPr lang="zh-CN" altLang="en-US" sz="3200" dirty="0">
                <a:solidFill>
                  <a:srgbClr val="CC0000"/>
                </a:solidFill>
                <a:latin typeface="+mn-ea"/>
                <a:ea typeface="+mn-ea"/>
                <a:cs typeface="ＭＳ Ｐゴシック" panose="020B0600070205080204" pitchFamily="34" charset="-128"/>
              </a:rPr>
              <a:t>数据平面</a:t>
            </a:r>
            <a:endParaRPr lang="en-US" altLang="zh-CN" sz="3200" dirty="0">
              <a:solidFill>
                <a:srgbClr val="CC0000"/>
              </a:solidFill>
              <a:latin typeface="+mn-ea"/>
              <a:ea typeface="+mn-ea"/>
              <a:cs typeface="ＭＳ Ｐゴシック" panose="020B0600070205080204" pitchFamily="34" charset="-128"/>
            </a:endParaRPr>
          </a:p>
          <a:p>
            <a:pPr>
              <a:lnSpc>
                <a:spcPct val="120000"/>
              </a:lnSpc>
            </a:pPr>
            <a:r>
              <a:rPr lang="zh-CN" altLang="en-US" sz="2400" dirty="0">
                <a:latin typeface="+mn-ea"/>
                <a:ea typeface="+mn-ea"/>
              </a:rPr>
              <a:t>本地的，每个路由器自身的功能</a:t>
            </a:r>
            <a:endParaRPr lang="en-US" altLang="zh-CN" sz="2400" dirty="0">
              <a:latin typeface="+mn-ea"/>
              <a:ea typeface="+mn-ea"/>
            </a:endParaRPr>
          </a:p>
          <a:p>
            <a:pPr marL="0" indent="0">
              <a:lnSpc>
                <a:spcPct val="120000"/>
              </a:lnSpc>
            </a:pPr>
            <a:r>
              <a:rPr lang="zh-CN" altLang="en-US" sz="2400" dirty="0">
                <a:latin typeface="+mn-ea"/>
                <a:ea typeface="+mn-ea"/>
                <a:cs typeface="ＭＳ Ｐゴシック" panose="020B0600070205080204" pitchFamily="34" charset="-128"/>
              </a:rPr>
              <a:t>  决定抵达路由器输入端口的数据包如何转发到输出端口</a:t>
            </a:r>
            <a:endParaRPr lang="en-US" altLang="zh-CN" dirty="0">
              <a:latin typeface="+mn-ea"/>
              <a:ea typeface="+mn-ea"/>
              <a:cs typeface="ＭＳ Ｐゴシック" panose="020B0600070205080204" pitchFamily="34" charset="-128"/>
            </a:endParaRPr>
          </a:p>
        </p:txBody>
      </p:sp>
      <p:sp>
        <p:nvSpPr>
          <p:cNvPr id="3" name="Rectangle 3">
            <a:extLst>
              <a:ext uri="{FF2B5EF4-FFF2-40B4-BE49-F238E27FC236}">
                <a16:creationId xmlns:a16="http://schemas.microsoft.com/office/drawing/2014/main" id="{D5DF27F8-AACB-4A3F-AABE-AE6BDFDC3252}"/>
              </a:ext>
            </a:extLst>
          </p:cNvPr>
          <p:cNvSpPr txBox="1">
            <a:spLocks noChangeArrowheads="1"/>
          </p:cNvSpPr>
          <p:nvPr/>
        </p:nvSpPr>
        <p:spPr bwMode="auto">
          <a:xfrm>
            <a:off x="5675219" y="1382567"/>
            <a:ext cx="6246295" cy="46482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nSpc>
                <a:spcPct val="120000"/>
              </a:lnSpc>
              <a:spcBef>
                <a:spcPts val="0"/>
              </a:spcBef>
            </a:pPr>
            <a:r>
              <a:rPr lang="zh-CN" altLang="en-US" sz="3200" dirty="0">
                <a:solidFill>
                  <a:srgbClr val="CC0000"/>
                </a:solidFill>
                <a:latin typeface="+mn-ea"/>
                <a:ea typeface="+mn-ea"/>
                <a:cs typeface="ＭＳ Ｐゴシック" panose="020B0600070205080204" pitchFamily="34" charset="-128"/>
              </a:rPr>
              <a:t>控制平面</a:t>
            </a:r>
            <a:endParaRPr lang="en-US" altLang="zh-CN" sz="3200" dirty="0">
              <a:solidFill>
                <a:srgbClr val="CC0000"/>
              </a:solidFill>
              <a:latin typeface="+mn-ea"/>
              <a:ea typeface="+mn-ea"/>
              <a:cs typeface="ＭＳ Ｐゴシック" panose="020B0600070205080204" pitchFamily="34" charset="-128"/>
            </a:endParaRPr>
          </a:p>
          <a:p>
            <a:pPr>
              <a:lnSpc>
                <a:spcPct val="120000"/>
              </a:lnSpc>
              <a:spcBef>
                <a:spcPts val="0"/>
              </a:spcBef>
              <a:buClr>
                <a:srgbClr val="000099"/>
              </a:buClr>
              <a:buSzPct val="100000"/>
              <a:buFont typeface="Wingdings" panose="05000000000000000000" pitchFamily="2" charset="2"/>
              <a:buChar char="§"/>
            </a:pPr>
            <a:r>
              <a:rPr lang="zh-CN" altLang="en-US" sz="2400" dirty="0">
                <a:latin typeface="+mn-ea"/>
                <a:ea typeface="+mn-ea"/>
              </a:rPr>
              <a:t>整个网络范围</a:t>
            </a:r>
            <a:endParaRPr lang="en-US" altLang="zh-CN" sz="2400" dirty="0">
              <a:latin typeface="+mn-ea"/>
              <a:ea typeface="+mn-ea"/>
            </a:endParaRPr>
          </a:p>
          <a:p>
            <a:pPr>
              <a:lnSpc>
                <a:spcPct val="120000"/>
              </a:lnSpc>
              <a:spcBef>
                <a:spcPts val="0"/>
              </a:spcBef>
              <a:buClr>
                <a:srgbClr val="000099"/>
              </a:buClr>
              <a:buSzPct val="100000"/>
              <a:buFont typeface="Wingdings" panose="05000000000000000000" pitchFamily="2" charset="2"/>
              <a:buChar char="§"/>
            </a:pPr>
            <a:r>
              <a:rPr lang="zh-CN" altLang="en-US" sz="2400" dirty="0">
                <a:latin typeface="+mn-ea"/>
                <a:ea typeface="+mn-ea"/>
              </a:rPr>
              <a:t>决定数据报在端到端路径上的路由器之间如何路由</a:t>
            </a:r>
            <a:endParaRPr lang="en-US" altLang="zh-CN" sz="2400" dirty="0">
              <a:latin typeface="+mn-ea"/>
              <a:ea typeface="+mn-ea"/>
            </a:endParaRPr>
          </a:p>
          <a:p>
            <a:pPr>
              <a:lnSpc>
                <a:spcPct val="120000"/>
              </a:lnSpc>
              <a:spcBef>
                <a:spcPts val="0"/>
              </a:spcBef>
              <a:buClr>
                <a:srgbClr val="000099"/>
              </a:buClr>
              <a:buSzPct val="100000"/>
              <a:buFont typeface="Wingdings" panose="05000000000000000000" pitchFamily="2" charset="2"/>
              <a:buChar char="§"/>
            </a:pPr>
            <a:r>
              <a:rPr lang="zh-CN" altLang="en-US" sz="2400" dirty="0">
                <a:latin typeface="+mn-ea"/>
                <a:ea typeface="+mn-ea"/>
              </a:rPr>
              <a:t>两种数据平面的实现方式：</a:t>
            </a:r>
            <a:endParaRPr lang="en-US" altLang="zh-CN" sz="2400" dirty="0">
              <a:latin typeface="+mn-ea"/>
              <a:ea typeface="+mn-ea"/>
            </a:endParaRPr>
          </a:p>
          <a:p>
            <a:pPr lvl="1">
              <a:lnSpc>
                <a:spcPct val="120000"/>
              </a:lnSpc>
              <a:spcBef>
                <a:spcPts val="0"/>
              </a:spcBef>
              <a:buClr>
                <a:srgbClr val="000099"/>
              </a:buClr>
              <a:buFont typeface="Arial" panose="020B0604020202020204" pitchFamily="34" charset="0"/>
              <a:buChar char="•"/>
            </a:pPr>
            <a:r>
              <a:rPr lang="zh-CN" altLang="en-US" sz="2400" dirty="0">
                <a:solidFill>
                  <a:srgbClr val="000090"/>
                </a:solidFill>
                <a:latin typeface="+mn-ea"/>
                <a:ea typeface="+mn-ea"/>
              </a:rPr>
              <a:t>传统的路由算法</a:t>
            </a:r>
            <a:r>
              <a:rPr lang="en-US" altLang="zh-CN" sz="2400" dirty="0">
                <a:solidFill>
                  <a:srgbClr val="000090"/>
                </a:solidFill>
                <a:latin typeface="+mn-ea"/>
                <a:ea typeface="+mn-ea"/>
              </a:rPr>
              <a:t>: </a:t>
            </a:r>
            <a:r>
              <a:rPr lang="zh-CN" altLang="en-US" sz="2400" dirty="0">
                <a:latin typeface="+mn-ea"/>
                <a:ea typeface="+mn-ea"/>
              </a:rPr>
              <a:t>在路由器内实现</a:t>
            </a:r>
            <a:endParaRPr lang="en-US" altLang="zh-CN" sz="2400" dirty="0">
              <a:latin typeface="+mn-ea"/>
              <a:ea typeface="+mn-ea"/>
            </a:endParaRPr>
          </a:p>
          <a:p>
            <a:pPr lvl="1">
              <a:lnSpc>
                <a:spcPct val="120000"/>
              </a:lnSpc>
              <a:spcBef>
                <a:spcPts val="0"/>
              </a:spcBef>
              <a:buClr>
                <a:srgbClr val="000099"/>
              </a:buClr>
              <a:buFont typeface="Arial" panose="020B0604020202020204" pitchFamily="34" charset="0"/>
              <a:buChar char="•"/>
            </a:pPr>
            <a:r>
              <a:rPr lang="zh-CN" altLang="en-US" sz="2400" dirty="0">
                <a:solidFill>
                  <a:srgbClr val="000090"/>
                </a:solidFill>
                <a:latin typeface="+mn-ea"/>
                <a:ea typeface="+mn-ea"/>
              </a:rPr>
              <a:t>软件定义网络（</a:t>
            </a:r>
            <a:r>
              <a:rPr lang="en-US" altLang="zh-CN" sz="2400" dirty="0">
                <a:solidFill>
                  <a:srgbClr val="000090"/>
                </a:solidFill>
                <a:latin typeface="+mn-ea"/>
                <a:ea typeface="+mn-ea"/>
              </a:rPr>
              <a:t>software-defined networking, SDN)</a:t>
            </a:r>
            <a:r>
              <a:rPr lang="en-US" altLang="zh-CN" sz="2400" dirty="0">
                <a:latin typeface="+mn-ea"/>
                <a:ea typeface="+mn-ea"/>
              </a:rPr>
              <a:t>: </a:t>
            </a:r>
            <a:r>
              <a:rPr lang="zh-CN" altLang="en-US" sz="2400" dirty="0">
                <a:latin typeface="+mn-ea"/>
                <a:ea typeface="+mn-ea"/>
              </a:rPr>
              <a:t>在远程服务器上实现</a:t>
            </a:r>
            <a:endParaRPr lang="en-US" altLang="zh-CN" sz="3600" dirty="0">
              <a:latin typeface="+mn-ea"/>
              <a:ea typeface="+mn-ea"/>
            </a:endParaRPr>
          </a:p>
        </p:txBody>
      </p:sp>
      <p:grpSp>
        <p:nvGrpSpPr>
          <p:cNvPr id="4" name="Group 8">
            <a:extLst>
              <a:ext uri="{FF2B5EF4-FFF2-40B4-BE49-F238E27FC236}">
                <a16:creationId xmlns:a16="http://schemas.microsoft.com/office/drawing/2014/main" id="{795DAFFF-1A82-41C8-908F-F859FABF22F1}"/>
              </a:ext>
            </a:extLst>
          </p:cNvPr>
          <p:cNvGrpSpPr>
            <a:grpSpLocks/>
          </p:cNvGrpSpPr>
          <p:nvPr/>
        </p:nvGrpSpPr>
        <p:grpSpPr bwMode="auto">
          <a:xfrm>
            <a:off x="1200332" y="4822446"/>
            <a:ext cx="4176738" cy="1906655"/>
            <a:chOff x="842050" y="4767952"/>
            <a:chExt cx="3644169" cy="1582996"/>
          </a:xfrm>
        </p:grpSpPr>
        <p:sp>
          <p:nvSpPr>
            <p:cNvPr id="5" name="Freeform 2">
              <a:extLst>
                <a:ext uri="{FF2B5EF4-FFF2-40B4-BE49-F238E27FC236}">
                  <a16:creationId xmlns:a16="http://schemas.microsoft.com/office/drawing/2014/main" id="{4E6402CD-5308-4CBB-8CE2-B606D6531979}"/>
                </a:ext>
              </a:extLst>
            </p:cNvPr>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defRPr/>
              </a:pPr>
              <a:endParaRPr lang="en-US" sz="2000">
                <a:latin typeface="Arial" charset="0"/>
                <a:ea typeface="ＭＳ Ｐゴシック" charset="0"/>
                <a:cs typeface="ＭＳ Ｐゴシック" charset="0"/>
              </a:endParaRPr>
            </a:p>
          </p:txBody>
        </p:sp>
        <p:cxnSp>
          <p:nvCxnSpPr>
            <p:cNvPr id="6" name="Straight Connector 10">
              <a:extLst>
                <a:ext uri="{FF2B5EF4-FFF2-40B4-BE49-F238E27FC236}">
                  <a16:creationId xmlns:a16="http://schemas.microsoft.com/office/drawing/2014/main" id="{2D761037-170B-4C7E-97A5-B9FA0B7B49E6}"/>
                </a:ext>
              </a:extLst>
            </p:cNvPr>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11">
              <a:extLst>
                <a:ext uri="{FF2B5EF4-FFF2-40B4-BE49-F238E27FC236}">
                  <a16:creationId xmlns:a16="http://schemas.microsoft.com/office/drawing/2014/main" id="{009AF634-5976-47AB-B1C5-C35A8070A8B9}"/>
                </a:ext>
              </a:extLst>
            </p:cNvPr>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FA210692-BD41-4280-B6F6-37EC031B7FF9}"/>
                </a:ext>
              </a:extLst>
            </p:cNvPr>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13">
              <a:extLst>
                <a:ext uri="{FF2B5EF4-FFF2-40B4-BE49-F238E27FC236}">
                  <a16:creationId xmlns:a16="http://schemas.microsoft.com/office/drawing/2014/main" id="{3B2BDE61-88A4-4787-9E8B-3D0D599BC037}"/>
                </a:ext>
              </a:extLst>
            </p:cNvPr>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Box 265">
              <a:extLst>
                <a:ext uri="{FF2B5EF4-FFF2-40B4-BE49-F238E27FC236}">
                  <a16:creationId xmlns:a16="http://schemas.microsoft.com/office/drawing/2014/main" id="{79346A65-5D81-40FD-8E0A-08BFC8EDF754}"/>
                </a:ext>
              </a:extLst>
            </p:cNvPr>
            <p:cNvSpPr txBox="1">
              <a:spLocks noChangeArrowheads="1"/>
            </p:cNvSpPr>
            <p:nvPr/>
          </p:nvSpPr>
          <p:spPr bwMode="auto">
            <a:xfrm>
              <a:off x="3198813" y="5473700"/>
              <a:ext cx="284119" cy="30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400"/>
                <a:t>1</a:t>
              </a:r>
            </a:p>
          </p:txBody>
        </p:sp>
        <p:sp>
          <p:nvSpPr>
            <p:cNvPr id="11" name="TextBox 281">
              <a:extLst>
                <a:ext uri="{FF2B5EF4-FFF2-40B4-BE49-F238E27FC236}">
                  <a16:creationId xmlns:a16="http://schemas.microsoft.com/office/drawing/2014/main" id="{FFFA88C6-51B3-403D-8743-9ED7089FC710}"/>
                </a:ext>
              </a:extLst>
            </p:cNvPr>
            <p:cNvSpPr txBox="1">
              <a:spLocks noChangeArrowheads="1"/>
            </p:cNvSpPr>
            <p:nvPr/>
          </p:nvSpPr>
          <p:spPr bwMode="auto">
            <a:xfrm>
              <a:off x="3373438" y="5761038"/>
              <a:ext cx="284119" cy="30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400"/>
                <a:t>2</a:t>
              </a:r>
            </a:p>
          </p:txBody>
        </p:sp>
        <p:sp>
          <p:nvSpPr>
            <p:cNvPr id="12" name="TextBox 282">
              <a:extLst>
                <a:ext uri="{FF2B5EF4-FFF2-40B4-BE49-F238E27FC236}">
                  <a16:creationId xmlns:a16="http://schemas.microsoft.com/office/drawing/2014/main" id="{5EACF8EF-DE81-46A2-835D-0B4389F87C3C}"/>
                </a:ext>
              </a:extLst>
            </p:cNvPr>
            <p:cNvSpPr txBox="1">
              <a:spLocks noChangeArrowheads="1"/>
            </p:cNvSpPr>
            <p:nvPr/>
          </p:nvSpPr>
          <p:spPr bwMode="auto">
            <a:xfrm>
              <a:off x="3068638" y="5862638"/>
              <a:ext cx="284119" cy="30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400"/>
                <a:t>3</a:t>
              </a:r>
            </a:p>
          </p:txBody>
        </p:sp>
        <p:grpSp>
          <p:nvGrpSpPr>
            <p:cNvPr id="13" name="Group 5">
              <a:extLst>
                <a:ext uri="{FF2B5EF4-FFF2-40B4-BE49-F238E27FC236}">
                  <a16:creationId xmlns:a16="http://schemas.microsoft.com/office/drawing/2014/main" id="{B027F8B3-7B67-4598-A4A4-50D98DC5BC7E}"/>
                </a:ext>
              </a:extLst>
            </p:cNvPr>
            <p:cNvGrpSpPr>
              <a:grpSpLocks/>
            </p:cNvGrpSpPr>
            <p:nvPr/>
          </p:nvGrpSpPr>
          <p:grpSpPr bwMode="auto">
            <a:xfrm>
              <a:off x="938214" y="5237145"/>
              <a:ext cx="1616075" cy="554975"/>
              <a:chOff x="-4079003" y="2717403"/>
              <a:chExt cx="1616718" cy="556246"/>
            </a:xfrm>
          </p:grpSpPr>
          <p:sp>
            <p:nvSpPr>
              <p:cNvPr id="26" name="Rectangle 97">
                <a:extLst>
                  <a:ext uri="{FF2B5EF4-FFF2-40B4-BE49-F238E27FC236}">
                    <a16:creationId xmlns:a16="http://schemas.microsoft.com/office/drawing/2014/main" id="{B3D72D39-D77E-4F9B-9015-43617B9B37C8}"/>
                  </a:ext>
                </a:extLst>
              </p:cNvPr>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2000"/>
              </a:p>
            </p:txBody>
          </p:sp>
          <p:sp>
            <p:nvSpPr>
              <p:cNvPr id="27" name="Rectangle 98">
                <a:extLst>
                  <a:ext uri="{FF2B5EF4-FFF2-40B4-BE49-F238E27FC236}">
                    <a16:creationId xmlns:a16="http://schemas.microsoft.com/office/drawing/2014/main" id="{BA360FC0-CEF8-46A7-A182-890693CD1EFD}"/>
                  </a:ext>
                </a:extLst>
              </p:cNvPr>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2000"/>
              </a:p>
            </p:txBody>
          </p:sp>
          <p:sp>
            <p:nvSpPr>
              <p:cNvPr id="28" name="Line 99">
                <a:extLst>
                  <a:ext uri="{FF2B5EF4-FFF2-40B4-BE49-F238E27FC236}">
                    <a16:creationId xmlns:a16="http://schemas.microsoft.com/office/drawing/2014/main" id="{940E7C98-573E-473A-B4DC-972C7470BFA1}"/>
                  </a:ext>
                </a:extLst>
              </p:cNvPr>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sp>
            <p:nvSpPr>
              <p:cNvPr id="29" name="Rectangle 104">
                <a:extLst>
                  <a:ext uri="{FF2B5EF4-FFF2-40B4-BE49-F238E27FC236}">
                    <a16:creationId xmlns:a16="http://schemas.microsoft.com/office/drawing/2014/main" id="{5C9BF6BA-FED1-4D4B-9545-8B831BEF79A8}"/>
                  </a:ext>
                </a:extLst>
              </p:cNvPr>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2000"/>
              </a:p>
            </p:txBody>
          </p:sp>
          <p:sp>
            <p:nvSpPr>
              <p:cNvPr id="30" name="Text Box 105">
                <a:extLst>
                  <a:ext uri="{FF2B5EF4-FFF2-40B4-BE49-F238E27FC236}">
                    <a16:creationId xmlns:a16="http://schemas.microsoft.com/office/drawing/2014/main" id="{5E1A2FA7-2A73-4296-AD3B-C996DA1056EA}"/>
                  </a:ext>
                </a:extLst>
              </p:cNvPr>
              <p:cNvSpPr txBox="1">
                <a:spLocks noChangeArrowheads="1"/>
              </p:cNvSpPr>
              <p:nvPr/>
            </p:nvSpPr>
            <p:spPr bwMode="auto">
              <a:xfrm>
                <a:off x="-3430189" y="2965117"/>
                <a:ext cx="555889" cy="30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r>
                  <a:rPr lang="en-US" altLang="zh-CN" sz="1400"/>
                  <a:t>0111</a:t>
                </a:r>
              </a:p>
            </p:txBody>
          </p:sp>
          <p:sp>
            <p:nvSpPr>
              <p:cNvPr id="31" name="Line 119">
                <a:extLst>
                  <a:ext uri="{FF2B5EF4-FFF2-40B4-BE49-F238E27FC236}">
                    <a16:creationId xmlns:a16="http://schemas.microsoft.com/office/drawing/2014/main" id="{39B0139D-CB41-40A1-A8B3-AB48AC3E0CAB}"/>
                  </a:ext>
                </a:extLst>
              </p:cNvPr>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grpSp>
        <p:sp>
          <p:nvSpPr>
            <p:cNvPr id="14" name="TextBox 6">
              <a:extLst>
                <a:ext uri="{FF2B5EF4-FFF2-40B4-BE49-F238E27FC236}">
                  <a16:creationId xmlns:a16="http://schemas.microsoft.com/office/drawing/2014/main" id="{AAFDBA62-0032-4E5B-A1B2-A699FD6ADA48}"/>
                </a:ext>
              </a:extLst>
            </p:cNvPr>
            <p:cNvSpPr txBox="1">
              <a:spLocks noChangeArrowheads="1"/>
            </p:cNvSpPr>
            <p:nvPr/>
          </p:nvSpPr>
          <p:spPr bwMode="auto">
            <a:xfrm>
              <a:off x="842050" y="4767952"/>
              <a:ext cx="1992313" cy="58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dirty="0"/>
                <a:t>values in arriving </a:t>
              </a:r>
            </a:p>
            <a:p>
              <a:r>
                <a:rPr lang="en-US" altLang="zh-CN" sz="1600" dirty="0"/>
                <a:t>packet header</a:t>
              </a:r>
              <a:endParaRPr lang="en-US" altLang="zh-CN" sz="2000" dirty="0"/>
            </a:p>
          </p:txBody>
        </p:sp>
        <p:grpSp>
          <p:nvGrpSpPr>
            <p:cNvPr id="15" name="Group 357">
              <a:extLst>
                <a:ext uri="{FF2B5EF4-FFF2-40B4-BE49-F238E27FC236}">
                  <a16:creationId xmlns:a16="http://schemas.microsoft.com/office/drawing/2014/main" id="{24686214-A410-4075-80CD-E7FC3410B043}"/>
                </a:ext>
              </a:extLst>
            </p:cNvPr>
            <p:cNvGrpSpPr>
              <a:grpSpLocks/>
            </p:cNvGrpSpPr>
            <p:nvPr/>
          </p:nvGrpSpPr>
          <p:grpSpPr bwMode="auto">
            <a:xfrm>
              <a:off x="2714154" y="5658684"/>
              <a:ext cx="565284" cy="293735"/>
              <a:chOff x="1870334" y="1575177"/>
              <a:chExt cx="1128637" cy="437933"/>
            </a:xfrm>
          </p:grpSpPr>
          <p:sp>
            <p:nvSpPr>
              <p:cNvPr id="17" name="Oval 21">
                <a:extLst>
                  <a:ext uri="{FF2B5EF4-FFF2-40B4-BE49-F238E27FC236}">
                    <a16:creationId xmlns:a16="http://schemas.microsoft.com/office/drawing/2014/main" id="{DC9105E4-8E5A-4030-B0C9-1CB68ABF075D}"/>
                  </a:ext>
                </a:extLst>
              </p:cNvPr>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zh-CN" altLang="zh-CN" sz="2000">
                  <a:solidFill>
                    <a:srgbClr val="FFFFFF"/>
                  </a:solidFill>
                  <a:latin typeface="Gill Sans MT" panose="020B0502020104020203" pitchFamily="34" charset="0"/>
                </a:endParaRPr>
              </a:p>
            </p:txBody>
          </p:sp>
          <p:sp>
            <p:nvSpPr>
              <p:cNvPr id="18" name="Rectangle 22">
                <a:extLst>
                  <a:ext uri="{FF2B5EF4-FFF2-40B4-BE49-F238E27FC236}">
                    <a16:creationId xmlns:a16="http://schemas.microsoft.com/office/drawing/2014/main" id="{2F8A684C-E460-4F84-9330-1A776B9F04CB}"/>
                  </a:ext>
                </a:extLst>
              </p:cNvPr>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zh-CN" sz="2000">
                  <a:solidFill>
                    <a:srgbClr val="FFFFFF"/>
                  </a:solidFill>
                  <a:latin typeface="Gill Sans MT" panose="020B0502020104020203" pitchFamily="34" charset="0"/>
                </a:endParaRPr>
              </a:p>
            </p:txBody>
          </p:sp>
          <p:sp>
            <p:nvSpPr>
              <p:cNvPr id="19" name="Oval 23">
                <a:extLst>
                  <a:ext uri="{FF2B5EF4-FFF2-40B4-BE49-F238E27FC236}">
                    <a16:creationId xmlns:a16="http://schemas.microsoft.com/office/drawing/2014/main" id="{E61A0C03-B707-439B-AC47-D64052B4D76D}"/>
                  </a:ext>
                </a:extLst>
              </p:cNvPr>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zh-CN" altLang="zh-CN" sz="2000">
                  <a:solidFill>
                    <a:srgbClr val="FFFFFF"/>
                  </a:solidFill>
                  <a:latin typeface="Gill Sans MT" panose="020B0502020104020203" pitchFamily="34" charset="0"/>
                </a:endParaRPr>
              </a:p>
            </p:txBody>
          </p:sp>
          <p:sp>
            <p:nvSpPr>
              <p:cNvPr id="20" name="Freeform 24">
                <a:extLst>
                  <a:ext uri="{FF2B5EF4-FFF2-40B4-BE49-F238E27FC236}">
                    <a16:creationId xmlns:a16="http://schemas.microsoft.com/office/drawing/2014/main" id="{90BE5C00-162B-4175-8E64-3EAA9FBC0125}"/>
                  </a:ext>
                </a:extLst>
              </p:cNvPr>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2000"/>
              </a:p>
            </p:txBody>
          </p:sp>
          <p:sp>
            <p:nvSpPr>
              <p:cNvPr id="21" name="Freeform 25">
                <a:extLst>
                  <a:ext uri="{FF2B5EF4-FFF2-40B4-BE49-F238E27FC236}">
                    <a16:creationId xmlns:a16="http://schemas.microsoft.com/office/drawing/2014/main" id="{E7BC4158-FD45-48F7-A1F7-87DA2B00DBFA}"/>
                  </a:ext>
                </a:extLst>
              </p:cNvPr>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sp>
            <p:nvSpPr>
              <p:cNvPr id="22" name="Freeform 26">
                <a:extLst>
                  <a:ext uri="{FF2B5EF4-FFF2-40B4-BE49-F238E27FC236}">
                    <a16:creationId xmlns:a16="http://schemas.microsoft.com/office/drawing/2014/main" id="{AFBF99B9-2D6A-422D-BBD5-191D88A53FE0}"/>
                  </a:ext>
                </a:extLst>
              </p:cNvPr>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sp>
            <p:nvSpPr>
              <p:cNvPr id="23" name="Freeform 27">
                <a:extLst>
                  <a:ext uri="{FF2B5EF4-FFF2-40B4-BE49-F238E27FC236}">
                    <a16:creationId xmlns:a16="http://schemas.microsoft.com/office/drawing/2014/main" id="{7DB3F0BD-3F58-48BB-90CC-2FD3921051B7}"/>
                  </a:ext>
                </a:extLst>
              </p:cNvPr>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cxnSp>
            <p:nvCxnSpPr>
              <p:cNvPr id="24" name="Straight Connector 28">
                <a:extLst>
                  <a:ext uri="{FF2B5EF4-FFF2-40B4-BE49-F238E27FC236}">
                    <a16:creationId xmlns:a16="http://schemas.microsoft.com/office/drawing/2014/main" id="{83FD9A64-5068-4111-ACF1-C4E7C9469B2A}"/>
                  </a:ext>
                </a:extLst>
              </p:cNvPr>
              <p:cNvCxnSpPr>
                <a:cxnSpLocks noChangeShapeType="1"/>
                <a:endCxn id="19" idx="2"/>
              </p:cNvCxnSpPr>
              <p:nvPr/>
            </p:nvCxnSpPr>
            <p:spPr bwMode="auto">
              <a:xfrm flipH="1" flipV="1">
                <a:off x="1870334" y="1736147"/>
                <a:ext cx="3169"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Connector 29">
                <a:extLst>
                  <a:ext uri="{FF2B5EF4-FFF2-40B4-BE49-F238E27FC236}">
                    <a16:creationId xmlns:a16="http://schemas.microsoft.com/office/drawing/2014/main" id="{076CA324-F6F3-4EF7-8C43-5AF46A40E554}"/>
                  </a:ext>
                </a:extLst>
              </p:cNvPr>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6" name="Freeform 120">
              <a:extLst>
                <a:ext uri="{FF2B5EF4-FFF2-40B4-BE49-F238E27FC236}">
                  <a16:creationId xmlns:a16="http://schemas.microsoft.com/office/drawing/2014/main" id="{8D107AEB-A07D-4BAA-908B-C88ABFCBCA52}"/>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grpSp>
      <p:sp>
        <p:nvSpPr>
          <p:cNvPr id="32" name="Text Box 167">
            <a:extLst>
              <a:ext uri="{FF2B5EF4-FFF2-40B4-BE49-F238E27FC236}">
                <a16:creationId xmlns:a16="http://schemas.microsoft.com/office/drawing/2014/main" id="{12E8DC27-D442-479D-B970-1D72706309E0}"/>
              </a:ext>
            </a:extLst>
          </p:cNvPr>
          <p:cNvSpPr txBox="1">
            <a:spLocks noChangeArrowheads="1"/>
          </p:cNvSpPr>
          <p:nvPr/>
        </p:nvSpPr>
        <p:spPr bwMode="auto">
          <a:xfrm>
            <a:off x="0" y="539378"/>
            <a:ext cx="12192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4400" dirty="0">
                <a:latin typeface="+mn-ea"/>
                <a:ea typeface="+mn-ea"/>
              </a:rPr>
              <a:t>网络层：数据平面和控制平面</a:t>
            </a:r>
            <a:endParaRPr lang="en-US" sz="4400" dirty="0">
              <a:latin typeface="+mn-ea"/>
              <a:ea typeface="+mn-ea"/>
            </a:endParaRPr>
          </a:p>
        </p:txBody>
      </p:sp>
    </p:spTree>
    <p:extLst>
      <p:ext uri="{BB962C8B-B14F-4D97-AF65-F5344CB8AC3E}">
        <p14:creationId xmlns:p14="http://schemas.microsoft.com/office/powerpoint/2010/main" val="26794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4398963" y="188913"/>
            <a:ext cx="7793037" cy="539750"/>
          </a:xfrm>
          <a:prstGeom prst="rect">
            <a:avLst/>
          </a:prstGeom>
        </p:spPr>
        <p:txBody>
          <a:bodyPr/>
          <a:lstStyle/>
          <a:p>
            <a:r>
              <a:rPr lang="en-US" altLang="zh-CN" sz="3200"/>
              <a:t>DHCP </a:t>
            </a:r>
            <a:r>
              <a:rPr lang="zh-CN" altLang="en-US" sz="3200"/>
              <a:t>协议的工作过程 </a:t>
            </a:r>
          </a:p>
        </p:txBody>
      </p:sp>
      <p:sp>
        <p:nvSpPr>
          <p:cNvPr id="131075" name="Line 4"/>
          <p:cNvSpPr>
            <a:spLocks noChangeShapeType="1"/>
          </p:cNvSpPr>
          <p:nvPr/>
        </p:nvSpPr>
        <p:spPr bwMode="auto">
          <a:xfrm>
            <a:off x="3789363" y="17478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076" name="Line 20"/>
          <p:cNvSpPr>
            <a:spLocks noChangeShapeType="1"/>
          </p:cNvSpPr>
          <p:nvPr/>
        </p:nvSpPr>
        <p:spPr bwMode="auto">
          <a:xfrm>
            <a:off x="3789363" y="2968625"/>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077"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078"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31079"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080"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081"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082"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083" name="Text Box 27"/>
          <p:cNvSpPr txBox="1">
            <a:spLocks noChangeArrowheads="1"/>
          </p:cNvSpPr>
          <p:nvPr/>
        </p:nvSpPr>
        <p:spPr bwMode="auto">
          <a:xfrm>
            <a:off x="8372476" y="30749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084"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085"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086"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31087"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088"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089"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090"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091" name="Text Box 35"/>
          <p:cNvSpPr txBox="1">
            <a:spLocks noChangeArrowheads="1"/>
          </p:cNvSpPr>
          <p:nvPr/>
        </p:nvSpPr>
        <p:spPr bwMode="auto">
          <a:xfrm>
            <a:off x="8372476" y="36845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092"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093"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094"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31095"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096"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097"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098"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099" name="Text Box 43"/>
          <p:cNvSpPr txBox="1">
            <a:spLocks noChangeArrowheads="1"/>
          </p:cNvSpPr>
          <p:nvPr/>
        </p:nvSpPr>
        <p:spPr bwMode="auto">
          <a:xfrm>
            <a:off x="8372476" y="4292600"/>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00" name="Line 44"/>
          <p:cNvSpPr>
            <a:spLocks noChangeShapeType="1"/>
          </p:cNvSpPr>
          <p:nvPr/>
        </p:nvSpPr>
        <p:spPr bwMode="auto">
          <a:xfrm flipH="1">
            <a:off x="3787775" y="4800600"/>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101"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102"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31103"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104"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105"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106"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07" name="Text Box 51"/>
          <p:cNvSpPr txBox="1">
            <a:spLocks noChangeArrowheads="1"/>
          </p:cNvSpPr>
          <p:nvPr/>
        </p:nvSpPr>
        <p:spPr bwMode="auto">
          <a:xfrm>
            <a:off x="8372476" y="49037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08" name="Line 52"/>
          <p:cNvSpPr>
            <a:spLocks noChangeShapeType="1"/>
          </p:cNvSpPr>
          <p:nvPr/>
        </p:nvSpPr>
        <p:spPr bwMode="auto">
          <a:xfrm flipH="1">
            <a:off x="3787775" y="5411788"/>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109"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110"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31111"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112"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113"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114"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15" name="Text Box 59"/>
          <p:cNvSpPr txBox="1">
            <a:spLocks noChangeArrowheads="1"/>
          </p:cNvSpPr>
          <p:nvPr/>
        </p:nvSpPr>
        <p:spPr bwMode="auto">
          <a:xfrm>
            <a:off x="8372476" y="5514975"/>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16" name="Line 60"/>
          <p:cNvSpPr>
            <a:spLocks noChangeShapeType="1"/>
          </p:cNvSpPr>
          <p:nvPr/>
        </p:nvSpPr>
        <p:spPr bwMode="auto">
          <a:xfrm>
            <a:off x="3789363" y="62563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117"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118"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31119"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120"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121"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122"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23" name="Text Box 67"/>
          <p:cNvSpPr txBox="1">
            <a:spLocks noChangeArrowheads="1"/>
          </p:cNvSpPr>
          <p:nvPr/>
        </p:nvSpPr>
        <p:spPr bwMode="auto">
          <a:xfrm>
            <a:off x="8372476" y="6361113"/>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24"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31125" name="Text Box 76"/>
          <p:cNvSpPr txBox="1">
            <a:spLocks noChangeArrowheads="1"/>
          </p:cNvSpPr>
          <p:nvPr/>
        </p:nvSpPr>
        <p:spPr bwMode="auto">
          <a:xfrm>
            <a:off x="10045700" y="3278188"/>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31126" name="Text Box 77"/>
          <p:cNvSpPr txBox="1">
            <a:spLocks noChangeArrowheads="1"/>
          </p:cNvSpPr>
          <p:nvPr/>
        </p:nvSpPr>
        <p:spPr bwMode="auto">
          <a:xfrm>
            <a:off x="1603375" y="39020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31127" name="Text Box 78"/>
          <p:cNvSpPr txBox="1">
            <a:spLocks noChangeArrowheads="1"/>
          </p:cNvSpPr>
          <p:nvPr/>
        </p:nvSpPr>
        <p:spPr bwMode="auto">
          <a:xfrm>
            <a:off x="10045700" y="44862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31128" name="Text Box 79"/>
          <p:cNvSpPr txBox="1">
            <a:spLocks noChangeArrowheads="1"/>
          </p:cNvSpPr>
          <p:nvPr/>
        </p:nvSpPr>
        <p:spPr bwMode="auto">
          <a:xfrm>
            <a:off x="10045700" y="5110163"/>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31129"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latin typeface="Arial" panose="020B0604020202020204" pitchFamily="34" charset="0"/>
                <a:ea typeface="黑体" panose="02010609060101010101" pitchFamily="49" charset="-122"/>
              </a:rPr>
              <a:t>…</a:t>
            </a:r>
          </a:p>
        </p:txBody>
      </p:sp>
      <p:sp>
        <p:nvSpPr>
          <p:cNvPr id="131130" name="Text Box 81"/>
          <p:cNvSpPr txBox="1">
            <a:spLocks noChangeArrowheads="1"/>
          </p:cNvSpPr>
          <p:nvPr/>
        </p:nvSpPr>
        <p:spPr bwMode="auto">
          <a:xfrm>
            <a:off x="1603375" y="5892801"/>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31131" name="Rectangle 82"/>
          <p:cNvSpPr>
            <a:spLocks noChangeArrowheads="1"/>
          </p:cNvSpPr>
          <p:nvPr/>
        </p:nvSpPr>
        <p:spPr bwMode="auto">
          <a:xfrm>
            <a:off x="1524000" y="765176"/>
            <a:ext cx="9144000" cy="24479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31132" name="Text Box 83"/>
          <p:cNvSpPr txBox="1">
            <a:spLocks noChangeArrowheads="1"/>
          </p:cNvSpPr>
          <p:nvPr/>
        </p:nvSpPr>
        <p:spPr bwMode="auto">
          <a:xfrm>
            <a:off x="2063750" y="1258888"/>
            <a:ext cx="8064500" cy="15049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客户可随时提前终止服务器所提供的</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租用期，这时只需向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服务器发送释</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放报文 </a:t>
            </a:r>
            <a:r>
              <a:rPr lang="en-US" altLang="zh-CN" sz="2800">
                <a:solidFill>
                  <a:srgbClr val="333399"/>
                </a:solidFill>
                <a:latin typeface="Arial" panose="020B0604020202020204" pitchFamily="34" charset="0"/>
                <a:ea typeface="黑体" panose="02010609060101010101" pitchFamily="49" charset="-122"/>
              </a:rPr>
              <a:t>DHCPRELEASE </a:t>
            </a:r>
            <a:r>
              <a:rPr lang="zh-CN" altLang="en-US" sz="2800">
                <a:solidFill>
                  <a:srgbClr val="333399"/>
                </a:solidFill>
                <a:latin typeface="Arial" panose="020B0604020202020204" pitchFamily="34" charset="0"/>
                <a:ea typeface="黑体" panose="02010609060101010101" pitchFamily="49" charset="-122"/>
              </a:rPr>
              <a:t>即可。</a:t>
            </a:r>
          </a:p>
        </p:txBody>
      </p:sp>
    </p:spTree>
    <p:extLst>
      <p:ext uri="{BB962C8B-B14F-4D97-AF65-F5344CB8AC3E}">
        <p14:creationId xmlns:p14="http://schemas.microsoft.com/office/powerpoint/2010/main" val="3540525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079500" y="288925"/>
            <a:ext cx="8643234" cy="8222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DHCP</a:t>
            </a:r>
            <a:r>
              <a:rPr lang="zh-CN" altLang="en-US" dirty="0"/>
              <a:t>报文格式*</a:t>
            </a:r>
          </a:p>
        </p:txBody>
      </p:sp>
      <p:sp>
        <p:nvSpPr>
          <p:cNvPr id="3" name="内容占位符 2"/>
          <p:cNvSpPr txBox="1">
            <a:spLocks/>
          </p:cNvSpPr>
          <p:nvPr/>
        </p:nvSpPr>
        <p:spPr>
          <a:xfrm>
            <a:off x="855663" y="1250307"/>
            <a:ext cx="8105775" cy="44259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a:t>OP</a:t>
            </a:r>
            <a:r>
              <a:rPr lang="zh-CN" altLang="en-US" sz="1600"/>
              <a:t>：若是</a:t>
            </a:r>
            <a:r>
              <a:rPr lang="en-US" altLang="zh-CN" sz="1600"/>
              <a:t>client</a:t>
            </a:r>
            <a:r>
              <a:rPr lang="zh-CN" altLang="en-US" sz="1600"/>
              <a:t>送给</a:t>
            </a:r>
            <a:r>
              <a:rPr lang="en-US" altLang="zh-CN" sz="1600"/>
              <a:t>server</a:t>
            </a:r>
            <a:r>
              <a:rPr lang="zh-CN" altLang="en-US" sz="1600"/>
              <a:t>的封包，设为</a:t>
            </a:r>
            <a:r>
              <a:rPr lang="en-US" altLang="zh-CN" sz="1600"/>
              <a:t>1</a:t>
            </a:r>
            <a:r>
              <a:rPr lang="zh-CN" altLang="en-US" sz="1600"/>
              <a:t>，反向为</a:t>
            </a:r>
            <a:r>
              <a:rPr lang="en-US" altLang="zh-CN" sz="1600"/>
              <a:t>2</a:t>
            </a:r>
            <a:r>
              <a:rPr lang="zh-CN" altLang="en-US" sz="1600"/>
              <a:t>；</a:t>
            </a:r>
          </a:p>
          <a:p>
            <a:r>
              <a:rPr lang="en-US" altLang="zh-CN" sz="1600"/>
              <a:t>Htype</a:t>
            </a:r>
            <a:r>
              <a:rPr lang="zh-CN" altLang="en-US" sz="1600"/>
              <a:t>：硬件类别，</a:t>
            </a:r>
            <a:r>
              <a:rPr lang="en-US" altLang="zh-CN" sz="1600"/>
              <a:t>ethernet</a:t>
            </a:r>
            <a:r>
              <a:rPr lang="zh-CN" altLang="en-US" sz="1600"/>
              <a:t>为</a:t>
            </a:r>
            <a:r>
              <a:rPr lang="en-US" altLang="zh-CN" sz="1600"/>
              <a:t>1</a:t>
            </a:r>
            <a:r>
              <a:rPr lang="zh-CN" altLang="en-US" sz="1600"/>
              <a:t>；</a:t>
            </a:r>
          </a:p>
          <a:p>
            <a:r>
              <a:rPr lang="en-US" altLang="zh-CN" sz="1600"/>
              <a:t>Hlen</a:t>
            </a:r>
            <a:r>
              <a:rPr lang="zh-CN" altLang="en-US" sz="1600"/>
              <a:t>：硬件长度，</a:t>
            </a:r>
            <a:r>
              <a:rPr lang="en-US" altLang="zh-CN" sz="1600"/>
              <a:t>ethernet</a:t>
            </a:r>
            <a:r>
              <a:rPr lang="zh-CN" altLang="en-US" sz="1600"/>
              <a:t>为</a:t>
            </a:r>
            <a:r>
              <a:rPr lang="en-US" altLang="zh-CN" sz="1600"/>
              <a:t>6</a:t>
            </a:r>
            <a:r>
              <a:rPr lang="zh-CN" altLang="en-US" sz="1600"/>
              <a:t>；</a:t>
            </a:r>
          </a:p>
          <a:p>
            <a:r>
              <a:rPr lang="en-US" altLang="zh-CN" sz="1600"/>
              <a:t>Hops</a:t>
            </a:r>
            <a:r>
              <a:rPr lang="zh-CN" altLang="en-US" sz="1600"/>
              <a:t>：若数据包需经过</a:t>
            </a:r>
            <a:r>
              <a:rPr lang="en-US" altLang="zh-CN" sz="1600"/>
              <a:t>router</a:t>
            </a:r>
            <a:r>
              <a:rPr lang="zh-CN" altLang="en-US" sz="1600"/>
              <a:t>传送，每站加</a:t>
            </a:r>
            <a:r>
              <a:rPr lang="en-US" altLang="zh-CN" sz="1600"/>
              <a:t>1</a:t>
            </a:r>
            <a:r>
              <a:rPr lang="zh-CN" altLang="en-US" sz="1600"/>
              <a:t>，若在同一网内，为</a:t>
            </a:r>
            <a:r>
              <a:rPr lang="en-US" altLang="zh-CN" sz="1600"/>
              <a:t>0</a:t>
            </a:r>
            <a:r>
              <a:rPr lang="zh-CN" altLang="en-US" sz="1600"/>
              <a:t>；</a:t>
            </a:r>
          </a:p>
          <a:p>
            <a:r>
              <a:rPr lang="en-US" altLang="zh-CN" sz="1600"/>
              <a:t>Transaction ID</a:t>
            </a:r>
            <a:r>
              <a:rPr lang="zh-CN" altLang="en-US" sz="1600"/>
              <a:t>：事务</a:t>
            </a:r>
            <a:r>
              <a:rPr lang="en-US" altLang="zh-CN" sz="1600"/>
              <a:t>ID</a:t>
            </a:r>
            <a:r>
              <a:rPr lang="zh-CN" altLang="en-US" sz="1600"/>
              <a:t>，是个随机数，用于客户和服务器之间匹配请求和相应消息；</a:t>
            </a:r>
          </a:p>
          <a:p>
            <a:r>
              <a:rPr lang="en-US" altLang="zh-CN" sz="1600"/>
              <a:t>Seconds</a:t>
            </a:r>
            <a:r>
              <a:rPr lang="zh-CN" altLang="en-US" sz="1600"/>
              <a:t>：由用户指定的时间，指开始地址获取和更新进行后的时间；</a:t>
            </a:r>
          </a:p>
          <a:p>
            <a:r>
              <a:rPr lang="en-US" altLang="zh-CN" sz="1600"/>
              <a:t>Flags</a:t>
            </a:r>
            <a:r>
              <a:rPr lang="zh-CN" altLang="en-US" sz="1600"/>
              <a:t>：从</a:t>
            </a:r>
            <a:r>
              <a:rPr lang="en-US" altLang="zh-CN" sz="1600"/>
              <a:t>0-15bits</a:t>
            </a:r>
            <a:r>
              <a:rPr lang="zh-CN" altLang="en-US" sz="1600"/>
              <a:t>，最左一</a:t>
            </a:r>
            <a:r>
              <a:rPr lang="en-US" altLang="zh-CN" sz="1600"/>
              <a:t>bit</a:t>
            </a:r>
            <a:r>
              <a:rPr lang="zh-CN" altLang="en-US" sz="1600"/>
              <a:t>为</a:t>
            </a:r>
            <a:r>
              <a:rPr lang="en-US" altLang="zh-CN" sz="1600"/>
              <a:t>1</a:t>
            </a:r>
            <a:r>
              <a:rPr lang="zh-CN" altLang="en-US" sz="1600"/>
              <a:t>时表示</a:t>
            </a:r>
            <a:r>
              <a:rPr lang="en-US" altLang="zh-CN" sz="1600"/>
              <a:t>server</a:t>
            </a:r>
            <a:r>
              <a:rPr lang="zh-CN" altLang="en-US" sz="1600"/>
              <a:t>将以广播方式传送封包给 </a:t>
            </a:r>
            <a:r>
              <a:rPr lang="en-US" altLang="zh-CN" sz="1600"/>
              <a:t>client</a:t>
            </a:r>
            <a:r>
              <a:rPr lang="zh-CN" altLang="en-US" sz="1600"/>
              <a:t>，其余尚未使用；</a:t>
            </a:r>
          </a:p>
          <a:p>
            <a:r>
              <a:rPr lang="en-US" altLang="zh-CN" sz="1600"/>
              <a:t>Ciaddr</a:t>
            </a:r>
            <a:r>
              <a:rPr lang="zh-CN" altLang="en-US" sz="1600"/>
              <a:t>：用户</a:t>
            </a:r>
            <a:r>
              <a:rPr lang="en-US" altLang="zh-CN" sz="1600"/>
              <a:t>IP</a:t>
            </a:r>
            <a:r>
              <a:rPr lang="zh-CN" altLang="en-US" sz="1600"/>
              <a:t>地址；</a:t>
            </a:r>
          </a:p>
          <a:p>
            <a:r>
              <a:rPr lang="en-US" altLang="zh-CN" sz="1600"/>
              <a:t>Yiaddr</a:t>
            </a:r>
            <a:r>
              <a:rPr lang="zh-CN" altLang="en-US" sz="1600"/>
              <a:t>：客户</a:t>
            </a:r>
            <a:r>
              <a:rPr lang="en-US" altLang="zh-CN" sz="1600"/>
              <a:t>IP</a:t>
            </a:r>
            <a:r>
              <a:rPr lang="zh-CN" altLang="en-US" sz="1600"/>
              <a:t>地址；</a:t>
            </a:r>
          </a:p>
          <a:p>
            <a:r>
              <a:rPr lang="en-US" altLang="zh-CN" sz="1600"/>
              <a:t>Siaddr</a:t>
            </a:r>
            <a:r>
              <a:rPr lang="zh-CN" altLang="en-US" sz="1600"/>
              <a:t>：用于</a:t>
            </a:r>
            <a:r>
              <a:rPr lang="en-US" altLang="zh-CN" sz="1600"/>
              <a:t>bootstrap</a:t>
            </a:r>
            <a:r>
              <a:rPr lang="zh-CN" altLang="en-US" sz="1600"/>
              <a:t>过程中的</a:t>
            </a:r>
            <a:r>
              <a:rPr lang="en-US" altLang="zh-CN" sz="1600"/>
              <a:t>IP</a:t>
            </a:r>
            <a:r>
              <a:rPr lang="zh-CN" altLang="en-US" sz="1600"/>
              <a:t>地址；</a:t>
            </a:r>
          </a:p>
          <a:p>
            <a:r>
              <a:rPr lang="en-US" altLang="zh-CN" sz="1600"/>
              <a:t>Giaddr</a:t>
            </a:r>
            <a:r>
              <a:rPr lang="zh-CN" altLang="en-US" sz="1600"/>
              <a:t>：转发代理（网关）</a:t>
            </a:r>
            <a:r>
              <a:rPr lang="en-US" altLang="zh-CN" sz="1600"/>
              <a:t>IP</a:t>
            </a:r>
            <a:r>
              <a:rPr lang="zh-CN" altLang="en-US" sz="1600"/>
              <a:t>地址；</a:t>
            </a:r>
          </a:p>
          <a:p>
            <a:r>
              <a:rPr lang="en-US" altLang="zh-CN" sz="1600"/>
              <a:t>Chaddr</a:t>
            </a:r>
            <a:r>
              <a:rPr lang="zh-CN" altLang="en-US" sz="1600"/>
              <a:t>：</a:t>
            </a:r>
            <a:r>
              <a:rPr lang="en-US" altLang="zh-CN" sz="1600"/>
              <a:t>client</a:t>
            </a:r>
            <a:r>
              <a:rPr lang="zh-CN" altLang="en-US" sz="1600"/>
              <a:t>的硬件地址；</a:t>
            </a:r>
          </a:p>
          <a:p>
            <a:r>
              <a:rPr lang="en-US" altLang="zh-CN" sz="1600"/>
              <a:t>Sname</a:t>
            </a:r>
            <a:r>
              <a:rPr lang="zh-CN" altLang="en-US" sz="1600"/>
              <a:t>：可选</a:t>
            </a:r>
            <a:r>
              <a:rPr lang="en-US" altLang="zh-CN" sz="1600"/>
              <a:t>server</a:t>
            </a:r>
            <a:r>
              <a:rPr lang="zh-CN" altLang="en-US" sz="1600"/>
              <a:t>的名称，以</a:t>
            </a:r>
            <a:r>
              <a:rPr lang="en-US" altLang="zh-CN" sz="1600"/>
              <a:t>0x00</a:t>
            </a:r>
            <a:r>
              <a:rPr lang="zh-CN" altLang="en-US" sz="1600"/>
              <a:t>结尾；</a:t>
            </a:r>
          </a:p>
          <a:p>
            <a:r>
              <a:rPr lang="en-US" altLang="zh-CN" sz="1600"/>
              <a:t>File</a:t>
            </a:r>
            <a:r>
              <a:rPr lang="zh-CN" altLang="en-US" sz="1600"/>
              <a:t>：启动文件名；</a:t>
            </a:r>
          </a:p>
          <a:p>
            <a:r>
              <a:rPr lang="en-US" altLang="zh-CN" sz="1600"/>
              <a:t>Options</a:t>
            </a:r>
            <a:r>
              <a:rPr lang="zh-CN" altLang="en-US" sz="1600"/>
              <a:t>：，厂商标识，可选的参数字段</a:t>
            </a:r>
          </a:p>
          <a:p>
            <a:endParaRPr lang="zh-CN" altLang="en-US" sz="1600"/>
          </a:p>
        </p:txBody>
      </p:sp>
    </p:spTree>
    <p:extLst>
      <p:ext uri="{BB962C8B-B14F-4D97-AF65-F5344CB8AC3E}">
        <p14:creationId xmlns:p14="http://schemas.microsoft.com/office/powerpoint/2010/main" val="1058975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p:cNvSpPr>
            <a:spLocks noGrp="1" noChangeArrowheads="1"/>
          </p:cNvSpPr>
          <p:nvPr>
            <p:ph type="title" idx="4294967295"/>
          </p:nvPr>
        </p:nvSpPr>
        <p:spPr>
          <a:xfrm>
            <a:off x="0" y="348185"/>
            <a:ext cx="12055642" cy="898525"/>
          </a:xfrm>
          <a:prstGeom prst="rect">
            <a:avLst/>
          </a:prstGeom>
        </p:spPr>
        <p:txBody>
          <a:bodyPr/>
          <a:lstStyle/>
          <a:p>
            <a:pPr algn="ctr"/>
            <a:r>
              <a:rPr lang="en-US" altLang="zh-CN" dirty="0">
                <a:latin typeface="+mn-ea"/>
                <a:ea typeface="+mn-ea"/>
              </a:rPr>
              <a:t>DHCP </a:t>
            </a:r>
            <a:r>
              <a:rPr lang="zh-CN" altLang="en-US" dirty="0">
                <a:latin typeface="+mn-ea"/>
                <a:ea typeface="+mn-ea"/>
              </a:rPr>
              <a:t>客户端</a:t>
            </a:r>
            <a:r>
              <a:rPr lang="en-US" altLang="zh-CN" dirty="0">
                <a:latin typeface="+mn-ea"/>
                <a:ea typeface="+mn-ea"/>
              </a:rPr>
              <a:t>-</a:t>
            </a:r>
            <a:r>
              <a:rPr lang="zh-CN" altLang="en-US" dirty="0">
                <a:latin typeface="+mn-ea"/>
                <a:ea typeface="+mn-ea"/>
              </a:rPr>
              <a:t>服务器场景</a:t>
            </a:r>
            <a:endParaRPr lang="en-US" altLang="zh-CN" dirty="0">
              <a:latin typeface="+mn-ea"/>
              <a:ea typeface="+mn-ea"/>
            </a:endParaRPr>
          </a:p>
        </p:txBody>
      </p:sp>
      <p:sp>
        <p:nvSpPr>
          <p:cNvPr id="87045" name="Rectangle 3"/>
          <p:cNvSpPr>
            <a:spLocks noChangeArrowheads="1"/>
          </p:cNvSpPr>
          <p:nvPr/>
        </p:nvSpPr>
        <p:spPr bwMode="auto">
          <a:xfrm>
            <a:off x="3210984" y="6037266"/>
            <a:ext cx="6637867"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1800">
              <a:solidFill>
                <a:srgbClr val="000000"/>
              </a:solidFill>
              <a:latin typeface="+mn-ea"/>
              <a:ea typeface="+mn-ea"/>
            </a:endParaRPr>
          </a:p>
        </p:txBody>
      </p:sp>
      <p:sp>
        <p:nvSpPr>
          <p:cNvPr id="87046" name="Rectangle 63"/>
          <p:cNvSpPr>
            <a:spLocks noChangeArrowheads="1"/>
          </p:cNvSpPr>
          <p:nvPr/>
        </p:nvSpPr>
        <p:spPr bwMode="auto">
          <a:xfrm>
            <a:off x="8286256" y="6770688"/>
            <a:ext cx="1025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700">
                <a:solidFill>
                  <a:srgbClr val="000000"/>
                </a:solidFill>
                <a:latin typeface="+mn-ea"/>
                <a:ea typeface="+mn-ea"/>
              </a:rPr>
              <a:t> </a:t>
            </a:r>
            <a:endParaRPr lang="en-US" altLang="zh-CN" sz="1800">
              <a:solidFill>
                <a:srgbClr val="000000"/>
              </a:solidFill>
              <a:latin typeface="+mn-ea"/>
              <a:ea typeface="+mn-ea"/>
            </a:endParaRPr>
          </a:p>
        </p:txBody>
      </p:sp>
      <p:sp>
        <p:nvSpPr>
          <p:cNvPr id="46087" name="Text Box 97"/>
          <p:cNvSpPr txBox="1">
            <a:spLocks noChangeArrowheads="1"/>
          </p:cNvSpPr>
          <p:nvPr/>
        </p:nvSpPr>
        <p:spPr bwMode="auto">
          <a:xfrm>
            <a:off x="1299493" y="1903413"/>
            <a:ext cx="147348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1600" b="1" i="1">
                <a:solidFill>
                  <a:srgbClr val="000000"/>
                </a:solidFill>
                <a:latin typeface="+mn-ea"/>
                <a:ea typeface="+mn-ea"/>
              </a:rPr>
              <a:t>223.1.1.0/24</a:t>
            </a:r>
          </a:p>
        </p:txBody>
      </p:sp>
      <p:sp>
        <p:nvSpPr>
          <p:cNvPr id="46088" name="Text Box 98"/>
          <p:cNvSpPr txBox="1">
            <a:spLocks noChangeArrowheads="1"/>
          </p:cNvSpPr>
          <p:nvPr/>
        </p:nvSpPr>
        <p:spPr bwMode="auto">
          <a:xfrm>
            <a:off x="5937112" y="4398963"/>
            <a:ext cx="147348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1600" b="1" i="1">
                <a:solidFill>
                  <a:srgbClr val="000000"/>
                </a:solidFill>
                <a:latin typeface="+mn-ea"/>
                <a:ea typeface="+mn-ea"/>
              </a:rPr>
              <a:t>223.1.2.0/24</a:t>
            </a:r>
          </a:p>
        </p:txBody>
      </p:sp>
      <p:sp>
        <p:nvSpPr>
          <p:cNvPr id="46089" name="Text Box 99"/>
          <p:cNvSpPr txBox="1">
            <a:spLocks noChangeArrowheads="1"/>
          </p:cNvSpPr>
          <p:nvPr/>
        </p:nvSpPr>
        <p:spPr bwMode="auto">
          <a:xfrm>
            <a:off x="3674393" y="5992813"/>
            <a:ext cx="147348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1600" b="1" i="1">
                <a:solidFill>
                  <a:srgbClr val="000000"/>
                </a:solidFill>
                <a:latin typeface="+mn-ea"/>
                <a:ea typeface="+mn-ea"/>
              </a:rPr>
              <a:t>223.1.3.0/24</a:t>
            </a:r>
          </a:p>
        </p:txBody>
      </p:sp>
      <p:sp>
        <p:nvSpPr>
          <p:cNvPr id="46090" name="Rectangle 100"/>
          <p:cNvSpPr>
            <a:spLocks noChangeArrowheads="1"/>
          </p:cNvSpPr>
          <p:nvPr/>
        </p:nvSpPr>
        <p:spPr bwMode="auto">
          <a:xfrm>
            <a:off x="2218267" y="4233866"/>
            <a:ext cx="1130300" cy="180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mn-ea"/>
              <a:ea typeface="+mn-ea"/>
            </a:endParaRPr>
          </a:p>
        </p:txBody>
      </p:sp>
      <p:sp>
        <p:nvSpPr>
          <p:cNvPr id="87051" name="Freeform 101"/>
          <p:cNvSpPr>
            <a:spLocks/>
          </p:cNvSpPr>
          <p:nvPr/>
        </p:nvSpPr>
        <p:spPr bwMode="auto">
          <a:xfrm>
            <a:off x="1435102" y="2173288"/>
            <a:ext cx="2588684"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87052" name="Freeform 102"/>
          <p:cNvSpPr>
            <a:spLocks/>
          </p:cNvSpPr>
          <p:nvPr/>
        </p:nvSpPr>
        <p:spPr bwMode="auto">
          <a:xfrm>
            <a:off x="4804835" y="2482851"/>
            <a:ext cx="2542117"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87053" name="Freeform 103"/>
          <p:cNvSpPr>
            <a:spLocks/>
          </p:cNvSpPr>
          <p:nvPr/>
        </p:nvSpPr>
        <p:spPr bwMode="auto">
          <a:xfrm>
            <a:off x="3035302" y="3916363"/>
            <a:ext cx="2722033"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46094" name="Line 104"/>
          <p:cNvSpPr>
            <a:spLocks noChangeShapeType="1"/>
          </p:cNvSpPr>
          <p:nvPr/>
        </p:nvSpPr>
        <p:spPr bwMode="auto">
          <a:xfrm>
            <a:off x="2167469" y="2695575"/>
            <a:ext cx="370417"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096" name="Line 106"/>
          <p:cNvSpPr>
            <a:spLocks noChangeShapeType="1"/>
          </p:cNvSpPr>
          <p:nvPr/>
        </p:nvSpPr>
        <p:spPr bwMode="auto">
          <a:xfrm flipV="1">
            <a:off x="2233084" y="3416303"/>
            <a:ext cx="370416" cy="3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097" name="Line 107"/>
          <p:cNvSpPr>
            <a:spLocks noChangeShapeType="1"/>
          </p:cNvSpPr>
          <p:nvPr/>
        </p:nvSpPr>
        <p:spPr bwMode="auto">
          <a:xfrm>
            <a:off x="2180168" y="3967164"/>
            <a:ext cx="364067"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098" name="Line 108"/>
          <p:cNvSpPr>
            <a:spLocks noChangeShapeType="1"/>
          </p:cNvSpPr>
          <p:nvPr/>
        </p:nvSpPr>
        <p:spPr bwMode="auto">
          <a:xfrm flipV="1">
            <a:off x="3304118" y="3544891"/>
            <a:ext cx="749300"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099" name="Text Box 109"/>
          <p:cNvSpPr txBox="1">
            <a:spLocks noChangeArrowheads="1"/>
          </p:cNvSpPr>
          <p:nvPr/>
        </p:nvSpPr>
        <p:spPr bwMode="auto">
          <a:xfrm>
            <a:off x="2378618" y="2370141"/>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223.1.1.1</a:t>
            </a:r>
          </a:p>
        </p:txBody>
      </p:sp>
      <p:sp>
        <p:nvSpPr>
          <p:cNvPr id="46100" name="Text Box 111"/>
          <p:cNvSpPr txBox="1">
            <a:spLocks noChangeArrowheads="1"/>
          </p:cNvSpPr>
          <p:nvPr/>
        </p:nvSpPr>
        <p:spPr bwMode="auto">
          <a:xfrm>
            <a:off x="2226218" y="3995741"/>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223.1.1.3</a:t>
            </a:r>
          </a:p>
        </p:txBody>
      </p:sp>
      <p:sp>
        <p:nvSpPr>
          <p:cNvPr id="46101" name="Text Box 112"/>
          <p:cNvSpPr txBox="1">
            <a:spLocks noChangeArrowheads="1"/>
          </p:cNvSpPr>
          <p:nvPr/>
        </p:nvSpPr>
        <p:spPr bwMode="auto">
          <a:xfrm>
            <a:off x="3221051" y="3235328"/>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223.1.1.4</a:t>
            </a:r>
          </a:p>
        </p:txBody>
      </p:sp>
      <p:sp>
        <p:nvSpPr>
          <p:cNvPr id="46102" name="Line 113"/>
          <p:cNvSpPr>
            <a:spLocks noChangeShapeType="1"/>
          </p:cNvSpPr>
          <p:nvPr/>
        </p:nvSpPr>
        <p:spPr bwMode="auto">
          <a:xfrm flipV="1">
            <a:off x="4737100" y="3546475"/>
            <a:ext cx="711200"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103" name="Text Box 114"/>
          <p:cNvSpPr txBox="1">
            <a:spLocks noChangeArrowheads="1"/>
          </p:cNvSpPr>
          <p:nvPr/>
        </p:nvSpPr>
        <p:spPr bwMode="auto">
          <a:xfrm>
            <a:off x="4715418" y="3236916"/>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223.1.2.9</a:t>
            </a:r>
          </a:p>
        </p:txBody>
      </p:sp>
      <p:sp>
        <p:nvSpPr>
          <p:cNvPr id="46105" name="Line 116"/>
          <p:cNvSpPr>
            <a:spLocks noChangeShapeType="1"/>
          </p:cNvSpPr>
          <p:nvPr/>
        </p:nvSpPr>
        <p:spPr bwMode="auto">
          <a:xfrm>
            <a:off x="6326717" y="2857500"/>
            <a:ext cx="313267"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106" name="Line 117"/>
          <p:cNvSpPr>
            <a:spLocks noChangeShapeType="1"/>
          </p:cNvSpPr>
          <p:nvPr/>
        </p:nvSpPr>
        <p:spPr bwMode="auto">
          <a:xfrm>
            <a:off x="6398685" y="4133850"/>
            <a:ext cx="313267"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107" name="Line 120"/>
          <p:cNvSpPr>
            <a:spLocks noChangeShapeType="1"/>
          </p:cNvSpPr>
          <p:nvPr/>
        </p:nvSpPr>
        <p:spPr bwMode="auto">
          <a:xfrm flipH="1">
            <a:off x="4415369" y="3886203"/>
            <a:ext cx="4233" cy="7080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latin typeface="+mn-ea"/>
            </a:endParaRPr>
          </a:p>
        </p:txBody>
      </p:sp>
      <p:sp>
        <p:nvSpPr>
          <p:cNvPr id="46109" name="Line 122"/>
          <p:cNvSpPr>
            <a:spLocks noChangeShapeType="1"/>
          </p:cNvSpPr>
          <p:nvPr/>
        </p:nvSpPr>
        <p:spPr bwMode="auto">
          <a:xfrm flipH="1" flipV="1">
            <a:off x="3649135" y="5230813"/>
            <a:ext cx="4233" cy="241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110" name="Line 123"/>
          <p:cNvSpPr>
            <a:spLocks noChangeShapeType="1"/>
          </p:cNvSpPr>
          <p:nvPr/>
        </p:nvSpPr>
        <p:spPr bwMode="auto">
          <a:xfrm flipH="1" flipV="1">
            <a:off x="5171020" y="5164138"/>
            <a:ext cx="4233" cy="241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111" name="Text Box 124"/>
          <p:cNvSpPr txBox="1">
            <a:spLocks noChangeArrowheads="1"/>
          </p:cNvSpPr>
          <p:nvPr/>
        </p:nvSpPr>
        <p:spPr bwMode="auto">
          <a:xfrm>
            <a:off x="5280567" y="5041903"/>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223.1.3.2</a:t>
            </a:r>
          </a:p>
        </p:txBody>
      </p:sp>
      <p:sp>
        <p:nvSpPr>
          <p:cNvPr id="46112" name="Text Box 127"/>
          <p:cNvSpPr txBox="1">
            <a:spLocks noChangeArrowheads="1"/>
          </p:cNvSpPr>
          <p:nvPr/>
        </p:nvSpPr>
        <p:spPr bwMode="auto">
          <a:xfrm>
            <a:off x="2416718" y="5053016"/>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223.1.3.1</a:t>
            </a:r>
          </a:p>
        </p:txBody>
      </p:sp>
      <p:grpSp>
        <p:nvGrpSpPr>
          <p:cNvPr id="87070" name="Group 129"/>
          <p:cNvGrpSpPr>
            <a:grpSpLocks/>
          </p:cNvGrpSpPr>
          <p:nvPr/>
        </p:nvGrpSpPr>
        <p:grpSpPr bwMode="auto">
          <a:xfrm>
            <a:off x="1428752" y="2397125"/>
            <a:ext cx="855133" cy="558800"/>
            <a:chOff x="-44" y="1473"/>
            <a:chExt cx="981" cy="1105"/>
          </a:xfrm>
        </p:grpSpPr>
        <p:pic>
          <p:nvPicPr>
            <p:cNvPr id="87168" name="Picture 1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69" name="Freeform 13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1" name="Group 132"/>
          <p:cNvGrpSpPr>
            <a:grpSpLocks/>
          </p:cNvGrpSpPr>
          <p:nvPr/>
        </p:nvGrpSpPr>
        <p:grpSpPr bwMode="auto">
          <a:xfrm>
            <a:off x="1422400" y="3006725"/>
            <a:ext cx="855133" cy="558800"/>
            <a:chOff x="-44" y="1473"/>
            <a:chExt cx="981" cy="1105"/>
          </a:xfrm>
        </p:grpSpPr>
        <p:pic>
          <p:nvPicPr>
            <p:cNvPr id="87166"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67" name="Freeform 134"/>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2" name="Group 135"/>
          <p:cNvGrpSpPr>
            <a:grpSpLocks/>
          </p:cNvGrpSpPr>
          <p:nvPr/>
        </p:nvGrpSpPr>
        <p:grpSpPr bwMode="auto">
          <a:xfrm>
            <a:off x="1460500" y="3616325"/>
            <a:ext cx="855133" cy="558800"/>
            <a:chOff x="-44" y="1473"/>
            <a:chExt cx="981" cy="1105"/>
          </a:xfrm>
        </p:grpSpPr>
        <p:pic>
          <p:nvPicPr>
            <p:cNvPr id="87164"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65" name="Freeform 13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3" name="Group 138"/>
          <p:cNvGrpSpPr>
            <a:grpSpLocks/>
          </p:cNvGrpSpPr>
          <p:nvPr/>
        </p:nvGrpSpPr>
        <p:grpSpPr bwMode="auto">
          <a:xfrm flipH="1">
            <a:off x="6405035" y="2565400"/>
            <a:ext cx="855133" cy="558800"/>
            <a:chOff x="-44" y="1473"/>
            <a:chExt cx="981" cy="1105"/>
          </a:xfrm>
        </p:grpSpPr>
        <p:pic>
          <p:nvPicPr>
            <p:cNvPr id="87162" name="Picture 1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63" name="Freeform 140"/>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4" name="Group 141"/>
          <p:cNvGrpSpPr>
            <a:grpSpLocks/>
          </p:cNvGrpSpPr>
          <p:nvPr/>
        </p:nvGrpSpPr>
        <p:grpSpPr bwMode="auto">
          <a:xfrm flipH="1">
            <a:off x="6504519" y="3844925"/>
            <a:ext cx="855133" cy="558800"/>
            <a:chOff x="-44" y="1473"/>
            <a:chExt cx="981" cy="1105"/>
          </a:xfrm>
        </p:grpSpPr>
        <p:pic>
          <p:nvPicPr>
            <p:cNvPr id="87160" name="Picture 1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61" name="Freeform 14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5" name="Group 144"/>
          <p:cNvGrpSpPr>
            <a:grpSpLocks/>
          </p:cNvGrpSpPr>
          <p:nvPr/>
        </p:nvGrpSpPr>
        <p:grpSpPr bwMode="auto">
          <a:xfrm flipH="1">
            <a:off x="4893735" y="5368925"/>
            <a:ext cx="855133" cy="558800"/>
            <a:chOff x="-44" y="1473"/>
            <a:chExt cx="981" cy="1105"/>
          </a:xfrm>
        </p:grpSpPr>
        <p:pic>
          <p:nvPicPr>
            <p:cNvPr id="87158" name="Picture 1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59" name="Freeform 1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6" name="Group 147"/>
          <p:cNvGrpSpPr>
            <a:grpSpLocks/>
          </p:cNvGrpSpPr>
          <p:nvPr/>
        </p:nvGrpSpPr>
        <p:grpSpPr bwMode="auto">
          <a:xfrm flipH="1">
            <a:off x="3342219" y="5410200"/>
            <a:ext cx="855133" cy="558800"/>
            <a:chOff x="-44" y="1473"/>
            <a:chExt cx="981" cy="1105"/>
          </a:xfrm>
        </p:grpSpPr>
        <p:pic>
          <p:nvPicPr>
            <p:cNvPr id="87156" name="Picture 1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57" name="Freeform 149"/>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7" name="Group 150"/>
          <p:cNvGrpSpPr>
            <a:grpSpLocks/>
          </p:cNvGrpSpPr>
          <p:nvPr/>
        </p:nvGrpSpPr>
        <p:grpSpPr bwMode="auto">
          <a:xfrm>
            <a:off x="3913719" y="3503613"/>
            <a:ext cx="931333" cy="355600"/>
            <a:chOff x="4396" y="1245"/>
            <a:chExt cx="672" cy="248"/>
          </a:xfrm>
        </p:grpSpPr>
        <p:sp>
          <p:nvSpPr>
            <p:cNvPr id="8714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1400">
                <a:solidFill>
                  <a:srgbClr val="000000"/>
                </a:solidFill>
                <a:latin typeface="+mn-ea"/>
                <a:ea typeface="+mn-ea"/>
                <a:cs typeface="Arial" pitchFamily="34" charset="0"/>
              </a:endParaRPr>
            </a:p>
          </p:txBody>
        </p:sp>
        <p:sp>
          <p:nvSpPr>
            <p:cNvPr id="8714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1400">
                <a:solidFill>
                  <a:srgbClr val="000000"/>
                </a:solidFill>
                <a:latin typeface="+mn-ea"/>
                <a:ea typeface="+mn-ea"/>
                <a:cs typeface="Arial" pitchFamily="34" charset="0"/>
              </a:endParaRPr>
            </a:p>
          </p:txBody>
        </p:sp>
        <p:sp>
          <p:nvSpPr>
            <p:cNvPr id="8715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1400">
                <a:solidFill>
                  <a:srgbClr val="000000"/>
                </a:solidFill>
                <a:latin typeface="+mn-ea"/>
                <a:ea typeface="+mn-ea"/>
                <a:cs typeface="Arial" pitchFamily="34" charset="0"/>
              </a:endParaRPr>
            </a:p>
          </p:txBody>
        </p:sp>
        <p:grpSp>
          <p:nvGrpSpPr>
            <p:cNvPr id="87151" name="Group 154"/>
            <p:cNvGrpSpPr>
              <a:grpSpLocks/>
            </p:cNvGrpSpPr>
            <p:nvPr/>
          </p:nvGrpSpPr>
          <p:grpSpPr bwMode="auto">
            <a:xfrm>
              <a:off x="4530" y="1287"/>
              <a:ext cx="377" cy="75"/>
              <a:chOff x="2468" y="1332"/>
              <a:chExt cx="310" cy="60"/>
            </a:xfrm>
          </p:grpSpPr>
          <p:sp>
            <p:nvSpPr>
              <p:cNvPr id="87154" name="Freeform 15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55" name="Freeform 15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grpSp>
        <p:sp>
          <p:nvSpPr>
            <p:cNvPr id="46195" name="Line 157"/>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sz="1400">
                <a:solidFill>
                  <a:srgbClr val="000000"/>
                </a:solidFill>
                <a:latin typeface="+mn-ea"/>
              </a:endParaRPr>
            </a:p>
          </p:txBody>
        </p:sp>
        <p:sp>
          <p:nvSpPr>
            <p:cNvPr id="46196" name="Line 15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sz="1400">
                <a:solidFill>
                  <a:srgbClr val="000000"/>
                </a:solidFill>
                <a:latin typeface="+mn-ea"/>
              </a:endParaRPr>
            </a:p>
          </p:txBody>
        </p:sp>
      </p:grpSp>
      <p:sp>
        <p:nvSpPr>
          <p:cNvPr id="46121" name="Rectangle 162"/>
          <p:cNvSpPr>
            <a:spLocks noChangeArrowheads="1"/>
          </p:cNvSpPr>
          <p:nvPr/>
        </p:nvSpPr>
        <p:spPr bwMode="auto">
          <a:xfrm>
            <a:off x="2385486" y="3119438"/>
            <a:ext cx="385233" cy="23336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22" name="Text Box 110"/>
          <p:cNvSpPr txBox="1">
            <a:spLocks noChangeArrowheads="1"/>
          </p:cNvSpPr>
          <p:nvPr/>
        </p:nvSpPr>
        <p:spPr bwMode="auto">
          <a:xfrm>
            <a:off x="2313002" y="3025778"/>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223.1.1.2</a:t>
            </a:r>
          </a:p>
        </p:txBody>
      </p:sp>
      <p:sp>
        <p:nvSpPr>
          <p:cNvPr id="46123" name="Rectangle 165"/>
          <p:cNvSpPr>
            <a:spLocks noChangeArrowheads="1"/>
          </p:cNvSpPr>
          <p:nvPr/>
        </p:nvSpPr>
        <p:spPr bwMode="auto">
          <a:xfrm>
            <a:off x="6040969" y="3829050"/>
            <a:ext cx="385233" cy="2333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24" name="Rectangle 166"/>
          <p:cNvSpPr>
            <a:spLocks noChangeArrowheads="1"/>
          </p:cNvSpPr>
          <p:nvPr/>
        </p:nvSpPr>
        <p:spPr bwMode="auto">
          <a:xfrm>
            <a:off x="4237569" y="4014788"/>
            <a:ext cx="385233" cy="23336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25" name="Text Box 128"/>
          <p:cNvSpPr txBox="1">
            <a:spLocks noChangeArrowheads="1"/>
          </p:cNvSpPr>
          <p:nvPr/>
        </p:nvSpPr>
        <p:spPr bwMode="auto">
          <a:xfrm>
            <a:off x="3897345" y="3976691"/>
            <a:ext cx="1055097"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223.1.3.27</a:t>
            </a:r>
          </a:p>
        </p:txBody>
      </p:sp>
      <p:sp>
        <p:nvSpPr>
          <p:cNvPr id="46126" name="Text Box 118"/>
          <p:cNvSpPr txBox="1">
            <a:spLocks noChangeArrowheads="1"/>
          </p:cNvSpPr>
          <p:nvPr/>
        </p:nvSpPr>
        <p:spPr bwMode="auto">
          <a:xfrm>
            <a:off x="5348302" y="3843341"/>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223.1.2.2</a:t>
            </a:r>
          </a:p>
        </p:txBody>
      </p:sp>
      <p:sp>
        <p:nvSpPr>
          <p:cNvPr id="46127" name="Text Box 119"/>
          <p:cNvSpPr txBox="1">
            <a:spLocks noChangeArrowheads="1"/>
          </p:cNvSpPr>
          <p:nvPr/>
        </p:nvSpPr>
        <p:spPr bwMode="auto">
          <a:xfrm>
            <a:off x="6455318" y="2327278"/>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223.1.2.1</a:t>
            </a:r>
          </a:p>
        </p:txBody>
      </p:sp>
      <p:sp>
        <p:nvSpPr>
          <p:cNvPr id="46128" name="Text Box 168"/>
          <p:cNvSpPr txBox="1">
            <a:spLocks noChangeArrowheads="1"/>
          </p:cNvSpPr>
          <p:nvPr/>
        </p:nvSpPr>
        <p:spPr bwMode="auto">
          <a:xfrm>
            <a:off x="4757590" y="1760540"/>
            <a:ext cx="93480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lnSpc>
                <a:spcPct val="85000"/>
              </a:lnSpc>
              <a:defRPr/>
            </a:pPr>
            <a:r>
              <a:rPr lang="en-US" sz="2000" i="1" dirty="0">
                <a:solidFill>
                  <a:srgbClr val="CC0000"/>
                </a:solidFill>
                <a:latin typeface="+mn-ea"/>
                <a:ea typeface="+mn-ea"/>
              </a:rPr>
              <a:t>DHCP</a:t>
            </a:r>
          </a:p>
          <a:p>
            <a:pPr algn="ctr" eaLnBrk="0" hangingPunct="0">
              <a:lnSpc>
                <a:spcPct val="85000"/>
              </a:lnSpc>
              <a:defRPr/>
            </a:pPr>
            <a:r>
              <a:rPr lang="en-US" sz="2000" i="1" dirty="0">
                <a:solidFill>
                  <a:srgbClr val="CC0000"/>
                </a:solidFill>
                <a:latin typeface="+mn-ea"/>
                <a:ea typeface="+mn-ea"/>
              </a:rPr>
              <a:t>server</a:t>
            </a:r>
          </a:p>
        </p:txBody>
      </p:sp>
      <p:sp>
        <p:nvSpPr>
          <p:cNvPr id="46129" name="Text Box 170"/>
          <p:cNvSpPr txBox="1">
            <a:spLocks noChangeArrowheads="1"/>
          </p:cNvSpPr>
          <p:nvPr/>
        </p:nvSpPr>
        <p:spPr bwMode="auto">
          <a:xfrm>
            <a:off x="9075630" y="3059116"/>
            <a:ext cx="1950727"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lnSpc>
                <a:spcPct val="85000"/>
              </a:lnSpc>
              <a:defRPr/>
            </a:pPr>
            <a:r>
              <a:rPr lang="en-US" sz="2000" i="1" dirty="0">
                <a:solidFill>
                  <a:srgbClr val="000000"/>
                </a:solidFill>
                <a:latin typeface="+mn-ea"/>
                <a:ea typeface="+mn-ea"/>
              </a:rPr>
              <a:t>arriving </a:t>
            </a:r>
            <a:r>
              <a:rPr lang="en-US" sz="2000" i="1" dirty="0">
                <a:solidFill>
                  <a:srgbClr val="CC0000"/>
                </a:solidFill>
                <a:latin typeface="+mn-ea"/>
                <a:ea typeface="+mn-ea"/>
              </a:rPr>
              <a:t>DHCP</a:t>
            </a:r>
          </a:p>
          <a:p>
            <a:pPr algn="ctr" eaLnBrk="0" hangingPunct="0">
              <a:lnSpc>
                <a:spcPct val="85000"/>
              </a:lnSpc>
              <a:defRPr/>
            </a:pPr>
            <a:r>
              <a:rPr lang="en-US" sz="2000" i="1" dirty="0">
                <a:solidFill>
                  <a:srgbClr val="CC0000"/>
                </a:solidFill>
                <a:latin typeface="+mn-ea"/>
                <a:ea typeface="+mn-ea"/>
              </a:rPr>
              <a:t>client</a:t>
            </a:r>
            <a:r>
              <a:rPr lang="en-US" sz="2000" i="1" dirty="0">
                <a:solidFill>
                  <a:srgbClr val="000000"/>
                </a:solidFill>
                <a:latin typeface="+mn-ea"/>
                <a:ea typeface="+mn-ea"/>
              </a:rPr>
              <a:t> needs </a:t>
            </a:r>
          </a:p>
          <a:p>
            <a:pPr algn="ctr" eaLnBrk="0" hangingPunct="0">
              <a:lnSpc>
                <a:spcPct val="85000"/>
              </a:lnSpc>
              <a:defRPr/>
            </a:pPr>
            <a:r>
              <a:rPr lang="en-US" sz="2000" i="1" dirty="0">
                <a:solidFill>
                  <a:srgbClr val="000000"/>
                </a:solidFill>
                <a:latin typeface="+mn-ea"/>
                <a:ea typeface="+mn-ea"/>
              </a:rPr>
              <a:t>address in this</a:t>
            </a:r>
          </a:p>
          <a:p>
            <a:pPr algn="ctr" eaLnBrk="0" hangingPunct="0">
              <a:lnSpc>
                <a:spcPct val="85000"/>
              </a:lnSpc>
              <a:defRPr/>
            </a:pPr>
            <a:r>
              <a:rPr lang="en-US" sz="2000" i="1" dirty="0">
                <a:solidFill>
                  <a:srgbClr val="000000"/>
                </a:solidFill>
                <a:latin typeface="+mn-ea"/>
                <a:ea typeface="+mn-ea"/>
              </a:rPr>
              <a:t>network</a:t>
            </a:r>
          </a:p>
        </p:txBody>
      </p:sp>
      <p:grpSp>
        <p:nvGrpSpPr>
          <p:cNvPr id="87087" name="Group 195"/>
          <p:cNvGrpSpPr>
            <a:grpSpLocks/>
          </p:cNvGrpSpPr>
          <p:nvPr/>
        </p:nvGrpSpPr>
        <p:grpSpPr bwMode="auto">
          <a:xfrm>
            <a:off x="5164668" y="2395541"/>
            <a:ext cx="535517" cy="681037"/>
            <a:chOff x="4140" y="429"/>
            <a:chExt cx="1425" cy="2396"/>
          </a:xfrm>
        </p:grpSpPr>
        <p:sp>
          <p:nvSpPr>
            <p:cNvPr id="87116" name="Freeform 196"/>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46160"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87118" name="Freeform 198"/>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9" name="Freeform 199"/>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46163"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nvGrpSpPr>
            <p:cNvPr id="87121" name="Group 201"/>
            <p:cNvGrpSpPr>
              <a:grpSpLocks/>
            </p:cNvGrpSpPr>
            <p:nvPr/>
          </p:nvGrpSpPr>
          <p:grpSpPr bwMode="auto">
            <a:xfrm>
              <a:off x="4749" y="668"/>
              <a:ext cx="581" cy="145"/>
              <a:chOff x="614" y="2568"/>
              <a:chExt cx="725" cy="139"/>
            </a:xfrm>
          </p:grpSpPr>
          <p:sp>
            <p:nvSpPr>
              <p:cNvPr id="46189" name="AutoShape 202"/>
              <p:cNvSpPr>
                <a:spLocks noChangeArrowheads="1"/>
              </p:cNvSpPr>
              <p:nvPr/>
            </p:nvSpPr>
            <p:spPr bwMode="auto">
              <a:xfrm>
                <a:off x="613" y="2569"/>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90"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sp>
          <p:nvSpPr>
            <p:cNvPr id="46165"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nvGrpSpPr>
            <p:cNvPr id="87123" name="Group 205"/>
            <p:cNvGrpSpPr>
              <a:grpSpLocks/>
            </p:cNvGrpSpPr>
            <p:nvPr/>
          </p:nvGrpSpPr>
          <p:grpSpPr bwMode="auto">
            <a:xfrm>
              <a:off x="4747" y="994"/>
              <a:ext cx="581" cy="134"/>
              <a:chOff x="614" y="2568"/>
              <a:chExt cx="725" cy="139"/>
            </a:xfrm>
          </p:grpSpPr>
          <p:sp>
            <p:nvSpPr>
              <p:cNvPr id="46187" name="AutoShape 206"/>
              <p:cNvSpPr>
                <a:spLocks noChangeArrowheads="1"/>
              </p:cNvSpPr>
              <p:nvPr/>
            </p:nvSpPr>
            <p:spPr bwMode="auto">
              <a:xfrm>
                <a:off x="616" y="2567"/>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88"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sp>
          <p:nvSpPr>
            <p:cNvPr id="46167"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68"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nvGrpSpPr>
            <p:cNvPr id="87126" name="Group 210"/>
            <p:cNvGrpSpPr>
              <a:grpSpLocks/>
            </p:cNvGrpSpPr>
            <p:nvPr/>
          </p:nvGrpSpPr>
          <p:grpSpPr bwMode="auto">
            <a:xfrm>
              <a:off x="4735" y="1627"/>
              <a:ext cx="582" cy="151"/>
              <a:chOff x="614" y="2568"/>
              <a:chExt cx="725" cy="139"/>
            </a:xfrm>
          </p:grpSpPr>
          <p:sp>
            <p:nvSpPr>
              <p:cNvPr id="46185" name="AutoShape 211"/>
              <p:cNvSpPr>
                <a:spLocks noChangeArrowheads="1"/>
              </p:cNvSpPr>
              <p:nvPr/>
            </p:nvSpPr>
            <p:spPr bwMode="auto">
              <a:xfrm>
                <a:off x="617" y="2586"/>
                <a:ext cx="723"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86"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sp>
          <p:nvSpPr>
            <p:cNvPr id="87127" name="Freeform 213"/>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grpSp>
          <p:nvGrpSpPr>
            <p:cNvPr id="87128" name="Group 214"/>
            <p:cNvGrpSpPr>
              <a:grpSpLocks/>
            </p:cNvGrpSpPr>
            <p:nvPr/>
          </p:nvGrpSpPr>
          <p:grpSpPr bwMode="auto">
            <a:xfrm>
              <a:off x="4739" y="1327"/>
              <a:ext cx="582" cy="139"/>
              <a:chOff x="614" y="2568"/>
              <a:chExt cx="725" cy="139"/>
            </a:xfrm>
          </p:grpSpPr>
          <p:sp>
            <p:nvSpPr>
              <p:cNvPr id="46183" name="AutoShape 215"/>
              <p:cNvSpPr>
                <a:spLocks noChangeArrowheads="1"/>
              </p:cNvSpPr>
              <p:nvPr/>
            </p:nvSpPr>
            <p:spPr bwMode="auto">
              <a:xfrm>
                <a:off x="612" y="2569"/>
                <a:ext cx="730"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84"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sp>
          <p:nvSpPr>
            <p:cNvPr id="46172"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87130" name="Freeform 218"/>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31" name="Freeform 219"/>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46175" name="Oval 220"/>
            <p:cNvSpPr>
              <a:spLocks noChangeArrowheads="1"/>
            </p:cNvSpPr>
            <p:nvPr/>
          </p:nvSpPr>
          <p:spPr bwMode="auto">
            <a:xfrm>
              <a:off x="5514" y="2613"/>
              <a:ext cx="51"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87133" name="Freeform 221"/>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46177"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78"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79" name="Oval 224"/>
            <p:cNvSpPr>
              <a:spLocks noChangeArrowheads="1"/>
            </p:cNvSpPr>
            <p:nvPr/>
          </p:nvSpPr>
          <p:spPr bwMode="auto">
            <a:xfrm>
              <a:off x="4309" y="2384"/>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80" name="Oval 225"/>
            <p:cNvSpPr>
              <a:spLocks noChangeArrowheads="1"/>
            </p:cNvSpPr>
            <p:nvPr/>
          </p:nvSpPr>
          <p:spPr bwMode="auto">
            <a:xfrm>
              <a:off x="4484" y="2384"/>
              <a:ext cx="163" cy="145"/>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defRPr/>
              </a:pPr>
              <a:endParaRPr lang="zh-CN" altLang="zh-CN" sz="1400">
                <a:solidFill>
                  <a:srgbClr val="FF0000"/>
                </a:solidFill>
                <a:latin typeface="+mn-ea"/>
                <a:ea typeface="+mn-ea"/>
                <a:cs typeface="Arial" pitchFamily="34" charset="0"/>
              </a:endParaRPr>
            </a:p>
          </p:txBody>
        </p:sp>
        <p:sp>
          <p:nvSpPr>
            <p:cNvPr id="46181" name="Oval 226"/>
            <p:cNvSpPr>
              <a:spLocks noChangeArrowheads="1"/>
            </p:cNvSpPr>
            <p:nvPr/>
          </p:nvSpPr>
          <p:spPr bwMode="auto">
            <a:xfrm>
              <a:off x="4664" y="2384"/>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82"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grpSp>
        <p:nvGrpSpPr>
          <p:cNvPr id="87088" name="Group 231"/>
          <p:cNvGrpSpPr>
            <a:grpSpLocks/>
          </p:cNvGrpSpPr>
          <p:nvPr/>
        </p:nvGrpSpPr>
        <p:grpSpPr bwMode="auto">
          <a:xfrm>
            <a:off x="7315202" y="3141666"/>
            <a:ext cx="1468967" cy="549275"/>
            <a:chOff x="3428" y="1798"/>
            <a:chExt cx="694" cy="346"/>
          </a:xfrm>
        </p:grpSpPr>
        <p:grpSp>
          <p:nvGrpSpPr>
            <p:cNvPr id="87092" name="Group 229"/>
            <p:cNvGrpSpPr>
              <a:grpSpLocks/>
            </p:cNvGrpSpPr>
            <p:nvPr/>
          </p:nvGrpSpPr>
          <p:grpSpPr bwMode="auto">
            <a:xfrm>
              <a:off x="3628" y="1798"/>
              <a:ext cx="494" cy="346"/>
              <a:chOff x="4420" y="878"/>
              <a:chExt cx="614" cy="458"/>
            </a:xfrm>
          </p:grpSpPr>
          <p:pic>
            <p:nvPicPr>
              <p:cNvPr id="87094" name="Picture 173"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95" name="Freeform 174"/>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pic>
            <p:nvPicPr>
              <p:cNvPr id="87096" name="Picture 1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97" name="Freeform 176"/>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098" name="Freeform 177"/>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099" name="Freeform 178"/>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0" name="Freeform 179"/>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1" name="Freeform 180"/>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2" name="Freeform 181"/>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grpSp>
            <p:nvGrpSpPr>
              <p:cNvPr id="87103" name="Group 182"/>
              <p:cNvGrpSpPr>
                <a:grpSpLocks/>
              </p:cNvGrpSpPr>
              <p:nvPr/>
            </p:nvGrpSpPr>
            <p:grpSpPr bwMode="auto">
              <a:xfrm>
                <a:off x="4584" y="1203"/>
                <a:ext cx="119" cy="53"/>
                <a:chOff x="1740" y="2642"/>
                <a:chExt cx="752" cy="327"/>
              </a:xfrm>
            </p:grpSpPr>
            <p:sp>
              <p:nvSpPr>
                <p:cNvPr id="87110" name="Freeform 1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1" name="Freeform 1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2" name="Freeform 1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3" name="Freeform 1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4" name="Freeform 1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5" name="Freeform 1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grpSp>
          <p:sp>
            <p:nvSpPr>
              <p:cNvPr id="87104" name="Freeform 189"/>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5" name="Freeform 190"/>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6" name="Freeform 191"/>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7" name="Freeform 192"/>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8" name="Freeform 193"/>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9" name="Freeform 194"/>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grpSp>
        <p:sp>
          <p:nvSpPr>
            <p:cNvPr id="46136" name="Line 230"/>
            <p:cNvSpPr>
              <a:spLocks noChangeShapeType="1"/>
            </p:cNvSpPr>
            <p:nvPr/>
          </p:nvSpPr>
          <p:spPr bwMode="auto">
            <a:xfrm flipH="1">
              <a:off x="3428" y="2002"/>
              <a:ext cx="2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grpSp>
      <p:sp>
        <p:nvSpPr>
          <p:cNvPr id="46132" name="AutoShape 232"/>
          <p:cNvSpPr>
            <a:spLocks noChangeArrowheads="1"/>
          </p:cNvSpPr>
          <p:nvPr/>
        </p:nvSpPr>
        <p:spPr bwMode="auto">
          <a:xfrm>
            <a:off x="7672917" y="3698875"/>
            <a:ext cx="1301749" cy="374650"/>
          </a:xfrm>
          <a:prstGeom prst="leftArrow">
            <a:avLst>
              <a:gd name="adj1" fmla="val 50000"/>
              <a:gd name="adj2" fmla="val 65148"/>
            </a:avLst>
          </a:prstGeom>
          <a:gradFill rotWithShape="1">
            <a:gsLst>
              <a:gs pos="0">
                <a:srgbClr val="CC0000"/>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mn-ea"/>
              <a:ea typeface="+mn-ea"/>
            </a:endParaRPr>
          </a:p>
        </p:txBody>
      </p:sp>
      <p:sp>
        <p:nvSpPr>
          <p:cNvPr id="46133" name="Line 233"/>
          <p:cNvSpPr>
            <a:spLocks noChangeShapeType="1"/>
          </p:cNvSpPr>
          <p:nvPr/>
        </p:nvSpPr>
        <p:spPr bwMode="auto">
          <a:xfrm flipH="1">
            <a:off x="5691719" y="2954338"/>
            <a:ext cx="419100"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sz="1400">
              <a:solidFill>
                <a:srgbClr val="000000"/>
              </a:solidFill>
              <a:latin typeface="+mn-ea"/>
            </a:endParaRPr>
          </a:p>
        </p:txBody>
      </p:sp>
    </p:spTree>
    <p:extLst>
      <p:ext uri="{BB962C8B-B14F-4D97-AF65-F5344CB8AC3E}">
        <p14:creationId xmlns:p14="http://schemas.microsoft.com/office/powerpoint/2010/main" val="2566483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85" name="Rectangle 94"/>
          <p:cNvSpPr>
            <a:spLocks noGrp="1" noChangeArrowheads="1"/>
          </p:cNvSpPr>
          <p:nvPr>
            <p:ph type="title" idx="4294967295"/>
          </p:nvPr>
        </p:nvSpPr>
        <p:spPr>
          <a:xfrm>
            <a:off x="0" y="359760"/>
            <a:ext cx="12007516" cy="898525"/>
          </a:xfrm>
          <a:prstGeom prst="rect">
            <a:avLst/>
          </a:prstGeom>
        </p:spPr>
        <p:txBody>
          <a:bodyPr/>
          <a:lstStyle/>
          <a:p>
            <a:pPr algn="ctr"/>
            <a:r>
              <a:rPr lang="en-US" altLang="zh-CN" dirty="0">
                <a:ea typeface="ＭＳ Ｐゴシック" pitchFamily="34" charset="-128"/>
              </a:rPr>
              <a:t>DHCP </a:t>
            </a:r>
            <a:r>
              <a:rPr lang="zh-CN" altLang="en-US" dirty="0">
                <a:latin typeface="+mj-ea"/>
              </a:rPr>
              <a:t>客户端</a:t>
            </a:r>
            <a:r>
              <a:rPr lang="en-US" altLang="zh-CN" dirty="0">
                <a:latin typeface="+mj-ea"/>
              </a:rPr>
              <a:t>-</a:t>
            </a:r>
            <a:r>
              <a:rPr lang="zh-CN" altLang="en-US" dirty="0">
                <a:latin typeface="+mj-ea"/>
              </a:rPr>
              <a:t>服务器场景</a:t>
            </a:r>
            <a:endParaRPr lang="en-US" altLang="zh-CN" dirty="0">
              <a:latin typeface="+mj-ea"/>
            </a:endParaRPr>
          </a:p>
        </p:txBody>
      </p:sp>
      <p:grpSp>
        <p:nvGrpSpPr>
          <p:cNvPr id="2" name="组合 1"/>
          <p:cNvGrpSpPr/>
          <p:nvPr/>
        </p:nvGrpSpPr>
        <p:grpSpPr>
          <a:xfrm>
            <a:off x="1741274" y="1270000"/>
            <a:ext cx="7882140" cy="5170491"/>
            <a:chOff x="1556079" y="1270000"/>
            <a:chExt cx="7882140" cy="5170491"/>
          </a:xfrm>
        </p:grpSpPr>
        <p:sp>
          <p:nvSpPr>
            <p:cNvPr id="88068" name="Text Box 7"/>
            <p:cNvSpPr txBox="1">
              <a:spLocks noChangeArrowheads="1"/>
            </p:cNvSpPr>
            <p:nvPr/>
          </p:nvSpPr>
          <p:spPr bwMode="auto">
            <a:xfrm>
              <a:off x="1556079" y="1270000"/>
              <a:ext cx="2359428" cy="338554"/>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dirty="0">
                  <a:solidFill>
                    <a:srgbClr val="CC0000"/>
                  </a:solidFill>
                  <a:latin typeface="Arial" pitchFamily="34" charset="0"/>
                  <a:ea typeface="ＭＳ Ｐゴシック" pitchFamily="34" charset="-128"/>
                </a:rPr>
                <a:t>DHCP server: 223.1.2.5</a:t>
              </a:r>
            </a:p>
          </p:txBody>
        </p:sp>
        <p:sp>
          <p:nvSpPr>
            <p:cNvPr id="88069" name="Text Box 8"/>
            <p:cNvSpPr txBox="1">
              <a:spLocks noChangeArrowheads="1"/>
            </p:cNvSpPr>
            <p:nvPr/>
          </p:nvSpPr>
          <p:spPr bwMode="auto">
            <a:xfrm>
              <a:off x="8187731" y="1311277"/>
              <a:ext cx="856325" cy="51090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lnSpc>
                  <a:spcPct val="85000"/>
                </a:lnSpc>
                <a:spcBef>
                  <a:spcPct val="0"/>
                </a:spcBef>
                <a:buClrTx/>
                <a:buSzTx/>
                <a:buFontTx/>
                <a:buNone/>
              </a:pPr>
              <a:r>
                <a:rPr lang="en-US" altLang="zh-CN" sz="1600">
                  <a:solidFill>
                    <a:srgbClr val="CC0000"/>
                  </a:solidFill>
                  <a:latin typeface="Arial" pitchFamily="34" charset="0"/>
                  <a:ea typeface="ＭＳ Ｐゴシック" pitchFamily="34" charset="-128"/>
                </a:rPr>
                <a:t>arriving</a:t>
              </a:r>
            </a:p>
            <a:p>
              <a:pPr algn="ctr">
                <a:lnSpc>
                  <a:spcPct val="85000"/>
                </a:lnSpc>
                <a:spcBef>
                  <a:spcPct val="0"/>
                </a:spcBef>
                <a:buClrTx/>
                <a:buSzTx/>
                <a:buFontTx/>
                <a:buNone/>
              </a:pPr>
              <a:r>
                <a:rPr lang="en-US" altLang="zh-CN" sz="1600">
                  <a:solidFill>
                    <a:srgbClr val="CC0000"/>
                  </a:solidFill>
                  <a:latin typeface="Arial" pitchFamily="34" charset="0"/>
                  <a:ea typeface="ＭＳ Ｐゴシック" pitchFamily="34" charset="-128"/>
                </a:rPr>
                <a:t> client</a:t>
              </a:r>
              <a:endParaRPr lang="en-US" altLang="zh-CN" sz="1800">
                <a:solidFill>
                  <a:srgbClr val="CC0000"/>
                </a:solidFill>
                <a:latin typeface="Arial" pitchFamily="34" charset="0"/>
                <a:ea typeface="ＭＳ Ｐゴシック" pitchFamily="34" charset="-128"/>
              </a:endParaRPr>
            </a:p>
          </p:txBody>
        </p:sp>
        <p:sp>
          <p:nvSpPr>
            <p:cNvPr id="88070" name="Line 9"/>
            <p:cNvSpPr>
              <a:spLocks noChangeShapeType="1"/>
            </p:cNvSpPr>
            <p:nvPr/>
          </p:nvSpPr>
          <p:spPr bwMode="auto">
            <a:xfrm flipH="1">
              <a:off x="2480733" y="2208216"/>
              <a:ext cx="5861051"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1" name="Line 10"/>
            <p:cNvSpPr>
              <a:spLocks noChangeShapeType="1"/>
            </p:cNvSpPr>
            <p:nvPr/>
          </p:nvSpPr>
          <p:spPr bwMode="auto">
            <a:xfrm flipH="1">
              <a:off x="2421469" y="2163764"/>
              <a:ext cx="14817" cy="4027487"/>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2" name="Line 11"/>
            <p:cNvSpPr>
              <a:spLocks noChangeShapeType="1"/>
            </p:cNvSpPr>
            <p:nvPr/>
          </p:nvSpPr>
          <p:spPr bwMode="auto">
            <a:xfrm flipH="1">
              <a:off x="8456084" y="2239963"/>
              <a:ext cx="14816" cy="414020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nvGrpSpPr>
            <p:cNvPr id="88073" name="Group 23"/>
            <p:cNvGrpSpPr>
              <a:grpSpLocks/>
            </p:cNvGrpSpPr>
            <p:nvPr/>
          </p:nvGrpSpPr>
          <p:grpSpPr bwMode="auto">
            <a:xfrm>
              <a:off x="4519085" y="1343026"/>
              <a:ext cx="3564467" cy="1116013"/>
              <a:chOff x="11865" y="3885"/>
              <a:chExt cx="3720" cy="1260"/>
            </a:xfrm>
          </p:grpSpPr>
          <p:sp>
            <p:nvSpPr>
              <p:cNvPr id="88141"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dirty="0">
                    <a:solidFill>
                      <a:srgbClr val="000000"/>
                    </a:solidFill>
                    <a:latin typeface="Arial" pitchFamily="34" charset="0"/>
                    <a:ea typeface="ＭＳ Ｐゴシック" pitchFamily="34" charset="-128"/>
                  </a:rPr>
                  <a:t>DHCP discover</a:t>
                </a:r>
                <a:endParaRPr lang="en-US" altLang="zh-CN" sz="1200" b="1" dirty="0">
                  <a:solidFill>
                    <a:srgbClr val="000000"/>
                  </a:solidFill>
                  <a:latin typeface="Comic Sans MS" pitchFamily="66" charset="0"/>
                  <a:ea typeface="ＭＳ Ｐゴシック" pitchFamily="34" charset="-128"/>
                </a:endParaRPr>
              </a:p>
            </p:txBody>
          </p:sp>
          <p:sp>
            <p:nvSpPr>
              <p:cNvPr id="88142" name="Text Box 25"/>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 0.0.0.0</a:t>
                </a:r>
                <a:r>
                  <a:rPr lang="en-US" altLang="zh-CN" sz="1200" dirty="0">
                    <a:solidFill>
                      <a:srgbClr val="000000"/>
                    </a:solidFill>
                    <a:latin typeface="Arial" pitchFamily="34" charset="0"/>
                    <a:ea typeface="ＭＳ Ｐゴシック" pitchFamily="34" charset="-128"/>
                  </a:rPr>
                  <a:t>, 68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255.255.255.255</a:t>
                </a:r>
                <a:r>
                  <a:rPr lang="en-US" altLang="zh-CN" sz="1200" dirty="0">
                    <a:solidFill>
                      <a:srgbClr val="000000"/>
                    </a:solidFill>
                    <a:latin typeface="Arial" pitchFamily="34" charset="0"/>
                    <a:ea typeface="ＭＳ Ｐゴシック" pitchFamily="34" charset="-128"/>
                  </a:rPr>
                  <a:t>,67</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a:t>
                </a:r>
                <a:r>
                  <a:rPr lang="en-US" altLang="zh-CN" sz="1200" dirty="0">
                    <a:solidFill>
                      <a:srgbClr val="000000"/>
                    </a:solidFill>
                    <a:latin typeface="Arial" pitchFamily="34" charset="0"/>
                    <a:ea typeface="ＭＳ Ｐゴシック" pitchFamily="34" charset="-128"/>
                  </a:rPr>
                  <a:t>:    0.0.0.0</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654</a:t>
                </a:r>
                <a:endParaRPr lang="en-US" altLang="zh-CN" sz="1800" dirty="0">
                  <a:solidFill>
                    <a:srgbClr val="000000"/>
                  </a:solidFill>
                  <a:latin typeface="Comic Sans MS" pitchFamily="66" charset="0"/>
                  <a:ea typeface="ＭＳ Ｐゴシック" pitchFamily="34" charset="-128"/>
                </a:endParaRPr>
              </a:p>
            </p:txBody>
          </p:sp>
        </p:grpSp>
        <p:sp>
          <p:nvSpPr>
            <p:cNvPr id="88074" name="Line 26"/>
            <p:cNvSpPr>
              <a:spLocks noChangeShapeType="1"/>
            </p:cNvSpPr>
            <p:nvPr/>
          </p:nvSpPr>
          <p:spPr bwMode="auto">
            <a:xfrm>
              <a:off x="2537886" y="3194053"/>
              <a:ext cx="5861049" cy="5381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5" name="Text Box 27"/>
            <p:cNvSpPr txBox="1">
              <a:spLocks noChangeArrowheads="1"/>
            </p:cNvSpPr>
            <p:nvPr/>
          </p:nvSpPr>
          <p:spPr bwMode="auto">
            <a:xfrm>
              <a:off x="4749800" y="2579688"/>
              <a:ext cx="1839384"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srgbClr val="000000"/>
                  </a:solidFill>
                  <a:latin typeface="Arial" pitchFamily="34" charset="0"/>
                  <a:ea typeface="ＭＳ Ｐゴシック" pitchFamily="34" charset="-128"/>
                </a:rPr>
                <a:t>DHCP offer</a:t>
              </a:r>
              <a:endParaRPr lang="en-US" altLang="zh-CN" sz="1800">
                <a:solidFill>
                  <a:srgbClr val="000000"/>
                </a:solidFill>
                <a:latin typeface="Comic Sans MS" pitchFamily="66" charset="0"/>
                <a:ea typeface="ＭＳ Ｐゴシック" pitchFamily="34" charset="-128"/>
              </a:endParaRPr>
            </a:p>
          </p:txBody>
        </p:sp>
        <p:sp>
          <p:nvSpPr>
            <p:cNvPr id="88076" name="Text Box 28"/>
            <p:cNvSpPr txBox="1">
              <a:spLocks noChangeArrowheads="1"/>
            </p:cNvSpPr>
            <p:nvPr/>
          </p:nvSpPr>
          <p:spPr bwMode="auto">
            <a:xfrm>
              <a:off x="4878919" y="2832100"/>
              <a:ext cx="3232149" cy="965200"/>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223.1.2.5, 67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255.255.255.255</a:t>
              </a:r>
              <a:r>
                <a:rPr lang="en-US" altLang="zh-CN" sz="1200" dirty="0">
                  <a:solidFill>
                    <a:srgbClr val="000000"/>
                  </a:solidFill>
                  <a:latin typeface="Arial" pitchFamily="34" charset="0"/>
                  <a:ea typeface="ＭＳ Ｐゴシック" pitchFamily="34" charset="-128"/>
                </a:rPr>
                <a:t>, 68</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yiaddrr</a:t>
              </a:r>
              <a:r>
                <a:rPr lang="en-US" altLang="zh-CN" sz="1200" dirty="0">
                  <a:solidFill>
                    <a:srgbClr val="000000"/>
                  </a:solidFill>
                  <a:latin typeface="Arial" pitchFamily="34" charset="0"/>
                  <a:ea typeface="ＭＳ Ｐゴシック" pitchFamily="34" charset="-128"/>
                </a:rPr>
                <a:t>: 223.1.2.4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lifetime: 3600 </a:t>
              </a:r>
              <a:r>
                <a:rPr lang="en-US" altLang="zh-CN" sz="1200" dirty="0" err="1">
                  <a:solidFill>
                    <a:srgbClr val="000000"/>
                  </a:solidFill>
                  <a:latin typeface="Arial" pitchFamily="34" charset="0"/>
                  <a:ea typeface="ＭＳ Ｐゴシック" pitchFamily="34" charset="-128"/>
                </a:rPr>
                <a:t>secs</a:t>
              </a:r>
              <a:endParaRPr lang="en-US" altLang="zh-CN" sz="800" dirty="0">
                <a:solidFill>
                  <a:srgbClr val="000000"/>
                </a:solidFill>
                <a:latin typeface="Comic Sans MS" pitchFamily="66" charset="0"/>
                <a:ea typeface="ＭＳ Ｐゴシック" pitchFamily="34" charset="-128"/>
              </a:endParaRPr>
            </a:p>
          </p:txBody>
        </p:sp>
        <p:sp>
          <p:nvSpPr>
            <p:cNvPr id="88077" name="Line 29"/>
            <p:cNvSpPr>
              <a:spLocks noChangeShapeType="1"/>
            </p:cNvSpPr>
            <p:nvPr/>
          </p:nvSpPr>
          <p:spPr bwMode="auto">
            <a:xfrm flipH="1">
              <a:off x="2393953" y="4422778"/>
              <a:ext cx="5861049"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8" name="Text Box 30"/>
            <p:cNvSpPr txBox="1">
              <a:spLocks noChangeArrowheads="1"/>
            </p:cNvSpPr>
            <p:nvPr/>
          </p:nvSpPr>
          <p:spPr bwMode="auto">
            <a:xfrm>
              <a:off x="2622553" y="3765553"/>
              <a:ext cx="1839383"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dirty="0">
                  <a:solidFill>
                    <a:srgbClr val="000000"/>
                  </a:solidFill>
                  <a:latin typeface="Arial" pitchFamily="34" charset="0"/>
                  <a:ea typeface="ＭＳ Ｐゴシック" pitchFamily="34" charset="-128"/>
                </a:rPr>
                <a:t>DHCP request</a:t>
              </a:r>
              <a:endParaRPr lang="en-US" altLang="zh-CN" sz="1800" dirty="0">
                <a:solidFill>
                  <a:srgbClr val="000000"/>
                </a:solidFill>
                <a:latin typeface="Comic Sans MS" pitchFamily="66" charset="0"/>
                <a:ea typeface="ＭＳ Ｐゴシック" pitchFamily="34" charset="-128"/>
              </a:endParaRPr>
            </a:p>
          </p:txBody>
        </p:sp>
        <p:sp>
          <p:nvSpPr>
            <p:cNvPr id="88079" name="Text Box 31"/>
            <p:cNvSpPr txBox="1">
              <a:spLocks noChangeArrowheads="1"/>
            </p:cNvSpPr>
            <p:nvPr/>
          </p:nvSpPr>
          <p:spPr bwMode="auto">
            <a:xfrm>
              <a:off x="2796120" y="4027491"/>
              <a:ext cx="3676649" cy="998537"/>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0.0.0.0</a:t>
              </a:r>
              <a:r>
                <a:rPr lang="en-US" altLang="zh-CN" sz="1200" dirty="0">
                  <a:solidFill>
                    <a:srgbClr val="000000"/>
                  </a:solidFill>
                  <a:latin typeface="Arial" pitchFamily="34" charset="0"/>
                  <a:ea typeface="ＭＳ Ｐゴシック" pitchFamily="34" charset="-128"/>
                </a:rPr>
                <a:t>, 68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255.255.255.255</a:t>
              </a:r>
              <a:r>
                <a:rPr lang="en-US" altLang="zh-CN" sz="1200" dirty="0">
                  <a:solidFill>
                    <a:srgbClr val="000000"/>
                  </a:solidFill>
                  <a:latin typeface="Arial" pitchFamily="34" charset="0"/>
                  <a:ea typeface="ＭＳ Ｐゴシック" pitchFamily="34" charset="-128"/>
                </a:rPr>
                <a:t>, 67</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yiaddrr</a:t>
              </a:r>
              <a:r>
                <a:rPr lang="en-US" altLang="zh-CN" sz="1200" dirty="0">
                  <a:solidFill>
                    <a:srgbClr val="000000"/>
                  </a:solidFill>
                  <a:latin typeface="Arial" pitchFamily="34" charset="0"/>
                  <a:ea typeface="ＭＳ Ｐゴシック" pitchFamily="34" charset="-128"/>
                </a:rPr>
                <a:t>: 223.1.2.4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655</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lifetime: 3600 </a:t>
              </a:r>
              <a:r>
                <a:rPr lang="en-US" altLang="zh-CN" sz="1200" dirty="0" err="1">
                  <a:solidFill>
                    <a:srgbClr val="000000"/>
                  </a:solidFill>
                  <a:latin typeface="Arial" pitchFamily="34" charset="0"/>
                  <a:ea typeface="ＭＳ Ｐゴシック" pitchFamily="34" charset="-128"/>
                </a:rPr>
                <a:t>secs</a:t>
              </a:r>
              <a:endParaRPr lang="en-US" altLang="zh-CN" sz="1800" dirty="0">
                <a:solidFill>
                  <a:srgbClr val="000000"/>
                </a:solidFill>
                <a:latin typeface="Comic Sans MS" pitchFamily="66" charset="0"/>
                <a:ea typeface="ＭＳ Ｐゴシック" pitchFamily="34" charset="-128"/>
              </a:endParaRPr>
            </a:p>
          </p:txBody>
        </p:sp>
        <p:sp>
          <p:nvSpPr>
            <p:cNvPr id="88080" name="Line 32"/>
            <p:cNvSpPr>
              <a:spLocks noChangeShapeType="1"/>
            </p:cNvSpPr>
            <p:nvPr/>
          </p:nvSpPr>
          <p:spPr bwMode="auto">
            <a:xfrm>
              <a:off x="2508253" y="5453063"/>
              <a:ext cx="5861049" cy="53816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81" name="Text Box 33"/>
            <p:cNvSpPr txBox="1">
              <a:spLocks noChangeArrowheads="1"/>
            </p:cNvSpPr>
            <p:nvPr/>
          </p:nvSpPr>
          <p:spPr bwMode="auto">
            <a:xfrm>
              <a:off x="4692653" y="5168903"/>
              <a:ext cx="1839383"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srgbClr val="000000"/>
                  </a:solidFill>
                  <a:latin typeface="Arial" pitchFamily="34" charset="0"/>
                  <a:ea typeface="ＭＳ Ｐゴシック" pitchFamily="34" charset="-128"/>
                </a:rPr>
                <a:t>DHCP ACK</a:t>
              </a:r>
              <a:endParaRPr lang="en-US" altLang="zh-CN" sz="1800">
                <a:solidFill>
                  <a:srgbClr val="000000"/>
                </a:solidFill>
                <a:latin typeface="Comic Sans MS" pitchFamily="66" charset="0"/>
                <a:ea typeface="ＭＳ Ｐゴシック" pitchFamily="34" charset="-128"/>
              </a:endParaRPr>
            </a:p>
          </p:txBody>
        </p:sp>
        <p:sp>
          <p:nvSpPr>
            <p:cNvPr id="88082" name="Text Box 34"/>
            <p:cNvSpPr txBox="1">
              <a:spLocks noChangeArrowheads="1"/>
            </p:cNvSpPr>
            <p:nvPr/>
          </p:nvSpPr>
          <p:spPr bwMode="auto">
            <a:xfrm>
              <a:off x="4821768" y="5421316"/>
              <a:ext cx="3217333" cy="1019175"/>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223.1.2.5, 67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255.255.255.255, 68</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yiaddrr</a:t>
              </a:r>
              <a:r>
                <a:rPr lang="en-US" altLang="zh-CN" sz="1200" dirty="0">
                  <a:solidFill>
                    <a:srgbClr val="000000"/>
                  </a:solidFill>
                  <a:latin typeface="Arial" pitchFamily="34" charset="0"/>
                  <a:ea typeface="ＭＳ Ｐゴシック" pitchFamily="34" charset="-128"/>
                </a:rPr>
                <a:t>: 223.1.2.4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655</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lifetime: 3600 secs</a:t>
              </a:r>
              <a:endParaRPr lang="en-US" altLang="zh-CN" sz="1000" dirty="0">
                <a:solidFill>
                  <a:srgbClr val="000000"/>
                </a:solidFill>
                <a:latin typeface="Comic Sans MS" pitchFamily="66" charset="0"/>
                <a:ea typeface="ＭＳ Ｐゴシック" pitchFamily="34" charset="-128"/>
              </a:endParaRPr>
            </a:p>
          </p:txBody>
        </p:sp>
        <p:grpSp>
          <p:nvGrpSpPr>
            <p:cNvPr id="88083" name="Group 36"/>
            <p:cNvGrpSpPr>
              <a:grpSpLocks/>
            </p:cNvGrpSpPr>
            <p:nvPr/>
          </p:nvGrpSpPr>
          <p:grpSpPr bwMode="auto">
            <a:xfrm>
              <a:off x="8392586" y="1781178"/>
              <a:ext cx="1045633" cy="549275"/>
              <a:chOff x="4420" y="878"/>
              <a:chExt cx="614" cy="458"/>
            </a:xfrm>
          </p:grpSpPr>
          <p:pic>
            <p:nvPicPr>
              <p:cNvPr id="88119" name="Picture 37" descr="laptop_key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120" name="Freeform 38"/>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88121"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122" name="Freeform 40"/>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3" name="Freeform 41"/>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4" name="Freeform 42"/>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5" name="Freeform 43"/>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6" name="Freeform 44"/>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7" name="Freeform 45"/>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88128" name="Group 46"/>
              <p:cNvGrpSpPr>
                <a:grpSpLocks/>
              </p:cNvGrpSpPr>
              <p:nvPr/>
            </p:nvGrpSpPr>
            <p:grpSpPr bwMode="auto">
              <a:xfrm>
                <a:off x="4584" y="1203"/>
                <a:ext cx="119" cy="53"/>
                <a:chOff x="1740" y="2642"/>
                <a:chExt cx="752" cy="327"/>
              </a:xfrm>
            </p:grpSpPr>
            <p:sp>
              <p:nvSpPr>
                <p:cNvPr id="88135" name="Freeform 4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6" name="Freeform 4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7" name="Freeform 4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8" name="Freeform 5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9" name="Freeform 5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40" name="Freeform 5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88129" name="Freeform 53"/>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0" name="Freeform 54"/>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1" name="Freeform 55"/>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2" name="Freeform 56"/>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3" name="Freeform 57"/>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4" name="Freeform 58"/>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88084" name="Group 60"/>
            <p:cNvGrpSpPr>
              <a:grpSpLocks/>
            </p:cNvGrpSpPr>
            <p:nvPr/>
          </p:nvGrpSpPr>
          <p:grpSpPr bwMode="auto">
            <a:xfrm>
              <a:off x="2290236" y="1590676"/>
              <a:ext cx="446617" cy="536575"/>
              <a:chOff x="4140" y="429"/>
              <a:chExt cx="1425" cy="2396"/>
            </a:xfrm>
          </p:grpSpPr>
          <p:sp>
            <p:nvSpPr>
              <p:cNvPr id="88087" name="Freeform 61"/>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28"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8089" name="Freeform 63"/>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090" name="Freeform 64"/>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31"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nvGrpSpPr>
              <p:cNvPr id="88092" name="Group 66"/>
              <p:cNvGrpSpPr>
                <a:grpSpLocks/>
              </p:cNvGrpSpPr>
              <p:nvPr/>
            </p:nvGrpSpPr>
            <p:grpSpPr bwMode="auto">
              <a:xfrm>
                <a:off x="4749" y="668"/>
                <a:ext cx="581" cy="145"/>
                <a:chOff x="614" y="2568"/>
                <a:chExt cx="725" cy="139"/>
              </a:xfrm>
            </p:grpSpPr>
            <p:sp>
              <p:nvSpPr>
                <p:cNvPr id="47157" name="AutoShape 67"/>
                <p:cNvSpPr>
                  <a:spLocks noChangeArrowheads="1"/>
                </p:cNvSpPr>
                <p:nvPr/>
              </p:nvSpPr>
              <p:spPr bwMode="auto">
                <a:xfrm>
                  <a:off x="613" y="2570"/>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8"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7133"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nvGrpSpPr>
              <p:cNvPr id="88094" name="Group 70"/>
              <p:cNvGrpSpPr>
                <a:grpSpLocks/>
              </p:cNvGrpSpPr>
              <p:nvPr/>
            </p:nvGrpSpPr>
            <p:grpSpPr bwMode="auto">
              <a:xfrm>
                <a:off x="4747" y="994"/>
                <a:ext cx="581" cy="134"/>
                <a:chOff x="614" y="2568"/>
                <a:chExt cx="725" cy="139"/>
              </a:xfrm>
            </p:grpSpPr>
            <p:sp>
              <p:nvSpPr>
                <p:cNvPr id="47155" name="AutoShape 71"/>
                <p:cNvSpPr>
                  <a:spLocks noChangeArrowheads="1"/>
                </p:cNvSpPr>
                <p:nvPr/>
              </p:nvSpPr>
              <p:spPr bwMode="auto">
                <a:xfrm>
                  <a:off x="615" y="2570"/>
                  <a:ext cx="725"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6"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7135"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36"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nvGrpSpPr>
              <p:cNvPr id="88097" name="Group 75"/>
              <p:cNvGrpSpPr>
                <a:grpSpLocks/>
              </p:cNvGrpSpPr>
              <p:nvPr/>
            </p:nvGrpSpPr>
            <p:grpSpPr bwMode="auto">
              <a:xfrm>
                <a:off x="4735" y="1627"/>
                <a:ext cx="582" cy="151"/>
                <a:chOff x="614" y="2568"/>
                <a:chExt cx="725" cy="139"/>
              </a:xfrm>
            </p:grpSpPr>
            <p:sp>
              <p:nvSpPr>
                <p:cNvPr id="47153" name="AutoShape 76"/>
                <p:cNvSpPr>
                  <a:spLocks noChangeArrowheads="1"/>
                </p:cNvSpPr>
                <p:nvPr/>
              </p:nvSpPr>
              <p:spPr bwMode="auto">
                <a:xfrm>
                  <a:off x="613" y="2568"/>
                  <a:ext cx="724"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4"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88098" name="Freeform 78"/>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88099" name="Group 79"/>
              <p:cNvGrpSpPr>
                <a:grpSpLocks/>
              </p:cNvGrpSpPr>
              <p:nvPr/>
            </p:nvGrpSpPr>
            <p:grpSpPr bwMode="auto">
              <a:xfrm>
                <a:off x="4739" y="1327"/>
                <a:ext cx="582" cy="139"/>
                <a:chOff x="614" y="2568"/>
                <a:chExt cx="725" cy="139"/>
              </a:xfrm>
            </p:grpSpPr>
            <p:sp>
              <p:nvSpPr>
                <p:cNvPr id="47151" name="AutoShape 80"/>
                <p:cNvSpPr>
                  <a:spLocks noChangeArrowheads="1"/>
                </p:cNvSpPr>
                <p:nvPr/>
              </p:nvSpPr>
              <p:spPr bwMode="auto">
                <a:xfrm>
                  <a:off x="617" y="2570"/>
                  <a:ext cx="724" cy="135"/>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2"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7140"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8101" name="Freeform 83"/>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02" name="Freeform 84"/>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43" name="Oval 85"/>
              <p:cNvSpPr>
                <a:spLocks noChangeArrowheads="1"/>
              </p:cNvSpPr>
              <p:nvPr/>
            </p:nvSpPr>
            <p:spPr bwMode="auto">
              <a:xfrm>
                <a:off x="5518" y="2612"/>
                <a:ext cx="47" cy="92"/>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8104" name="Freeform 86"/>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45"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46"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47" name="Oval 89"/>
              <p:cNvSpPr>
                <a:spLocks noChangeArrowheads="1"/>
              </p:cNvSpPr>
              <p:nvPr/>
            </p:nvSpPr>
            <p:spPr bwMode="auto">
              <a:xfrm>
                <a:off x="4309" y="2385"/>
                <a:ext cx="155"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48" name="Oval 90"/>
              <p:cNvSpPr>
                <a:spLocks noChangeArrowheads="1"/>
              </p:cNvSpPr>
              <p:nvPr/>
            </p:nvSpPr>
            <p:spPr bwMode="auto">
              <a:xfrm>
                <a:off x="4484" y="2385"/>
                <a:ext cx="162"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defRPr/>
                </a:pPr>
                <a:endParaRPr lang="zh-CN" altLang="zh-CN" sz="1800">
                  <a:solidFill>
                    <a:srgbClr val="FF0000"/>
                  </a:solidFill>
                  <a:latin typeface="Arial" pitchFamily="34" charset="0"/>
                  <a:ea typeface="ＭＳ Ｐゴシック" pitchFamily="34" charset="-128"/>
                  <a:cs typeface="Arial" pitchFamily="34" charset="0"/>
                </a:endParaRPr>
              </a:p>
            </p:txBody>
          </p:sp>
          <p:sp>
            <p:nvSpPr>
              <p:cNvPr id="47149" name="Oval 91"/>
              <p:cNvSpPr>
                <a:spLocks noChangeArrowheads="1"/>
              </p:cNvSpPr>
              <p:nvPr/>
            </p:nvSpPr>
            <p:spPr bwMode="auto">
              <a:xfrm>
                <a:off x="4660" y="2378"/>
                <a:ext cx="162"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0"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sp>
        <p:nvSpPr>
          <p:cNvPr id="90" name="TextBox 1"/>
          <p:cNvSpPr txBox="1">
            <a:spLocks noChangeArrowheads="1"/>
          </p:cNvSpPr>
          <p:nvPr/>
        </p:nvSpPr>
        <p:spPr bwMode="auto">
          <a:xfrm>
            <a:off x="9477998" y="1724153"/>
            <a:ext cx="2528167" cy="584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is there a DHCP server out there?</a:t>
            </a:r>
          </a:p>
        </p:txBody>
      </p:sp>
      <p:sp>
        <p:nvSpPr>
          <p:cNvPr id="91" name="TextBox 88"/>
          <p:cNvSpPr txBox="1">
            <a:spLocks noChangeArrowheads="1"/>
          </p:cNvSpPr>
          <p:nvPr/>
        </p:nvSpPr>
        <p:spPr bwMode="auto">
          <a:xfrm>
            <a:off x="174740" y="2914311"/>
            <a:ext cx="2528888" cy="83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m a DHCP server! Here</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s an IP address you can use </a:t>
            </a:r>
          </a:p>
        </p:txBody>
      </p:sp>
      <p:sp>
        <p:nvSpPr>
          <p:cNvPr id="92" name="TextBox 90"/>
          <p:cNvSpPr txBox="1">
            <a:spLocks noChangeArrowheads="1"/>
          </p:cNvSpPr>
          <p:nvPr/>
        </p:nvSpPr>
        <p:spPr bwMode="auto">
          <a:xfrm>
            <a:off x="9531761" y="4247080"/>
            <a:ext cx="2527300" cy="58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ll take that IP address!</a:t>
            </a:r>
          </a:p>
        </p:txBody>
      </p:sp>
      <p:sp>
        <p:nvSpPr>
          <p:cNvPr id="93" name="TextBox 92"/>
          <p:cNvSpPr txBox="1">
            <a:spLocks noChangeArrowheads="1"/>
          </p:cNvSpPr>
          <p:nvPr/>
        </p:nvSpPr>
        <p:spPr bwMode="auto">
          <a:xfrm>
            <a:off x="192002" y="5615774"/>
            <a:ext cx="2528887" cy="585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You</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ve got that IP address!</a:t>
            </a:r>
          </a:p>
        </p:txBody>
      </p:sp>
    </p:spTree>
    <p:extLst>
      <p:ext uri="{BB962C8B-B14F-4D97-AF65-F5344CB8AC3E}">
        <p14:creationId xmlns:p14="http://schemas.microsoft.com/office/powerpoint/2010/main" val="2326518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p:cNvSpPr>
            <a:spLocks noGrp="1" noChangeArrowheads="1"/>
          </p:cNvSpPr>
          <p:nvPr>
            <p:ph type="title" idx="4294967295"/>
          </p:nvPr>
        </p:nvSpPr>
        <p:spPr>
          <a:xfrm>
            <a:off x="-1" y="448519"/>
            <a:ext cx="11983453" cy="1143000"/>
          </a:xfrm>
          <a:prstGeom prst="rect">
            <a:avLst/>
          </a:prstGeom>
        </p:spPr>
        <p:txBody>
          <a:bodyPr/>
          <a:lstStyle/>
          <a:p>
            <a:pPr algn="ctr"/>
            <a:r>
              <a:rPr lang="en-US" altLang="zh-CN" dirty="0"/>
              <a:t>DHCP:  </a:t>
            </a:r>
            <a:r>
              <a:rPr lang="zh-CN" altLang="en-US" dirty="0"/>
              <a:t>不仅获得</a:t>
            </a:r>
            <a:r>
              <a:rPr lang="en-US" altLang="zh-CN" dirty="0"/>
              <a:t>IP</a:t>
            </a:r>
            <a:r>
              <a:rPr lang="zh-CN" altLang="en-US" dirty="0"/>
              <a:t>地址</a:t>
            </a:r>
            <a:endParaRPr lang="en-US" altLang="zh-CN" dirty="0"/>
          </a:p>
        </p:txBody>
      </p:sp>
      <p:sp>
        <p:nvSpPr>
          <p:cNvPr id="89093" name="Rectangle 3"/>
          <p:cNvSpPr>
            <a:spLocks noGrp="1" noChangeArrowheads="1"/>
          </p:cNvSpPr>
          <p:nvPr>
            <p:ph type="body" idx="4294967295"/>
          </p:nvPr>
        </p:nvSpPr>
        <p:spPr>
          <a:xfrm>
            <a:off x="938463" y="1407694"/>
            <a:ext cx="10363200" cy="4648200"/>
          </a:xfrm>
          <a:prstGeom prst="rect">
            <a:avLst/>
          </a:prstGeom>
        </p:spPr>
        <p:txBody>
          <a:bodyPr/>
          <a:lstStyle/>
          <a:p>
            <a:pPr>
              <a:lnSpc>
                <a:spcPct val="125000"/>
              </a:lnSpc>
              <a:spcBef>
                <a:spcPts val="600"/>
              </a:spcBef>
              <a:buFont typeface="Wingdings" panose="05000000000000000000" pitchFamily="2" charset="2"/>
              <a:buChar char="l"/>
            </a:pPr>
            <a:r>
              <a:rPr lang="en-US" altLang="zh-CN" sz="3200" dirty="0">
                <a:latin typeface="+mn-ea"/>
              </a:rPr>
              <a:t> DHCP</a:t>
            </a:r>
            <a:r>
              <a:rPr lang="zh-CN" altLang="en-US" sz="3200" dirty="0">
                <a:latin typeface="+mn-ea"/>
              </a:rPr>
              <a:t>分配的不仅仅是</a:t>
            </a:r>
            <a:r>
              <a:rPr lang="en-US" altLang="zh-CN" sz="3200" dirty="0">
                <a:latin typeface="+mn-ea"/>
              </a:rPr>
              <a:t>IP</a:t>
            </a:r>
            <a:r>
              <a:rPr lang="zh-CN" altLang="en-US" sz="3200" dirty="0">
                <a:latin typeface="+mn-ea"/>
              </a:rPr>
              <a:t>地址，还可分配：</a:t>
            </a:r>
            <a:endParaRPr lang="en-US" altLang="zh-CN" sz="3200" dirty="0">
              <a:latin typeface="+mn-ea"/>
            </a:endParaRPr>
          </a:p>
          <a:p>
            <a:pPr lvl="1">
              <a:lnSpc>
                <a:spcPct val="125000"/>
              </a:lnSpc>
              <a:spcBef>
                <a:spcPts val="600"/>
              </a:spcBef>
            </a:pPr>
            <a:r>
              <a:rPr lang="zh-CN" altLang="en-US" sz="3200" dirty="0">
                <a:latin typeface="+mn-ea"/>
              </a:rPr>
              <a:t>客户的第一跳路由器的地址（网关）</a:t>
            </a:r>
            <a:endParaRPr lang="en-US" altLang="zh-CN" sz="3200" dirty="0">
              <a:latin typeface="+mn-ea"/>
            </a:endParaRPr>
          </a:p>
          <a:p>
            <a:pPr lvl="1">
              <a:lnSpc>
                <a:spcPct val="125000"/>
              </a:lnSpc>
              <a:spcBef>
                <a:spcPts val="600"/>
              </a:spcBef>
            </a:pPr>
            <a:r>
              <a:rPr lang="en-US" altLang="zh-CN" sz="3200" dirty="0">
                <a:latin typeface="+mn-ea"/>
              </a:rPr>
              <a:t>DNS</a:t>
            </a:r>
            <a:r>
              <a:rPr lang="zh-CN" altLang="en-US" sz="3200" dirty="0">
                <a:latin typeface="+mn-ea"/>
              </a:rPr>
              <a:t>服务器的</a:t>
            </a:r>
            <a:r>
              <a:rPr lang="en-US" altLang="zh-CN" sz="3200" dirty="0">
                <a:latin typeface="+mn-ea"/>
              </a:rPr>
              <a:t>IP</a:t>
            </a:r>
            <a:r>
              <a:rPr lang="zh-CN" altLang="en-US" sz="3200" dirty="0">
                <a:latin typeface="+mn-ea"/>
              </a:rPr>
              <a:t>地址或域名</a:t>
            </a:r>
            <a:endParaRPr lang="en-US" altLang="zh-CN" sz="3200" dirty="0">
              <a:latin typeface="+mn-ea"/>
            </a:endParaRPr>
          </a:p>
          <a:p>
            <a:pPr lvl="1">
              <a:lnSpc>
                <a:spcPct val="125000"/>
              </a:lnSpc>
              <a:spcBef>
                <a:spcPts val="600"/>
              </a:spcBef>
            </a:pPr>
            <a:r>
              <a:rPr lang="zh-CN" altLang="en-US" sz="3200" dirty="0">
                <a:latin typeface="+mn-ea"/>
              </a:rPr>
              <a:t>子网掩码</a:t>
            </a:r>
            <a:endParaRPr lang="en-US" altLang="zh-CN" sz="3200" dirty="0">
              <a:latin typeface="+mn-ea"/>
            </a:endParaRPr>
          </a:p>
          <a:p>
            <a:pPr>
              <a:lnSpc>
                <a:spcPct val="125000"/>
              </a:lnSpc>
              <a:spcBef>
                <a:spcPts val="600"/>
              </a:spcBef>
              <a:buFont typeface="Wingdings" panose="05000000000000000000" pitchFamily="2" charset="2"/>
              <a:buChar char="l"/>
            </a:pPr>
            <a:r>
              <a:rPr lang="en-US" altLang="zh-CN" sz="3200" dirty="0">
                <a:latin typeface="+mn-ea"/>
              </a:rPr>
              <a:t> </a:t>
            </a:r>
            <a:r>
              <a:rPr lang="en-US" altLang="zh-CN" sz="3200" dirty="0">
                <a:solidFill>
                  <a:srgbClr val="FF0000"/>
                </a:solidFill>
                <a:latin typeface="+mn-ea"/>
              </a:rPr>
              <a:t>DHCP</a:t>
            </a:r>
            <a:r>
              <a:rPr lang="zh-CN" altLang="en-US" sz="3200" dirty="0">
                <a:solidFill>
                  <a:srgbClr val="FF0000"/>
                </a:solidFill>
                <a:latin typeface="+mn-ea"/>
              </a:rPr>
              <a:t>是应用层协议</a:t>
            </a:r>
            <a:endParaRPr lang="en-US" altLang="zh-CN" sz="3200" dirty="0">
              <a:solidFill>
                <a:srgbClr val="FF0000"/>
              </a:solidFill>
              <a:latin typeface="+mn-ea"/>
            </a:endParaRPr>
          </a:p>
        </p:txBody>
      </p:sp>
    </p:spTree>
    <p:extLst>
      <p:ext uri="{BB962C8B-B14F-4D97-AF65-F5344CB8AC3E}">
        <p14:creationId xmlns:p14="http://schemas.microsoft.com/office/powerpoint/2010/main" val="1746887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2"/>
          <p:cNvSpPr>
            <a:spLocks noGrp="1" noChangeArrowheads="1"/>
          </p:cNvSpPr>
          <p:nvPr>
            <p:ph type="title"/>
          </p:nvPr>
        </p:nvSpPr>
        <p:spPr>
          <a:xfrm>
            <a:off x="731039" y="174625"/>
            <a:ext cx="4938184" cy="1143000"/>
          </a:xfrm>
        </p:spPr>
        <p:txBody>
          <a:bodyPr/>
          <a:lstStyle/>
          <a:p>
            <a:pPr>
              <a:lnSpc>
                <a:spcPct val="100000"/>
              </a:lnSpc>
            </a:pPr>
            <a:r>
              <a:rPr lang="en-US" altLang="zh-CN" sz="3200" dirty="0">
                <a:ea typeface="ＭＳ Ｐゴシック" pitchFamily="34" charset="-128"/>
              </a:rPr>
              <a:t>DHCP: </a:t>
            </a:r>
            <a:r>
              <a:rPr lang="en-US" altLang="zh-CN" sz="3200" dirty="0" err="1">
                <a:ea typeface="ＭＳ Ｐゴシック" pitchFamily="34" charset="-128"/>
              </a:rPr>
              <a:t>Wireshark</a:t>
            </a:r>
            <a:r>
              <a:rPr lang="en-US" altLang="zh-CN" sz="3200" dirty="0">
                <a:ea typeface="ＭＳ Ｐゴシック" pitchFamily="34" charset="-128"/>
              </a:rPr>
              <a:t> </a:t>
            </a:r>
            <a:r>
              <a:rPr lang="zh-CN" altLang="en-US" sz="3200" dirty="0">
                <a:ea typeface="ＭＳ Ｐゴシック" pitchFamily="34" charset="-128"/>
              </a:rPr>
              <a:t>抓包结果</a:t>
            </a:r>
            <a:r>
              <a:rPr lang="en-US" altLang="zh-CN" sz="3200" dirty="0">
                <a:ea typeface="ＭＳ Ｐゴシック" pitchFamily="34" charset="-128"/>
              </a:rPr>
              <a:t> (</a:t>
            </a:r>
            <a:r>
              <a:rPr lang="zh-CN" altLang="en-US" sz="3200" dirty="0">
                <a:ea typeface="ＭＳ Ｐゴシック" pitchFamily="34" charset="-128"/>
              </a:rPr>
              <a:t>某局域网</a:t>
            </a:r>
            <a:r>
              <a:rPr lang="en-US" altLang="zh-CN" sz="3200" dirty="0">
                <a:ea typeface="ＭＳ Ｐゴシック" pitchFamily="34" charset="-128"/>
              </a:rPr>
              <a:t>)</a:t>
            </a:r>
            <a:r>
              <a:rPr lang="zh-CN" altLang="en-US" sz="3200" dirty="0">
                <a:ea typeface="ＭＳ Ｐゴシック" pitchFamily="34" charset="-128"/>
              </a:rPr>
              <a:t>*</a:t>
            </a:r>
            <a:endParaRPr lang="en-US" altLang="zh-CN" sz="3200" dirty="0">
              <a:ea typeface="ＭＳ Ｐゴシック" pitchFamily="34" charset="-128"/>
            </a:endParaRPr>
          </a:p>
        </p:txBody>
      </p:sp>
      <p:pic>
        <p:nvPicPr>
          <p:cNvPr id="92164"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77" y="1288763"/>
            <a:ext cx="487468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Text Box 4"/>
          <p:cNvSpPr txBox="1">
            <a:spLocks noChangeArrowheads="1"/>
          </p:cNvSpPr>
          <p:nvPr/>
        </p:nvSpPr>
        <p:spPr bwMode="auto">
          <a:xfrm>
            <a:off x="6346557" y="500063"/>
            <a:ext cx="4535216"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Message type: </a:t>
            </a:r>
            <a:r>
              <a:rPr lang="en-US" altLang="zh-CN" sz="1200" b="1" dirty="0">
                <a:solidFill>
                  <a:srgbClr val="FF0000"/>
                </a:solidFill>
                <a:latin typeface="Arial" pitchFamily="34" charset="0"/>
                <a:ea typeface="ＭＳ Ｐゴシック" pitchFamily="34" charset="-128"/>
              </a:rPr>
              <a:t>Boot Reply (2)</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Hardware type: Ethernet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Hardware address length: 6</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Hops: 0</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Transaction ID: 0x6b3a11b7</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Seconds elapsed: 0</a:t>
            </a:r>
          </a:p>
          <a:p>
            <a:pPr eaLnBrk="0" hangingPunct="0">
              <a:lnSpc>
                <a:spcPct val="90000"/>
              </a:lnSpc>
              <a:spcBef>
                <a:spcPct val="0"/>
              </a:spcBef>
              <a:buClrTx/>
              <a:buSzTx/>
              <a:buFontTx/>
              <a:buNone/>
              <a:defRPr/>
            </a:pPr>
            <a:r>
              <a:rPr lang="en-US" altLang="zh-CN" sz="1200" dirty="0" err="1">
                <a:solidFill>
                  <a:srgbClr val="000000"/>
                </a:solidFill>
                <a:latin typeface="Arial" pitchFamily="34" charset="0"/>
                <a:ea typeface="ＭＳ Ｐゴシック" pitchFamily="34" charset="-128"/>
              </a:rPr>
              <a:t>Bootp</a:t>
            </a:r>
            <a:r>
              <a:rPr lang="en-US" altLang="zh-CN" sz="1200" dirty="0">
                <a:solidFill>
                  <a:srgbClr val="000000"/>
                </a:solidFill>
                <a:latin typeface="Arial" pitchFamily="34" charset="0"/>
                <a:ea typeface="ＭＳ Ｐゴシック" pitchFamily="34" charset="-128"/>
              </a:rPr>
              <a:t> flags: 0x0000 (Unicast)</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Client IP address: 192.168.1.101 (192.168.1.101)</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Your (client) IP address: 0.0.0.0 (0.0.0.0)</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Next server IP address: 192.168.1.1 (192.168.1.1)</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Relay agent IP address: 0.0.0.0 (0.0.0.0)</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Client MAC address: Wistron_23:68:8a (00:16:d3:23:68:8a)</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Server host name not given</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Boot file name not given</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Magic cookie: (OK)</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(t=53,l=1) DHCP Message Type = DHCP ACK</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(t=54,l=4) Server Identifier = 192.168.1.1</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(t=1,l=4) Subnet Mask = 255.255.255.0</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(t=3,l=4) Router = 192.168.1.1</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(6) Domain Name Server</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     Length: 12; Value: 445747E2445749F244574092; </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      IP Address: 68.87.71.226;</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      IP Address: 68.87.73.242; </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      IP Address: 68.87.64.146</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(t=15,l=20) Domain Name = "hsd1.ma.comcast.net."</a:t>
            </a:r>
          </a:p>
          <a:p>
            <a:pPr eaLnBrk="0" hangingPunct="0">
              <a:lnSpc>
                <a:spcPct val="90000"/>
              </a:lnSpc>
              <a:spcBef>
                <a:spcPct val="0"/>
              </a:spcBef>
              <a:buClrTx/>
              <a:buSzTx/>
              <a:buFontTx/>
              <a:buNone/>
              <a:defRPr/>
            </a:pPr>
            <a:endParaRPr lang="en-US" altLang="zh-CN" sz="1000" dirty="0">
              <a:solidFill>
                <a:srgbClr val="000000"/>
              </a:solidFill>
              <a:latin typeface="Arial" pitchFamily="34" charset="0"/>
              <a:ea typeface="ＭＳ Ｐゴシック" pitchFamily="34" charset="-128"/>
            </a:endParaRPr>
          </a:p>
        </p:txBody>
      </p:sp>
      <p:sp>
        <p:nvSpPr>
          <p:cNvPr id="51207" name="Line 5"/>
          <p:cNvSpPr>
            <a:spLocks noChangeShapeType="1"/>
          </p:cNvSpPr>
          <p:nvPr/>
        </p:nvSpPr>
        <p:spPr bwMode="auto">
          <a:xfrm>
            <a:off x="6030386" y="298453"/>
            <a:ext cx="12700" cy="6276975"/>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ea typeface="ＭＳ Ｐゴシック" charset="0"/>
            </a:endParaRPr>
          </a:p>
        </p:txBody>
      </p:sp>
      <p:sp>
        <p:nvSpPr>
          <p:cNvPr id="51208" name="Text Box 6"/>
          <p:cNvSpPr txBox="1">
            <a:spLocks noChangeArrowheads="1"/>
          </p:cNvSpPr>
          <p:nvPr/>
        </p:nvSpPr>
        <p:spPr bwMode="auto">
          <a:xfrm>
            <a:off x="10569255" y="485777"/>
            <a:ext cx="8531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2400">
                <a:solidFill>
                  <a:srgbClr val="CC0000"/>
                </a:solidFill>
              </a:rPr>
              <a:t>reply</a:t>
            </a:r>
          </a:p>
        </p:txBody>
      </p:sp>
      <p:sp>
        <p:nvSpPr>
          <p:cNvPr id="51209" name="Text Box 7"/>
          <p:cNvSpPr txBox="1">
            <a:spLocks noChangeArrowheads="1"/>
          </p:cNvSpPr>
          <p:nvPr/>
        </p:nvSpPr>
        <p:spPr bwMode="auto">
          <a:xfrm>
            <a:off x="462223" y="1506540"/>
            <a:ext cx="4435830" cy="474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Message type: </a:t>
            </a:r>
            <a:r>
              <a:rPr lang="en-US" altLang="zh-CN" sz="1200" b="1" u="sng" dirty="0">
                <a:solidFill>
                  <a:srgbClr val="FF0000"/>
                </a:solidFill>
                <a:latin typeface="Arial" pitchFamily="34" charset="0"/>
                <a:ea typeface="ＭＳ Ｐゴシック" pitchFamily="34" charset="-128"/>
              </a:rPr>
              <a:t>Boot Request (1)</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Hardware type: Ethernet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Hardware address length: 6</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Hops: 0</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Transaction ID: 0x6b3a11b7</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Seconds elapsed: 0</a:t>
            </a:r>
          </a:p>
          <a:p>
            <a:pPr eaLnBrk="0" hangingPunct="0">
              <a:lnSpc>
                <a:spcPct val="90000"/>
              </a:lnSpc>
              <a:spcBef>
                <a:spcPct val="0"/>
              </a:spcBef>
              <a:buClrTx/>
              <a:buSzTx/>
              <a:buFontTx/>
              <a:buNone/>
              <a:defRPr/>
            </a:pPr>
            <a:r>
              <a:rPr lang="en-US" altLang="zh-CN" sz="1200" dirty="0" err="1">
                <a:solidFill>
                  <a:srgbClr val="000000"/>
                </a:solidFill>
                <a:latin typeface="Arial" pitchFamily="34" charset="0"/>
                <a:ea typeface="ＭＳ Ｐゴシック" pitchFamily="34" charset="-128"/>
              </a:rPr>
              <a:t>Bootp</a:t>
            </a:r>
            <a:r>
              <a:rPr lang="en-US" altLang="zh-CN" sz="1200" dirty="0">
                <a:solidFill>
                  <a:srgbClr val="000000"/>
                </a:solidFill>
                <a:latin typeface="Arial" pitchFamily="34" charset="0"/>
                <a:ea typeface="ＭＳ Ｐゴシック" pitchFamily="34" charset="-128"/>
              </a:rPr>
              <a:t> flags: 0x0000 (Unicast)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Client IP address: 0.0.0.0 (0.0.0.0)</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Your (client) IP address: 0.0.0.0 (0.0.0.0)</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Next server IP address: 0.0.0.0 (0.0.0.0)</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Relay agent IP address: 0.0.0.0 (0.0.0.0)</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Client MAC address: Wistron_23:68:8a (00:16:d3:23:68:8a)</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Server host name not given</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Boot file name not given</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Magic cookie: (OK)</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Option: (t=53,l=1) </a:t>
            </a:r>
            <a:r>
              <a:rPr lang="en-US" altLang="zh-CN" sz="1200" b="1" dirty="0">
                <a:solidFill>
                  <a:srgbClr val="FF0000"/>
                </a:solidFill>
                <a:latin typeface="Arial" pitchFamily="34" charset="0"/>
                <a:ea typeface="ＭＳ Ｐゴシック" pitchFamily="34" charset="-128"/>
              </a:rPr>
              <a:t>DHCP Message Type = DHCP Request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Option: (61) Client identifier</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Length: 7; Value: 010016D323688A; </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Hardware type: Ethernet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Client MAC address: Wistron_23:68:8a (00:16:d3:23:68:8a)</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Option: (t=50,l=4) Requested IP Address = 192.168.1.101</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Option: (t=12,l=5) Host Name = "nomad"</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(55) Parameter Request List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Length: 11; Value: 010F03062C2E2F1F21F92B</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1 = Subnet Mask; 15 = Domain Name</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     3 = Router; 6 = Domain Name Server</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44 = NetBIOS over TCP/IP Name Server</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a:t>
            </a:r>
          </a:p>
        </p:txBody>
      </p:sp>
      <p:sp>
        <p:nvSpPr>
          <p:cNvPr id="51210" name="Text Box 8"/>
          <p:cNvSpPr txBox="1">
            <a:spLocks noChangeArrowheads="1"/>
          </p:cNvSpPr>
          <p:nvPr/>
        </p:nvSpPr>
        <p:spPr bwMode="auto">
          <a:xfrm>
            <a:off x="3931770" y="1885952"/>
            <a:ext cx="1212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2400">
                <a:solidFill>
                  <a:srgbClr val="CC0000"/>
                </a:solidFill>
              </a:rPr>
              <a:t>request</a:t>
            </a:r>
          </a:p>
        </p:txBody>
      </p:sp>
    </p:spTree>
    <p:extLst>
      <p:ext uri="{BB962C8B-B14F-4D97-AF65-F5344CB8AC3E}">
        <p14:creationId xmlns:p14="http://schemas.microsoft.com/office/powerpoint/2010/main" val="1485673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003646" y="455875"/>
            <a:ext cx="77724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t>组织机构如何获取</a:t>
            </a:r>
            <a:r>
              <a:rPr lang="en-US" altLang="zh-CN" sz="4000" dirty="0"/>
              <a:t>IP </a:t>
            </a:r>
            <a:r>
              <a:rPr lang="zh-CN" altLang="en-US" sz="4000" dirty="0"/>
              <a:t>地址？</a:t>
            </a:r>
            <a:endParaRPr lang="en-US" altLang="zh-CN" sz="4000" dirty="0"/>
          </a:p>
        </p:txBody>
      </p:sp>
      <p:sp>
        <p:nvSpPr>
          <p:cNvPr id="5" name="Rectangle 3"/>
          <p:cNvSpPr txBox="1">
            <a:spLocks noChangeArrowheads="1"/>
          </p:cNvSpPr>
          <p:nvPr/>
        </p:nvSpPr>
        <p:spPr>
          <a:xfrm>
            <a:off x="1204993" y="1316260"/>
            <a:ext cx="8077200" cy="180975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None/>
            </a:pPr>
            <a:r>
              <a:rPr lang="en-US" altLang="zh-CN" u="sng" dirty="0"/>
              <a:t>Q:</a:t>
            </a:r>
            <a:r>
              <a:rPr lang="en-US" altLang="zh-CN" dirty="0"/>
              <a:t> </a:t>
            </a:r>
            <a:r>
              <a:rPr lang="zh-CN" altLang="en-US" dirty="0"/>
              <a:t>怎样获取</a:t>
            </a:r>
            <a:r>
              <a:rPr lang="en-US" altLang="zh-CN" dirty="0"/>
              <a:t>IP</a:t>
            </a:r>
            <a:r>
              <a:rPr lang="zh-CN" altLang="en-US" dirty="0"/>
              <a:t>地址中的网络号部分？</a:t>
            </a:r>
          </a:p>
          <a:p>
            <a:pPr>
              <a:lnSpc>
                <a:spcPct val="150000"/>
              </a:lnSpc>
              <a:buFontTx/>
              <a:buNone/>
            </a:pPr>
            <a:r>
              <a:rPr lang="en-US" altLang="zh-CN" u="sng" dirty="0"/>
              <a:t>A:</a:t>
            </a:r>
            <a:r>
              <a:rPr lang="en-US" altLang="zh-CN" dirty="0"/>
              <a:t> </a:t>
            </a:r>
            <a:r>
              <a:rPr lang="zh-CN" altLang="en-US" dirty="0"/>
              <a:t>从</a:t>
            </a:r>
            <a:r>
              <a:rPr lang="en-US" altLang="zh-CN" dirty="0"/>
              <a:t>ISP</a:t>
            </a:r>
            <a:r>
              <a:rPr lang="zh-CN" altLang="en-US" dirty="0"/>
              <a:t>的地址空间中划分一块给申请者</a:t>
            </a:r>
            <a:endParaRPr lang="en-US" altLang="zh-CN" dirty="0"/>
          </a:p>
          <a:p>
            <a:pPr>
              <a:lnSpc>
                <a:spcPct val="150000"/>
              </a:lnSpc>
              <a:buFontTx/>
              <a:buNone/>
            </a:pPr>
            <a:r>
              <a:rPr lang="zh-CN" altLang="en-US" dirty="0"/>
              <a:t>例如：</a:t>
            </a:r>
          </a:p>
        </p:txBody>
      </p:sp>
      <p:sp>
        <p:nvSpPr>
          <p:cNvPr id="6" name="Rectangle 4"/>
          <p:cNvSpPr>
            <a:spLocks noChangeArrowheads="1"/>
          </p:cNvSpPr>
          <p:nvPr/>
        </p:nvSpPr>
        <p:spPr bwMode="auto">
          <a:xfrm>
            <a:off x="1150926" y="3693168"/>
            <a:ext cx="10169113" cy="2678298"/>
          </a:xfrm>
          <a:prstGeom prst="rect">
            <a:avLst/>
          </a:prstGeom>
          <a:solidFill>
            <a:schemeClr val="accent5">
              <a:lumMod val="20000"/>
              <a:lumOff val="80000"/>
            </a:schemeClr>
          </a:solidFill>
          <a:ln>
            <a:noFill/>
          </a:ln>
        </p:spPr>
        <p:txBody>
          <a:bodyPr wrap="squar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000" dirty="0">
                <a:solidFill>
                  <a:schemeClr val="tx2"/>
                </a:solidFill>
                <a:latin typeface="Arial" panose="020B0604020202020204" pitchFamily="34" charset="0"/>
              </a:rPr>
              <a:t>ISP's block          </a:t>
            </a:r>
            <a:r>
              <a:rPr lang="en-US" altLang="zh-CN" sz="2000" u="sng" dirty="0">
                <a:solidFill>
                  <a:schemeClr val="tx2"/>
                </a:solidFill>
                <a:latin typeface="Arial" panose="020B0604020202020204" pitchFamily="34" charset="0"/>
              </a:rPr>
              <a:t>11001000  00010111  0001</a:t>
            </a:r>
            <a:r>
              <a:rPr lang="en-US" altLang="zh-CN" sz="2000" dirty="0">
                <a:solidFill>
                  <a:schemeClr val="tx2"/>
                </a:solidFill>
                <a:latin typeface="Arial" panose="020B0604020202020204" pitchFamily="34" charset="0"/>
              </a:rPr>
              <a:t>0000  00000000    200.23.16.0/20 </a:t>
            </a:r>
          </a:p>
          <a:p>
            <a:pPr>
              <a:spcBef>
                <a:spcPct val="0"/>
              </a:spcBef>
              <a:buClrTx/>
              <a:buFontTx/>
              <a:buNone/>
            </a:pPr>
            <a:endParaRPr lang="en-US" altLang="zh-CN" sz="2000" dirty="0">
              <a:latin typeface="Arial" panose="020B0604020202020204" pitchFamily="34" charset="0"/>
            </a:endParaRPr>
          </a:p>
          <a:p>
            <a:pPr>
              <a:spcBef>
                <a:spcPct val="0"/>
              </a:spcBef>
              <a:buClrTx/>
              <a:buFontTx/>
              <a:buNone/>
            </a:pPr>
            <a:r>
              <a:rPr lang="en-US" altLang="zh-CN" sz="2000" dirty="0">
                <a:latin typeface="Arial" panose="020B0604020202020204" pitchFamily="34" charset="0"/>
              </a:rPr>
              <a:t>Organization 0    </a:t>
            </a:r>
            <a:r>
              <a:rPr lang="en-US" altLang="zh-CN" sz="2000" u="sng" dirty="0">
                <a:latin typeface="Arial" panose="020B0604020202020204" pitchFamily="34" charset="0"/>
              </a:rPr>
              <a:t>11001000  00010111  0001000</a:t>
            </a:r>
            <a:r>
              <a:rPr lang="en-US" altLang="zh-CN" sz="2000" dirty="0">
                <a:latin typeface="Arial" panose="020B0604020202020204" pitchFamily="34" charset="0"/>
              </a:rPr>
              <a:t>0  00000000    200.23.16.0/23 </a:t>
            </a:r>
          </a:p>
          <a:p>
            <a:pPr>
              <a:spcBef>
                <a:spcPct val="0"/>
              </a:spcBef>
              <a:buClrTx/>
              <a:buFontTx/>
              <a:buNone/>
            </a:pPr>
            <a:r>
              <a:rPr lang="en-US" altLang="zh-CN" sz="2000" dirty="0">
                <a:latin typeface="Arial" panose="020B0604020202020204" pitchFamily="34" charset="0"/>
              </a:rPr>
              <a:t>Organization 1    </a:t>
            </a:r>
            <a:r>
              <a:rPr lang="en-US" altLang="zh-CN" sz="2000" u="sng" dirty="0">
                <a:latin typeface="Arial" panose="020B0604020202020204" pitchFamily="34" charset="0"/>
              </a:rPr>
              <a:t>11001000  00010111  0001001</a:t>
            </a:r>
            <a:r>
              <a:rPr lang="en-US" altLang="zh-CN" sz="2000" dirty="0">
                <a:latin typeface="Arial" panose="020B0604020202020204" pitchFamily="34" charset="0"/>
              </a:rPr>
              <a:t>0  00000000    200.23.18.0/23 </a:t>
            </a:r>
          </a:p>
          <a:p>
            <a:pPr>
              <a:spcBef>
                <a:spcPct val="0"/>
              </a:spcBef>
              <a:buClrTx/>
              <a:buFontTx/>
              <a:buNone/>
            </a:pPr>
            <a:r>
              <a:rPr lang="en-US" altLang="zh-CN" sz="2000" dirty="0">
                <a:latin typeface="Arial" panose="020B0604020202020204" pitchFamily="34" charset="0"/>
              </a:rPr>
              <a:t>Organization 2    </a:t>
            </a:r>
            <a:r>
              <a:rPr lang="en-US" altLang="zh-CN" sz="2000" u="sng" dirty="0">
                <a:latin typeface="Arial" panose="020B0604020202020204" pitchFamily="34" charset="0"/>
              </a:rPr>
              <a:t>11001000  00010111  0001010</a:t>
            </a:r>
            <a:r>
              <a:rPr lang="en-US" altLang="zh-CN" sz="2000" dirty="0">
                <a:latin typeface="Arial" panose="020B0604020202020204" pitchFamily="34" charset="0"/>
              </a:rPr>
              <a:t>0  00000000    200.23.20.0/23 </a:t>
            </a:r>
          </a:p>
          <a:p>
            <a:pPr>
              <a:spcBef>
                <a:spcPct val="0"/>
              </a:spcBef>
              <a:buClrTx/>
              <a:buFontTx/>
              <a:buNone/>
            </a:pPr>
            <a:r>
              <a:rPr lang="en-US" altLang="zh-CN" sz="2000" dirty="0">
                <a:latin typeface="Arial" panose="020B0604020202020204" pitchFamily="34" charset="0"/>
              </a:rPr>
              <a:t>   ...                                          …..                                   ….                ….</a:t>
            </a:r>
          </a:p>
          <a:p>
            <a:pPr>
              <a:spcBef>
                <a:spcPct val="0"/>
              </a:spcBef>
              <a:buClrTx/>
              <a:buFontTx/>
              <a:buNone/>
            </a:pPr>
            <a:r>
              <a:rPr lang="en-US" altLang="zh-CN" sz="2000" dirty="0">
                <a:latin typeface="Arial" panose="020B0604020202020204" pitchFamily="34" charset="0"/>
              </a:rPr>
              <a:t>Organization 7    </a:t>
            </a:r>
            <a:r>
              <a:rPr lang="en-US" altLang="zh-CN" sz="2000" u="sng" dirty="0">
                <a:latin typeface="Arial" panose="020B0604020202020204" pitchFamily="34" charset="0"/>
              </a:rPr>
              <a:t>11001000  00010111  0001111</a:t>
            </a:r>
            <a:r>
              <a:rPr lang="en-US" altLang="zh-CN" sz="2000" dirty="0">
                <a:latin typeface="Arial" panose="020B0604020202020204" pitchFamily="34" charset="0"/>
              </a:rPr>
              <a:t>0  00000000    200.23.30.0/23</a:t>
            </a:r>
            <a:endParaRPr lang="en-US" altLang="zh-CN" sz="2800" dirty="0"/>
          </a:p>
          <a:p>
            <a:pPr>
              <a:spcBef>
                <a:spcPct val="0"/>
              </a:spcBef>
              <a:buClrTx/>
              <a:buFontTx/>
              <a:buNone/>
            </a:pPr>
            <a:endParaRPr lang="en-US" altLang="zh-CN" sz="2800" dirty="0"/>
          </a:p>
        </p:txBody>
      </p:sp>
    </p:spTree>
    <p:extLst>
      <p:ext uri="{BB962C8B-B14F-4D97-AF65-F5344CB8AC3E}">
        <p14:creationId xmlns:p14="http://schemas.microsoft.com/office/powerpoint/2010/main" val="7149945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idx="4294967295"/>
          </p:nvPr>
        </p:nvSpPr>
        <p:spPr>
          <a:xfrm>
            <a:off x="-1" y="575839"/>
            <a:ext cx="11983453" cy="1143000"/>
          </a:xfrm>
          <a:prstGeom prst="rect">
            <a:avLst/>
          </a:prstGeom>
        </p:spPr>
        <p:txBody>
          <a:bodyPr/>
          <a:lstStyle/>
          <a:p>
            <a:pPr algn="ctr"/>
            <a:r>
              <a:rPr lang="zh-CN" altLang="en-US" dirty="0"/>
              <a:t>关于</a:t>
            </a:r>
            <a:r>
              <a:rPr lang="en-US" altLang="zh-CN" dirty="0"/>
              <a:t>IP</a:t>
            </a:r>
            <a:r>
              <a:rPr lang="zh-CN" altLang="en-US" dirty="0"/>
              <a:t>地址及域名的获得</a:t>
            </a:r>
          </a:p>
        </p:txBody>
      </p:sp>
      <p:sp>
        <p:nvSpPr>
          <p:cNvPr id="94211" name="内容占位符 2"/>
          <p:cNvSpPr>
            <a:spLocks noGrp="1"/>
          </p:cNvSpPr>
          <p:nvPr>
            <p:ph idx="4294967295"/>
          </p:nvPr>
        </p:nvSpPr>
        <p:spPr>
          <a:xfrm>
            <a:off x="1155032" y="1455821"/>
            <a:ext cx="10363200" cy="4078705"/>
          </a:xfrm>
          <a:prstGeom prst="rect">
            <a:avLst/>
          </a:prstGeom>
        </p:spPr>
        <p:txBody>
          <a:bodyPr/>
          <a:lstStyle/>
          <a:p>
            <a:pPr>
              <a:lnSpc>
                <a:spcPct val="120000"/>
              </a:lnSpc>
            </a:pPr>
            <a:r>
              <a:rPr lang="en-US" altLang="zh-CN" b="1" dirty="0"/>
              <a:t>ISP</a:t>
            </a:r>
            <a:r>
              <a:rPr lang="zh-CN" altLang="en-US" b="1" dirty="0"/>
              <a:t>获得地址块的方法</a:t>
            </a:r>
            <a:r>
              <a:rPr lang="en-US" altLang="zh-CN" b="1" dirty="0"/>
              <a:t>——</a:t>
            </a:r>
            <a:r>
              <a:rPr lang="zh-CN" altLang="en-US" b="1" dirty="0"/>
              <a:t>从</a:t>
            </a:r>
            <a:r>
              <a:rPr lang="en-US" altLang="zh-CN" b="1" dirty="0"/>
              <a:t>ICANN</a:t>
            </a:r>
            <a:r>
              <a:rPr lang="zh-CN" altLang="en-US" b="1" dirty="0"/>
              <a:t>获取</a:t>
            </a:r>
            <a:endParaRPr lang="en-US" altLang="zh-CN" b="1" dirty="0"/>
          </a:p>
          <a:p>
            <a:pPr>
              <a:lnSpc>
                <a:spcPct val="120000"/>
              </a:lnSpc>
              <a:buFont typeface="Wingdings" pitchFamily="2" charset="2"/>
              <a:buNone/>
            </a:pPr>
            <a:r>
              <a:rPr lang="en-US" altLang="zh-CN" b="1" dirty="0">
                <a:solidFill>
                  <a:srgbClr val="000099"/>
                </a:solidFill>
                <a:ea typeface="ＭＳ Ｐゴシック" pitchFamily="34" charset="-128"/>
              </a:rPr>
              <a:t>ICANN</a:t>
            </a:r>
            <a:r>
              <a:rPr lang="zh-CN" altLang="en-US" b="1" dirty="0">
                <a:solidFill>
                  <a:srgbClr val="000099"/>
                </a:solidFill>
                <a:ea typeface="ＭＳ Ｐゴシック" pitchFamily="34" charset="-128"/>
              </a:rPr>
              <a:t>（</a:t>
            </a:r>
            <a:r>
              <a:rPr lang="en-US" altLang="zh-CN" b="1" dirty="0">
                <a:solidFill>
                  <a:srgbClr val="000099"/>
                </a:solidFill>
                <a:ea typeface="ＭＳ Ｐゴシック" pitchFamily="34" charset="-128"/>
              </a:rPr>
              <a:t>I</a:t>
            </a:r>
            <a:r>
              <a:rPr lang="en-US" altLang="zh-CN" dirty="0">
                <a:ea typeface="ＭＳ Ｐゴシック" pitchFamily="34" charset="-128"/>
              </a:rPr>
              <a:t>nternet </a:t>
            </a:r>
            <a:r>
              <a:rPr lang="en-US" altLang="zh-CN" dirty="0">
                <a:solidFill>
                  <a:srgbClr val="000099"/>
                </a:solidFill>
                <a:ea typeface="ＭＳ Ｐゴシック" pitchFamily="34" charset="-128"/>
              </a:rPr>
              <a:t>C</a:t>
            </a:r>
            <a:r>
              <a:rPr lang="en-US" altLang="zh-CN" dirty="0">
                <a:ea typeface="ＭＳ Ｐゴシック" pitchFamily="34" charset="-128"/>
              </a:rPr>
              <a:t>orporation for </a:t>
            </a:r>
            <a:r>
              <a:rPr lang="en-US" altLang="zh-CN" dirty="0">
                <a:solidFill>
                  <a:srgbClr val="000099"/>
                </a:solidFill>
                <a:ea typeface="ＭＳ Ｐゴシック" pitchFamily="34" charset="-128"/>
              </a:rPr>
              <a:t>A</a:t>
            </a:r>
            <a:r>
              <a:rPr lang="en-US" altLang="zh-CN" dirty="0">
                <a:ea typeface="ＭＳ Ｐゴシック" pitchFamily="34" charset="-128"/>
              </a:rPr>
              <a:t>ssigned </a:t>
            </a:r>
            <a:r>
              <a:rPr lang="en-US" altLang="zh-CN" dirty="0">
                <a:solidFill>
                  <a:srgbClr val="000099"/>
                </a:solidFill>
                <a:ea typeface="ＭＳ Ｐゴシック" pitchFamily="34" charset="-128"/>
              </a:rPr>
              <a:t>N</a:t>
            </a:r>
            <a:r>
              <a:rPr lang="en-US" altLang="zh-CN" dirty="0">
                <a:ea typeface="ＭＳ Ｐゴシック" pitchFamily="34" charset="-128"/>
              </a:rPr>
              <a:t>ames and </a:t>
            </a:r>
            <a:r>
              <a:rPr lang="en-US" altLang="zh-CN" dirty="0">
                <a:solidFill>
                  <a:srgbClr val="000099"/>
                </a:solidFill>
                <a:ea typeface="ＭＳ Ｐゴシック" pitchFamily="34" charset="-128"/>
              </a:rPr>
              <a:t>N</a:t>
            </a:r>
            <a:r>
              <a:rPr lang="en-US" altLang="zh-CN" dirty="0">
                <a:ea typeface="ＭＳ Ｐゴシック" pitchFamily="34" charset="-128"/>
              </a:rPr>
              <a:t>umbers</a:t>
            </a:r>
            <a:r>
              <a:rPr lang="zh-CN" altLang="en-US" dirty="0">
                <a:ea typeface="ＭＳ Ｐゴシック" pitchFamily="34" charset="-128"/>
              </a:rPr>
              <a:t>）</a:t>
            </a:r>
            <a:r>
              <a:rPr lang="en-US" altLang="zh-CN" dirty="0">
                <a:ea typeface="ＭＳ Ｐゴシック" pitchFamily="34" charset="-128"/>
              </a:rPr>
              <a:t> http://www.icann.org/</a:t>
            </a:r>
          </a:p>
          <a:p>
            <a:pPr lvl="1">
              <a:lnSpc>
                <a:spcPct val="120000"/>
              </a:lnSpc>
              <a:buFont typeface="Wingdings" pitchFamily="2" charset="2"/>
              <a:buChar char="§"/>
            </a:pPr>
            <a:r>
              <a:rPr lang="zh-CN" altLang="en-US" sz="2800" dirty="0">
                <a:latin typeface="+mn-ea"/>
              </a:rPr>
              <a:t>分配</a:t>
            </a:r>
            <a:r>
              <a:rPr lang="en-US" altLang="zh-CN" sz="2800" dirty="0">
                <a:latin typeface="+mn-ea"/>
              </a:rPr>
              <a:t>IP</a:t>
            </a:r>
            <a:r>
              <a:rPr lang="zh-CN" altLang="en-US" sz="2800" dirty="0">
                <a:latin typeface="+mn-ea"/>
              </a:rPr>
              <a:t>地址</a:t>
            </a:r>
            <a:endParaRPr lang="en-US" altLang="zh-CN" sz="2800" dirty="0">
              <a:latin typeface="+mn-ea"/>
            </a:endParaRPr>
          </a:p>
          <a:p>
            <a:pPr lvl="1">
              <a:lnSpc>
                <a:spcPct val="120000"/>
              </a:lnSpc>
              <a:buFont typeface="Wingdings" pitchFamily="2" charset="2"/>
              <a:buChar char="§"/>
            </a:pPr>
            <a:r>
              <a:rPr lang="zh-CN" altLang="en-US" sz="2800" dirty="0">
                <a:latin typeface="+mn-ea"/>
              </a:rPr>
              <a:t>管理</a:t>
            </a:r>
            <a:r>
              <a:rPr lang="en-US" altLang="zh-CN" sz="2800" dirty="0">
                <a:latin typeface="+mn-ea"/>
              </a:rPr>
              <a:t>DNS</a:t>
            </a:r>
          </a:p>
          <a:p>
            <a:pPr lvl="1">
              <a:lnSpc>
                <a:spcPct val="120000"/>
              </a:lnSpc>
              <a:buFont typeface="Wingdings" pitchFamily="2" charset="2"/>
              <a:buChar char="§"/>
            </a:pPr>
            <a:r>
              <a:rPr lang="zh-CN" altLang="en-US" sz="2800" dirty="0">
                <a:latin typeface="+mn-ea"/>
              </a:rPr>
              <a:t>分配域名，解决纠纷</a:t>
            </a:r>
            <a:endParaRPr lang="zh-CN" altLang="en-US" b="1" dirty="0"/>
          </a:p>
        </p:txBody>
      </p:sp>
    </p:spTree>
    <p:extLst>
      <p:ext uri="{BB962C8B-B14F-4D97-AF65-F5344CB8AC3E}">
        <p14:creationId xmlns:p14="http://schemas.microsoft.com/office/powerpoint/2010/main" val="9226380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889728" y="531993"/>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ICANN</a:t>
            </a:r>
            <a:endParaRPr lang="zh-CN" altLang="en-US" dirty="0"/>
          </a:p>
        </p:txBody>
      </p:sp>
      <p:sp>
        <p:nvSpPr>
          <p:cNvPr id="3" name="内容占位符 2"/>
          <p:cNvSpPr txBox="1">
            <a:spLocks/>
          </p:cNvSpPr>
          <p:nvPr/>
        </p:nvSpPr>
        <p:spPr>
          <a:xfrm>
            <a:off x="867238" y="1489677"/>
            <a:ext cx="10568550" cy="4691203"/>
          </a:xfrm>
          <a:prstGeom prst="rect">
            <a:avLst/>
          </a:prstGeom>
          <a:solidFill>
            <a:schemeClr val="accent4">
              <a:lumMod val="40000"/>
              <a:lumOff val="6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dirty="0"/>
              <a:t>ICANN</a:t>
            </a:r>
            <a:r>
              <a:rPr lang="zh-CN" altLang="en-US" dirty="0"/>
              <a:t>（</a:t>
            </a:r>
            <a:r>
              <a:rPr lang="en-US" altLang="zh-CN" dirty="0">
                <a:solidFill>
                  <a:srgbClr val="000099"/>
                </a:solidFill>
                <a:ea typeface="ＭＳ Ｐゴシック" pitchFamily="34" charset="-128"/>
              </a:rPr>
              <a:t> I</a:t>
            </a:r>
            <a:r>
              <a:rPr lang="en-US" altLang="zh-CN" dirty="0">
                <a:ea typeface="ＭＳ Ｐゴシック" pitchFamily="34" charset="-128"/>
              </a:rPr>
              <a:t>nternet </a:t>
            </a:r>
            <a:r>
              <a:rPr lang="en-US" altLang="zh-CN" dirty="0">
                <a:solidFill>
                  <a:srgbClr val="000099"/>
                </a:solidFill>
                <a:ea typeface="ＭＳ Ｐゴシック" pitchFamily="34" charset="-128"/>
              </a:rPr>
              <a:t>C</a:t>
            </a:r>
            <a:r>
              <a:rPr lang="en-US" altLang="zh-CN" dirty="0">
                <a:ea typeface="ＭＳ Ｐゴシック" pitchFamily="34" charset="-128"/>
              </a:rPr>
              <a:t>orporation for </a:t>
            </a:r>
            <a:r>
              <a:rPr lang="en-US" altLang="zh-CN" dirty="0">
                <a:solidFill>
                  <a:srgbClr val="000099"/>
                </a:solidFill>
                <a:ea typeface="ＭＳ Ｐゴシック" pitchFamily="34" charset="-128"/>
              </a:rPr>
              <a:t>A</a:t>
            </a:r>
            <a:r>
              <a:rPr lang="en-US" altLang="zh-CN" dirty="0">
                <a:ea typeface="ＭＳ Ｐゴシック" pitchFamily="34" charset="-128"/>
              </a:rPr>
              <a:t>ssigned </a:t>
            </a:r>
            <a:r>
              <a:rPr lang="en-US" altLang="zh-CN" dirty="0">
                <a:solidFill>
                  <a:srgbClr val="000099"/>
                </a:solidFill>
                <a:ea typeface="ＭＳ Ｐゴシック" pitchFamily="34" charset="-128"/>
              </a:rPr>
              <a:t>N</a:t>
            </a:r>
            <a:r>
              <a:rPr lang="en-US" altLang="zh-CN" dirty="0">
                <a:ea typeface="ＭＳ Ｐゴシック" pitchFamily="34" charset="-128"/>
              </a:rPr>
              <a:t>ames and </a:t>
            </a:r>
            <a:r>
              <a:rPr lang="en-US" altLang="zh-CN" dirty="0">
                <a:solidFill>
                  <a:srgbClr val="000099"/>
                </a:solidFill>
                <a:ea typeface="ＭＳ Ｐゴシック" pitchFamily="34" charset="-128"/>
              </a:rPr>
              <a:t>N</a:t>
            </a:r>
            <a:r>
              <a:rPr lang="en-US" altLang="zh-CN" dirty="0">
                <a:ea typeface="ＭＳ Ｐゴシック" pitchFamily="34" charset="-128"/>
              </a:rPr>
              <a:t>umbers </a:t>
            </a:r>
            <a:r>
              <a:rPr lang="zh-CN" altLang="en-US" dirty="0">
                <a:ea typeface="ＭＳ Ｐゴシック" pitchFamily="34" charset="-128"/>
              </a:rPr>
              <a:t>，</a:t>
            </a:r>
            <a:r>
              <a:rPr lang="zh-CN" altLang="en-US" dirty="0"/>
              <a:t>互联网名称与数字地址分配机构）是一个非营利性的国际组织，成立于</a:t>
            </a:r>
            <a:r>
              <a:rPr lang="en-US" altLang="zh-CN" dirty="0"/>
              <a:t>1998</a:t>
            </a:r>
            <a:r>
              <a:rPr lang="zh-CN" altLang="en-US" dirty="0"/>
              <a:t>年</a:t>
            </a:r>
            <a:r>
              <a:rPr lang="en-US" altLang="zh-CN" dirty="0"/>
              <a:t>10</a:t>
            </a:r>
            <a:r>
              <a:rPr lang="zh-CN" altLang="en-US" dirty="0"/>
              <a:t>月，是一个集合了全球网络界商业、技术及学术各领域专家的非营利性国际组织，负责互联网协议（</a:t>
            </a:r>
            <a:r>
              <a:rPr lang="en-US" altLang="zh-CN" dirty="0"/>
              <a:t>IP</a:t>
            </a:r>
            <a:r>
              <a:rPr lang="zh-CN" altLang="en-US" dirty="0"/>
              <a:t>）地址的空间分配、协议标识符的指派、通用顶级域名（</a:t>
            </a:r>
            <a:r>
              <a:rPr lang="en-US" altLang="zh-CN" dirty="0" err="1"/>
              <a:t>gTLD</a:t>
            </a:r>
            <a:r>
              <a:rPr lang="zh-CN" altLang="en-US" dirty="0"/>
              <a:t>）以及国家和地区顶级域名（</a:t>
            </a:r>
            <a:r>
              <a:rPr lang="en-US" altLang="zh-CN" dirty="0" err="1"/>
              <a:t>ccTLD</a:t>
            </a:r>
            <a:r>
              <a:rPr lang="zh-CN" altLang="en-US" dirty="0"/>
              <a:t>）系统的管理、以及根服务器系统的管理。这些服务最初是在美国政府合同下由互联网号码分配当局（</a:t>
            </a:r>
            <a:r>
              <a:rPr lang="en-US" altLang="zh-CN" dirty="0"/>
              <a:t>Internet Assigned Numbers Authority</a:t>
            </a:r>
            <a:r>
              <a:rPr lang="zh-CN" altLang="en-US" dirty="0"/>
              <a:t>，</a:t>
            </a:r>
            <a:r>
              <a:rPr lang="en-US" altLang="zh-CN" dirty="0"/>
              <a:t>IANA</a:t>
            </a:r>
            <a:r>
              <a:rPr lang="zh-CN" altLang="en-US" dirty="0"/>
              <a:t>）以及其它一些组织提供。现在，</a:t>
            </a:r>
            <a:r>
              <a:rPr lang="en-US" altLang="zh-CN" dirty="0"/>
              <a:t>ICANN</a:t>
            </a:r>
            <a:r>
              <a:rPr lang="zh-CN" altLang="en-US" dirty="0"/>
              <a:t>行使</a:t>
            </a:r>
            <a:r>
              <a:rPr lang="en-US" altLang="zh-CN" dirty="0"/>
              <a:t>IANA</a:t>
            </a:r>
            <a:r>
              <a:rPr lang="zh-CN" altLang="en-US" dirty="0"/>
              <a:t>的职能。</a:t>
            </a:r>
          </a:p>
        </p:txBody>
      </p:sp>
    </p:spTree>
    <p:extLst>
      <p:ext uri="{BB962C8B-B14F-4D97-AF65-F5344CB8AC3E}">
        <p14:creationId xmlns:p14="http://schemas.microsoft.com/office/powerpoint/2010/main" val="35698226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idx="4294967295"/>
          </p:nvPr>
        </p:nvSpPr>
        <p:spPr>
          <a:xfrm>
            <a:off x="1993900" y="427741"/>
            <a:ext cx="7726362" cy="1143000"/>
          </a:xfrm>
          <a:prstGeom prst="rect">
            <a:avLst/>
          </a:prstGeom>
        </p:spPr>
        <p:txBody>
          <a:bodyPr/>
          <a:lstStyle/>
          <a:p>
            <a:pPr algn="ctr"/>
            <a:r>
              <a:rPr lang="en-US" altLang="zh-CN" dirty="0"/>
              <a:t>NIC</a:t>
            </a:r>
            <a:endParaRPr lang="zh-CN" altLang="en-US" dirty="0"/>
          </a:p>
        </p:txBody>
      </p:sp>
      <p:sp>
        <p:nvSpPr>
          <p:cNvPr id="3" name="内容占位符 2"/>
          <p:cNvSpPr>
            <a:spLocks noGrp="1"/>
          </p:cNvSpPr>
          <p:nvPr>
            <p:ph idx="4294967295"/>
          </p:nvPr>
        </p:nvSpPr>
        <p:spPr>
          <a:xfrm>
            <a:off x="219920" y="1235075"/>
            <a:ext cx="11659565" cy="4425950"/>
          </a:xfrm>
          <a:prstGeom prst="rect">
            <a:avLst/>
          </a:prstGeom>
        </p:spPr>
        <p:txBody>
          <a:bodyPr/>
          <a:lstStyle/>
          <a:p>
            <a:pPr>
              <a:lnSpc>
                <a:spcPct val="120000"/>
              </a:lnSpc>
              <a:defRPr/>
            </a:pPr>
            <a:r>
              <a:rPr lang="zh-CN" altLang="en-US" sz="2400" dirty="0">
                <a:latin typeface="+mn-ea"/>
              </a:rPr>
              <a:t>所有的</a:t>
            </a:r>
            <a:r>
              <a:rPr lang="en-US" altLang="zh-CN" sz="2400" dirty="0">
                <a:latin typeface="+mn-ea"/>
              </a:rPr>
              <a:t>IP</a:t>
            </a:r>
            <a:r>
              <a:rPr lang="zh-CN" altLang="en-US" sz="2400" dirty="0">
                <a:latin typeface="+mn-ea"/>
              </a:rPr>
              <a:t>地址都由</a:t>
            </a:r>
            <a:r>
              <a:rPr lang="en-US" altLang="zh-CN" sz="2400" dirty="0">
                <a:latin typeface="+mn-ea"/>
              </a:rPr>
              <a:t>ICANN</a:t>
            </a:r>
            <a:r>
              <a:rPr lang="zh-CN" altLang="en-US" sz="2400" dirty="0">
                <a:latin typeface="+mn-ea"/>
              </a:rPr>
              <a:t>规划，然后主要由国际组织</a:t>
            </a:r>
            <a:r>
              <a:rPr lang="en-US" altLang="zh-CN" sz="2400" dirty="0">
                <a:latin typeface="+mn-ea"/>
              </a:rPr>
              <a:t>NIC</a:t>
            </a:r>
            <a:r>
              <a:rPr lang="zh-CN" altLang="en-US" sz="2400" dirty="0">
                <a:latin typeface="+mn-ea"/>
              </a:rPr>
              <a:t>（</a:t>
            </a:r>
            <a:r>
              <a:rPr lang="en-US" altLang="zh-CN" sz="2400" dirty="0">
                <a:latin typeface="+mn-ea"/>
              </a:rPr>
              <a:t>Network Information Center</a:t>
            </a:r>
            <a:r>
              <a:rPr lang="zh-CN" altLang="en-US" sz="2400" dirty="0">
                <a:latin typeface="+mn-ea"/>
              </a:rPr>
              <a:t>）具体负责统一分配。</a:t>
            </a:r>
            <a:endParaRPr lang="en-US" altLang="zh-CN" sz="2400" dirty="0">
              <a:latin typeface="+mn-ea"/>
            </a:endParaRPr>
          </a:p>
          <a:p>
            <a:pPr>
              <a:lnSpc>
                <a:spcPct val="120000"/>
              </a:lnSpc>
              <a:defRPr/>
            </a:pPr>
            <a:r>
              <a:rPr lang="zh-CN" altLang="en-US" sz="2400" dirty="0">
                <a:latin typeface="+mn-ea"/>
              </a:rPr>
              <a:t>目前全世界共有五个这样的网络信息中心：</a:t>
            </a:r>
            <a:endParaRPr lang="en-US" altLang="zh-CN" sz="2400" dirty="0">
              <a:latin typeface="+mn-ea"/>
            </a:endParaRPr>
          </a:p>
          <a:p>
            <a:pPr>
              <a:lnSpc>
                <a:spcPct val="120000"/>
              </a:lnSpc>
              <a:defRPr/>
            </a:pPr>
            <a:endParaRPr lang="en-US" altLang="zh-CN" sz="2400" dirty="0">
              <a:latin typeface="+mn-ea"/>
            </a:endParaRPr>
          </a:p>
          <a:p>
            <a:pPr>
              <a:lnSpc>
                <a:spcPct val="120000"/>
              </a:lnSpc>
              <a:defRPr/>
            </a:pPr>
            <a:endParaRPr lang="en-US" altLang="zh-CN" sz="2400" dirty="0">
              <a:latin typeface="+mn-ea"/>
            </a:endParaRPr>
          </a:p>
          <a:p>
            <a:pPr>
              <a:lnSpc>
                <a:spcPct val="120000"/>
              </a:lnSpc>
              <a:defRPr/>
            </a:pPr>
            <a:endParaRPr lang="en-US" altLang="zh-CN" sz="2400" dirty="0">
              <a:latin typeface="+mn-ea"/>
            </a:endParaRPr>
          </a:p>
          <a:p>
            <a:pPr>
              <a:lnSpc>
                <a:spcPct val="120000"/>
              </a:lnSpc>
              <a:defRPr/>
            </a:pPr>
            <a:endParaRPr lang="en-US" altLang="zh-CN" sz="2400" dirty="0">
              <a:latin typeface="+mn-ea"/>
            </a:endParaRPr>
          </a:p>
          <a:p>
            <a:pPr>
              <a:lnSpc>
                <a:spcPct val="120000"/>
              </a:lnSpc>
              <a:defRPr/>
            </a:pPr>
            <a:endParaRPr lang="en-US" altLang="zh-CN" sz="2400" dirty="0">
              <a:latin typeface="+mn-ea"/>
            </a:endParaRPr>
          </a:p>
          <a:p>
            <a:pPr marL="457200" indent="-457200">
              <a:lnSpc>
                <a:spcPct val="120000"/>
              </a:lnSpc>
              <a:tabLst>
                <a:tab pos="177800" algn="l"/>
              </a:tabLst>
              <a:defRPr/>
            </a:pPr>
            <a:r>
              <a:rPr lang="zh-CN" altLang="en-US" sz="2400" dirty="0">
                <a:latin typeface="+mn-ea"/>
              </a:rPr>
              <a:t>我国申请</a:t>
            </a:r>
            <a:r>
              <a:rPr lang="en-US" altLang="zh-CN" sz="2400" dirty="0">
                <a:latin typeface="+mn-ea"/>
              </a:rPr>
              <a:t>IP</a:t>
            </a:r>
            <a:r>
              <a:rPr lang="zh-CN" altLang="en-US" sz="2400" dirty="0">
                <a:latin typeface="+mn-ea"/>
              </a:rPr>
              <a:t>地址要通过</a:t>
            </a:r>
            <a:r>
              <a:rPr lang="en-US" altLang="zh-CN" sz="2400" dirty="0">
                <a:latin typeface="+mn-ea"/>
              </a:rPr>
              <a:t>APNIC</a:t>
            </a:r>
            <a:r>
              <a:rPr lang="zh-CN" altLang="en-US" sz="2400" dirty="0">
                <a:latin typeface="+mn-ea"/>
              </a:rPr>
              <a:t>，</a:t>
            </a:r>
            <a:r>
              <a:rPr lang="en-US" altLang="zh-CN" sz="2400" dirty="0">
                <a:latin typeface="+mn-ea"/>
              </a:rPr>
              <a:t>APNIC</a:t>
            </a:r>
            <a:r>
              <a:rPr lang="zh-CN" altLang="en-US" sz="2400" dirty="0">
                <a:latin typeface="+mn-ea"/>
              </a:rPr>
              <a:t>的总部设在日本东京大学。申请时要考虑申请哪一类的</a:t>
            </a:r>
            <a:r>
              <a:rPr lang="en-US" altLang="zh-CN" sz="2400" dirty="0">
                <a:latin typeface="+mn-ea"/>
              </a:rPr>
              <a:t>IP</a:t>
            </a:r>
            <a:r>
              <a:rPr lang="zh-CN" altLang="en-US" sz="2400" dirty="0">
                <a:latin typeface="+mn-ea"/>
              </a:rPr>
              <a:t>地址，然后向国内的代理机构提出。</a:t>
            </a:r>
          </a:p>
        </p:txBody>
      </p:sp>
      <p:pic>
        <p:nvPicPr>
          <p:cNvPr id="14029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757" y="2659145"/>
            <a:ext cx="5196611" cy="310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4" name="内容占位符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7619" y="2659145"/>
            <a:ext cx="4422533" cy="280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5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7">
            <a:extLst>
              <a:ext uri="{FF2B5EF4-FFF2-40B4-BE49-F238E27FC236}">
                <a16:creationId xmlns:a16="http://schemas.microsoft.com/office/drawing/2014/main" id="{12E8DC27-D442-479D-B970-1D72706309E0}"/>
              </a:ext>
            </a:extLst>
          </p:cNvPr>
          <p:cNvSpPr txBox="1">
            <a:spLocks noChangeArrowheads="1"/>
          </p:cNvSpPr>
          <p:nvPr/>
        </p:nvSpPr>
        <p:spPr bwMode="auto">
          <a:xfrm>
            <a:off x="0" y="539378"/>
            <a:ext cx="12192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4400" dirty="0">
                <a:latin typeface="+mn-ea"/>
                <a:ea typeface="+mn-ea"/>
              </a:rPr>
              <a:t>控制平面：传统方式</a:t>
            </a:r>
            <a:endParaRPr lang="en-US" sz="4400" dirty="0">
              <a:latin typeface="+mn-ea"/>
              <a:ea typeface="+mn-ea"/>
            </a:endParaRPr>
          </a:p>
        </p:txBody>
      </p:sp>
      <p:sp>
        <p:nvSpPr>
          <p:cNvPr id="414" name="TextBox 257"/>
          <p:cNvSpPr txBox="1">
            <a:spLocks noChangeArrowheads="1"/>
          </p:cNvSpPr>
          <p:nvPr/>
        </p:nvSpPr>
        <p:spPr bwMode="auto">
          <a:xfrm>
            <a:off x="804552" y="1521492"/>
            <a:ext cx="10596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marR="0" lvl="0"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2400" b="0" i="0" u="none" strike="noStrike" kern="0" cap="none" spc="0" normalizeH="0" baseline="0" noProof="0" dirty="0">
                <a:ln>
                  <a:noFill/>
                </a:ln>
                <a:solidFill>
                  <a:srgbClr val="000000"/>
                </a:solidFill>
                <a:effectLst/>
                <a:uLnTx/>
                <a:uFillTx/>
                <a:latin typeface="+mn-ea"/>
                <a:ea typeface="+mn-ea"/>
              </a:rPr>
              <a:t>每个路由器都有单独的路由算法组件，路由器之间通过交互来实现控制平面</a:t>
            </a:r>
            <a:endParaRPr kumimoji="0" lang="en-US" altLang="zh-CN" sz="2400" b="0" i="0" u="none" strike="noStrike" kern="0" cap="none" spc="0" normalizeH="0" baseline="0" noProof="0" dirty="0">
              <a:ln>
                <a:noFill/>
              </a:ln>
              <a:solidFill>
                <a:srgbClr val="000000"/>
              </a:solidFill>
              <a:effectLst/>
              <a:uLnTx/>
              <a:uFillTx/>
              <a:latin typeface="+mn-ea"/>
              <a:ea typeface="+mn-ea"/>
            </a:endParaRPr>
          </a:p>
        </p:txBody>
      </p:sp>
      <p:grpSp>
        <p:nvGrpSpPr>
          <p:cNvPr id="471" name="组合 470"/>
          <p:cNvGrpSpPr/>
          <p:nvPr/>
        </p:nvGrpSpPr>
        <p:grpSpPr>
          <a:xfrm>
            <a:off x="1896442" y="2400024"/>
            <a:ext cx="7735888" cy="4046538"/>
            <a:chOff x="196850" y="2330450"/>
            <a:chExt cx="7735888" cy="4046538"/>
          </a:xfrm>
        </p:grpSpPr>
        <p:sp>
          <p:nvSpPr>
            <p:cNvPr id="237" name="Freeform 2"/>
            <p:cNvSpPr>
              <a:spLocks/>
            </p:cNvSpPr>
            <p:nvPr/>
          </p:nvSpPr>
          <p:spPr bwMode="auto">
            <a:xfrm>
              <a:off x="2592388" y="5437188"/>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zh-CN" altLang="en-US">
                <a:solidFill>
                  <a:srgbClr val="000000"/>
                </a:solidFill>
                <a:ea typeface="ＭＳ Ｐゴシック" panose="020B0600070205080204" pitchFamily="34" charset="-128"/>
              </a:endParaRPr>
            </a:p>
          </p:txBody>
        </p:sp>
        <p:cxnSp>
          <p:nvCxnSpPr>
            <p:cNvPr id="238" name="Straight Connector 147"/>
            <p:cNvCxnSpPr/>
            <p:nvPr/>
          </p:nvCxnSpPr>
          <p:spPr>
            <a:xfrm flipV="1">
              <a:off x="3222625" y="5589588"/>
              <a:ext cx="1316038" cy="131762"/>
            </a:xfrm>
            <a:prstGeom prst="line">
              <a:avLst/>
            </a:prstGeom>
            <a:noFill/>
            <a:ln w="12700" cap="flat" cmpd="sng" algn="ctr">
              <a:solidFill>
                <a:srgbClr val="000000"/>
              </a:solidFill>
              <a:prstDash val="solid"/>
            </a:ln>
            <a:effectLst/>
          </p:spPr>
        </p:cxnSp>
        <p:cxnSp>
          <p:nvCxnSpPr>
            <p:cNvPr id="239" name="Straight Connector 149"/>
            <p:cNvCxnSpPr/>
            <p:nvPr/>
          </p:nvCxnSpPr>
          <p:spPr>
            <a:xfrm>
              <a:off x="3111500" y="5775325"/>
              <a:ext cx="2259013" cy="300038"/>
            </a:xfrm>
            <a:prstGeom prst="line">
              <a:avLst/>
            </a:prstGeom>
            <a:noFill/>
            <a:ln w="12700" cap="flat" cmpd="sng" algn="ctr">
              <a:solidFill>
                <a:srgbClr val="000000"/>
              </a:solidFill>
              <a:prstDash val="solid"/>
            </a:ln>
            <a:effectLst/>
          </p:spPr>
        </p:cxnSp>
        <p:cxnSp>
          <p:nvCxnSpPr>
            <p:cNvPr id="240" name="Straight Connector 152"/>
            <p:cNvCxnSpPr/>
            <p:nvPr/>
          </p:nvCxnSpPr>
          <p:spPr>
            <a:xfrm>
              <a:off x="3124200" y="5881688"/>
              <a:ext cx="714375" cy="274637"/>
            </a:xfrm>
            <a:prstGeom prst="line">
              <a:avLst/>
            </a:prstGeom>
            <a:noFill/>
            <a:ln w="12700" cap="flat" cmpd="sng" algn="ctr">
              <a:solidFill>
                <a:srgbClr val="000000"/>
              </a:solidFill>
              <a:prstDash val="solid"/>
            </a:ln>
            <a:effectLst/>
          </p:spPr>
        </p:cxnSp>
        <p:cxnSp>
          <p:nvCxnSpPr>
            <p:cNvPr id="241" name="Straight Connector 156"/>
            <p:cNvCxnSpPr/>
            <p:nvPr/>
          </p:nvCxnSpPr>
          <p:spPr>
            <a:xfrm flipV="1">
              <a:off x="4141788" y="6075363"/>
              <a:ext cx="1247775" cy="80962"/>
            </a:xfrm>
            <a:prstGeom prst="line">
              <a:avLst/>
            </a:prstGeom>
            <a:noFill/>
            <a:ln w="12700" cap="flat" cmpd="sng" algn="ctr">
              <a:solidFill>
                <a:srgbClr val="000000"/>
              </a:solidFill>
              <a:prstDash val="solid"/>
            </a:ln>
            <a:effectLst/>
          </p:spPr>
        </p:cxnSp>
        <p:cxnSp>
          <p:nvCxnSpPr>
            <p:cNvPr id="242" name="Straight Connector 158"/>
            <p:cNvCxnSpPr/>
            <p:nvPr/>
          </p:nvCxnSpPr>
          <p:spPr>
            <a:xfrm>
              <a:off x="4802188" y="5621338"/>
              <a:ext cx="1057275" cy="123825"/>
            </a:xfrm>
            <a:prstGeom prst="line">
              <a:avLst/>
            </a:prstGeom>
            <a:noFill/>
            <a:ln w="12700" cap="flat" cmpd="sng" algn="ctr">
              <a:solidFill>
                <a:srgbClr val="000000"/>
              </a:solidFill>
              <a:prstDash val="solid"/>
            </a:ln>
            <a:effectLst/>
          </p:spPr>
        </p:cxnSp>
        <p:cxnSp>
          <p:nvCxnSpPr>
            <p:cNvPr id="243" name="Straight Connector 160"/>
            <p:cNvCxnSpPr/>
            <p:nvPr/>
          </p:nvCxnSpPr>
          <p:spPr>
            <a:xfrm flipV="1">
              <a:off x="4086225" y="5775325"/>
              <a:ext cx="1790700" cy="300038"/>
            </a:xfrm>
            <a:prstGeom prst="line">
              <a:avLst/>
            </a:prstGeom>
            <a:noFill/>
            <a:ln w="12700" cap="flat" cmpd="sng" algn="ctr">
              <a:solidFill>
                <a:srgbClr val="000000"/>
              </a:solidFill>
              <a:prstDash val="solid"/>
            </a:ln>
            <a:effectLst/>
          </p:spPr>
        </p:cxnSp>
        <p:cxnSp>
          <p:nvCxnSpPr>
            <p:cNvPr id="244" name="Straight Connector 162"/>
            <p:cNvCxnSpPr/>
            <p:nvPr/>
          </p:nvCxnSpPr>
          <p:spPr>
            <a:xfrm flipV="1">
              <a:off x="5413375" y="5803900"/>
              <a:ext cx="588963" cy="271463"/>
            </a:xfrm>
            <a:prstGeom prst="line">
              <a:avLst/>
            </a:prstGeom>
            <a:noFill/>
            <a:ln w="12700" cap="flat" cmpd="sng" algn="ctr">
              <a:solidFill>
                <a:srgbClr val="000000"/>
              </a:solidFill>
              <a:prstDash val="solid"/>
            </a:ln>
            <a:effectLst/>
          </p:spPr>
        </p:cxnSp>
        <p:cxnSp>
          <p:nvCxnSpPr>
            <p:cNvPr id="245" name="Straight Connector 164"/>
            <p:cNvCxnSpPr/>
            <p:nvPr/>
          </p:nvCxnSpPr>
          <p:spPr>
            <a:xfrm>
              <a:off x="4556125" y="5589588"/>
              <a:ext cx="814388" cy="400050"/>
            </a:xfrm>
            <a:prstGeom prst="line">
              <a:avLst/>
            </a:prstGeom>
            <a:noFill/>
            <a:ln w="12700" cap="flat" cmpd="sng" algn="ctr">
              <a:solidFill>
                <a:srgbClr val="000000"/>
              </a:solidFill>
              <a:prstDash val="solid"/>
            </a:ln>
            <a:effectLst/>
          </p:spPr>
        </p:cxnSp>
        <p:grpSp>
          <p:nvGrpSpPr>
            <p:cNvPr id="246" name="Group 7"/>
            <p:cNvGrpSpPr>
              <a:grpSpLocks/>
            </p:cNvGrpSpPr>
            <p:nvPr/>
          </p:nvGrpSpPr>
          <p:grpSpPr bwMode="auto">
            <a:xfrm>
              <a:off x="3681413" y="6015038"/>
              <a:ext cx="563562" cy="293687"/>
              <a:chOff x="1871277" y="1576300"/>
              <a:chExt cx="1128371" cy="437861"/>
            </a:xfrm>
          </p:grpSpPr>
          <p:sp>
            <p:nvSpPr>
              <p:cNvPr id="247" name="Oval 317"/>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48" name="Rectangle 318"/>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249" name="Oval 319"/>
              <p:cNvSpPr>
                <a:spLocks noChangeArrowheads="1"/>
              </p:cNvSpPr>
              <p:nvPr/>
            </p:nvSpPr>
            <p:spPr bwMode="auto">
              <a:xfrm flipV="1">
                <a:off x="1871277" y="1576300"/>
                <a:ext cx="1125193"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50" name="Freeform 323"/>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51" name="Freeform 324"/>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52" name="Freeform 325"/>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53" name="Freeform 326"/>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254" name="Straight Connector 321"/>
              <p:cNvCxnSpPr>
                <a:cxnSpLocks noChangeShapeType="1"/>
                <a:endCxn id="249" idx="2"/>
              </p:cNvCxnSpPr>
              <p:nvPr/>
            </p:nvCxnSpPr>
            <p:spPr bwMode="auto">
              <a:xfrm flipH="1" flipV="1">
                <a:off x="1871277" y="1737244"/>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55" name="Straight Connector 322"/>
              <p:cNvCxnSpPr>
                <a:cxnSpLocks noChangeShapeType="1"/>
              </p:cNvCxnSpPr>
              <p:nvPr/>
            </p:nvCxnSpPr>
            <p:spPr bwMode="auto">
              <a:xfrm flipH="1" flipV="1">
                <a:off x="2996470" y="1734876"/>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6" name="Group 327"/>
            <p:cNvGrpSpPr>
              <a:grpSpLocks/>
            </p:cNvGrpSpPr>
            <p:nvPr/>
          </p:nvGrpSpPr>
          <p:grpSpPr bwMode="auto">
            <a:xfrm>
              <a:off x="4376738" y="5473700"/>
              <a:ext cx="565150" cy="292100"/>
              <a:chOff x="1871277" y="1576300"/>
              <a:chExt cx="1128371" cy="437861"/>
            </a:xfrm>
          </p:grpSpPr>
          <p:sp>
            <p:nvSpPr>
              <p:cNvPr id="257" name="Oval 32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58" name="Rectangle 329"/>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259" name="Oval 330"/>
              <p:cNvSpPr>
                <a:spLocks noChangeArrowheads="1"/>
              </p:cNvSpPr>
              <p:nvPr/>
            </p:nvSpPr>
            <p:spPr bwMode="auto">
              <a:xfrm flipV="1">
                <a:off x="1871277" y="1576300"/>
                <a:ext cx="1125200" cy="3212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60" name="Freeform 33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61" name="Freeform 332"/>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62" name="Freeform 333"/>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63" name="Freeform 334"/>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264" name="Straight Connector 335"/>
              <p:cNvCxnSpPr>
                <a:cxnSpLocks noChangeShapeType="1"/>
                <a:endCxn id="259" idx="2"/>
              </p:cNvCxnSpPr>
              <p:nvPr/>
            </p:nvCxnSpPr>
            <p:spPr bwMode="auto">
              <a:xfrm flipH="1" flipV="1">
                <a:off x="1871277" y="1735739"/>
                <a:ext cx="3169"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5" name="Straight Connector 336"/>
              <p:cNvCxnSpPr>
                <a:cxnSpLocks noChangeShapeType="1"/>
              </p:cNvCxnSpPr>
              <p:nvPr/>
            </p:nvCxnSpPr>
            <p:spPr bwMode="auto">
              <a:xfrm flipH="1" flipV="1">
                <a:off x="2996477" y="1733359"/>
                <a:ext cx="3171"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6" name="Group 337"/>
            <p:cNvGrpSpPr>
              <a:grpSpLocks/>
            </p:cNvGrpSpPr>
            <p:nvPr/>
          </p:nvGrpSpPr>
          <p:grpSpPr bwMode="auto">
            <a:xfrm>
              <a:off x="5019675" y="5927725"/>
              <a:ext cx="563563" cy="293688"/>
              <a:chOff x="1871277" y="1576300"/>
              <a:chExt cx="1128371" cy="437861"/>
            </a:xfrm>
          </p:grpSpPr>
          <p:sp>
            <p:nvSpPr>
              <p:cNvPr id="267" name="Oval 338"/>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68" name="Rectangle 339"/>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269" name="Oval 340"/>
              <p:cNvSpPr>
                <a:spLocks noChangeArrowheads="1"/>
              </p:cNvSpPr>
              <p:nvPr/>
            </p:nvSpPr>
            <p:spPr bwMode="auto">
              <a:xfrm flipV="1">
                <a:off x="1871277" y="1576300"/>
                <a:ext cx="1125191"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70" name="Freeform 341"/>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71" name="Freeform 342"/>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72" name="Freeform 343"/>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73" name="Freeform 344"/>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274" name="Straight Connector 345"/>
              <p:cNvCxnSpPr>
                <a:cxnSpLocks noChangeShapeType="1"/>
                <a:endCxn id="269" idx="2"/>
              </p:cNvCxnSpPr>
              <p:nvPr/>
            </p:nvCxnSpPr>
            <p:spPr bwMode="auto">
              <a:xfrm flipH="1" flipV="1">
                <a:off x="1871277" y="1737243"/>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5" name="Straight Connector 346"/>
              <p:cNvCxnSpPr>
                <a:cxnSpLocks noChangeShapeType="1"/>
              </p:cNvCxnSpPr>
              <p:nvPr/>
            </p:nvCxnSpPr>
            <p:spPr bwMode="auto">
              <a:xfrm flipH="1" flipV="1">
                <a:off x="2996468" y="1734877"/>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6" name="Group 347"/>
            <p:cNvGrpSpPr>
              <a:grpSpLocks/>
            </p:cNvGrpSpPr>
            <p:nvPr/>
          </p:nvGrpSpPr>
          <p:grpSpPr bwMode="auto">
            <a:xfrm>
              <a:off x="5741988" y="5613400"/>
              <a:ext cx="565150" cy="293688"/>
              <a:chOff x="1871277" y="1576300"/>
              <a:chExt cx="1128371" cy="437861"/>
            </a:xfrm>
          </p:grpSpPr>
          <p:sp>
            <p:nvSpPr>
              <p:cNvPr id="277" name="Oval 3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78" name="Rectangle 349"/>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279" name="Oval 350"/>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80" name="Freeform 3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1" name="Freeform 3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82" name="Freeform 3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83" name="Freeform 3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284" name="Straight Connector 355"/>
              <p:cNvCxnSpPr>
                <a:cxnSpLocks noChangeShapeType="1"/>
                <a:endCxn id="279" idx="2"/>
              </p:cNvCxnSpPr>
              <p:nvPr/>
            </p:nvCxnSpPr>
            <p:spPr bwMode="auto">
              <a:xfrm flipH="1" flipV="1">
                <a:off x="1871277" y="1737243"/>
                <a:ext cx="3169"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5" name="Straight Connector 356"/>
              <p:cNvCxnSpPr>
                <a:cxnSpLocks noChangeShapeType="1"/>
              </p:cNvCxnSpPr>
              <p:nvPr/>
            </p:nvCxnSpPr>
            <p:spPr bwMode="auto">
              <a:xfrm flipH="1" flipV="1">
                <a:off x="2996477" y="1734877"/>
                <a:ext cx="3171"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6" name="Group 23"/>
            <p:cNvGrpSpPr>
              <a:grpSpLocks/>
            </p:cNvGrpSpPr>
            <p:nvPr/>
          </p:nvGrpSpPr>
          <p:grpSpPr bwMode="auto">
            <a:xfrm>
              <a:off x="1757363" y="2330450"/>
              <a:ext cx="5270500" cy="3805238"/>
              <a:chOff x="1757805" y="2331054"/>
              <a:chExt cx="5270058" cy="3804634"/>
            </a:xfrm>
          </p:grpSpPr>
          <p:sp>
            <p:nvSpPr>
              <p:cNvPr id="287" name="Freeform 267"/>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8" name="Freeform 271"/>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9" name="Freeform 272"/>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0" name="Freeform 273"/>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1" name="Freeform 274"/>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292" name="Group 17"/>
              <p:cNvGrpSpPr>
                <a:grpSpLocks/>
              </p:cNvGrpSpPr>
              <p:nvPr/>
            </p:nvGrpSpPr>
            <p:grpSpPr bwMode="auto">
              <a:xfrm>
                <a:off x="1757805" y="2331054"/>
                <a:ext cx="1079500" cy="2674334"/>
                <a:chOff x="1757805" y="2331054"/>
                <a:chExt cx="1079500" cy="2674334"/>
              </a:xfrm>
            </p:grpSpPr>
            <p:sp>
              <p:nvSpPr>
                <p:cNvPr id="379" name="Rectangle 107"/>
                <p:cNvSpPr/>
                <p:nvPr/>
              </p:nvSpPr>
              <p:spPr bwMode="auto">
                <a:xfrm rot="10800000">
                  <a:off x="1789552" y="2580252"/>
                  <a:ext cx="1027025" cy="108409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grpSp>
              <p:nvGrpSpPr>
                <p:cNvPr id="380" name="Group 104"/>
                <p:cNvGrpSpPr>
                  <a:grpSpLocks/>
                </p:cNvGrpSpPr>
                <p:nvPr/>
              </p:nvGrpSpPr>
              <p:grpSpPr bwMode="auto">
                <a:xfrm>
                  <a:off x="1782739" y="4616206"/>
                  <a:ext cx="1034710" cy="389182"/>
                  <a:chOff x="4128636" y="3606589"/>
                  <a:chExt cx="568145" cy="338667"/>
                </a:xfrm>
              </p:grpSpPr>
              <p:sp>
                <p:nvSpPr>
                  <p:cNvPr id="394" name="Oval 118"/>
                  <p:cNvSpPr/>
                  <p:nvPr/>
                </p:nvSpPr>
                <p:spPr>
                  <a:xfrm>
                    <a:off x="4128891" y="3720271"/>
                    <a:ext cx="565669" cy="225140"/>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95" name="Rectangle 119"/>
                  <p:cNvSpPr/>
                  <p:nvPr/>
                </p:nvSpPr>
                <p:spPr>
                  <a:xfrm>
                    <a:off x="4128891" y="3720271"/>
                    <a:ext cx="565669" cy="111880"/>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96" name="Oval 120"/>
                  <p:cNvSpPr/>
                  <p:nvPr/>
                </p:nvSpPr>
                <p:spPr>
                  <a:xfrm>
                    <a:off x="4128891" y="3607011"/>
                    <a:ext cx="565669" cy="225140"/>
                  </a:xfrm>
                  <a:prstGeom prst="ellipse">
                    <a:avLst/>
                  </a:prstGeom>
                  <a:solidFill>
                    <a:srgbClr val="3333CC">
                      <a:lumMod val="60000"/>
                      <a:lumOff val="40000"/>
                      <a:alpha val="70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97" name="Straight Connector 121"/>
                  <p:cNvCxnSpPr/>
                  <p:nvPr/>
                </p:nvCxnSpPr>
                <p:spPr>
                  <a:xfrm>
                    <a:off x="4694560" y="3720271"/>
                    <a:ext cx="0" cy="111880"/>
                  </a:xfrm>
                  <a:prstGeom prst="line">
                    <a:avLst/>
                  </a:prstGeom>
                  <a:noFill/>
                  <a:ln w="6350" cap="flat" cmpd="sng" algn="ctr">
                    <a:solidFill>
                      <a:srgbClr val="000000"/>
                    </a:solidFill>
                    <a:prstDash val="solid"/>
                  </a:ln>
                  <a:effectLst/>
                </p:spPr>
              </p:cxnSp>
              <p:cxnSp>
                <p:nvCxnSpPr>
                  <p:cNvPr id="398" name="Straight Connector 122"/>
                  <p:cNvCxnSpPr/>
                  <p:nvPr/>
                </p:nvCxnSpPr>
                <p:spPr>
                  <a:xfrm>
                    <a:off x="4128891" y="3720271"/>
                    <a:ext cx="0" cy="111880"/>
                  </a:xfrm>
                  <a:prstGeom prst="line">
                    <a:avLst/>
                  </a:prstGeom>
                  <a:noFill/>
                  <a:ln w="6350" cap="flat" cmpd="sng" algn="ctr">
                    <a:solidFill>
                      <a:srgbClr val="000000"/>
                    </a:solidFill>
                    <a:prstDash val="solid"/>
                  </a:ln>
                  <a:effectLst/>
                </p:spPr>
              </p:cxnSp>
            </p:grpSp>
            <p:sp>
              <p:nvSpPr>
                <p:cNvPr id="381" name="Rectangle 146"/>
                <p:cNvSpPr/>
                <p:nvPr/>
              </p:nvSpPr>
              <p:spPr bwMode="auto">
                <a:xfrm>
                  <a:off x="1802251" y="3602440"/>
                  <a:ext cx="1027025" cy="1163452"/>
                </a:xfrm>
                <a:prstGeom prst="rect">
                  <a:avLst/>
                </a:prstGeom>
                <a:gradFill rotWithShape="1">
                  <a:gsLst>
                    <a:gs pos="0">
                      <a:srgbClr val="3333CC">
                        <a:lumMod val="60000"/>
                        <a:lumOff val="40000"/>
                        <a:alpha val="62000"/>
                      </a:srgbClr>
                    </a:gs>
                    <a:gs pos="54000">
                      <a:srgbClr val="3333CC">
                        <a:lumMod val="40000"/>
                        <a:lumOff val="6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82" name="Straight Connector 112"/>
                <p:cNvCxnSpPr/>
                <p:nvPr/>
              </p:nvCxnSpPr>
              <p:spPr bwMode="auto">
                <a:xfrm>
                  <a:off x="1781615" y="2805642"/>
                  <a:ext cx="20636" cy="2020566"/>
                </a:xfrm>
                <a:prstGeom prst="line">
                  <a:avLst/>
                </a:prstGeom>
                <a:noFill/>
                <a:ln w="3175" cap="flat" cmpd="sng" algn="ctr">
                  <a:solidFill>
                    <a:srgbClr val="000000"/>
                  </a:solidFill>
                  <a:prstDash val="sysDash"/>
                </a:ln>
                <a:effectLst/>
              </p:spPr>
            </p:cxnSp>
            <p:cxnSp>
              <p:nvCxnSpPr>
                <p:cNvPr id="383" name="Straight Connector 111"/>
                <p:cNvCxnSpPr/>
                <p:nvPr/>
              </p:nvCxnSpPr>
              <p:spPr bwMode="auto">
                <a:xfrm flipH="1">
                  <a:off x="2818166" y="2805642"/>
                  <a:ext cx="4762" cy="1976123"/>
                </a:xfrm>
                <a:prstGeom prst="line">
                  <a:avLst/>
                </a:prstGeom>
                <a:noFill/>
                <a:ln w="3175" cap="flat" cmpd="sng" algn="ctr">
                  <a:solidFill>
                    <a:srgbClr val="000000"/>
                  </a:solidFill>
                  <a:prstDash val="sysDash"/>
                </a:ln>
                <a:effectLst/>
              </p:spPr>
            </p:cxnSp>
            <p:grpSp>
              <p:nvGrpSpPr>
                <p:cNvPr id="384" name="Group 9"/>
                <p:cNvGrpSpPr>
                  <a:grpSpLocks/>
                </p:cNvGrpSpPr>
                <p:nvPr/>
              </p:nvGrpSpPr>
              <p:grpSpPr bwMode="auto">
                <a:xfrm>
                  <a:off x="1757805" y="2331054"/>
                  <a:ext cx="1079500" cy="430213"/>
                  <a:chOff x="2183302" y="1574638"/>
                  <a:chExt cx="1200154" cy="430181"/>
                </a:xfrm>
              </p:grpSpPr>
              <p:sp>
                <p:nvSpPr>
                  <p:cNvPr id="385" name="Oval 368"/>
                  <p:cNvSpPr/>
                  <p:nvPr/>
                </p:nvSpPr>
                <p:spPr bwMode="auto">
                  <a:xfrm flipV="1">
                    <a:off x="2186832" y="1690499"/>
                    <a:ext cx="1194758" cy="314252"/>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86" name="Rectangle 369"/>
                  <p:cNvSpPr/>
                  <p:nvPr/>
                </p:nvSpPr>
                <p:spPr bwMode="auto">
                  <a:xfrm>
                    <a:off x="2183302" y="1734939"/>
                    <a:ext cx="1198287" cy="112686"/>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87" name="Oval 370"/>
                  <p:cNvSpPr>
                    <a:spLocks noChangeArrowheads="1"/>
                  </p:cNvSpPr>
                  <p:nvPr/>
                </p:nvSpPr>
                <p:spPr bwMode="auto">
                  <a:xfrm flipV="1">
                    <a:off x="2183302" y="1574638"/>
                    <a:ext cx="1196523" cy="314252"/>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388" name="Freeform 371"/>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89" name="Freeform 372"/>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90" name="Freeform 373"/>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91" name="Freeform 374"/>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392" name="Straight Connector 375"/>
                  <p:cNvCxnSpPr>
                    <a:cxnSpLocks noChangeShapeType="1"/>
                    <a:endCxn id="387" idx="2"/>
                  </p:cNvCxnSpPr>
                  <p:nvPr/>
                </p:nvCxnSpPr>
                <p:spPr bwMode="auto">
                  <a:xfrm flipH="1" flipV="1">
                    <a:off x="2183302" y="1731764"/>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3" name="Straight Connector 376"/>
                  <p:cNvCxnSpPr>
                    <a:cxnSpLocks noChangeShapeType="1"/>
                  </p:cNvCxnSpPr>
                  <p:nvPr/>
                </p:nvCxnSpPr>
                <p:spPr bwMode="auto">
                  <a:xfrm flipH="1" flipV="1">
                    <a:off x="3379825" y="1728590"/>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3" name="Group 18"/>
              <p:cNvGrpSpPr>
                <a:grpSpLocks/>
              </p:cNvGrpSpPr>
              <p:nvPr/>
            </p:nvGrpSpPr>
            <p:grpSpPr bwMode="auto">
              <a:xfrm>
                <a:off x="3500438" y="3174091"/>
                <a:ext cx="522287" cy="1831297"/>
                <a:chOff x="3500438" y="3174091"/>
                <a:chExt cx="522287" cy="1831297"/>
              </a:xfrm>
            </p:grpSpPr>
            <p:sp>
              <p:nvSpPr>
                <p:cNvPr id="358" name="Rectangle 170"/>
                <p:cNvSpPr/>
                <p:nvPr/>
              </p:nvSpPr>
              <p:spPr bwMode="auto">
                <a:xfrm rot="10800000">
                  <a:off x="3507320" y="3287221"/>
                  <a:ext cx="498349" cy="306623"/>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59" name="Straight Connector 89"/>
                <p:cNvCxnSpPr/>
                <p:nvPr/>
              </p:nvCxnSpPr>
              <p:spPr bwMode="auto">
                <a:xfrm flipH="1">
                  <a:off x="4019802" y="3321497"/>
                  <a:ext cx="1588" cy="1536456"/>
                </a:xfrm>
                <a:prstGeom prst="line">
                  <a:avLst/>
                </a:prstGeom>
                <a:noFill/>
                <a:ln w="3175" cap="flat" cmpd="sng" algn="ctr">
                  <a:solidFill>
                    <a:srgbClr val="000000"/>
                  </a:solidFill>
                  <a:prstDash val="sysDash"/>
                </a:ln>
                <a:effectLst/>
              </p:spPr>
            </p:cxnSp>
            <p:pic>
              <p:nvPicPr>
                <p:cNvPr id="360" name="Picture 86"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1" name="Group 82"/>
                <p:cNvGrpSpPr>
                  <a:grpSpLocks/>
                </p:cNvGrpSpPr>
                <p:nvPr/>
              </p:nvGrpSpPr>
              <p:grpSpPr bwMode="auto">
                <a:xfrm>
                  <a:off x="3511442" y="4783543"/>
                  <a:ext cx="507858" cy="221845"/>
                  <a:chOff x="4128636" y="3606589"/>
                  <a:chExt cx="568145" cy="338667"/>
                </a:xfrm>
              </p:grpSpPr>
              <p:sp>
                <p:nvSpPr>
                  <p:cNvPr id="374" name="Oval 96"/>
                  <p:cNvSpPr/>
                  <p:nvPr/>
                </p:nvSpPr>
                <p:spPr>
                  <a:xfrm>
                    <a:off x="4129087" y="3720182"/>
                    <a:ext cx="568256" cy="225348"/>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75" name="Rectangle 97"/>
                  <p:cNvSpPr/>
                  <p:nvPr/>
                </p:nvSpPr>
                <p:spPr>
                  <a:xfrm>
                    <a:off x="4129087" y="3720182"/>
                    <a:ext cx="568256" cy="111462"/>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76" name="Oval 98"/>
                  <p:cNvSpPr/>
                  <p:nvPr/>
                </p:nvSpPr>
                <p:spPr>
                  <a:xfrm>
                    <a:off x="4129087" y="3606297"/>
                    <a:ext cx="568256" cy="225346"/>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77" name="Straight Connector 99"/>
                  <p:cNvCxnSpPr/>
                  <p:nvPr/>
                </p:nvCxnSpPr>
                <p:spPr>
                  <a:xfrm>
                    <a:off x="4697343" y="3720182"/>
                    <a:ext cx="0" cy="111462"/>
                  </a:xfrm>
                  <a:prstGeom prst="line">
                    <a:avLst/>
                  </a:prstGeom>
                  <a:noFill/>
                  <a:ln w="6350" cap="flat" cmpd="sng" algn="ctr">
                    <a:solidFill>
                      <a:srgbClr val="000000"/>
                    </a:solidFill>
                    <a:prstDash val="solid"/>
                  </a:ln>
                  <a:effectLst/>
                </p:spPr>
              </p:cxnSp>
              <p:cxnSp>
                <p:nvCxnSpPr>
                  <p:cNvPr id="378" name="Straight Connector 100"/>
                  <p:cNvCxnSpPr/>
                  <p:nvPr/>
                </p:nvCxnSpPr>
                <p:spPr>
                  <a:xfrm>
                    <a:off x="4129087" y="3720182"/>
                    <a:ext cx="0" cy="111462"/>
                  </a:xfrm>
                  <a:prstGeom prst="line">
                    <a:avLst/>
                  </a:prstGeom>
                  <a:noFill/>
                  <a:ln w="6350" cap="flat" cmpd="sng" algn="ctr">
                    <a:solidFill>
                      <a:srgbClr val="000000"/>
                    </a:solidFill>
                    <a:prstDash val="solid"/>
                  </a:ln>
                  <a:effectLst/>
                </p:spPr>
              </p:cxnSp>
            </p:grpSp>
            <p:sp>
              <p:nvSpPr>
                <p:cNvPr id="362" name="Rectangle 154"/>
                <p:cNvSpPr/>
                <p:nvPr/>
              </p:nvSpPr>
              <p:spPr bwMode="auto">
                <a:xfrm>
                  <a:off x="3516608" y="3697675"/>
                  <a:ext cx="498433" cy="1163452"/>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63" name="Straight Connector 173"/>
                <p:cNvCxnSpPr>
                  <a:stCxn id="367" idx="2"/>
                </p:cNvCxnSpPr>
                <p:nvPr/>
              </p:nvCxnSpPr>
              <p:spPr bwMode="auto">
                <a:xfrm flipH="1">
                  <a:off x="3507083" y="3262769"/>
                  <a:ext cx="4762" cy="1688832"/>
                </a:xfrm>
                <a:prstGeom prst="line">
                  <a:avLst/>
                </a:prstGeom>
                <a:noFill/>
                <a:ln w="3175" cap="flat" cmpd="sng" algn="ctr">
                  <a:solidFill>
                    <a:srgbClr val="000000"/>
                  </a:solidFill>
                  <a:prstDash val="sysDash"/>
                </a:ln>
                <a:effectLst/>
              </p:spPr>
            </p:cxnSp>
            <p:grpSp>
              <p:nvGrpSpPr>
                <p:cNvPr id="364" name="Group 377"/>
                <p:cNvGrpSpPr>
                  <a:grpSpLocks/>
                </p:cNvGrpSpPr>
                <p:nvPr/>
              </p:nvGrpSpPr>
              <p:grpSpPr bwMode="auto">
                <a:xfrm>
                  <a:off x="3511057" y="3174091"/>
                  <a:ext cx="504096" cy="242719"/>
                  <a:chOff x="2183302" y="1574638"/>
                  <a:chExt cx="1200154" cy="430218"/>
                </a:xfrm>
              </p:grpSpPr>
              <p:sp>
                <p:nvSpPr>
                  <p:cNvPr id="365" name="Oval 378"/>
                  <p:cNvSpPr/>
                  <p:nvPr/>
                </p:nvSpPr>
                <p:spPr bwMode="auto">
                  <a:xfrm flipV="1">
                    <a:off x="2188958" y="1689617"/>
                    <a:ext cx="1194231" cy="3150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66" name="Rectangle 379"/>
                  <p:cNvSpPr/>
                  <p:nvPr/>
                </p:nvSpPr>
                <p:spPr bwMode="auto">
                  <a:xfrm>
                    <a:off x="2185178" y="1734631"/>
                    <a:ext cx="1198011" cy="11253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67" name="Oval 380"/>
                  <p:cNvSpPr>
                    <a:spLocks noChangeArrowheads="1"/>
                  </p:cNvSpPr>
                  <p:nvPr/>
                </p:nvSpPr>
                <p:spPr bwMode="auto">
                  <a:xfrm flipV="1">
                    <a:off x="2185178" y="1574269"/>
                    <a:ext cx="1194231" cy="3150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368" name="Freeform 381"/>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69" name="Freeform 382"/>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70" name="Freeform 383"/>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71" name="Freeform 384"/>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372" name="Straight Connector 385"/>
                  <p:cNvCxnSpPr>
                    <a:cxnSpLocks noChangeShapeType="1"/>
                    <a:endCxn id="367" idx="2"/>
                  </p:cNvCxnSpPr>
                  <p:nvPr/>
                </p:nvCxnSpPr>
                <p:spPr bwMode="auto">
                  <a:xfrm flipH="1" flipV="1">
                    <a:off x="2185178" y="1731819"/>
                    <a:ext cx="3780" cy="1209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3" name="Straight Connector 386"/>
                  <p:cNvCxnSpPr>
                    <a:cxnSpLocks noChangeShapeType="1"/>
                  </p:cNvCxnSpPr>
                  <p:nvPr/>
                </p:nvCxnSpPr>
                <p:spPr bwMode="auto">
                  <a:xfrm flipH="1" flipV="1">
                    <a:off x="3379409" y="1729005"/>
                    <a:ext cx="3780" cy="120976"/>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4" name="Group 19"/>
              <p:cNvGrpSpPr>
                <a:grpSpLocks/>
              </p:cNvGrpSpPr>
              <p:nvPr/>
            </p:nvGrpSpPr>
            <p:grpSpPr bwMode="auto">
              <a:xfrm>
                <a:off x="4299212" y="2486508"/>
                <a:ext cx="528561" cy="2517292"/>
                <a:chOff x="4299212" y="2486508"/>
                <a:chExt cx="528561" cy="2517292"/>
              </a:xfrm>
            </p:grpSpPr>
            <p:sp>
              <p:nvSpPr>
                <p:cNvPr id="338" name="Rectangle 438"/>
                <p:cNvSpPr/>
                <p:nvPr/>
              </p:nvSpPr>
              <p:spPr bwMode="auto">
                <a:xfrm rot="10800000">
                  <a:off x="4315358" y="2675960"/>
                  <a:ext cx="498350" cy="916575"/>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39" name="Straight Connector 439"/>
                <p:cNvCxnSpPr/>
                <p:nvPr/>
              </p:nvCxnSpPr>
              <p:spPr bwMode="auto">
                <a:xfrm>
                  <a:off x="4821424" y="2642154"/>
                  <a:ext cx="6349" cy="2214211"/>
                </a:xfrm>
                <a:prstGeom prst="line">
                  <a:avLst/>
                </a:prstGeom>
                <a:noFill/>
                <a:ln w="3175" cap="flat" cmpd="sng" algn="ctr">
                  <a:solidFill>
                    <a:srgbClr val="000000"/>
                  </a:solidFill>
                  <a:prstDash val="sysDash"/>
                </a:ln>
                <a:effectLst/>
              </p:spPr>
            </p:cxnSp>
            <p:grpSp>
              <p:nvGrpSpPr>
                <p:cNvPr id="340" name="Group 442"/>
                <p:cNvGrpSpPr>
                  <a:grpSpLocks/>
                </p:cNvGrpSpPr>
                <p:nvPr/>
              </p:nvGrpSpPr>
              <p:grpSpPr bwMode="auto">
                <a:xfrm>
                  <a:off x="4319479" y="4781999"/>
                  <a:ext cx="507859" cy="221801"/>
                  <a:chOff x="4128636" y="3606589"/>
                  <a:chExt cx="568145" cy="338667"/>
                </a:xfrm>
              </p:grpSpPr>
              <p:sp>
                <p:nvSpPr>
                  <p:cNvPr id="353" name="Oval 451"/>
                  <p:cNvSpPr/>
                  <p:nvPr/>
                </p:nvSpPr>
                <p:spPr>
                  <a:xfrm>
                    <a:off x="4129012"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54" name="Rectangle 452"/>
                  <p:cNvSpPr/>
                  <p:nvPr/>
                </p:nvSpPr>
                <p:spPr>
                  <a:xfrm>
                    <a:off x="4129012" y="3720139"/>
                    <a:ext cx="568256" cy="111484"/>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55" name="Oval 453"/>
                  <p:cNvSpPr/>
                  <p:nvPr/>
                </p:nvSpPr>
                <p:spPr>
                  <a:xfrm>
                    <a:off x="4129012"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56" name="Straight Connector 454"/>
                  <p:cNvCxnSpPr/>
                  <p:nvPr/>
                </p:nvCxnSpPr>
                <p:spPr>
                  <a:xfrm>
                    <a:off x="4697268" y="3720139"/>
                    <a:ext cx="0" cy="111484"/>
                  </a:xfrm>
                  <a:prstGeom prst="line">
                    <a:avLst/>
                  </a:prstGeom>
                  <a:noFill/>
                  <a:ln w="6350" cap="flat" cmpd="sng" algn="ctr">
                    <a:solidFill>
                      <a:srgbClr val="000000"/>
                    </a:solidFill>
                    <a:prstDash val="solid"/>
                  </a:ln>
                  <a:effectLst/>
                </p:spPr>
              </p:cxnSp>
              <p:cxnSp>
                <p:nvCxnSpPr>
                  <p:cNvPr id="357" name="Straight Connector 455"/>
                  <p:cNvCxnSpPr/>
                  <p:nvPr/>
                </p:nvCxnSpPr>
                <p:spPr>
                  <a:xfrm>
                    <a:off x="4129012" y="3720139"/>
                    <a:ext cx="0" cy="111484"/>
                  </a:xfrm>
                  <a:prstGeom prst="line">
                    <a:avLst/>
                  </a:prstGeom>
                  <a:noFill/>
                  <a:ln w="6350" cap="flat" cmpd="sng" algn="ctr">
                    <a:solidFill>
                      <a:srgbClr val="000000"/>
                    </a:solidFill>
                    <a:prstDash val="solid"/>
                  </a:ln>
                  <a:effectLst/>
                </p:spPr>
              </p:cxnSp>
            </p:grpSp>
            <p:sp>
              <p:nvSpPr>
                <p:cNvPr id="341" name="Rectangle 443"/>
                <p:cNvSpPr/>
                <p:nvPr/>
              </p:nvSpPr>
              <p:spPr bwMode="auto">
                <a:xfrm>
                  <a:off x="4324577" y="3696087"/>
                  <a:ext cx="498433" cy="1163453"/>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42" name="Straight Connector 446"/>
                <p:cNvCxnSpPr>
                  <a:stCxn id="344" idx="2"/>
                </p:cNvCxnSpPr>
                <p:nvPr/>
              </p:nvCxnSpPr>
              <p:spPr bwMode="auto">
                <a:xfrm>
                  <a:off x="4300767" y="2640568"/>
                  <a:ext cx="14286" cy="2309445"/>
                </a:xfrm>
                <a:prstGeom prst="line">
                  <a:avLst/>
                </a:prstGeom>
                <a:noFill/>
                <a:ln w="3175" cap="flat" cmpd="sng" algn="ctr">
                  <a:solidFill>
                    <a:srgbClr val="000000"/>
                  </a:solidFill>
                  <a:prstDash val="sysDash"/>
                </a:ln>
                <a:effectLst/>
              </p:spPr>
            </p:cxnSp>
            <p:grpSp>
              <p:nvGrpSpPr>
                <p:cNvPr id="343" name="Group 456"/>
                <p:cNvGrpSpPr>
                  <a:grpSpLocks/>
                </p:cNvGrpSpPr>
                <p:nvPr/>
              </p:nvGrpSpPr>
              <p:grpSpPr bwMode="auto">
                <a:xfrm>
                  <a:off x="4299212" y="2486508"/>
                  <a:ext cx="504825" cy="242888"/>
                  <a:chOff x="2183302" y="1574638"/>
                  <a:chExt cx="1200154" cy="430218"/>
                </a:xfrm>
              </p:grpSpPr>
              <p:sp>
                <p:nvSpPr>
                  <p:cNvPr id="344" name="Oval 457"/>
                  <p:cNvSpPr/>
                  <p:nvPr/>
                </p:nvSpPr>
                <p:spPr bwMode="auto">
                  <a:xfrm flipV="1">
                    <a:off x="2186998" y="1690077"/>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45" name="Rectangle 458"/>
                  <p:cNvSpPr/>
                  <p:nvPr/>
                </p:nvSpPr>
                <p:spPr bwMode="auto">
                  <a:xfrm>
                    <a:off x="2183224" y="1735060"/>
                    <a:ext cx="1200054"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46" name="Oval 459"/>
                  <p:cNvSpPr>
                    <a:spLocks noChangeArrowheads="1"/>
                  </p:cNvSpPr>
                  <p:nvPr/>
                </p:nvSpPr>
                <p:spPr bwMode="auto">
                  <a:xfrm flipV="1">
                    <a:off x="2183224" y="1574808"/>
                    <a:ext cx="1196282"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347" name="Freeform 460"/>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48" name="Freeform 461"/>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49" name="Freeform 462"/>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50" name="Freeform 463"/>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351" name="Straight Connector 464"/>
                  <p:cNvCxnSpPr>
                    <a:cxnSpLocks noChangeShapeType="1"/>
                    <a:endCxn id="346" idx="2"/>
                  </p:cNvCxnSpPr>
                  <p:nvPr/>
                </p:nvCxnSpPr>
                <p:spPr bwMode="auto">
                  <a:xfrm flipH="1" flipV="1">
                    <a:off x="2183224" y="1732248"/>
                    <a:ext cx="3775"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2" name="Straight Connector 465"/>
                  <p:cNvCxnSpPr>
                    <a:cxnSpLocks noChangeShapeType="1"/>
                  </p:cNvCxnSpPr>
                  <p:nvPr/>
                </p:nvCxnSpPr>
                <p:spPr bwMode="auto">
                  <a:xfrm flipH="1" flipV="1">
                    <a:off x="3379505" y="1729437"/>
                    <a:ext cx="3773"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5" name="Group 20"/>
              <p:cNvGrpSpPr>
                <a:grpSpLocks/>
              </p:cNvGrpSpPr>
              <p:nvPr/>
            </p:nvGrpSpPr>
            <p:grpSpPr bwMode="auto">
              <a:xfrm>
                <a:off x="5491163" y="3179295"/>
                <a:ext cx="522287" cy="1824505"/>
                <a:chOff x="5491163" y="3179295"/>
                <a:chExt cx="522287" cy="1824505"/>
              </a:xfrm>
            </p:grpSpPr>
            <p:sp>
              <p:nvSpPr>
                <p:cNvPr id="317" name="Rectangle 467"/>
                <p:cNvSpPr/>
                <p:nvPr/>
              </p:nvSpPr>
              <p:spPr bwMode="auto">
                <a:xfrm rot="10800000">
                  <a:off x="5498044" y="3266845"/>
                  <a:ext cx="498349" cy="325689"/>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18" name="Straight Connector 468"/>
                <p:cNvCxnSpPr>
                  <a:stCxn id="326" idx="6"/>
                </p:cNvCxnSpPr>
                <p:nvPr/>
              </p:nvCxnSpPr>
              <p:spPr bwMode="auto">
                <a:xfrm>
                  <a:off x="6004011" y="3267530"/>
                  <a:ext cx="6349" cy="1582486"/>
                </a:xfrm>
                <a:prstGeom prst="line">
                  <a:avLst/>
                </a:prstGeom>
                <a:noFill/>
                <a:ln w="3175" cap="flat" cmpd="sng" algn="ctr">
                  <a:solidFill>
                    <a:srgbClr val="000000"/>
                  </a:solidFill>
                  <a:prstDash val="sysDash"/>
                </a:ln>
                <a:effectLst/>
              </p:spPr>
            </p:cxnSp>
            <p:pic>
              <p:nvPicPr>
                <p:cNvPr id="319" name="Picture 469"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0" name="Group 471"/>
                <p:cNvGrpSpPr>
                  <a:grpSpLocks/>
                </p:cNvGrpSpPr>
                <p:nvPr/>
              </p:nvGrpSpPr>
              <p:grpSpPr bwMode="auto">
                <a:xfrm>
                  <a:off x="5502167" y="4781999"/>
                  <a:ext cx="507858" cy="221801"/>
                  <a:chOff x="4128636" y="3606589"/>
                  <a:chExt cx="568145" cy="338667"/>
                </a:xfrm>
              </p:grpSpPr>
              <p:sp>
                <p:nvSpPr>
                  <p:cNvPr id="333" name="Oval 480"/>
                  <p:cNvSpPr/>
                  <p:nvPr/>
                </p:nvSpPr>
                <p:spPr>
                  <a:xfrm>
                    <a:off x="4128900"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34" name="Rectangle 481"/>
                  <p:cNvSpPr/>
                  <p:nvPr/>
                </p:nvSpPr>
                <p:spPr>
                  <a:xfrm>
                    <a:off x="4128900" y="3720139"/>
                    <a:ext cx="568256" cy="111484"/>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35" name="Oval 482"/>
                  <p:cNvSpPr/>
                  <p:nvPr/>
                </p:nvSpPr>
                <p:spPr>
                  <a:xfrm>
                    <a:off x="4128900"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36" name="Straight Connector 483"/>
                  <p:cNvCxnSpPr/>
                  <p:nvPr/>
                </p:nvCxnSpPr>
                <p:spPr>
                  <a:xfrm>
                    <a:off x="4697156" y="3720139"/>
                    <a:ext cx="0" cy="111484"/>
                  </a:xfrm>
                  <a:prstGeom prst="line">
                    <a:avLst/>
                  </a:prstGeom>
                  <a:noFill/>
                  <a:ln w="6350" cap="flat" cmpd="sng" algn="ctr">
                    <a:solidFill>
                      <a:srgbClr val="000000"/>
                    </a:solidFill>
                    <a:prstDash val="solid"/>
                  </a:ln>
                  <a:effectLst/>
                </p:spPr>
              </p:cxnSp>
              <p:cxnSp>
                <p:nvCxnSpPr>
                  <p:cNvPr id="337" name="Straight Connector 484"/>
                  <p:cNvCxnSpPr/>
                  <p:nvPr/>
                </p:nvCxnSpPr>
                <p:spPr>
                  <a:xfrm>
                    <a:off x="4128900" y="3720139"/>
                    <a:ext cx="0" cy="111484"/>
                  </a:xfrm>
                  <a:prstGeom prst="line">
                    <a:avLst/>
                  </a:prstGeom>
                  <a:noFill/>
                  <a:ln w="6350" cap="flat" cmpd="sng" algn="ctr">
                    <a:solidFill>
                      <a:srgbClr val="000000"/>
                    </a:solidFill>
                    <a:prstDash val="solid"/>
                  </a:ln>
                  <a:effectLst/>
                </p:spPr>
              </p:cxnSp>
            </p:grpSp>
            <p:sp>
              <p:nvSpPr>
                <p:cNvPr id="321" name="Rectangle 472"/>
                <p:cNvSpPr/>
                <p:nvPr/>
              </p:nvSpPr>
              <p:spPr bwMode="auto">
                <a:xfrm>
                  <a:off x="5507166" y="3694500"/>
                  <a:ext cx="498433" cy="116504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22" name="Straight Connector 475"/>
                <p:cNvCxnSpPr>
                  <a:stCxn id="319" idx="1"/>
                </p:cNvCxnSpPr>
                <p:nvPr/>
              </p:nvCxnSpPr>
              <p:spPr bwMode="auto">
                <a:xfrm>
                  <a:off x="5491292" y="3316735"/>
                  <a:ext cx="6349" cy="1633277"/>
                </a:xfrm>
                <a:prstGeom prst="line">
                  <a:avLst/>
                </a:prstGeom>
                <a:noFill/>
                <a:ln w="3175" cap="flat" cmpd="sng" algn="ctr">
                  <a:solidFill>
                    <a:srgbClr val="000000"/>
                  </a:solidFill>
                  <a:prstDash val="sysDash"/>
                </a:ln>
                <a:effectLst/>
              </p:spPr>
            </p:cxnSp>
            <p:grpSp>
              <p:nvGrpSpPr>
                <p:cNvPr id="323" name="Group 485"/>
                <p:cNvGrpSpPr>
                  <a:grpSpLocks/>
                </p:cNvGrpSpPr>
                <p:nvPr/>
              </p:nvGrpSpPr>
              <p:grpSpPr bwMode="auto">
                <a:xfrm>
                  <a:off x="5500688" y="3179295"/>
                  <a:ext cx="504825" cy="242888"/>
                  <a:chOff x="2183302" y="1574638"/>
                  <a:chExt cx="1200154" cy="430218"/>
                </a:xfrm>
              </p:grpSpPr>
              <p:sp>
                <p:nvSpPr>
                  <p:cNvPr id="324" name="Oval 486"/>
                  <p:cNvSpPr/>
                  <p:nvPr/>
                </p:nvSpPr>
                <p:spPr bwMode="auto">
                  <a:xfrm flipV="1">
                    <a:off x="2187379" y="1688754"/>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25" name="Rectangle 487"/>
                  <p:cNvSpPr/>
                  <p:nvPr/>
                </p:nvSpPr>
                <p:spPr bwMode="auto">
                  <a:xfrm>
                    <a:off x="2183606" y="1733737"/>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26" name="Oval 488"/>
                  <p:cNvSpPr>
                    <a:spLocks noChangeArrowheads="1"/>
                  </p:cNvSpPr>
                  <p:nvPr/>
                </p:nvSpPr>
                <p:spPr bwMode="auto">
                  <a:xfrm flipV="1">
                    <a:off x="2183606" y="1573485"/>
                    <a:ext cx="1196277"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327" name="Freeform 489"/>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8" name="Freeform 490"/>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29" name="Freeform 491"/>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30" name="Freeform 492"/>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331" name="Straight Connector 493"/>
                  <p:cNvCxnSpPr>
                    <a:cxnSpLocks noChangeShapeType="1"/>
                    <a:endCxn id="326" idx="2"/>
                  </p:cNvCxnSpPr>
                  <p:nvPr/>
                </p:nvCxnSpPr>
                <p:spPr bwMode="auto">
                  <a:xfrm flipH="1" flipV="1">
                    <a:off x="2183606" y="1730925"/>
                    <a:ext cx="3773"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2" name="Straight Connector 494"/>
                  <p:cNvCxnSpPr>
                    <a:cxnSpLocks noChangeShapeType="1"/>
                  </p:cNvCxnSpPr>
                  <p:nvPr/>
                </p:nvCxnSpPr>
                <p:spPr bwMode="auto">
                  <a:xfrm flipH="1" flipV="1">
                    <a:off x="3379883" y="1728114"/>
                    <a:ext cx="3775"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6" name="Group 21"/>
              <p:cNvGrpSpPr>
                <a:grpSpLocks/>
              </p:cNvGrpSpPr>
              <p:nvPr/>
            </p:nvGrpSpPr>
            <p:grpSpPr bwMode="auto">
              <a:xfrm>
                <a:off x="6472285" y="2647932"/>
                <a:ext cx="522243" cy="2354282"/>
                <a:chOff x="6472285" y="2647932"/>
                <a:chExt cx="522243" cy="2354282"/>
              </a:xfrm>
            </p:grpSpPr>
            <p:sp>
              <p:nvSpPr>
                <p:cNvPr id="297" name="Rectangle 496"/>
                <p:cNvSpPr/>
                <p:nvPr/>
              </p:nvSpPr>
              <p:spPr bwMode="auto">
                <a:xfrm rot="10800000">
                  <a:off x="6482296" y="2777838"/>
                  <a:ext cx="498349" cy="72203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298" name="Straight Connector 497"/>
                <p:cNvCxnSpPr/>
                <p:nvPr/>
              </p:nvCxnSpPr>
              <p:spPr bwMode="auto">
                <a:xfrm>
                  <a:off x="6994528" y="2846910"/>
                  <a:ext cx="0" cy="1998345"/>
                </a:xfrm>
                <a:prstGeom prst="line">
                  <a:avLst/>
                </a:prstGeom>
                <a:noFill/>
                <a:ln w="3175" cap="flat" cmpd="sng" algn="ctr">
                  <a:solidFill>
                    <a:srgbClr val="000000"/>
                  </a:solidFill>
                  <a:prstDash val="sysDash"/>
                </a:ln>
                <a:effectLst/>
              </p:spPr>
            </p:cxnSp>
            <p:grpSp>
              <p:nvGrpSpPr>
                <p:cNvPr id="299" name="Group 500"/>
                <p:cNvGrpSpPr>
                  <a:grpSpLocks/>
                </p:cNvGrpSpPr>
                <p:nvPr/>
              </p:nvGrpSpPr>
              <p:grpSpPr bwMode="auto">
                <a:xfrm>
                  <a:off x="6486417" y="4766099"/>
                  <a:ext cx="507858" cy="236115"/>
                  <a:chOff x="4128636" y="3606589"/>
                  <a:chExt cx="568145" cy="338667"/>
                </a:xfrm>
              </p:grpSpPr>
              <p:sp>
                <p:nvSpPr>
                  <p:cNvPr id="312" name="Oval 509"/>
                  <p:cNvSpPr/>
                  <p:nvPr/>
                </p:nvSpPr>
                <p:spPr>
                  <a:xfrm>
                    <a:off x="4128808" y="3720125"/>
                    <a:ext cx="568256" cy="225387"/>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13" name="Rectangle 510"/>
                  <p:cNvSpPr/>
                  <p:nvPr/>
                </p:nvSpPr>
                <p:spPr>
                  <a:xfrm>
                    <a:off x="4128808" y="3720125"/>
                    <a:ext cx="568256" cy="111556"/>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14" name="Oval 511"/>
                  <p:cNvSpPr/>
                  <p:nvPr/>
                </p:nvSpPr>
                <p:spPr>
                  <a:xfrm>
                    <a:off x="4128808" y="3606294"/>
                    <a:ext cx="568256" cy="225387"/>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15" name="Straight Connector 512"/>
                  <p:cNvCxnSpPr/>
                  <p:nvPr/>
                </p:nvCxnSpPr>
                <p:spPr>
                  <a:xfrm>
                    <a:off x="4697064" y="3720125"/>
                    <a:ext cx="0" cy="111556"/>
                  </a:xfrm>
                  <a:prstGeom prst="line">
                    <a:avLst/>
                  </a:prstGeom>
                  <a:noFill/>
                  <a:ln w="6350" cap="flat" cmpd="sng" algn="ctr">
                    <a:solidFill>
                      <a:srgbClr val="000000"/>
                    </a:solidFill>
                    <a:prstDash val="solid"/>
                  </a:ln>
                  <a:effectLst/>
                </p:spPr>
              </p:cxnSp>
              <p:cxnSp>
                <p:nvCxnSpPr>
                  <p:cNvPr id="316" name="Straight Connector 513"/>
                  <p:cNvCxnSpPr/>
                  <p:nvPr/>
                </p:nvCxnSpPr>
                <p:spPr>
                  <a:xfrm>
                    <a:off x="4128808" y="3720125"/>
                    <a:ext cx="0" cy="111556"/>
                  </a:xfrm>
                  <a:prstGeom prst="line">
                    <a:avLst/>
                  </a:prstGeom>
                  <a:noFill/>
                  <a:ln w="6350" cap="flat" cmpd="sng" algn="ctr">
                    <a:solidFill>
                      <a:srgbClr val="000000"/>
                    </a:solidFill>
                    <a:prstDash val="solid"/>
                  </a:ln>
                  <a:effectLst/>
                </p:spPr>
              </p:cxnSp>
            </p:grpSp>
            <p:sp>
              <p:nvSpPr>
                <p:cNvPr id="300" name="Rectangle 501"/>
                <p:cNvSpPr/>
                <p:nvPr/>
              </p:nvSpPr>
              <p:spPr bwMode="auto">
                <a:xfrm>
                  <a:off x="6491333" y="3610376"/>
                  <a:ext cx="498433" cy="1238053"/>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01" name="Straight Connector 504"/>
                <p:cNvCxnSpPr/>
                <p:nvPr/>
              </p:nvCxnSpPr>
              <p:spPr bwMode="auto">
                <a:xfrm>
                  <a:off x="6472285" y="2818340"/>
                  <a:ext cx="9524" cy="2126912"/>
                </a:xfrm>
                <a:prstGeom prst="line">
                  <a:avLst/>
                </a:prstGeom>
                <a:noFill/>
                <a:ln w="3175" cap="flat" cmpd="sng" algn="ctr">
                  <a:solidFill>
                    <a:srgbClr val="000000"/>
                  </a:solidFill>
                  <a:prstDash val="sysDash"/>
                </a:ln>
                <a:effectLst/>
              </p:spPr>
            </p:cxnSp>
            <p:grpSp>
              <p:nvGrpSpPr>
                <p:cNvPr id="302" name="Group 514"/>
                <p:cNvGrpSpPr>
                  <a:grpSpLocks/>
                </p:cNvGrpSpPr>
                <p:nvPr/>
              </p:nvGrpSpPr>
              <p:grpSpPr bwMode="auto">
                <a:xfrm>
                  <a:off x="6478146" y="2647932"/>
                  <a:ext cx="504825" cy="242887"/>
                  <a:chOff x="2183302" y="1574638"/>
                  <a:chExt cx="1200154" cy="430218"/>
                </a:xfrm>
              </p:grpSpPr>
              <p:sp>
                <p:nvSpPr>
                  <p:cNvPr id="303" name="Oval 515"/>
                  <p:cNvSpPr/>
                  <p:nvPr/>
                </p:nvSpPr>
                <p:spPr bwMode="auto">
                  <a:xfrm flipV="1">
                    <a:off x="2188237" y="1690921"/>
                    <a:ext cx="1196279" cy="314881"/>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04" name="Rectangle 516"/>
                  <p:cNvSpPr/>
                  <p:nvPr/>
                </p:nvSpPr>
                <p:spPr bwMode="auto">
                  <a:xfrm>
                    <a:off x="2184464" y="1735904"/>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05" name="Oval 517"/>
                  <p:cNvSpPr>
                    <a:spLocks noChangeArrowheads="1"/>
                  </p:cNvSpPr>
                  <p:nvPr/>
                </p:nvSpPr>
                <p:spPr bwMode="auto">
                  <a:xfrm flipV="1">
                    <a:off x="2184464" y="1575651"/>
                    <a:ext cx="1196277" cy="31488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306" name="Freeform 518"/>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07" name="Freeform 519"/>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08" name="Freeform 520"/>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09" name="Freeform 521"/>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310" name="Straight Connector 522"/>
                  <p:cNvCxnSpPr>
                    <a:cxnSpLocks noChangeShapeType="1"/>
                    <a:endCxn id="305" idx="2"/>
                  </p:cNvCxnSpPr>
                  <p:nvPr/>
                </p:nvCxnSpPr>
                <p:spPr bwMode="auto">
                  <a:xfrm flipH="1" flipV="1">
                    <a:off x="2184464" y="1733091"/>
                    <a:ext cx="3773" cy="1208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1" name="Straight Connector 523"/>
                  <p:cNvCxnSpPr>
                    <a:cxnSpLocks noChangeShapeType="1"/>
                  </p:cNvCxnSpPr>
                  <p:nvPr/>
                </p:nvCxnSpPr>
                <p:spPr bwMode="auto">
                  <a:xfrm flipH="1" flipV="1">
                    <a:off x="3380741" y="1730281"/>
                    <a:ext cx="3775" cy="120891"/>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399" name="Group 228"/>
            <p:cNvGrpSpPr>
              <a:grpSpLocks/>
            </p:cNvGrpSpPr>
            <p:nvPr/>
          </p:nvGrpSpPr>
          <p:grpSpPr bwMode="auto">
            <a:xfrm>
              <a:off x="1828800" y="2686050"/>
              <a:ext cx="5111750" cy="879475"/>
              <a:chOff x="1866825" y="707349"/>
              <a:chExt cx="5112820" cy="879389"/>
            </a:xfrm>
          </p:grpSpPr>
          <p:sp>
            <p:nvSpPr>
              <p:cNvPr id="400" name="Oval 232"/>
              <p:cNvSpPr/>
              <p:nvPr/>
            </p:nvSpPr>
            <p:spPr>
              <a:xfrm>
                <a:off x="1866825" y="785129"/>
                <a:ext cx="954288" cy="492077"/>
              </a:xfrm>
              <a:prstGeom prst="ellipse">
                <a:avLst/>
              </a:prstGeom>
              <a:solidFill>
                <a:srgbClr val="CC0000">
                  <a:alpha val="28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401" name="TextBox 233"/>
              <p:cNvSpPr txBox="1">
                <a:spLocks noChangeArrowheads="1"/>
              </p:cNvSpPr>
              <p:nvPr/>
            </p:nvSpPr>
            <p:spPr bwMode="auto">
              <a:xfrm>
                <a:off x="1891781" y="783191"/>
                <a:ext cx="910613" cy="4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Routing</a:t>
                </a:r>
              </a:p>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Algorithm</a:t>
                </a:r>
              </a:p>
            </p:txBody>
          </p:sp>
          <p:cxnSp>
            <p:nvCxnSpPr>
              <p:cNvPr id="402" name="Straight Arrow Connector 234"/>
              <p:cNvCxnSpPr/>
              <p:nvPr/>
            </p:nvCxnSpPr>
            <p:spPr>
              <a:xfrm flipV="1">
                <a:off x="2833815" y="807352"/>
                <a:ext cx="1517968" cy="214291"/>
              </a:xfrm>
              <a:prstGeom prst="straightConnector1">
                <a:avLst/>
              </a:prstGeom>
              <a:noFill/>
              <a:ln w="25400" cap="flat" cmpd="sng" algn="ctr">
                <a:solidFill>
                  <a:srgbClr val="CC0000"/>
                </a:solidFill>
                <a:prstDash val="solid"/>
                <a:headEnd type="triangle"/>
                <a:tailEnd type="triangle"/>
              </a:ln>
              <a:effectLst/>
            </p:spPr>
          </p:cxnSp>
          <p:cxnSp>
            <p:nvCxnSpPr>
              <p:cNvPr id="403" name="Straight Arrow Connector 235"/>
              <p:cNvCxnSpPr/>
              <p:nvPr/>
            </p:nvCxnSpPr>
            <p:spPr>
              <a:xfrm>
                <a:off x="2751248" y="1201014"/>
                <a:ext cx="797092" cy="279373"/>
              </a:xfrm>
              <a:prstGeom prst="straightConnector1">
                <a:avLst/>
              </a:prstGeom>
              <a:noFill/>
              <a:ln w="25400" cap="flat" cmpd="sng" algn="ctr">
                <a:solidFill>
                  <a:srgbClr val="CC0000"/>
                </a:solidFill>
                <a:prstDash val="solid"/>
                <a:headEnd type="triangle"/>
                <a:tailEnd type="triangle"/>
              </a:ln>
              <a:effectLst/>
            </p:spPr>
          </p:cxnSp>
          <p:cxnSp>
            <p:nvCxnSpPr>
              <p:cNvPr id="404" name="Straight Arrow Connector 236"/>
              <p:cNvCxnSpPr/>
              <p:nvPr/>
            </p:nvCxnSpPr>
            <p:spPr>
              <a:xfrm>
                <a:off x="4685228" y="894656"/>
                <a:ext cx="892362" cy="509538"/>
              </a:xfrm>
              <a:prstGeom prst="straightConnector1">
                <a:avLst/>
              </a:prstGeom>
              <a:noFill/>
              <a:ln w="25400" cap="flat" cmpd="sng" algn="ctr">
                <a:solidFill>
                  <a:srgbClr val="CC0000"/>
                </a:solidFill>
                <a:prstDash val="solid"/>
                <a:headEnd type="triangle"/>
                <a:tailEnd type="triangle"/>
              </a:ln>
              <a:effectLst/>
            </p:spPr>
          </p:cxnSp>
          <p:cxnSp>
            <p:nvCxnSpPr>
              <p:cNvPr id="405" name="Straight Arrow Connector 237"/>
              <p:cNvCxnSpPr/>
              <p:nvPr/>
            </p:nvCxnSpPr>
            <p:spPr>
              <a:xfrm>
                <a:off x="4801139" y="801003"/>
                <a:ext cx="1695805" cy="130162"/>
              </a:xfrm>
              <a:prstGeom prst="straightConnector1">
                <a:avLst/>
              </a:prstGeom>
              <a:noFill/>
              <a:ln w="25400" cap="flat" cmpd="sng" algn="ctr">
                <a:solidFill>
                  <a:srgbClr val="CC0000"/>
                </a:solidFill>
                <a:prstDash val="solid"/>
                <a:headEnd type="triangle"/>
                <a:tailEnd type="triangle"/>
              </a:ln>
              <a:effectLst/>
            </p:spPr>
          </p:cxnSp>
          <p:sp>
            <p:nvSpPr>
              <p:cNvPr id="406" name="Oval 238"/>
              <p:cNvSpPr/>
              <p:nvPr/>
            </p:nvSpPr>
            <p:spPr>
              <a:xfrm>
                <a:off x="6558870" y="894656"/>
                <a:ext cx="420775" cy="180957"/>
              </a:xfrm>
              <a:prstGeom prst="ellipse">
                <a:avLst/>
              </a:prstGeom>
              <a:solidFill>
                <a:srgbClr val="CC0000">
                  <a:alpha val="28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407" name="Oval 239"/>
              <p:cNvSpPr/>
              <p:nvPr/>
            </p:nvSpPr>
            <p:spPr>
              <a:xfrm>
                <a:off x="5572826" y="1404194"/>
                <a:ext cx="420776" cy="182544"/>
              </a:xfrm>
              <a:prstGeom prst="ellipse">
                <a:avLst/>
              </a:prstGeom>
              <a:solidFill>
                <a:srgbClr val="CC0000">
                  <a:alpha val="28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408" name="Oval 240"/>
              <p:cNvSpPr/>
              <p:nvPr/>
            </p:nvSpPr>
            <p:spPr>
              <a:xfrm>
                <a:off x="4367661" y="707349"/>
                <a:ext cx="420775" cy="182545"/>
              </a:xfrm>
              <a:prstGeom prst="ellipse">
                <a:avLst/>
              </a:prstGeom>
              <a:solidFill>
                <a:srgbClr val="CC0000">
                  <a:alpha val="28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409" name="Oval 241"/>
              <p:cNvSpPr/>
              <p:nvPr/>
            </p:nvSpPr>
            <p:spPr>
              <a:xfrm>
                <a:off x="3572157" y="1402606"/>
                <a:ext cx="420776" cy="180957"/>
              </a:xfrm>
              <a:prstGeom prst="ellipse">
                <a:avLst/>
              </a:prstGeom>
              <a:solidFill>
                <a:srgbClr val="CC0000">
                  <a:alpha val="28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410" name="Straight Arrow Connector 242"/>
              <p:cNvCxnSpPr/>
              <p:nvPr/>
            </p:nvCxnSpPr>
            <p:spPr>
              <a:xfrm>
                <a:off x="2821113" y="1105773"/>
                <a:ext cx="2739010" cy="339692"/>
              </a:xfrm>
              <a:prstGeom prst="straightConnector1">
                <a:avLst/>
              </a:prstGeom>
              <a:noFill/>
              <a:ln w="25400" cap="flat" cmpd="sng" algn="ctr">
                <a:solidFill>
                  <a:srgbClr val="CC0000"/>
                </a:solidFill>
                <a:prstDash val="solid"/>
                <a:headEnd type="triangle"/>
                <a:tailEnd type="triangle"/>
              </a:ln>
              <a:effectLst/>
            </p:spPr>
          </p:cxnSp>
          <p:cxnSp>
            <p:nvCxnSpPr>
              <p:cNvPr id="411" name="Straight Arrow Connector 243"/>
              <p:cNvCxnSpPr>
                <a:endCxn id="406" idx="2"/>
              </p:cNvCxnSpPr>
              <p:nvPr/>
            </p:nvCxnSpPr>
            <p:spPr>
              <a:xfrm flipV="1">
                <a:off x="3997696" y="985135"/>
                <a:ext cx="2561174" cy="469854"/>
              </a:xfrm>
              <a:prstGeom prst="straightConnector1">
                <a:avLst/>
              </a:prstGeom>
              <a:noFill/>
              <a:ln w="25400" cap="flat" cmpd="sng" algn="ctr">
                <a:solidFill>
                  <a:srgbClr val="CC0000"/>
                </a:solidFill>
                <a:prstDash val="solid"/>
                <a:headEnd type="triangle"/>
                <a:tailEnd type="triangle"/>
              </a:ln>
              <a:effectLst/>
            </p:spPr>
          </p:cxnSp>
          <p:cxnSp>
            <p:nvCxnSpPr>
              <p:cNvPr id="412" name="Straight Arrow Connector 244"/>
              <p:cNvCxnSpPr/>
              <p:nvPr/>
            </p:nvCxnSpPr>
            <p:spPr>
              <a:xfrm flipV="1">
                <a:off x="3991345" y="1508959"/>
                <a:ext cx="1581481" cy="0"/>
              </a:xfrm>
              <a:prstGeom prst="straightConnector1">
                <a:avLst/>
              </a:prstGeom>
              <a:noFill/>
              <a:ln w="25400" cap="flat" cmpd="sng" algn="ctr">
                <a:solidFill>
                  <a:srgbClr val="CC0000"/>
                </a:solidFill>
                <a:prstDash val="solid"/>
                <a:headEnd type="triangle"/>
                <a:tailEnd type="triangle"/>
              </a:ln>
              <a:effectLst/>
            </p:spPr>
          </p:cxnSp>
          <p:cxnSp>
            <p:nvCxnSpPr>
              <p:cNvPr id="413" name="Straight Arrow Connector 245"/>
              <p:cNvCxnSpPr/>
              <p:nvPr/>
            </p:nvCxnSpPr>
            <p:spPr>
              <a:xfrm flipV="1">
                <a:off x="5996777" y="1083550"/>
                <a:ext cx="751044" cy="396836"/>
              </a:xfrm>
              <a:prstGeom prst="straightConnector1">
                <a:avLst/>
              </a:prstGeom>
              <a:noFill/>
              <a:ln w="25400" cap="flat" cmpd="sng" algn="ctr">
                <a:solidFill>
                  <a:srgbClr val="CC0000"/>
                </a:solidFill>
                <a:prstDash val="solid"/>
                <a:headEnd type="triangle"/>
                <a:tailEnd type="triangle"/>
              </a:ln>
              <a:effectLst/>
            </p:spPr>
          </p:cxnSp>
        </p:grpSp>
        <p:grpSp>
          <p:nvGrpSpPr>
            <p:cNvPr id="415" name="Group 22"/>
            <p:cNvGrpSpPr>
              <a:grpSpLocks/>
            </p:cNvGrpSpPr>
            <p:nvPr/>
          </p:nvGrpSpPr>
          <p:grpSpPr bwMode="auto">
            <a:xfrm>
              <a:off x="1557338" y="3074988"/>
              <a:ext cx="6375400" cy="1047750"/>
              <a:chOff x="1557338" y="3074988"/>
              <a:chExt cx="6375400" cy="1047750"/>
            </a:xfrm>
          </p:grpSpPr>
          <p:sp>
            <p:nvSpPr>
              <p:cNvPr id="416" name="TextBox 232"/>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plane</a:t>
                </a:r>
              </a:p>
            </p:txBody>
          </p:sp>
          <p:sp>
            <p:nvSpPr>
              <p:cNvPr id="417" name="TextBox 233"/>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plane</a:t>
                </a:r>
              </a:p>
            </p:txBody>
          </p:sp>
          <p:cxnSp>
            <p:nvCxnSpPr>
              <p:cNvPr id="418" name="Straight Connector 231"/>
              <p:cNvCxnSpPr/>
              <p:nvPr/>
            </p:nvCxnSpPr>
            <p:spPr>
              <a:xfrm>
                <a:off x="1557338" y="3613150"/>
                <a:ext cx="6207125" cy="0"/>
              </a:xfrm>
              <a:prstGeom prst="line">
                <a:avLst/>
              </a:prstGeom>
              <a:noFill/>
              <a:ln w="25400" cap="flat" cmpd="sng" algn="ctr">
                <a:solidFill>
                  <a:srgbClr val="000000"/>
                </a:solidFill>
                <a:prstDash val="dash"/>
              </a:ln>
              <a:effectLst/>
            </p:spPr>
          </p:cxnSp>
        </p:grpSp>
        <p:grpSp>
          <p:nvGrpSpPr>
            <p:cNvPr id="419" name="Group 26"/>
            <p:cNvGrpSpPr>
              <a:grpSpLocks/>
            </p:cNvGrpSpPr>
            <p:nvPr/>
          </p:nvGrpSpPr>
          <p:grpSpPr bwMode="auto">
            <a:xfrm>
              <a:off x="1828800" y="3702050"/>
              <a:ext cx="5126038" cy="1120775"/>
              <a:chOff x="-4746102" y="4471477"/>
              <a:chExt cx="5126173" cy="1120753"/>
            </a:xfrm>
          </p:grpSpPr>
          <p:pic>
            <p:nvPicPr>
              <p:cNvPr id="420" name="Picture 10" descr="fig42_tab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21" name="Group 25"/>
              <p:cNvGrpSpPr>
                <a:grpSpLocks/>
              </p:cNvGrpSpPr>
              <p:nvPr/>
            </p:nvGrpSpPr>
            <p:grpSpPr bwMode="auto">
              <a:xfrm>
                <a:off x="-3025264" y="5228984"/>
                <a:ext cx="3405335" cy="363246"/>
                <a:chOff x="-3025264" y="5228984"/>
                <a:chExt cx="3405335" cy="363246"/>
              </a:xfrm>
            </p:grpSpPr>
            <p:grpSp>
              <p:nvGrpSpPr>
                <p:cNvPr id="422" name="Group 241"/>
                <p:cNvGrpSpPr>
                  <a:grpSpLocks/>
                </p:cNvGrpSpPr>
                <p:nvPr/>
              </p:nvGrpSpPr>
              <p:grpSpPr bwMode="auto">
                <a:xfrm>
                  <a:off x="-3025264" y="5262858"/>
                  <a:ext cx="430360" cy="329372"/>
                  <a:chOff x="2931664" y="3912603"/>
                  <a:chExt cx="430450" cy="329314"/>
                </a:xfrm>
              </p:grpSpPr>
              <p:sp>
                <p:nvSpPr>
                  <p:cNvPr id="438" name="Rectangle 91"/>
                  <p:cNvSpPr/>
                  <p:nvPr/>
                </p:nvSpPr>
                <p:spPr>
                  <a:xfrm>
                    <a:off x="2936485" y="3908607"/>
                    <a:ext cx="425550" cy="333310"/>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439" name="Straight Connector 92"/>
                  <p:cNvCxnSpPr/>
                  <p:nvPr/>
                </p:nvCxnSpPr>
                <p:spPr>
                  <a:xfrm>
                    <a:off x="2931721" y="4003838"/>
                    <a:ext cx="425550" cy="0"/>
                  </a:xfrm>
                  <a:prstGeom prst="line">
                    <a:avLst/>
                  </a:prstGeom>
                  <a:noFill/>
                  <a:ln w="3175" cap="flat" cmpd="sng" algn="ctr">
                    <a:solidFill>
                      <a:srgbClr val="000000"/>
                    </a:solidFill>
                    <a:prstDash val="solid"/>
                  </a:ln>
                  <a:effectLst/>
                </p:spPr>
              </p:cxnSp>
              <p:cxnSp>
                <p:nvCxnSpPr>
                  <p:cNvPr id="440" name="Straight Connector 93"/>
                  <p:cNvCxnSpPr/>
                  <p:nvPr/>
                </p:nvCxnSpPr>
                <p:spPr>
                  <a:xfrm>
                    <a:off x="2931721" y="4067326"/>
                    <a:ext cx="425550" cy="0"/>
                  </a:xfrm>
                  <a:prstGeom prst="line">
                    <a:avLst/>
                  </a:prstGeom>
                  <a:noFill/>
                  <a:ln w="3175" cap="flat" cmpd="sng" algn="ctr">
                    <a:solidFill>
                      <a:srgbClr val="000000"/>
                    </a:solidFill>
                    <a:prstDash val="solid"/>
                  </a:ln>
                  <a:effectLst/>
                </p:spPr>
              </p:cxnSp>
              <p:cxnSp>
                <p:nvCxnSpPr>
                  <p:cNvPr id="441" name="Straight Connector 95"/>
                  <p:cNvCxnSpPr>
                    <a:stCxn id="438" idx="2"/>
                  </p:cNvCxnSpPr>
                  <p:nvPr/>
                </p:nvCxnSpPr>
                <p:spPr>
                  <a:xfrm flipH="1" flipV="1">
                    <a:off x="3147672" y="4003838"/>
                    <a:ext cx="1588" cy="238079"/>
                  </a:xfrm>
                  <a:prstGeom prst="line">
                    <a:avLst/>
                  </a:prstGeom>
                  <a:noFill/>
                  <a:ln w="3175" cap="flat" cmpd="sng" algn="ctr">
                    <a:solidFill>
                      <a:srgbClr val="000000"/>
                    </a:solidFill>
                    <a:prstDash val="solid"/>
                  </a:ln>
                  <a:effectLst/>
                </p:spPr>
              </p:cxnSp>
            </p:grpSp>
            <p:grpSp>
              <p:nvGrpSpPr>
                <p:cNvPr id="423" name="Group 444"/>
                <p:cNvGrpSpPr>
                  <a:grpSpLocks/>
                </p:cNvGrpSpPr>
                <p:nvPr/>
              </p:nvGrpSpPr>
              <p:grpSpPr bwMode="auto">
                <a:xfrm>
                  <a:off x="-2217227" y="5261364"/>
                  <a:ext cx="430361" cy="329307"/>
                  <a:chOff x="2931664" y="3912603"/>
                  <a:chExt cx="430450" cy="329314"/>
                </a:xfrm>
              </p:grpSpPr>
              <p:sp>
                <p:nvSpPr>
                  <p:cNvPr id="434" name="Rectangle 447"/>
                  <p:cNvSpPr/>
                  <p:nvPr/>
                </p:nvSpPr>
                <p:spPr>
                  <a:xfrm>
                    <a:off x="2936506" y="3908513"/>
                    <a:ext cx="425549" cy="333376"/>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435" name="Straight Connector 448"/>
                  <p:cNvCxnSpPr/>
                  <p:nvPr/>
                </p:nvCxnSpPr>
                <p:spPr>
                  <a:xfrm>
                    <a:off x="2931743" y="4003763"/>
                    <a:ext cx="425549" cy="0"/>
                  </a:xfrm>
                  <a:prstGeom prst="line">
                    <a:avLst/>
                  </a:prstGeom>
                  <a:noFill/>
                  <a:ln w="3175" cap="flat" cmpd="sng" algn="ctr">
                    <a:solidFill>
                      <a:srgbClr val="000000"/>
                    </a:solidFill>
                    <a:prstDash val="solid"/>
                  </a:ln>
                  <a:effectLst/>
                </p:spPr>
              </p:cxnSp>
              <p:cxnSp>
                <p:nvCxnSpPr>
                  <p:cNvPr id="436" name="Straight Connector 449"/>
                  <p:cNvCxnSpPr/>
                  <p:nvPr/>
                </p:nvCxnSpPr>
                <p:spPr>
                  <a:xfrm>
                    <a:off x="2931743" y="4067263"/>
                    <a:ext cx="425549" cy="0"/>
                  </a:xfrm>
                  <a:prstGeom prst="line">
                    <a:avLst/>
                  </a:prstGeom>
                  <a:noFill/>
                  <a:ln w="3175" cap="flat" cmpd="sng" algn="ctr">
                    <a:solidFill>
                      <a:srgbClr val="000000"/>
                    </a:solidFill>
                    <a:prstDash val="solid"/>
                  </a:ln>
                  <a:effectLst/>
                </p:spPr>
              </p:cxnSp>
              <p:cxnSp>
                <p:nvCxnSpPr>
                  <p:cNvPr id="437" name="Straight Connector 450"/>
                  <p:cNvCxnSpPr>
                    <a:stCxn id="434" idx="2"/>
                  </p:cNvCxnSpPr>
                  <p:nvPr/>
                </p:nvCxnSpPr>
                <p:spPr>
                  <a:xfrm flipH="1" flipV="1">
                    <a:off x="3147693" y="4003763"/>
                    <a:ext cx="1587" cy="238126"/>
                  </a:xfrm>
                  <a:prstGeom prst="line">
                    <a:avLst/>
                  </a:prstGeom>
                  <a:noFill/>
                  <a:ln w="3175" cap="flat" cmpd="sng" algn="ctr">
                    <a:solidFill>
                      <a:srgbClr val="000000"/>
                    </a:solidFill>
                    <a:prstDash val="solid"/>
                  </a:ln>
                  <a:effectLst/>
                </p:spPr>
              </p:cxnSp>
            </p:grpSp>
            <p:grpSp>
              <p:nvGrpSpPr>
                <p:cNvPr id="424" name="Group 473"/>
                <p:cNvGrpSpPr>
                  <a:grpSpLocks/>
                </p:cNvGrpSpPr>
                <p:nvPr/>
              </p:nvGrpSpPr>
              <p:grpSpPr bwMode="auto">
                <a:xfrm>
                  <a:off x="-1034539" y="5261364"/>
                  <a:ext cx="430360" cy="329307"/>
                  <a:chOff x="2931664" y="3912603"/>
                  <a:chExt cx="430450" cy="329314"/>
                </a:xfrm>
              </p:grpSpPr>
              <p:sp>
                <p:nvSpPr>
                  <p:cNvPr id="430" name="Rectangle 476"/>
                  <p:cNvSpPr/>
                  <p:nvPr/>
                </p:nvSpPr>
                <p:spPr>
                  <a:xfrm>
                    <a:off x="2936538" y="3908513"/>
                    <a:ext cx="425550" cy="333376"/>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431" name="Straight Connector 477"/>
                  <p:cNvCxnSpPr/>
                  <p:nvPr/>
                </p:nvCxnSpPr>
                <p:spPr>
                  <a:xfrm>
                    <a:off x="2931774" y="4003763"/>
                    <a:ext cx="425550" cy="0"/>
                  </a:xfrm>
                  <a:prstGeom prst="line">
                    <a:avLst/>
                  </a:prstGeom>
                  <a:noFill/>
                  <a:ln w="3175" cap="flat" cmpd="sng" algn="ctr">
                    <a:solidFill>
                      <a:srgbClr val="000000"/>
                    </a:solidFill>
                    <a:prstDash val="solid"/>
                  </a:ln>
                  <a:effectLst/>
                </p:spPr>
              </p:cxnSp>
              <p:cxnSp>
                <p:nvCxnSpPr>
                  <p:cNvPr id="432" name="Straight Connector 478"/>
                  <p:cNvCxnSpPr/>
                  <p:nvPr/>
                </p:nvCxnSpPr>
                <p:spPr>
                  <a:xfrm>
                    <a:off x="2931774" y="4067263"/>
                    <a:ext cx="425550" cy="0"/>
                  </a:xfrm>
                  <a:prstGeom prst="line">
                    <a:avLst/>
                  </a:prstGeom>
                  <a:noFill/>
                  <a:ln w="3175" cap="flat" cmpd="sng" algn="ctr">
                    <a:solidFill>
                      <a:srgbClr val="000000"/>
                    </a:solidFill>
                    <a:prstDash val="solid"/>
                  </a:ln>
                  <a:effectLst/>
                </p:spPr>
              </p:cxnSp>
              <p:cxnSp>
                <p:nvCxnSpPr>
                  <p:cNvPr id="433" name="Straight Connector 479"/>
                  <p:cNvCxnSpPr>
                    <a:stCxn id="430" idx="2"/>
                  </p:cNvCxnSpPr>
                  <p:nvPr/>
                </p:nvCxnSpPr>
                <p:spPr>
                  <a:xfrm flipH="1" flipV="1">
                    <a:off x="3147725" y="4003763"/>
                    <a:ext cx="1588" cy="238126"/>
                  </a:xfrm>
                  <a:prstGeom prst="line">
                    <a:avLst/>
                  </a:prstGeom>
                  <a:noFill/>
                  <a:ln w="3175" cap="flat" cmpd="sng" algn="ctr">
                    <a:solidFill>
                      <a:srgbClr val="000000"/>
                    </a:solidFill>
                    <a:prstDash val="solid"/>
                  </a:ln>
                  <a:effectLst/>
                </p:spPr>
              </p:cxnSp>
            </p:grpSp>
            <p:grpSp>
              <p:nvGrpSpPr>
                <p:cNvPr id="425" name="Group 502"/>
                <p:cNvGrpSpPr>
                  <a:grpSpLocks/>
                </p:cNvGrpSpPr>
                <p:nvPr/>
              </p:nvGrpSpPr>
              <p:grpSpPr bwMode="auto">
                <a:xfrm>
                  <a:off x="-50289" y="5228984"/>
                  <a:ext cx="430360" cy="350559"/>
                  <a:chOff x="2931664" y="3912603"/>
                  <a:chExt cx="430450" cy="329314"/>
                </a:xfrm>
              </p:grpSpPr>
              <p:sp>
                <p:nvSpPr>
                  <p:cNvPr id="426" name="Rectangle 505"/>
                  <p:cNvSpPr/>
                  <p:nvPr/>
                </p:nvSpPr>
                <p:spPr>
                  <a:xfrm>
                    <a:off x="2936564" y="3912336"/>
                    <a:ext cx="425550" cy="329569"/>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427" name="Straight Connector 506"/>
                  <p:cNvCxnSpPr/>
                  <p:nvPr/>
                </p:nvCxnSpPr>
                <p:spPr>
                  <a:xfrm>
                    <a:off x="2931800" y="4003303"/>
                    <a:ext cx="425550" cy="0"/>
                  </a:xfrm>
                  <a:prstGeom prst="line">
                    <a:avLst/>
                  </a:prstGeom>
                  <a:noFill/>
                  <a:ln w="3175" cap="flat" cmpd="sng" algn="ctr">
                    <a:solidFill>
                      <a:srgbClr val="000000"/>
                    </a:solidFill>
                    <a:prstDash val="solid"/>
                  </a:ln>
                  <a:effectLst/>
                </p:spPr>
              </p:cxnSp>
              <p:cxnSp>
                <p:nvCxnSpPr>
                  <p:cNvPr id="428" name="Straight Connector 507"/>
                  <p:cNvCxnSpPr/>
                  <p:nvPr/>
                </p:nvCxnSpPr>
                <p:spPr>
                  <a:xfrm>
                    <a:off x="2931800" y="4067428"/>
                    <a:ext cx="425550" cy="0"/>
                  </a:xfrm>
                  <a:prstGeom prst="line">
                    <a:avLst/>
                  </a:prstGeom>
                  <a:noFill/>
                  <a:ln w="3175" cap="flat" cmpd="sng" algn="ctr">
                    <a:solidFill>
                      <a:srgbClr val="000000"/>
                    </a:solidFill>
                    <a:prstDash val="solid"/>
                  </a:ln>
                  <a:effectLst/>
                </p:spPr>
              </p:cxnSp>
              <p:cxnSp>
                <p:nvCxnSpPr>
                  <p:cNvPr id="429" name="Straight Connector 508"/>
                  <p:cNvCxnSpPr>
                    <a:stCxn id="426" idx="2"/>
                  </p:cNvCxnSpPr>
                  <p:nvPr/>
                </p:nvCxnSpPr>
                <p:spPr>
                  <a:xfrm flipH="1" flipV="1">
                    <a:off x="3147751" y="4003303"/>
                    <a:ext cx="1588" cy="238602"/>
                  </a:xfrm>
                  <a:prstGeom prst="line">
                    <a:avLst/>
                  </a:prstGeom>
                  <a:noFill/>
                  <a:ln w="3175" cap="flat" cmpd="sng" algn="ctr">
                    <a:solidFill>
                      <a:srgbClr val="000000"/>
                    </a:solidFill>
                    <a:prstDash val="solid"/>
                  </a:ln>
                  <a:effectLst/>
                </p:spPr>
              </p:cxnSp>
            </p:grpSp>
          </p:grpSp>
        </p:grpSp>
        <p:grpSp>
          <p:nvGrpSpPr>
            <p:cNvPr id="442" name="Group 24"/>
            <p:cNvGrpSpPr>
              <a:grpSpLocks/>
            </p:cNvGrpSpPr>
            <p:nvPr/>
          </p:nvGrpSpPr>
          <p:grpSpPr bwMode="auto">
            <a:xfrm>
              <a:off x="2282825" y="2882900"/>
              <a:ext cx="4437063" cy="1577975"/>
              <a:chOff x="-4267279" y="3655204"/>
              <a:chExt cx="4437063" cy="1578510"/>
            </a:xfrm>
          </p:grpSpPr>
          <p:cxnSp>
            <p:nvCxnSpPr>
              <p:cNvPr id="443" name="Straight Arrow Connector 110"/>
              <p:cNvCxnSpPr/>
              <p:nvPr/>
            </p:nvCxnSpPr>
            <p:spPr bwMode="auto">
              <a:xfrm>
                <a:off x="-4267279" y="4047450"/>
                <a:ext cx="0" cy="422418"/>
              </a:xfrm>
              <a:prstGeom prst="straightConnector1">
                <a:avLst/>
              </a:prstGeom>
              <a:noFill/>
              <a:ln w="12700" cap="flat" cmpd="sng" algn="ctr">
                <a:solidFill>
                  <a:srgbClr val="CC0000"/>
                </a:solidFill>
                <a:prstDash val="solid"/>
                <a:tailEnd type="triangle"/>
              </a:ln>
              <a:effectLst/>
            </p:spPr>
          </p:cxnSp>
          <p:cxnSp>
            <p:nvCxnSpPr>
              <p:cNvPr id="444" name="Straight Arrow Connector 88"/>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Arrow Connector 445"/>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74"/>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7" name="Straight Arrow Connector 503"/>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48" name="Straight Connector 226"/>
            <p:cNvCxnSpPr/>
            <p:nvPr/>
          </p:nvCxnSpPr>
          <p:spPr>
            <a:xfrm flipH="1">
              <a:off x="1282700" y="5802313"/>
              <a:ext cx="1508125" cy="1587"/>
            </a:xfrm>
            <a:prstGeom prst="line">
              <a:avLst/>
            </a:prstGeom>
            <a:noFill/>
            <a:ln w="9525" cap="flat" cmpd="sng" algn="ctr">
              <a:solidFill>
                <a:srgbClr val="000000"/>
              </a:solidFill>
              <a:prstDash val="solid"/>
            </a:ln>
            <a:effectLst/>
          </p:spPr>
        </p:cxnSp>
        <p:sp>
          <p:nvSpPr>
            <p:cNvPr id="449" name="TextBox 265"/>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450" name="TextBox 281"/>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grpSp>
          <p:nvGrpSpPr>
            <p:cNvPr id="451" name="Group 5"/>
            <p:cNvGrpSpPr>
              <a:grpSpLocks/>
            </p:cNvGrpSpPr>
            <p:nvPr/>
          </p:nvGrpSpPr>
          <p:grpSpPr bwMode="auto">
            <a:xfrm>
              <a:off x="938213" y="5237163"/>
              <a:ext cx="1616075" cy="487362"/>
              <a:chOff x="-4079003" y="2717403"/>
              <a:chExt cx="1616718" cy="488475"/>
            </a:xfrm>
          </p:grpSpPr>
          <p:sp>
            <p:nvSpPr>
              <p:cNvPr id="452" name="Rectangle 97"/>
              <p:cNvSpPr>
                <a:spLocks noChangeArrowheads="1"/>
              </p:cNvSpPr>
              <p:nvPr/>
            </p:nvSpPr>
            <p:spPr bwMode="auto">
              <a:xfrm>
                <a:off x="-4052413" y="2965119"/>
                <a:ext cx="1290538" cy="208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53" name="Rectangle 98"/>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54" name="Line 99"/>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455" name="Rectangle 104"/>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56"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0111</a:t>
                </a:r>
              </a:p>
            </p:txBody>
          </p:sp>
          <p:sp>
            <p:nvSpPr>
              <p:cNvPr id="457" name="Line 119"/>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grpSp>
        <p:sp>
          <p:nvSpPr>
            <p:cNvPr id="458"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zh-CN" altLang="en-US">
                <a:solidFill>
                  <a:srgbClr val="000000"/>
                </a:solidFill>
                <a:ea typeface="ＭＳ Ｐゴシック" panose="020B0600070205080204" pitchFamily="34" charset="-128"/>
              </a:endParaRPr>
            </a:p>
          </p:txBody>
        </p:sp>
        <p:grpSp>
          <p:nvGrpSpPr>
            <p:cNvPr id="459" name="Group 357"/>
            <p:cNvGrpSpPr>
              <a:grpSpLocks/>
            </p:cNvGrpSpPr>
            <p:nvPr/>
          </p:nvGrpSpPr>
          <p:grpSpPr bwMode="auto">
            <a:xfrm>
              <a:off x="2714625" y="5659438"/>
              <a:ext cx="565150" cy="293687"/>
              <a:chOff x="1871277" y="1576300"/>
              <a:chExt cx="1128371" cy="437861"/>
            </a:xfrm>
          </p:grpSpPr>
          <p:sp>
            <p:nvSpPr>
              <p:cNvPr id="460" name="Oval 358"/>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461" name="Rectangle 359"/>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462" name="Oval 360"/>
              <p:cNvSpPr>
                <a:spLocks noChangeArrowheads="1"/>
              </p:cNvSpPr>
              <p:nvPr/>
            </p:nvSpPr>
            <p:spPr bwMode="auto">
              <a:xfrm flipV="1">
                <a:off x="1871277" y="1576300"/>
                <a:ext cx="1125202"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463" name="Freeform 361"/>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64" name="Freeform 362"/>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465" name="Freeform 363"/>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466" name="Freeform 364"/>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467" name="Straight Connector 365"/>
              <p:cNvCxnSpPr>
                <a:cxnSpLocks noChangeShapeType="1"/>
                <a:endCxn id="46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366"/>
              <p:cNvCxnSpPr>
                <a:cxnSpLocks noChangeShapeType="1"/>
              </p:cNvCxnSpPr>
              <p:nvPr/>
            </p:nvCxnSpPr>
            <p:spPr bwMode="auto">
              <a:xfrm flipH="1" flipV="1">
                <a:off x="2996479" y="1734876"/>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9" name="TextBox 6"/>
            <p:cNvSpPr txBox="1">
              <a:spLocks noChangeArrowheads="1"/>
            </p:cNvSpPr>
            <p:nvPr/>
          </p:nvSpPr>
          <p:spPr bwMode="auto">
            <a:xfrm>
              <a:off x="196850" y="4903788"/>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values in arriving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packet header</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70" name="TextBox 282"/>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3</a:t>
              </a:r>
            </a:p>
          </p:txBody>
        </p:sp>
      </p:grpSp>
    </p:spTree>
    <p:extLst>
      <p:ext uri="{BB962C8B-B14F-4D97-AF65-F5344CB8AC3E}">
        <p14:creationId xmlns:p14="http://schemas.microsoft.com/office/powerpoint/2010/main" val="3366878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idx="4294967295"/>
          </p:nvPr>
        </p:nvSpPr>
        <p:spPr>
          <a:xfrm>
            <a:off x="924045" y="552694"/>
            <a:ext cx="10363200" cy="1143000"/>
          </a:xfrm>
          <a:prstGeom prst="rect">
            <a:avLst/>
          </a:prstGeom>
        </p:spPr>
        <p:txBody>
          <a:bodyPr/>
          <a:lstStyle/>
          <a:p>
            <a:pPr algn="ctr"/>
            <a:r>
              <a:rPr lang="en-US" altLang="zh-CN" dirty="0"/>
              <a:t>IPv4</a:t>
            </a:r>
            <a:r>
              <a:rPr lang="zh-CN" altLang="en-US" dirty="0"/>
              <a:t>的枯竭</a:t>
            </a:r>
          </a:p>
        </p:txBody>
      </p:sp>
      <p:sp>
        <p:nvSpPr>
          <p:cNvPr id="141315" name="内容占位符 2"/>
          <p:cNvSpPr>
            <a:spLocks noGrp="1"/>
          </p:cNvSpPr>
          <p:nvPr>
            <p:ph idx="4294967295"/>
          </p:nvPr>
        </p:nvSpPr>
        <p:spPr>
          <a:xfrm>
            <a:off x="844951" y="1589741"/>
            <a:ext cx="7613369" cy="4648200"/>
          </a:xfrm>
          <a:prstGeom prst="rect">
            <a:avLst/>
          </a:prstGeom>
        </p:spPr>
        <p:txBody>
          <a:bodyPr/>
          <a:lstStyle/>
          <a:p>
            <a:pPr>
              <a:lnSpc>
                <a:spcPct val="130000"/>
              </a:lnSpc>
            </a:pPr>
            <a:r>
              <a:rPr lang="en-US" altLang="zh-CN" sz="3200" dirty="0"/>
              <a:t>2011</a:t>
            </a:r>
            <a:r>
              <a:rPr lang="zh-CN" altLang="en-US" sz="3200" dirty="0"/>
              <a:t>年</a:t>
            </a:r>
            <a:r>
              <a:rPr lang="en-US" altLang="zh-CN" sz="3200" dirty="0"/>
              <a:t>2</a:t>
            </a:r>
            <a:r>
              <a:rPr lang="zh-CN" altLang="en-US" sz="3200" dirty="0"/>
              <a:t>月，</a:t>
            </a:r>
            <a:r>
              <a:rPr lang="en-US" altLang="zh-CN" sz="3200" dirty="0"/>
              <a:t>ICANN</a:t>
            </a:r>
            <a:r>
              <a:rPr lang="zh-CN" altLang="en-US" sz="3200" dirty="0"/>
              <a:t>将最后</a:t>
            </a:r>
            <a:r>
              <a:rPr lang="en-US" altLang="zh-CN" sz="3200" dirty="0"/>
              <a:t>5</a:t>
            </a:r>
            <a:r>
              <a:rPr lang="zh-CN" altLang="en-US" sz="3200" dirty="0"/>
              <a:t>个</a:t>
            </a:r>
            <a:r>
              <a:rPr lang="en-US" altLang="zh-CN" sz="3200" dirty="0"/>
              <a:t>IP</a:t>
            </a:r>
            <a:r>
              <a:rPr lang="zh-CN" altLang="en-US" sz="3200" dirty="0"/>
              <a:t>地址段分配出去，</a:t>
            </a:r>
            <a:r>
              <a:rPr lang="en-US" altLang="zh-CN" sz="3200" dirty="0"/>
              <a:t>IPv4</a:t>
            </a:r>
            <a:r>
              <a:rPr lang="zh-CN" altLang="en-US" sz="3200" dirty="0"/>
              <a:t>地址池宣告枯竭。</a:t>
            </a:r>
            <a:endParaRPr lang="en-US" altLang="zh-CN" sz="3200" dirty="0"/>
          </a:p>
          <a:p>
            <a:pPr>
              <a:lnSpc>
                <a:spcPct val="130000"/>
              </a:lnSpc>
            </a:pPr>
            <a:r>
              <a:rPr lang="zh-CN" altLang="en-US" sz="3200" dirty="0"/>
              <a:t>之后怎么办？</a:t>
            </a:r>
            <a:endParaRPr lang="en-US" altLang="zh-CN" sz="3200" dirty="0"/>
          </a:p>
          <a:p>
            <a:pPr>
              <a:lnSpc>
                <a:spcPct val="130000"/>
              </a:lnSpc>
            </a:pPr>
            <a:r>
              <a:rPr lang="zh-CN" altLang="en-US" sz="3200" dirty="0">
                <a:solidFill>
                  <a:schemeClr val="accent2">
                    <a:lumMod val="75000"/>
                  </a:schemeClr>
                </a:solidFill>
              </a:rPr>
              <a:t>“当初我以为这只是一项实验，而且，用</a:t>
            </a:r>
            <a:r>
              <a:rPr lang="en-US" altLang="zh-CN" sz="3200" dirty="0">
                <a:solidFill>
                  <a:schemeClr val="accent2">
                    <a:lumMod val="75000"/>
                  </a:schemeClr>
                </a:solidFill>
              </a:rPr>
              <a:t>43</a:t>
            </a:r>
            <a:r>
              <a:rPr lang="zh-CN" altLang="en-US" sz="3200" dirty="0">
                <a:solidFill>
                  <a:schemeClr val="accent2">
                    <a:lumMod val="75000"/>
                  </a:schemeClr>
                </a:solidFill>
              </a:rPr>
              <a:t>亿个</a:t>
            </a:r>
            <a:r>
              <a:rPr lang="en-US" altLang="zh-CN" sz="3200" dirty="0">
                <a:solidFill>
                  <a:schemeClr val="accent2">
                    <a:lumMod val="75000"/>
                  </a:schemeClr>
                </a:solidFill>
              </a:rPr>
              <a:t>IP</a:t>
            </a:r>
            <a:r>
              <a:rPr lang="zh-CN" altLang="en-US" sz="3200" dirty="0">
                <a:solidFill>
                  <a:schemeClr val="accent2">
                    <a:lumMod val="75000"/>
                  </a:schemeClr>
                </a:solidFill>
              </a:rPr>
              <a:t>地址来做实验已经够了。谁会知道到底需要多大的空间？”</a:t>
            </a:r>
            <a:endParaRPr lang="en-US" altLang="zh-CN" sz="3200" dirty="0">
              <a:solidFill>
                <a:schemeClr val="accent2">
                  <a:lumMod val="75000"/>
                </a:schemeClr>
              </a:solidFill>
            </a:endParaRPr>
          </a:p>
          <a:p>
            <a:pPr marL="0" indent="0" algn="r">
              <a:lnSpc>
                <a:spcPct val="130000"/>
              </a:lnSpc>
              <a:buNone/>
            </a:pPr>
            <a:r>
              <a:rPr lang="zh-CN" altLang="en-US" sz="3200" dirty="0">
                <a:solidFill>
                  <a:schemeClr val="accent2">
                    <a:lumMod val="75000"/>
                  </a:schemeClr>
                </a:solidFill>
              </a:rPr>
              <a:t> 　</a:t>
            </a:r>
            <a:r>
              <a:rPr lang="en-US" altLang="zh-CN" sz="3200" dirty="0">
                <a:solidFill>
                  <a:schemeClr val="accent2">
                    <a:lumMod val="75000"/>
                  </a:schemeClr>
                </a:solidFill>
              </a:rPr>
              <a:t>——“</a:t>
            </a:r>
            <a:r>
              <a:rPr lang="zh-CN" altLang="en-US" sz="3200" dirty="0">
                <a:solidFill>
                  <a:schemeClr val="accent2">
                    <a:lumMod val="75000"/>
                  </a:schemeClr>
                </a:solidFill>
              </a:rPr>
              <a:t>互联网之父”文顿</a:t>
            </a:r>
            <a:r>
              <a:rPr lang="en-US" altLang="zh-CN" sz="3200" dirty="0">
                <a:solidFill>
                  <a:schemeClr val="accent2">
                    <a:lumMod val="75000"/>
                  </a:schemeClr>
                </a:solidFill>
              </a:rPr>
              <a:t>·</a:t>
            </a:r>
            <a:r>
              <a:rPr lang="zh-CN" altLang="en-US" sz="3200" dirty="0">
                <a:solidFill>
                  <a:schemeClr val="accent2">
                    <a:lumMod val="75000"/>
                  </a:schemeClr>
                </a:solidFill>
              </a:rPr>
              <a:t>瑟夫</a:t>
            </a:r>
            <a:endParaRPr lang="en-US" altLang="zh-CN" sz="3200" dirty="0">
              <a:solidFill>
                <a:schemeClr val="accent2">
                  <a:lumMod val="75000"/>
                </a:schemeClr>
              </a:solidFill>
            </a:endParaRPr>
          </a:p>
          <a:p>
            <a:pPr>
              <a:lnSpc>
                <a:spcPct val="130000"/>
              </a:lnSpc>
            </a:pPr>
            <a:endParaRPr lang="zh-CN" altLang="en-US" sz="32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333" y="1695694"/>
            <a:ext cx="2828925" cy="2638425"/>
          </a:xfrm>
          <a:prstGeom prst="rect">
            <a:avLst/>
          </a:prstGeom>
        </p:spPr>
      </p:pic>
    </p:spTree>
    <p:extLst>
      <p:ext uri="{BB962C8B-B14F-4D97-AF65-F5344CB8AC3E}">
        <p14:creationId xmlns:p14="http://schemas.microsoft.com/office/powerpoint/2010/main" val="24007164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idx="4294967295"/>
          </p:nvPr>
        </p:nvSpPr>
        <p:spPr>
          <a:xfrm>
            <a:off x="924045" y="552694"/>
            <a:ext cx="10363200" cy="1143000"/>
          </a:xfrm>
          <a:prstGeom prst="rect">
            <a:avLst/>
          </a:prstGeom>
        </p:spPr>
        <p:txBody>
          <a:bodyPr/>
          <a:lstStyle/>
          <a:p>
            <a:pPr algn="ctr"/>
            <a:r>
              <a:rPr lang="en-US" altLang="zh-CN" dirty="0"/>
              <a:t>IPv4</a:t>
            </a:r>
            <a:r>
              <a:rPr lang="zh-CN" altLang="en-US" dirty="0"/>
              <a:t>地址短缺对我国的影响</a:t>
            </a:r>
          </a:p>
        </p:txBody>
      </p:sp>
      <p:sp>
        <p:nvSpPr>
          <p:cNvPr id="141315" name="内容占位符 2"/>
          <p:cNvSpPr>
            <a:spLocks noGrp="1"/>
          </p:cNvSpPr>
          <p:nvPr>
            <p:ph idx="4294967295"/>
          </p:nvPr>
        </p:nvSpPr>
        <p:spPr>
          <a:xfrm>
            <a:off x="844951" y="1589741"/>
            <a:ext cx="7613369" cy="4648200"/>
          </a:xfrm>
          <a:prstGeom prst="rect">
            <a:avLst/>
          </a:prstGeom>
        </p:spPr>
        <p:txBody>
          <a:bodyPr/>
          <a:lstStyle/>
          <a:p>
            <a:pPr>
              <a:lnSpc>
                <a:spcPct val="130000"/>
              </a:lnSpc>
            </a:pPr>
            <a:r>
              <a:rPr lang="zh-CN" altLang="en-US" sz="3200" dirty="0"/>
              <a:t>制约我国互联网的发展</a:t>
            </a:r>
            <a:endParaRPr lang="en-US" altLang="zh-CN" sz="3200" dirty="0"/>
          </a:p>
          <a:p>
            <a:pPr>
              <a:lnSpc>
                <a:spcPct val="130000"/>
              </a:lnSpc>
            </a:pPr>
            <a:r>
              <a:rPr lang="zh-CN" altLang="en-US" sz="3200" dirty="0"/>
              <a:t>影响网络基础设施的安全和稳定</a:t>
            </a:r>
            <a:endParaRPr lang="en-US" altLang="zh-CN" sz="3200" dirty="0"/>
          </a:p>
          <a:p>
            <a:pPr>
              <a:lnSpc>
                <a:spcPct val="130000"/>
              </a:lnSpc>
            </a:pPr>
            <a:r>
              <a:rPr lang="zh-CN" altLang="en-US" sz="3200" dirty="0">
                <a:solidFill>
                  <a:schemeClr val="accent2">
                    <a:lumMod val="75000"/>
                  </a:schemeClr>
                </a:solidFill>
              </a:rPr>
              <a:t>“当初我以为这只是一项实验，而且，用</a:t>
            </a:r>
            <a:r>
              <a:rPr lang="en-US" altLang="zh-CN" sz="3200" dirty="0">
                <a:solidFill>
                  <a:schemeClr val="accent2">
                    <a:lumMod val="75000"/>
                  </a:schemeClr>
                </a:solidFill>
              </a:rPr>
              <a:t>43</a:t>
            </a:r>
            <a:r>
              <a:rPr lang="zh-CN" altLang="en-US" sz="3200" dirty="0">
                <a:solidFill>
                  <a:schemeClr val="accent2">
                    <a:lumMod val="75000"/>
                  </a:schemeClr>
                </a:solidFill>
              </a:rPr>
              <a:t>亿个</a:t>
            </a:r>
            <a:r>
              <a:rPr lang="en-US" altLang="zh-CN" sz="3200" dirty="0">
                <a:solidFill>
                  <a:schemeClr val="accent2">
                    <a:lumMod val="75000"/>
                  </a:schemeClr>
                </a:solidFill>
              </a:rPr>
              <a:t>IP</a:t>
            </a:r>
            <a:r>
              <a:rPr lang="zh-CN" altLang="en-US" sz="3200" dirty="0">
                <a:solidFill>
                  <a:schemeClr val="accent2">
                    <a:lumMod val="75000"/>
                  </a:schemeClr>
                </a:solidFill>
              </a:rPr>
              <a:t>地址来做实验已经够了。谁会知道到底需要多大的空间？”</a:t>
            </a:r>
            <a:endParaRPr lang="en-US" altLang="zh-CN" sz="3200" dirty="0">
              <a:solidFill>
                <a:schemeClr val="accent2">
                  <a:lumMod val="75000"/>
                </a:schemeClr>
              </a:solidFill>
            </a:endParaRPr>
          </a:p>
          <a:p>
            <a:pPr marL="0" indent="0" algn="r">
              <a:lnSpc>
                <a:spcPct val="130000"/>
              </a:lnSpc>
              <a:buNone/>
            </a:pPr>
            <a:r>
              <a:rPr lang="zh-CN" altLang="en-US" sz="3200" dirty="0">
                <a:solidFill>
                  <a:schemeClr val="accent2">
                    <a:lumMod val="75000"/>
                  </a:schemeClr>
                </a:solidFill>
              </a:rPr>
              <a:t> 　</a:t>
            </a:r>
            <a:r>
              <a:rPr lang="en-US" altLang="zh-CN" sz="3200" dirty="0">
                <a:solidFill>
                  <a:schemeClr val="accent2">
                    <a:lumMod val="75000"/>
                  </a:schemeClr>
                </a:solidFill>
              </a:rPr>
              <a:t>——“</a:t>
            </a:r>
            <a:r>
              <a:rPr lang="zh-CN" altLang="en-US" sz="3200" dirty="0">
                <a:solidFill>
                  <a:schemeClr val="accent2">
                    <a:lumMod val="75000"/>
                  </a:schemeClr>
                </a:solidFill>
              </a:rPr>
              <a:t>互联网之父”文顿</a:t>
            </a:r>
            <a:r>
              <a:rPr lang="en-US" altLang="zh-CN" sz="3200" dirty="0">
                <a:solidFill>
                  <a:schemeClr val="accent2">
                    <a:lumMod val="75000"/>
                  </a:schemeClr>
                </a:solidFill>
              </a:rPr>
              <a:t>·</a:t>
            </a:r>
            <a:r>
              <a:rPr lang="zh-CN" altLang="en-US" sz="3200" dirty="0">
                <a:solidFill>
                  <a:schemeClr val="accent2">
                    <a:lumMod val="75000"/>
                  </a:schemeClr>
                </a:solidFill>
              </a:rPr>
              <a:t>瑟夫</a:t>
            </a:r>
            <a:endParaRPr lang="en-US" altLang="zh-CN" sz="3200" dirty="0">
              <a:solidFill>
                <a:schemeClr val="accent2">
                  <a:lumMod val="75000"/>
                </a:schemeClr>
              </a:solidFill>
            </a:endParaRPr>
          </a:p>
          <a:p>
            <a:pPr>
              <a:lnSpc>
                <a:spcPct val="130000"/>
              </a:lnSpc>
            </a:pPr>
            <a:endParaRPr lang="zh-CN" altLang="en-US" sz="32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333" y="1695694"/>
            <a:ext cx="2828925" cy="2638425"/>
          </a:xfrm>
          <a:prstGeom prst="rect">
            <a:avLst/>
          </a:prstGeom>
        </p:spPr>
      </p:pic>
    </p:spTree>
    <p:extLst>
      <p:ext uri="{BB962C8B-B14F-4D97-AF65-F5344CB8AC3E}">
        <p14:creationId xmlns:p14="http://schemas.microsoft.com/office/powerpoint/2010/main" val="4669659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2"/>
          <p:cNvSpPr>
            <a:spLocks noGrp="1" noChangeArrowheads="1"/>
          </p:cNvSpPr>
          <p:nvPr>
            <p:ph type="title" idx="4294967295"/>
          </p:nvPr>
        </p:nvSpPr>
        <p:spPr>
          <a:xfrm>
            <a:off x="2013995" y="425370"/>
            <a:ext cx="7966075" cy="1143000"/>
          </a:xfrm>
          <a:prstGeom prst="rect">
            <a:avLst/>
          </a:prstGeom>
          <a:noFill/>
        </p:spPr>
        <p:txBody>
          <a:bodyPr/>
          <a:lstStyle/>
          <a:p>
            <a:pPr algn="ctr" eaLnBrk="1" hangingPunct="1">
              <a:lnSpc>
                <a:spcPct val="130000"/>
              </a:lnSpc>
            </a:pPr>
            <a:r>
              <a:rPr lang="en-US" altLang="zh-CN" sz="4000" dirty="0"/>
              <a:t>NAT: </a:t>
            </a:r>
            <a:r>
              <a:rPr lang="zh-CN" altLang="en-US" sz="4000" dirty="0"/>
              <a:t>网络地址转换</a:t>
            </a:r>
          </a:p>
        </p:txBody>
      </p:sp>
      <p:sp>
        <p:nvSpPr>
          <p:cNvPr id="144388" name="Rectangle 3"/>
          <p:cNvSpPr>
            <a:spLocks noGrp="1" noChangeArrowheads="1"/>
          </p:cNvSpPr>
          <p:nvPr>
            <p:ph type="body" idx="4294967295"/>
          </p:nvPr>
        </p:nvSpPr>
        <p:spPr>
          <a:xfrm>
            <a:off x="684252" y="1762246"/>
            <a:ext cx="10833903" cy="4648200"/>
          </a:xfrm>
          <a:prstGeom prst="rect">
            <a:avLst/>
          </a:prstGeom>
          <a:noFill/>
        </p:spPr>
        <p:txBody>
          <a:bodyPr/>
          <a:lstStyle/>
          <a:p>
            <a:pPr eaLnBrk="1" hangingPunct="1">
              <a:lnSpc>
                <a:spcPct val="130000"/>
              </a:lnSpc>
            </a:pPr>
            <a:r>
              <a:rPr lang="zh-CN" altLang="en-US" sz="3200" dirty="0">
                <a:solidFill>
                  <a:srgbClr val="FF0000"/>
                </a:solidFill>
              </a:rPr>
              <a:t>动机</a:t>
            </a:r>
            <a:r>
              <a:rPr lang="en-US" altLang="zh-CN" sz="3200" dirty="0">
                <a:solidFill>
                  <a:srgbClr val="FF0000"/>
                </a:solidFill>
              </a:rPr>
              <a:t>: </a:t>
            </a:r>
            <a:r>
              <a:rPr lang="zh-CN" altLang="en-US" sz="3200" dirty="0"/>
              <a:t>对外部网络来讲，本地网络只用一个</a:t>
            </a:r>
            <a:r>
              <a:rPr lang="en-US" altLang="zh-CN" sz="3200" dirty="0"/>
              <a:t>IP</a:t>
            </a:r>
            <a:r>
              <a:rPr lang="zh-CN" altLang="en-US" sz="3200" dirty="0"/>
              <a:t>地址</a:t>
            </a:r>
            <a:endParaRPr lang="en-US" altLang="zh-CN" sz="3200" dirty="0"/>
          </a:p>
          <a:p>
            <a:pPr lvl="1" eaLnBrk="1" hangingPunct="1">
              <a:lnSpc>
                <a:spcPct val="130000"/>
              </a:lnSpc>
            </a:pPr>
            <a:r>
              <a:rPr lang="zh-CN" altLang="en-US" sz="2800" dirty="0"/>
              <a:t>不需要从 </a:t>
            </a:r>
            <a:r>
              <a:rPr lang="en-US" altLang="zh-CN" sz="2800" dirty="0"/>
              <a:t>ISP</a:t>
            </a:r>
            <a:r>
              <a:rPr lang="zh-CN" altLang="en-US" sz="2800" dirty="0"/>
              <a:t>分配一系列地址</a:t>
            </a:r>
            <a:r>
              <a:rPr lang="en-US" altLang="zh-CN" sz="2800" dirty="0">
                <a:latin typeface="Comic Sans MS" panose="030F0702030302020204" pitchFamily="66" charset="0"/>
              </a:rPr>
              <a:t>——</a:t>
            </a:r>
            <a:r>
              <a:rPr lang="en-US" altLang="zh-CN" sz="2800" dirty="0"/>
              <a:t> </a:t>
            </a:r>
            <a:r>
              <a:rPr lang="zh-CN" altLang="en-US" sz="2800" dirty="0"/>
              <a:t>只要一个</a:t>
            </a:r>
            <a:r>
              <a:rPr lang="en-US" altLang="zh-CN" sz="2800" dirty="0"/>
              <a:t>IP</a:t>
            </a:r>
            <a:r>
              <a:rPr lang="zh-CN" altLang="en-US" sz="2800" dirty="0"/>
              <a:t>地址用于所有设备</a:t>
            </a:r>
          </a:p>
          <a:p>
            <a:pPr lvl="1" eaLnBrk="1" hangingPunct="1">
              <a:lnSpc>
                <a:spcPct val="130000"/>
              </a:lnSpc>
            </a:pPr>
            <a:r>
              <a:rPr lang="zh-CN" altLang="en-US" sz="2800" dirty="0"/>
              <a:t>在本地网络，改变设备的</a:t>
            </a:r>
            <a:r>
              <a:rPr lang="en-US" altLang="zh-CN" sz="2800" dirty="0"/>
              <a:t>IP</a:t>
            </a:r>
            <a:r>
              <a:rPr lang="zh-CN" altLang="en-US" sz="2800" dirty="0"/>
              <a:t>地址不用通知外部世界</a:t>
            </a:r>
          </a:p>
          <a:p>
            <a:pPr lvl="1" eaLnBrk="1" hangingPunct="1">
              <a:lnSpc>
                <a:spcPct val="130000"/>
              </a:lnSpc>
            </a:pPr>
            <a:r>
              <a:rPr lang="zh-CN" altLang="en-US" sz="2800" dirty="0"/>
              <a:t>可以变更 </a:t>
            </a:r>
            <a:r>
              <a:rPr lang="en-US" altLang="zh-CN" sz="2800" dirty="0"/>
              <a:t>ISP </a:t>
            </a:r>
            <a:r>
              <a:rPr lang="zh-CN" altLang="en-US" sz="2800" dirty="0"/>
              <a:t>，不用改变本地网络的设备的地址</a:t>
            </a:r>
          </a:p>
          <a:p>
            <a:pPr lvl="1" eaLnBrk="1" hangingPunct="1">
              <a:lnSpc>
                <a:spcPct val="130000"/>
              </a:lnSpc>
            </a:pPr>
            <a:r>
              <a:rPr lang="zh-CN" altLang="en-US" sz="2800" dirty="0"/>
              <a:t>本地网络内部设备不能被外部世界明确寻址，或是不可见 </a:t>
            </a:r>
            <a:r>
              <a:rPr lang="en-US" altLang="zh-CN" sz="2800" dirty="0"/>
              <a:t>(</a:t>
            </a:r>
            <a:r>
              <a:rPr lang="zh-CN" altLang="en-US" sz="2800" dirty="0"/>
              <a:t>增加了安全性</a:t>
            </a:r>
            <a:r>
              <a:rPr lang="en-US" altLang="zh-CN" sz="2800" dirty="0"/>
              <a:t>)</a:t>
            </a:r>
          </a:p>
        </p:txBody>
      </p:sp>
    </p:spTree>
    <p:extLst>
      <p:ext uri="{BB962C8B-B14F-4D97-AF65-F5344CB8AC3E}">
        <p14:creationId xmlns:p14="http://schemas.microsoft.com/office/powerpoint/2010/main" val="14850965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type="title" idx="4294967295"/>
          </p:nvPr>
        </p:nvSpPr>
        <p:spPr>
          <a:xfrm>
            <a:off x="1" y="484539"/>
            <a:ext cx="12151782" cy="1143000"/>
          </a:xfrm>
          <a:prstGeom prst="rect">
            <a:avLst/>
          </a:prstGeom>
          <a:noFill/>
        </p:spPr>
        <p:txBody>
          <a:bodyPr/>
          <a:lstStyle/>
          <a:p>
            <a:pPr algn="ctr"/>
            <a:r>
              <a:rPr lang="en-US" altLang="zh-CN" dirty="0"/>
              <a:t>NAT: </a:t>
            </a:r>
            <a:r>
              <a:rPr lang="zh-CN" altLang="en-US" dirty="0"/>
              <a:t>网络地址转换</a:t>
            </a:r>
          </a:p>
        </p:txBody>
      </p:sp>
      <p:sp>
        <p:nvSpPr>
          <p:cNvPr id="3075" name="Freeform 2"/>
          <p:cNvSpPr>
            <a:spLocks/>
          </p:cNvSpPr>
          <p:nvPr/>
        </p:nvSpPr>
        <p:spPr bwMode="auto">
          <a:xfrm>
            <a:off x="5761567" y="2152168"/>
            <a:ext cx="4764617" cy="2630488"/>
          </a:xfrm>
          <a:custGeom>
            <a:avLst/>
            <a:gdLst>
              <a:gd name="T0" fmla="*/ 2147483647 w 2251"/>
              <a:gd name="T1" fmla="*/ 2147483647 h 1657"/>
              <a:gd name="T2" fmla="*/ 2147483647 w 2251"/>
              <a:gd name="T3" fmla="*/ 2147483647 h 1657"/>
              <a:gd name="T4" fmla="*/ 2147483647 w 2251"/>
              <a:gd name="T5" fmla="*/ 2147483647 h 1657"/>
              <a:gd name="T6" fmla="*/ 2147483647 w 2251"/>
              <a:gd name="T7" fmla="*/ 2147483647 h 1657"/>
              <a:gd name="T8" fmla="*/ 2147483647 w 2251"/>
              <a:gd name="T9" fmla="*/ 2147483647 h 1657"/>
              <a:gd name="T10" fmla="*/ 2147483647 w 2251"/>
              <a:gd name="T11" fmla="*/ 2147483647 h 1657"/>
              <a:gd name="T12" fmla="*/ 2147483647 w 2251"/>
              <a:gd name="T13" fmla="*/ 2147483647 h 1657"/>
              <a:gd name="T14" fmla="*/ 2147483647 w 2251"/>
              <a:gd name="T15" fmla="*/ 2147483647 h 1657"/>
              <a:gd name="T16" fmla="*/ 2147483647 w 2251"/>
              <a:gd name="T17" fmla="*/ 2147483647 h 1657"/>
              <a:gd name="T18" fmla="*/ 2147483647 w 2251"/>
              <a:gd name="T19" fmla="*/ 2147483647 h 1657"/>
              <a:gd name="T20" fmla="*/ 2147483647 w 2251"/>
              <a:gd name="T21" fmla="*/ 2147483647 h 1657"/>
              <a:gd name="T22" fmla="*/ 2147483647 w 2251"/>
              <a:gd name="T23" fmla="*/ 2147483647 h 1657"/>
              <a:gd name="T24" fmla="*/ 2147483647 w 2251"/>
              <a:gd name="T25" fmla="*/ 2147483647 h 1657"/>
              <a:gd name="T26" fmla="*/ 2147483647 w 2251"/>
              <a:gd name="T27" fmla="*/ 2147483647 h 1657"/>
              <a:gd name="T28" fmla="*/ 2147483647 w 2251"/>
              <a:gd name="T29" fmla="*/ 2147483647 h 1657"/>
              <a:gd name="T30" fmla="*/ 2147483647 w 2251"/>
              <a:gd name="T31" fmla="*/ 0 h 1657"/>
              <a:gd name="T32" fmla="*/ 2147483647 w 2251"/>
              <a:gd name="T33" fmla="*/ 2147483647 h 1657"/>
              <a:gd name="T34" fmla="*/ 2147483647 w 2251"/>
              <a:gd name="T35" fmla="*/ 2147483647 h 1657"/>
              <a:gd name="T36" fmla="*/ 2147483647 w 2251"/>
              <a:gd name="T37" fmla="*/ 2147483647 h 1657"/>
              <a:gd name="T38" fmla="*/ 2147483647 w 2251"/>
              <a:gd name="T39" fmla="*/ 2147483647 h 1657"/>
              <a:gd name="T40" fmla="*/ 2147483647 w 2251"/>
              <a:gd name="T41" fmla="*/ 2147483647 h 1657"/>
              <a:gd name="T42" fmla="*/ 2147483647 w 2251"/>
              <a:gd name="T43" fmla="*/ 2147483647 h 1657"/>
              <a:gd name="T44" fmla="*/ 2147483647 w 2251"/>
              <a:gd name="T45" fmla="*/ 2147483647 h 1657"/>
              <a:gd name="T46" fmla="*/ 2147483647 w 2251"/>
              <a:gd name="T47" fmla="*/ 2147483647 h 1657"/>
              <a:gd name="T48" fmla="*/ 2147483647 w 2251"/>
              <a:gd name="T49" fmla="*/ 2147483647 h 1657"/>
              <a:gd name="T50" fmla="*/ 2147483647 w 2251"/>
              <a:gd name="T51" fmla="*/ 2147483647 h 1657"/>
              <a:gd name="T52" fmla="*/ 2147483647 w 2251"/>
              <a:gd name="T53" fmla="*/ 2147483647 h 1657"/>
              <a:gd name="T54" fmla="*/ 2147483647 w 2251"/>
              <a:gd name="T55" fmla="*/ 2147483647 h 1657"/>
              <a:gd name="T56" fmla="*/ 2147483647 w 2251"/>
              <a:gd name="T57" fmla="*/ 2147483647 h 1657"/>
              <a:gd name="T58" fmla="*/ 2147483647 w 2251"/>
              <a:gd name="T59" fmla="*/ 2147483647 h 1657"/>
              <a:gd name="T60" fmla="*/ 2147483647 w 2251"/>
              <a:gd name="T61" fmla="*/ 2147483647 h 1657"/>
              <a:gd name="T62" fmla="*/ 2147483647 w 2251"/>
              <a:gd name="T63" fmla="*/ 2147483647 h 1657"/>
              <a:gd name="T64" fmla="*/ 2147483647 w 2251"/>
              <a:gd name="T65" fmla="*/ 2147483647 h 1657"/>
              <a:gd name="T66" fmla="*/ 2147483647 w 2251"/>
              <a:gd name="T67" fmla="*/ 2147483647 h 1657"/>
              <a:gd name="T68" fmla="*/ 2147483647 w 2251"/>
              <a:gd name="T69" fmla="*/ 2147483647 h 1657"/>
              <a:gd name="T70" fmla="*/ 2147483647 w 2251"/>
              <a:gd name="T71" fmla="*/ 2147483647 h 1657"/>
              <a:gd name="T72" fmla="*/ 2147483647 w 2251"/>
              <a:gd name="T73" fmla="*/ 2147483647 h 1657"/>
              <a:gd name="T74" fmla="*/ 2147483647 w 2251"/>
              <a:gd name="T75" fmla="*/ 2147483647 h 1657"/>
              <a:gd name="T76" fmla="*/ 2147483647 w 2251"/>
              <a:gd name="T77" fmla="*/ 2147483647 h 1657"/>
              <a:gd name="T78" fmla="*/ 2147483647 w 2251"/>
              <a:gd name="T79" fmla="*/ 2147483647 h 1657"/>
              <a:gd name="T80" fmla="*/ 2147483647 w 2251"/>
              <a:gd name="T81" fmla="*/ 2147483647 h 1657"/>
              <a:gd name="T82" fmla="*/ 2147483647 w 2251"/>
              <a:gd name="T83" fmla="*/ 2147483647 h 1657"/>
              <a:gd name="T84" fmla="*/ 2147483647 w 2251"/>
              <a:gd name="T85" fmla="*/ 2147483647 h 1657"/>
              <a:gd name="T86" fmla="*/ 2147483647 w 2251"/>
              <a:gd name="T87" fmla="*/ 2147483647 h 1657"/>
              <a:gd name="T88" fmla="*/ 2147483647 w 2251"/>
              <a:gd name="T89" fmla="*/ 2147483647 h 1657"/>
              <a:gd name="T90" fmla="*/ 2147483647 w 2251"/>
              <a:gd name="T91" fmla="*/ 2147483647 h 1657"/>
              <a:gd name="T92" fmla="*/ 0 w 2251"/>
              <a:gd name="T93" fmla="*/ 2147483647 h 1657"/>
              <a:gd name="T94" fmla="*/ 2147483647 w 2251"/>
              <a:gd name="T95" fmla="*/ 2147483647 h 1657"/>
              <a:gd name="T96" fmla="*/ 2147483647 w 2251"/>
              <a:gd name="T97" fmla="*/ 2147483647 h 1657"/>
              <a:gd name="T98" fmla="*/ 2147483647 w 2251"/>
              <a:gd name="T99" fmla="*/ 2147483647 h 165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251" h="1657">
                <a:moveTo>
                  <a:pt x="243" y="753"/>
                </a:moveTo>
                <a:lnTo>
                  <a:pt x="294" y="748"/>
                </a:lnTo>
                <a:lnTo>
                  <a:pt x="358" y="746"/>
                </a:lnTo>
                <a:lnTo>
                  <a:pt x="432" y="746"/>
                </a:lnTo>
                <a:lnTo>
                  <a:pt x="514" y="747"/>
                </a:lnTo>
                <a:lnTo>
                  <a:pt x="603" y="750"/>
                </a:lnTo>
                <a:lnTo>
                  <a:pt x="697" y="753"/>
                </a:lnTo>
                <a:lnTo>
                  <a:pt x="895" y="759"/>
                </a:lnTo>
                <a:lnTo>
                  <a:pt x="1092" y="763"/>
                </a:lnTo>
                <a:lnTo>
                  <a:pt x="1186" y="763"/>
                </a:lnTo>
                <a:lnTo>
                  <a:pt x="1276" y="761"/>
                </a:lnTo>
                <a:lnTo>
                  <a:pt x="1358" y="756"/>
                </a:lnTo>
                <a:lnTo>
                  <a:pt x="1431" y="749"/>
                </a:lnTo>
                <a:lnTo>
                  <a:pt x="1494" y="737"/>
                </a:lnTo>
                <a:lnTo>
                  <a:pt x="1545" y="723"/>
                </a:lnTo>
                <a:lnTo>
                  <a:pt x="1585" y="704"/>
                </a:lnTo>
                <a:lnTo>
                  <a:pt x="1616" y="682"/>
                </a:lnTo>
                <a:lnTo>
                  <a:pt x="1639" y="655"/>
                </a:lnTo>
                <a:lnTo>
                  <a:pt x="1655" y="625"/>
                </a:lnTo>
                <a:lnTo>
                  <a:pt x="1666" y="592"/>
                </a:lnTo>
                <a:lnTo>
                  <a:pt x="1671" y="558"/>
                </a:lnTo>
                <a:lnTo>
                  <a:pt x="1671" y="485"/>
                </a:lnTo>
                <a:lnTo>
                  <a:pt x="1664" y="411"/>
                </a:lnTo>
                <a:lnTo>
                  <a:pt x="1655" y="339"/>
                </a:lnTo>
                <a:lnTo>
                  <a:pt x="1655" y="274"/>
                </a:lnTo>
                <a:lnTo>
                  <a:pt x="1668" y="221"/>
                </a:lnTo>
                <a:lnTo>
                  <a:pt x="1722" y="136"/>
                </a:lnTo>
                <a:lnTo>
                  <a:pt x="1788" y="69"/>
                </a:lnTo>
                <a:lnTo>
                  <a:pt x="1823" y="41"/>
                </a:lnTo>
                <a:lnTo>
                  <a:pt x="1857" y="21"/>
                </a:lnTo>
                <a:lnTo>
                  <a:pt x="1891" y="6"/>
                </a:lnTo>
                <a:lnTo>
                  <a:pt x="1923" y="0"/>
                </a:lnTo>
                <a:lnTo>
                  <a:pt x="1988" y="2"/>
                </a:lnTo>
                <a:lnTo>
                  <a:pt x="2021" y="10"/>
                </a:lnTo>
                <a:lnTo>
                  <a:pt x="2053" y="25"/>
                </a:lnTo>
                <a:lnTo>
                  <a:pt x="2084" y="49"/>
                </a:lnTo>
                <a:lnTo>
                  <a:pt x="2113" y="80"/>
                </a:lnTo>
                <a:lnTo>
                  <a:pt x="2139" y="121"/>
                </a:lnTo>
                <a:lnTo>
                  <a:pt x="2161" y="174"/>
                </a:lnTo>
                <a:lnTo>
                  <a:pt x="2180" y="242"/>
                </a:lnTo>
                <a:lnTo>
                  <a:pt x="2198" y="326"/>
                </a:lnTo>
                <a:lnTo>
                  <a:pt x="2213" y="421"/>
                </a:lnTo>
                <a:lnTo>
                  <a:pt x="2225" y="525"/>
                </a:lnTo>
                <a:lnTo>
                  <a:pt x="2243" y="737"/>
                </a:lnTo>
                <a:lnTo>
                  <a:pt x="2248" y="840"/>
                </a:lnTo>
                <a:lnTo>
                  <a:pt x="2250" y="933"/>
                </a:lnTo>
                <a:lnTo>
                  <a:pt x="2250" y="1025"/>
                </a:lnTo>
                <a:lnTo>
                  <a:pt x="2248" y="1119"/>
                </a:lnTo>
                <a:lnTo>
                  <a:pt x="2244" y="1214"/>
                </a:lnTo>
                <a:lnTo>
                  <a:pt x="2238" y="1306"/>
                </a:lnTo>
                <a:lnTo>
                  <a:pt x="2227" y="1393"/>
                </a:lnTo>
                <a:lnTo>
                  <a:pt x="2211" y="1469"/>
                </a:lnTo>
                <a:lnTo>
                  <a:pt x="2190" y="1534"/>
                </a:lnTo>
                <a:lnTo>
                  <a:pt x="2161" y="1583"/>
                </a:lnTo>
                <a:lnTo>
                  <a:pt x="2123" y="1618"/>
                </a:lnTo>
                <a:lnTo>
                  <a:pt x="2073" y="1641"/>
                </a:lnTo>
                <a:lnTo>
                  <a:pt x="2014" y="1654"/>
                </a:lnTo>
                <a:lnTo>
                  <a:pt x="1953" y="1656"/>
                </a:lnTo>
                <a:lnTo>
                  <a:pt x="1890" y="1649"/>
                </a:lnTo>
                <a:lnTo>
                  <a:pt x="1831" y="1633"/>
                </a:lnTo>
                <a:lnTo>
                  <a:pt x="1778" y="1610"/>
                </a:lnTo>
                <a:lnTo>
                  <a:pt x="1735" y="1578"/>
                </a:lnTo>
                <a:lnTo>
                  <a:pt x="1720" y="1557"/>
                </a:lnTo>
                <a:lnTo>
                  <a:pt x="1710" y="1531"/>
                </a:lnTo>
                <a:lnTo>
                  <a:pt x="1704" y="1466"/>
                </a:lnTo>
                <a:lnTo>
                  <a:pt x="1708" y="1387"/>
                </a:lnTo>
                <a:lnTo>
                  <a:pt x="1714" y="1303"/>
                </a:lnTo>
                <a:lnTo>
                  <a:pt x="1711" y="1218"/>
                </a:lnTo>
                <a:lnTo>
                  <a:pt x="1704" y="1176"/>
                </a:lnTo>
                <a:lnTo>
                  <a:pt x="1691" y="1137"/>
                </a:lnTo>
                <a:lnTo>
                  <a:pt x="1671" y="1101"/>
                </a:lnTo>
                <a:lnTo>
                  <a:pt x="1645" y="1068"/>
                </a:lnTo>
                <a:lnTo>
                  <a:pt x="1609" y="1040"/>
                </a:lnTo>
                <a:lnTo>
                  <a:pt x="1564" y="1016"/>
                </a:lnTo>
                <a:lnTo>
                  <a:pt x="1506" y="997"/>
                </a:lnTo>
                <a:lnTo>
                  <a:pt x="1433" y="982"/>
                </a:lnTo>
                <a:lnTo>
                  <a:pt x="1349" y="970"/>
                </a:lnTo>
                <a:lnTo>
                  <a:pt x="1255" y="960"/>
                </a:lnTo>
                <a:lnTo>
                  <a:pt x="1152" y="953"/>
                </a:lnTo>
                <a:lnTo>
                  <a:pt x="1045" y="948"/>
                </a:lnTo>
                <a:lnTo>
                  <a:pt x="821" y="941"/>
                </a:lnTo>
                <a:lnTo>
                  <a:pt x="599" y="937"/>
                </a:lnTo>
                <a:lnTo>
                  <a:pt x="494" y="935"/>
                </a:lnTo>
                <a:lnTo>
                  <a:pt x="396" y="933"/>
                </a:lnTo>
                <a:lnTo>
                  <a:pt x="307" y="931"/>
                </a:lnTo>
                <a:lnTo>
                  <a:pt x="229" y="927"/>
                </a:lnTo>
                <a:lnTo>
                  <a:pt x="164" y="922"/>
                </a:lnTo>
                <a:lnTo>
                  <a:pt x="114" y="915"/>
                </a:lnTo>
                <a:lnTo>
                  <a:pt x="78" y="906"/>
                </a:lnTo>
                <a:lnTo>
                  <a:pt x="47" y="897"/>
                </a:lnTo>
                <a:lnTo>
                  <a:pt x="26" y="886"/>
                </a:lnTo>
                <a:lnTo>
                  <a:pt x="11" y="875"/>
                </a:lnTo>
                <a:lnTo>
                  <a:pt x="2" y="865"/>
                </a:lnTo>
                <a:lnTo>
                  <a:pt x="0" y="852"/>
                </a:lnTo>
                <a:lnTo>
                  <a:pt x="4" y="841"/>
                </a:lnTo>
                <a:lnTo>
                  <a:pt x="14" y="830"/>
                </a:lnTo>
                <a:lnTo>
                  <a:pt x="47" y="807"/>
                </a:lnTo>
                <a:lnTo>
                  <a:pt x="98" y="785"/>
                </a:lnTo>
                <a:lnTo>
                  <a:pt x="165" y="768"/>
                </a:lnTo>
                <a:lnTo>
                  <a:pt x="243" y="753"/>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77" name="Freeform 4"/>
          <p:cNvSpPr>
            <a:spLocks/>
          </p:cNvSpPr>
          <p:nvPr/>
        </p:nvSpPr>
        <p:spPr bwMode="auto">
          <a:xfrm>
            <a:off x="40218" y="3011006"/>
            <a:ext cx="4785783" cy="1154112"/>
          </a:xfrm>
          <a:custGeom>
            <a:avLst/>
            <a:gdLst>
              <a:gd name="T0" fmla="*/ 2147483647 w 2261"/>
              <a:gd name="T1" fmla="*/ 2147483647 h 727"/>
              <a:gd name="T2" fmla="*/ 2147483647 w 2261"/>
              <a:gd name="T3" fmla="*/ 2147483647 h 727"/>
              <a:gd name="T4" fmla="*/ 2147483647 w 2261"/>
              <a:gd name="T5" fmla="*/ 2147483647 h 727"/>
              <a:gd name="T6" fmla="*/ 2147483647 w 2261"/>
              <a:gd name="T7" fmla="*/ 2147483647 h 727"/>
              <a:gd name="T8" fmla="*/ 2147483647 w 2261"/>
              <a:gd name="T9" fmla="*/ 2147483647 h 727"/>
              <a:gd name="T10" fmla="*/ 2147483647 w 2261"/>
              <a:gd name="T11" fmla="*/ 2147483647 h 727"/>
              <a:gd name="T12" fmla="*/ 2147483647 w 2261"/>
              <a:gd name="T13" fmla="*/ 2147483647 h 727"/>
              <a:gd name="T14" fmla="*/ 2147483647 w 2261"/>
              <a:gd name="T15" fmla="*/ 2147483647 h 727"/>
              <a:gd name="T16" fmla="*/ 2147483647 w 2261"/>
              <a:gd name="T17" fmla="*/ 2147483647 h 727"/>
              <a:gd name="T18" fmla="*/ 2147483647 w 2261"/>
              <a:gd name="T19" fmla="*/ 2147483647 h 727"/>
              <a:gd name="T20" fmla="*/ 2147483647 w 2261"/>
              <a:gd name="T21" fmla="*/ 2147483647 h 727"/>
              <a:gd name="T22" fmla="*/ 2147483647 w 2261"/>
              <a:gd name="T23" fmla="*/ 2147483647 h 727"/>
              <a:gd name="T24" fmla="*/ 2147483647 w 2261"/>
              <a:gd name="T25" fmla="*/ 2147483647 h 727"/>
              <a:gd name="T26" fmla="*/ 2147483647 w 2261"/>
              <a:gd name="T27" fmla="*/ 2147483647 h 727"/>
              <a:gd name="T28" fmla="*/ 2147483647 w 2261"/>
              <a:gd name="T29" fmla="*/ 2147483647 h 727"/>
              <a:gd name="T30" fmla="*/ 2147483647 w 2261"/>
              <a:gd name="T31" fmla="*/ 2147483647 h 727"/>
              <a:gd name="T32" fmla="*/ 2147483647 w 2261"/>
              <a:gd name="T33" fmla="*/ 2147483647 h 727"/>
              <a:gd name="T34" fmla="*/ 2147483647 w 2261"/>
              <a:gd name="T35" fmla="*/ 2147483647 h 727"/>
              <a:gd name="T36" fmla="*/ 2147483647 w 2261"/>
              <a:gd name="T37" fmla="*/ 2147483647 h 727"/>
              <a:gd name="T38" fmla="*/ 2147483647 w 2261"/>
              <a:gd name="T39" fmla="*/ 2147483647 h 727"/>
              <a:gd name="T40" fmla="*/ 2147483647 w 2261"/>
              <a:gd name="T41" fmla="*/ 2147483647 h 727"/>
              <a:gd name="T42" fmla="*/ 2147483647 w 2261"/>
              <a:gd name="T43" fmla="*/ 2147483647 h 727"/>
              <a:gd name="T44" fmla="*/ 2147483647 w 2261"/>
              <a:gd name="T45" fmla="*/ 2147483647 h 727"/>
              <a:gd name="T46" fmla="*/ 2147483647 w 2261"/>
              <a:gd name="T47" fmla="*/ 2147483647 h 727"/>
              <a:gd name="T48" fmla="*/ 2147483647 w 2261"/>
              <a:gd name="T49" fmla="*/ 2147483647 h 727"/>
              <a:gd name="T50" fmla="*/ 2147483647 w 2261"/>
              <a:gd name="T51" fmla="*/ 2147483647 h 727"/>
              <a:gd name="T52" fmla="*/ 2147483647 w 2261"/>
              <a:gd name="T53" fmla="*/ 2147483647 h 727"/>
              <a:gd name="T54" fmla="*/ 2147483647 w 2261"/>
              <a:gd name="T55" fmla="*/ 2147483647 h 727"/>
              <a:gd name="T56" fmla="*/ 2147483647 w 2261"/>
              <a:gd name="T57" fmla="*/ 2147483647 h 727"/>
              <a:gd name="T58" fmla="*/ 2147483647 w 2261"/>
              <a:gd name="T59" fmla="*/ 2147483647 h 727"/>
              <a:gd name="T60" fmla="*/ 2147483647 w 2261"/>
              <a:gd name="T61" fmla="*/ 2147483647 h 727"/>
              <a:gd name="T62" fmla="*/ 2147483647 w 2261"/>
              <a:gd name="T63" fmla="*/ 2147483647 h 727"/>
              <a:gd name="T64" fmla="*/ 2147483647 w 2261"/>
              <a:gd name="T65" fmla="*/ 2147483647 h 727"/>
              <a:gd name="T66" fmla="*/ 2147483647 w 2261"/>
              <a:gd name="T67" fmla="*/ 2147483647 h 727"/>
              <a:gd name="T68" fmla="*/ 2147483647 w 2261"/>
              <a:gd name="T69" fmla="*/ 2147483647 h 727"/>
              <a:gd name="T70" fmla="*/ 2147483647 w 2261"/>
              <a:gd name="T71" fmla="*/ 2147483647 h 727"/>
              <a:gd name="T72" fmla="*/ 2147483647 w 2261"/>
              <a:gd name="T73" fmla="*/ 2147483647 h 727"/>
              <a:gd name="T74" fmla="*/ 2147483647 w 2261"/>
              <a:gd name="T75" fmla="*/ 2147483647 h 727"/>
              <a:gd name="T76" fmla="*/ 2147483647 w 2261"/>
              <a:gd name="T77" fmla="*/ 2147483647 h 7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261" h="727">
                <a:moveTo>
                  <a:pt x="1987" y="218"/>
                </a:moveTo>
                <a:lnTo>
                  <a:pt x="1926" y="214"/>
                </a:lnTo>
                <a:lnTo>
                  <a:pt x="1852" y="212"/>
                </a:lnTo>
                <a:lnTo>
                  <a:pt x="1765" y="211"/>
                </a:lnTo>
                <a:lnTo>
                  <a:pt x="1670" y="212"/>
                </a:lnTo>
                <a:lnTo>
                  <a:pt x="1565" y="212"/>
                </a:lnTo>
                <a:lnTo>
                  <a:pt x="1454" y="214"/>
                </a:lnTo>
                <a:lnTo>
                  <a:pt x="1222" y="220"/>
                </a:lnTo>
                <a:lnTo>
                  <a:pt x="987" y="225"/>
                </a:lnTo>
                <a:lnTo>
                  <a:pt x="875" y="226"/>
                </a:lnTo>
                <a:lnTo>
                  <a:pt x="767" y="227"/>
                </a:lnTo>
                <a:lnTo>
                  <a:pt x="665" y="227"/>
                </a:lnTo>
                <a:lnTo>
                  <a:pt x="574" y="225"/>
                </a:lnTo>
                <a:lnTo>
                  <a:pt x="493" y="221"/>
                </a:lnTo>
                <a:lnTo>
                  <a:pt x="425" y="216"/>
                </a:lnTo>
                <a:lnTo>
                  <a:pt x="369" y="208"/>
                </a:lnTo>
                <a:lnTo>
                  <a:pt x="318" y="195"/>
                </a:lnTo>
                <a:lnTo>
                  <a:pt x="276" y="179"/>
                </a:lnTo>
                <a:lnTo>
                  <a:pt x="238" y="159"/>
                </a:lnTo>
                <a:lnTo>
                  <a:pt x="180" y="116"/>
                </a:lnTo>
                <a:lnTo>
                  <a:pt x="138" y="73"/>
                </a:lnTo>
                <a:lnTo>
                  <a:pt x="108" y="34"/>
                </a:lnTo>
                <a:lnTo>
                  <a:pt x="86" y="8"/>
                </a:lnTo>
                <a:lnTo>
                  <a:pt x="76" y="1"/>
                </a:lnTo>
                <a:lnTo>
                  <a:pt x="67" y="0"/>
                </a:lnTo>
                <a:lnTo>
                  <a:pt x="57" y="5"/>
                </a:lnTo>
                <a:lnTo>
                  <a:pt x="46" y="17"/>
                </a:lnTo>
                <a:lnTo>
                  <a:pt x="34" y="37"/>
                </a:lnTo>
                <a:lnTo>
                  <a:pt x="24" y="68"/>
                </a:lnTo>
                <a:lnTo>
                  <a:pt x="17" y="105"/>
                </a:lnTo>
                <a:lnTo>
                  <a:pt x="11" y="151"/>
                </a:lnTo>
                <a:lnTo>
                  <a:pt x="2" y="255"/>
                </a:lnTo>
                <a:lnTo>
                  <a:pt x="0" y="370"/>
                </a:lnTo>
                <a:lnTo>
                  <a:pt x="4" y="483"/>
                </a:lnTo>
                <a:lnTo>
                  <a:pt x="13" y="587"/>
                </a:lnTo>
                <a:lnTo>
                  <a:pt x="20" y="630"/>
                </a:lnTo>
                <a:lnTo>
                  <a:pt x="27" y="668"/>
                </a:lnTo>
                <a:lnTo>
                  <a:pt x="36" y="695"/>
                </a:lnTo>
                <a:lnTo>
                  <a:pt x="46" y="715"/>
                </a:lnTo>
                <a:lnTo>
                  <a:pt x="54" y="724"/>
                </a:lnTo>
                <a:lnTo>
                  <a:pt x="61" y="726"/>
                </a:lnTo>
                <a:lnTo>
                  <a:pt x="67" y="722"/>
                </a:lnTo>
                <a:lnTo>
                  <a:pt x="72" y="712"/>
                </a:lnTo>
                <a:lnTo>
                  <a:pt x="84" y="678"/>
                </a:lnTo>
                <a:lnTo>
                  <a:pt x="102" y="632"/>
                </a:lnTo>
                <a:lnTo>
                  <a:pt x="135" y="579"/>
                </a:lnTo>
                <a:lnTo>
                  <a:pt x="159" y="553"/>
                </a:lnTo>
                <a:lnTo>
                  <a:pt x="188" y="528"/>
                </a:lnTo>
                <a:lnTo>
                  <a:pt x="224" y="504"/>
                </a:lnTo>
                <a:lnTo>
                  <a:pt x="267" y="482"/>
                </a:lnTo>
                <a:lnTo>
                  <a:pt x="318" y="465"/>
                </a:lnTo>
                <a:lnTo>
                  <a:pt x="379" y="453"/>
                </a:lnTo>
                <a:lnTo>
                  <a:pt x="452" y="443"/>
                </a:lnTo>
                <a:lnTo>
                  <a:pt x="542" y="435"/>
                </a:lnTo>
                <a:lnTo>
                  <a:pt x="646" y="428"/>
                </a:lnTo>
                <a:lnTo>
                  <a:pt x="760" y="424"/>
                </a:lnTo>
                <a:lnTo>
                  <a:pt x="883" y="419"/>
                </a:lnTo>
                <a:lnTo>
                  <a:pt x="1012" y="416"/>
                </a:lnTo>
                <a:lnTo>
                  <a:pt x="1280" y="410"/>
                </a:lnTo>
                <a:lnTo>
                  <a:pt x="1546" y="405"/>
                </a:lnTo>
                <a:lnTo>
                  <a:pt x="1670" y="403"/>
                </a:lnTo>
                <a:lnTo>
                  <a:pt x="1787" y="400"/>
                </a:lnTo>
                <a:lnTo>
                  <a:pt x="1893" y="397"/>
                </a:lnTo>
                <a:lnTo>
                  <a:pt x="1986" y="393"/>
                </a:lnTo>
                <a:lnTo>
                  <a:pt x="2064" y="387"/>
                </a:lnTo>
                <a:lnTo>
                  <a:pt x="2124" y="380"/>
                </a:lnTo>
                <a:lnTo>
                  <a:pt x="2169" y="373"/>
                </a:lnTo>
                <a:lnTo>
                  <a:pt x="2204" y="364"/>
                </a:lnTo>
                <a:lnTo>
                  <a:pt x="2231" y="354"/>
                </a:lnTo>
                <a:lnTo>
                  <a:pt x="2248" y="344"/>
                </a:lnTo>
                <a:lnTo>
                  <a:pt x="2258" y="332"/>
                </a:lnTo>
                <a:lnTo>
                  <a:pt x="2260" y="320"/>
                </a:lnTo>
                <a:lnTo>
                  <a:pt x="2255" y="309"/>
                </a:lnTo>
                <a:lnTo>
                  <a:pt x="2244" y="297"/>
                </a:lnTo>
                <a:lnTo>
                  <a:pt x="2227" y="286"/>
                </a:lnTo>
                <a:lnTo>
                  <a:pt x="2204" y="274"/>
                </a:lnTo>
                <a:lnTo>
                  <a:pt x="2145" y="252"/>
                </a:lnTo>
                <a:lnTo>
                  <a:pt x="2072" y="234"/>
                </a:lnTo>
                <a:lnTo>
                  <a:pt x="1987" y="218"/>
                </a:lnTo>
              </a:path>
            </a:pathLst>
          </a:custGeom>
          <a:gradFill rotWithShape="0">
            <a:gsLst>
              <a:gs pos="0">
                <a:srgbClr val="FFFFFF"/>
              </a:gs>
              <a:gs pos="100000">
                <a:srgbClr val="66CCFF"/>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graphicFrame>
        <p:nvGraphicFramePr>
          <p:cNvPr id="3078" name="Object 5"/>
          <p:cNvGraphicFramePr>
            <a:graphicFrameLocks/>
          </p:cNvGraphicFramePr>
          <p:nvPr>
            <p:extLst>
              <p:ext uri="{D42A27DB-BD31-4B8C-83A1-F6EECF244321}">
                <p14:modId xmlns:p14="http://schemas.microsoft.com/office/powerpoint/2010/main" val="4241919159"/>
              </p:ext>
            </p:extLst>
          </p:nvPr>
        </p:nvGraphicFramePr>
        <p:xfrm>
          <a:off x="9575801" y="2449031"/>
          <a:ext cx="757767" cy="476250"/>
        </p:xfrm>
        <a:graphic>
          <a:graphicData uri="http://schemas.openxmlformats.org/presentationml/2006/ole">
            <mc:AlternateContent xmlns:mc="http://schemas.openxmlformats.org/markup-compatibility/2006">
              <mc:Choice xmlns:v="urn:schemas-microsoft-com:vml" Requires="v">
                <p:oleObj name="Clip" r:id="rId3" imgW="567940" imgH="476184" progId="MS_ClipArt_Gallery.2">
                  <p:embed/>
                </p:oleObj>
              </mc:Choice>
              <mc:Fallback>
                <p:oleObj name="Clip" r:id="rId3" imgW="567940" imgH="476184"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5801" y="2449031"/>
                        <a:ext cx="7577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6"/>
          <p:cNvGraphicFramePr>
            <a:graphicFrameLocks/>
          </p:cNvGraphicFramePr>
          <p:nvPr>
            <p:extLst>
              <p:ext uri="{D42A27DB-BD31-4B8C-83A1-F6EECF244321}">
                <p14:modId xmlns:p14="http://schemas.microsoft.com/office/powerpoint/2010/main" val="3704900027"/>
              </p:ext>
            </p:extLst>
          </p:nvPr>
        </p:nvGraphicFramePr>
        <p:xfrm>
          <a:off x="9641418" y="3238018"/>
          <a:ext cx="789516" cy="495300"/>
        </p:xfrm>
        <a:graphic>
          <a:graphicData uri="http://schemas.openxmlformats.org/presentationml/2006/ole">
            <mc:AlternateContent xmlns:mc="http://schemas.openxmlformats.org/markup-compatibility/2006">
              <mc:Choice xmlns:v="urn:schemas-microsoft-com:vml" Requires="v">
                <p:oleObj name="Clip" r:id="rId5" imgW="591671" imgH="495168" progId="MS_ClipArt_Gallery.2">
                  <p:embed/>
                </p:oleObj>
              </mc:Choice>
              <mc:Fallback>
                <p:oleObj name="Clip" r:id="rId5" imgW="591671" imgH="495168"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1418" y="3238018"/>
                        <a:ext cx="789516"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0" name="Object 7"/>
          <p:cNvGraphicFramePr>
            <a:graphicFrameLocks/>
          </p:cNvGraphicFramePr>
          <p:nvPr>
            <p:extLst>
              <p:ext uri="{D42A27DB-BD31-4B8C-83A1-F6EECF244321}">
                <p14:modId xmlns:p14="http://schemas.microsoft.com/office/powerpoint/2010/main" val="1246173116"/>
              </p:ext>
            </p:extLst>
          </p:nvPr>
        </p:nvGraphicFramePr>
        <p:xfrm>
          <a:off x="9603318" y="4003193"/>
          <a:ext cx="768349" cy="482600"/>
        </p:xfrm>
        <a:graphic>
          <a:graphicData uri="http://schemas.openxmlformats.org/presentationml/2006/ole">
            <mc:AlternateContent xmlns:mc="http://schemas.openxmlformats.org/markup-compatibility/2006">
              <mc:Choice xmlns:v="urn:schemas-microsoft-com:vml" Requires="v">
                <p:oleObj name="Clip" r:id="rId7" imgW="575851" imgH="482512" progId="MS_ClipArt_Gallery.2">
                  <p:embed/>
                </p:oleObj>
              </mc:Choice>
              <mc:Fallback>
                <p:oleObj name="Clip" r:id="rId7" imgW="575851" imgH="482512" progId="MS_ClipArt_Gallery.2">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3318" y="4003193"/>
                        <a:ext cx="768349"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1" name="Line 8"/>
          <p:cNvSpPr>
            <a:spLocks noChangeShapeType="1"/>
          </p:cNvSpPr>
          <p:nvPr/>
        </p:nvSpPr>
        <p:spPr bwMode="auto">
          <a:xfrm>
            <a:off x="5689601" y="3460268"/>
            <a:ext cx="40343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82" name="Line 9"/>
          <p:cNvSpPr>
            <a:spLocks noChangeShapeType="1"/>
          </p:cNvSpPr>
          <p:nvPr/>
        </p:nvSpPr>
        <p:spPr bwMode="auto">
          <a:xfrm flipH="1">
            <a:off x="9469967" y="2717318"/>
            <a:ext cx="12700" cy="14922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83" name="Line 10"/>
          <p:cNvSpPr>
            <a:spLocks noChangeShapeType="1"/>
          </p:cNvSpPr>
          <p:nvPr/>
        </p:nvSpPr>
        <p:spPr bwMode="auto">
          <a:xfrm>
            <a:off x="9476317" y="2712556"/>
            <a:ext cx="177800"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84" name="Line 11"/>
          <p:cNvSpPr>
            <a:spLocks noChangeShapeType="1"/>
          </p:cNvSpPr>
          <p:nvPr/>
        </p:nvSpPr>
        <p:spPr bwMode="auto">
          <a:xfrm>
            <a:off x="9484784" y="4217506"/>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85" name="Rectangle 12"/>
          <p:cNvSpPr>
            <a:spLocks noChangeArrowheads="1"/>
          </p:cNvSpPr>
          <p:nvPr/>
        </p:nvSpPr>
        <p:spPr bwMode="auto">
          <a:xfrm>
            <a:off x="10460145" y="2447443"/>
            <a:ext cx="112691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Microsoft YaHei"/>
                <a:ea typeface="Microsoft YaHei"/>
              </a:rPr>
              <a:t>10.0.0.1</a:t>
            </a:r>
          </a:p>
        </p:txBody>
      </p:sp>
      <p:sp>
        <p:nvSpPr>
          <p:cNvPr id="3086" name="Rectangle 13"/>
          <p:cNvSpPr>
            <a:spLocks noChangeArrowheads="1"/>
          </p:cNvSpPr>
          <p:nvPr/>
        </p:nvSpPr>
        <p:spPr bwMode="auto">
          <a:xfrm>
            <a:off x="10629478" y="3215793"/>
            <a:ext cx="112691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Microsoft YaHei"/>
                <a:ea typeface="Microsoft YaHei"/>
              </a:rPr>
              <a:t>10.0.0.2</a:t>
            </a:r>
          </a:p>
        </p:txBody>
      </p:sp>
      <p:sp>
        <p:nvSpPr>
          <p:cNvPr id="3087" name="Rectangle 14"/>
          <p:cNvSpPr>
            <a:spLocks noChangeArrowheads="1"/>
          </p:cNvSpPr>
          <p:nvPr/>
        </p:nvSpPr>
        <p:spPr bwMode="auto">
          <a:xfrm>
            <a:off x="10578678" y="4111143"/>
            <a:ext cx="112691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Microsoft YaHei"/>
                <a:ea typeface="Microsoft YaHei"/>
              </a:rPr>
              <a:t>10.0.0.3</a:t>
            </a:r>
          </a:p>
        </p:txBody>
      </p:sp>
      <p:sp>
        <p:nvSpPr>
          <p:cNvPr id="3088" name="Rectangle 15"/>
          <p:cNvSpPr>
            <a:spLocks noChangeArrowheads="1"/>
          </p:cNvSpPr>
          <p:nvPr/>
        </p:nvSpPr>
        <p:spPr bwMode="auto">
          <a:xfrm>
            <a:off x="5773845" y="3037993"/>
            <a:ext cx="112691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Microsoft YaHei"/>
                <a:ea typeface="Microsoft YaHei"/>
              </a:rPr>
              <a:t>10.0.0.4</a:t>
            </a:r>
          </a:p>
        </p:txBody>
      </p:sp>
      <p:sp>
        <p:nvSpPr>
          <p:cNvPr id="3089" name="Line 16"/>
          <p:cNvSpPr>
            <a:spLocks noChangeShapeType="1"/>
          </p:cNvSpPr>
          <p:nvPr/>
        </p:nvSpPr>
        <p:spPr bwMode="auto">
          <a:xfrm flipH="1">
            <a:off x="5789085" y="3288818"/>
            <a:ext cx="114300" cy="12858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0" name="Rectangle 17"/>
          <p:cNvSpPr>
            <a:spLocks noChangeArrowheads="1"/>
          </p:cNvSpPr>
          <p:nvPr/>
        </p:nvSpPr>
        <p:spPr bwMode="auto">
          <a:xfrm>
            <a:off x="3344373" y="3595206"/>
            <a:ext cx="1578957"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Microsoft YaHei"/>
                <a:ea typeface="Microsoft YaHei"/>
              </a:rPr>
              <a:t>138.76.29.7</a:t>
            </a:r>
          </a:p>
        </p:txBody>
      </p:sp>
      <p:sp>
        <p:nvSpPr>
          <p:cNvPr id="3091" name="Line 18"/>
          <p:cNvSpPr>
            <a:spLocks noChangeShapeType="1"/>
          </p:cNvSpPr>
          <p:nvPr/>
        </p:nvSpPr>
        <p:spPr bwMode="auto">
          <a:xfrm flipH="1">
            <a:off x="4802718" y="3526943"/>
            <a:ext cx="114300" cy="128588"/>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grpSp>
        <p:nvGrpSpPr>
          <p:cNvPr id="3092" name="Group 32"/>
          <p:cNvGrpSpPr>
            <a:grpSpLocks/>
          </p:cNvGrpSpPr>
          <p:nvPr/>
        </p:nvGrpSpPr>
        <p:grpSpPr bwMode="auto">
          <a:xfrm>
            <a:off x="4995334" y="3320569"/>
            <a:ext cx="740833" cy="307975"/>
            <a:chOff x="2360" y="1924"/>
            <a:chExt cx="350" cy="194"/>
          </a:xfrm>
        </p:grpSpPr>
        <p:sp>
          <p:nvSpPr>
            <p:cNvPr id="3105" name="Oval 19"/>
            <p:cNvSpPr>
              <a:spLocks noChangeArrowheads="1"/>
            </p:cNvSpPr>
            <p:nvPr/>
          </p:nvSpPr>
          <p:spPr bwMode="auto">
            <a:xfrm>
              <a:off x="2363" y="2010"/>
              <a:ext cx="347" cy="10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latin typeface="Microsoft YaHei"/>
                <a:ea typeface="Microsoft YaHei"/>
              </a:endParaRPr>
            </a:p>
          </p:txBody>
        </p:sp>
        <p:sp>
          <p:nvSpPr>
            <p:cNvPr id="3106" name="Line 20"/>
            <p:cNvSpPr>
              <a:spLocks noChangeShapeType="1"/>
            </p:cNvSpPr>
            <p:nvPr/>
          </p:nvSpPr>
          <p:spPr bwMode="auto">
            <a:xfrm>
              <a:off x="2363" y="2002"/>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07" name="Line 21"/>
            <p:cNvSpPr>
              <a:spLocks noChangeShapeType="1"/>
            </p:cNvSpPr>
            <p:nvPr/>
          </p:nvSpPr>
          <p:spPr bwMode="auto">
            <a:xfrm>
              <a:off x="2710" y="2002"/>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08" name="Rectangle 22"/>
            <p:cNvSpPr>
              <a:spLocks noChangeArrowheads="1"/>
            </p:cNvSpPr>
            <p:nvPr/>
          </p:nvSpPr>
          <p:spPr bwMode="auto">
            <a:xfrm>
              <a:off x="2363" y="2002"/>
              <a:ext cx="344" cy="6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latin typeface="Microsoft YaHei"/>
                <a:ea typeface="Microsoft YaHei"/>
              </a:endParaRPr>
            </a:p>
          </p:txBody>
        </p:sp>
        <p:sp>
          <p:nvSpPr>
            <p:cNvPr id="3109" name="Oval 23"/>
            <p:cNvSpPr>
              <a:spLocks noChangeArrowheads="1"/>
            </p:cNvSpPr>
            <p:nvPr/>
          </p:nvSpPr>
          <p:spPr bwMode="auto">
            <a:xfrm>
              <a:off x="2360" y="1924"/>
              <a:ext cx="347" cy="12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latin typeface="Microsoft YaHei"/>
                <a:ea typeface="Microsoft YaHei"/>
              </a:endParaRPr>
            </a:p>
          </p:txBody>
        </p:sp>
        <p:grpSp>
          <p:nvGrpSpPr>
            <p:cNvPr id="3110" name="Group 27"/>
            <p:cNvGrpSpPr>
              <a:grpSpLocks/>
            </p:cNvGrpSpPr>
            <p:nvPr/>
          </p:nvGrpSpPr>
          <p:grpSpPr bwMode="auto">
            <a:xfrm>
              <a:off x="2443" y="1951"/>
              <a:ext cx="173" cy="74"/>
              <a:chOff x="2443" y="1951"/>
              <a:chExt cx="173" cy="74"/>
            </a:xfrm>
          </p:grpSpPr>
          <p:sp>
            <p:nvSpPr>
              <p:cNvPr id="3115" name="Line 24"/>
              <p:cNvSpPr>
                <a:spLocks noChangeShapeType="1"/>
              </p:cNvSpPr>
              <p:nvPr/>
            </p:nvSpPr>
            <p:spPr bwMode="auto">
              <a:xfrm flipV="1">
                <a:off x="2443" y="1951"/>
                <a:ext cx="61"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16" name="Line 25"/>
              <p:cNvSpPr>
                <a:spLocks noChangeShapeType="1"/>
              </p:cNvSpPr>
              <p:nvPr/>
            </p:nvSpPr>
            <p:spPr bwMode="auto">
              <a:xfrm>
                <a:off x="2562" y="2025"/>
                <a:ext cx="5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17" name="Line 26"/>
              <p:cNvSpPr>
                <a:spLocks noChangeShapeType="1"/>
              </p:cNvSpPr>
              <p:nvPr/>
            </p:nvSpPr>
            <p:spPr bwMode="auto">
              <a:xfrm>
                <a:off x="2501" y="1953"/>
                <a:ext cx="63" cy="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grpSp>
        <p:grpSp>
          <p:nvGrpSpPr>
            <p:cNvPr id="3111" name="Group 31"/>
            <p:cNvGrpSpPr>
              <a:grpSpLocks/>
            </p:cNvGrpSpPr>
            <p:nvPr/>
          </p:nvGrpSpPr>
          <p:grpSpPr bwMode="auto">
            <a:xfrm>
              <a:off x="2444" y="1951"/>
              <a:ext cx="172" cy="73"/>
              <a:chOff x="2444" y="1951"/>
              <a:chExt cx="172" cy="73"/>
            </a:xfrm>
          </p:grpSpPr>
          <p:sp>
            <p:nvSpPr>
              <p:cNvPr id="3112" name="Line 28"/>
              <p:cNvSpPr>
                <a:spLocks noChangeShapeType="1"/>
              </p:cNvSpPr>
              <p:nvPr/>
            </p:nvSpPr>
            <p:spPr bwMode="auto">
              <a:xfrm>
                <a:off x="2444" y="2023"/>
                <a:ext cx="61"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13" name="Line 29"/>
              <p:cNvSpPr>
                <a:spLocks noChangeShapeType="1"/>
              </p:cNvSpPr>
              <p:nvPr/>
            </p:nvSpPr>
            <p:spPr bwMode="auto">
              <a:xfrm>
                <a:off x="2562" y="1951"/>
                <a:ext cx="5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14" name="Line 30"/>
              <p:cNvSpPr>
                <a:spLocks noChangeShapeType="1"/>
              </p:cNvSpPr>
              <p:nvPr/>
            </p:nvSpPr>
            <p:spPr bwMode="auto">
              <a:xfrm flipV="1">
                <a:off x="2500" y="1951"/>
                <a:ext cx="63" cy="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grpSp>
      </p:grpSp>
      <p:sp>
        <p:nvSpPr>
          <p:cNvPr id="3093" name="Line 33"/>
          <p:cNvSpPr>
            <a:spLocks noChangeShapeType="1"/>
          </p:cNvSpPr>
          <p:nvPr/>
        </p:nvSpPr>
        <p:spPr bwMode="auto">
          <a:xfrm>
            <a:off x="941918" y="3488843"/>
            <a:ext cx="40343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4" name="Rectangle 34"/>
          <p:cNvSpPr>
            <a:spLocks noChangeArrowheads="1"/>
          </p:cNvSpPr>
          <p:nvPr/>
        </p:nvSpPr>
        <p:spPr bwMode="auto">
          <a:xfrm>
            <a:off x="6832925" y="1926743"/>
            <a:ext cx="1957267" cy="1200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400">
                <a:solidFill>
                  <a:prstClr val="black"/>
                </a:solidFill>
                <a:latin typeface="Microsoft YaHei"/>
                <a:ea typeface="Microsoft YaHei"/>
              </a:rPr>
              <a:t>本地网络</a:t>
            </a:r>
          </a:p>
          <a:p>
            <a:pPr algn="ctr">
              <a:spcBef>
                <a:spcPct val="0"/>
              </a:spcBef>
              <a:buClrTx/>
              <a:buSzTx/>
              <a:buFontTx/>
              <a:buNone/>
            </a:pPr>
            <a:r>
              <a:rPr lang="en-US" altLang="zh-CN" sz="2400">
                <a:solidFill>
                  <a:prstClr val="black"/>
                </a:solidFill>
                <a:latin typeface="Microsoft YaHei"/>
                <a:ea typeface="Microsoft YaHei"/>
              </a:rPr>
              <a:t>(</a:t>
            </a:r>
            <a:r>
              <a:rPr lang="zh-CN" altLang="en-US" sz="2400">
                <a:solidFill>
                  <a:prstClr val="black"/>
                </a:solidFill>
                <a:latin typeface="Microsoft YaHei"/>
                <a:ea typeface="Microsoft YaHei"/>
              </a:rPr>
              <a:t>如家庭网络</a:t>
            </a:r>
            <a:r>
              <a:rPr lang="en-US" altLang="zh-CN" sz="2400">
                <a:solidFill>
                  <a:prstClr val="black"/>
                </a:solidFill>
                <a:latin typeface="Microsoft YaHei"/>
                <a:ea typeface="Microsoft YaHei"/>
              </a:rPr>
              <a:t>)</a:t>
            </a:r>
          </a:p>
          <a:p>
            <a:pPr algn="ctr">
              <a:spcBef>
                <a:spcPct val="0"/>
              </a:spcBef>
              <a:buClrTx/>
              <a:buSzTx/>
              <a:buFontTx/>
              <a:buNone/>
            </a:pPr>
            <a:r>
              <a:rPr lang="en-US" altLang="zh-CN" sz="2400">
                <a:solidFill>
                  <a:prstClr val="black"/>
                </a:solidFill>
                <a:latin typeface="Microsoft YaHei"/>
                <a:ea typeface="Microsoft YaHei"/>
              </a:rPr>
              <a:t>10.0.0/24</a:t>
            </a:r>
          </a:p>
        </p:txBody>
      </p:sp>
      <p:sp>
        <p:nvSpPr>
          <p:cNvPr id="3095" name="Line 35"/>
          <p:cNvSpPr>
            <a:spLocks noChangeShapeType="1"/>
          </p:cNvSpPr>
          <p:nvPr/>
        </p:nvSpPr>
        <p:spPr bwMode="auto">
          <a:xfrm>
            <a:off x="9313333" y="2166456"/>
            <a:ext cx="1847851"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6" name="Line 36"/>
          <p:cNvSpPr>
            <a:spLocks noChangeShapeType="1"/>
          </p:cNvSpPr>
          <p:nvPr/>
        </p:nvSpPr>
        <p:spPr bwMode="auto">
          <a:xfrm>
            <a:off x="5378451" y="2026757"/>
            <a:ext cx="0" cy="10810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7" name="Line 37"/>
          <p:cNvSpPr>
            <a:spLocks noChangeShapeType="1"/>
          </p:cNvSpPr>
          <p:nvPr/>
        </p:nvSpPr>
        <p:spPr bwMode="auto">
          <a:xfrm flipH="1">
            <a:off x="5564718" y="2153756"/>
            <a:ext cx="1198033"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8" name="Line 38"/>
          <p:cNvSpPr>
            <a:spLocks noChangeShapeType="1"/>
          </p:cNvSpPr>
          <p:nvPr/>
        </p:nvSpPr>
        <p:spPr bwMode="auto">
          <a:xfrm>
            <a:off x="3437467" y="2166456"/>
            <a:ext cx="1847851"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9" name="Line 39"/>
          <p:cNvSpPr>
            <a:spLocks noChangeShapeType="1"/>
          </p:cNvSpPr>
          <p:nvPr/>
        </p:nvSpPr>
        <p:spPr bwMode="auto">
          <a:xfrm flipH="1">
            <a:off x="1022352" y="2153756"/>
            <a:ext cx="1198033"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00" name="Rectangle 40"/>
          <p:cNvSpPr>
            <a:spLocks noChangeArrowheads="1"/>
          </p:cNvSpPr>
          <p:nvPr/>
        </p:nvSpPr>
        <p:spPr bwMode="auto">
          <a:xfrm>
            <a:off x="2170705" y="1914043"/>
            <a:ext cx="1348190"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400" dirty="0">
                <a:solidFill>
                  <a:prstClr val="black"/>
                </a:solidFill>
                <a:latin typeface="Microsoft YaHei"/>
                <a:ea typeface="Microsoft YaHei"/>
              </a:rPr>
              <a:t>其余</a:t>
            </a:r>
          </a:p>
          <a:p>
            <a:pPr algn="ctr">
              <a:spcBef>
                <a:spcPct val="0"/>
              </a:spcBef>
              <a:buClrTx/>
              <a:buSzTx/>
              <a:buFontTx/>
              <a:buNone/>
            </a:pPr>
            <a:r>
              <a:rPr lang="en-US" altLang="zh-CN" sz="2400" dirty="0">
                <a:solidFill>
                  <a:prstClr val="black"/>
                </a:solidFill>
                <a:latin typeface="Microsoft YaHei"/>
                <a:ea typeface="Microsoft YaHei"/>
              </a:rPr>
              <a:t>Internet</a:t>
            </a:r>
          </a:p>
        </p:txBody>
      </p:sp>
      <p:sp>
        <p:nvSpPr>
          <p:cNvPr id="3101" name="Line 41"/>
          <p:cNvSpPr>
            <a:spLocks noChangeShapeType="1"/>
          </p:cNvSpPr>
          <p:nvPr/>
        </p:nvSpPr>
        <p:spPr bwMode="auto">
          <a:xfrm flipH="1" flipV="1">
            <a:off x="3757084" y="3909532"/>
            <a:ext cx="14816" cy="788987"/>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02" name="Rectangle 42"/>
          <p:cNvSpPr>
            <a:spLocks noChangeArrowheads="1"/>
          </p:cNvSpPr>
          <p:nvPr/>
        </p:nvSpPr>
        <p:spPr bwMode="auto">
          <a:xfrm>
            <a:off x="6908712" y="4825519"/>
            <a:ext cx="3520195" cy="101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dirty="0">
                <a:solidFill>
                  <a:prstClr val="black"/>
                </a:solidFill>
                <a:latin typeface="Microsoft YaHei"/>
                <a:ea typeface="Microsoft YaHei"/>
              </a:rPr>
              <a:t>源主机或目的主机是本地网络</a:t>
            </a:r>
          </a:p>
          <a:p>
            <a:pPr algn="ctr">
              <a:spcBef>
                <a:spcPct val="0"/>
              </a:spcBef>
              <a:buClrTx/>
              <a:buSzTx/>
              <a:buFontTx/>
              <a:buNone/>
            </a:pPr>
            <a:r>
              <a:rPr lang="zh-CN" altLang="en-US" sz="2000" dirty="0">
                <a:solidFill>
                  <a:prstClr val="black"/>
                </a:solidFill>
                <a:latin typeface="Microsoft YaHei"/>
                <a:ea typeface="Microsoft YaHei"/>
              </a:rPr>
              <a:t>的分组有</a:t>
            </a:r>
            <a:r>
              <a:rPr lang="en-US" altLang="zh-CN" sz="2000" dirty="0">
                <a:solidFill>
                  <a:prstClr val="black"/>
                </a:solidFill>
                <a:latin typeface="Microsoft YaHei"/>
                <a:ea typeface="Microsoft YaHei"/>
              </a:rPr>
              <a:t>10.0.0/24 </a:t>
            </a:r>
            <a:r>
              <a:rPr lang="zh-CN" altLang="en-US" sz="2000" dirty="0">
                <a:solidFill>
                  <a:prstClr val="black"/>
                </a:solidFill>
                <a:latin typeface="Microsoft YaHei"/>
                <a:ea typeface="Microsoft YaHei"/>
              </a:rPr>
              <a:t>地址</a:t>
            </a:r>
          </a:p>
          <a:p>
            <a:pPr algn="ctr">
              <a:spcBef>
                <a:spcPct val="0"/>
              </a:spcBef>
              <a:buClrTx/>
              <a:buSzTx/>
              <a:buFontTx/>
              <a:buNone/>
            </a:pPr>
            <a:r>
              <a:rPr lang="zh-CN" altLang="en-US" sz="2000" dirty="0">
                <a:solidFill>
                  <a:prstClr val="black"/>
                </a:solidFill>
                <a:latin typeface="Microsoft YaHei"/>
                <a:ea typeface="Microsoft YaHei"/>
              </a:rPr>
              <a:t>用于指示源地址或目的地址 </a:t>
            </a:r>
          </a:p>
        </p:txBody>
      </p:sp>
      <p:sp>
        <p:nvSpPr>
          <p:cNvPr id="3103" name="Line 43"/>
          <p:cNvSpPr>
            <a:spLocks noChangeShapeType="1"/>
          </p:cNvSpPr>
          <p:nvPr/>
        </p:nvSpPr>
        <p:spPr bwMode="auto">
          <a:xfrm flipH="1" flipV="1">
            <a:off x="7782984" y="3717443"/>
            <a:ext cx="14816" cy="99695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04" name="Rectangle 44"/>
          <p:cNvSpPr>
            <a:spLocks noChangeArrowheads="1"/>
          </p:cNvSpPr>
          <p:nvPr/>
        </p:nvSpPr>
        <p:spPr bwMode="auto">
          <a:xfrm>
            <a:off x="1" y="4690582"/>
            <a:ext cx="5998633"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dirty="0">
                <a:solidFill>
                  <a:srgbClr val="FF0000"/>
                </a:solidFill>
                <a:latin typeface="Microsoft YaHei"/>
                <a:ea typeface="Microsoft YaHei"/>
              </a:rPr>
              <a:t>所有</a:t>
            </a:r>
            <a:r>
              <a:rPr lang="zh-CN" altLang="en-US" sz="2000" dirty="0">
                <a:solidFill>
                  <a:prstClr val="black"/>
                </a:solidFill>
                <a:latin typeface="Microsoft YaHei"/>
                <a:ea typeface="Microsoft YaHei"/>
              </a:rPr>
              <a:t>分组</a:t>
            </a:r>
            <a:r>
              <a:rPr lang="zh-CN" altLang="en-US" sz="2000" dirty="0">
                <a:solidFill>
                  <a:srgbClr val="FF0000"/>
                </a:solidFill>
                <a:latin typeface="Microsoft YaHei"/>
                <a:ea typeface="Microsoft YaHei"/>
              </a:rPr>
              <a:t>离开</a:t>
            </a:r>
            <a:r>
              <a:rPr lang="zh-CN" altLang="en-US" sz="2000" dirty="0">
                <a:solidFill>
                  <a:prstClr val="black"/>
                </a:solidFill>
                <a:latin typeface="Microsoft YaHei"/>
                <a:ea typeface="Microsoft YaHei"/>
              </a:rPr>
              <a:t>本地网络时具有</a:t>
            </a:r>
            <a:r>
              <a:rPr lang="zh-CN" altLang="en-US" sz="2000" dirty="0">
                <a:solidFill>
                  <a:srgbClr val="FF0000"/>
                </a:solidFill>
                <a:latin typeface="Microsoft YaHei"/>
                <a:ea typeface="Microsoft YaHei"/>
              </a:rPr>
              <a:t>同样的单个源端 </a:t>
            </a:r>
            <a:r>
              <a:rPr lang="en-US" altLang="zh-CN" sz="2000" dirty="0">
                <a:solidFill>
                  <a:srgbClr val="FF0000"/>
                </a:solidFill>
                <a:latin typeface="Microsoft YaHei"/>
                <a:ea typeface="Microsoft YaHei"/>
              </a:rPr>
              <a:t>NAT IP </a:t>
            </a:r>
            <a:r>
              <a:rPr lang="zh-CN" altLang="en-US" sz="2000" dirty="0">
                <a:solidFill>
                  <a:srgbClr val="FF0000"/>
                </a:solidFill>
                <a:latin typeface="Microsoft YaHei"/>
                <a:ea typeface="Microsoft YaHei"/>
              </a:rPr>
              <a:t>地址</a:t>
            </a:r>
            <a:r>
              <a:rPr lang="en-US" altLang="zh-CN" sz="2000" dirty="0">
                <a:solidFill>
                  <a:srgbClr val="FF0000"/>
                </a:solidFill>
                <a:latin typeface="Microsoft YaHei"/>
                <a:ea typeface="Microsoft YaHei"/>
              </a:rPr>
              <a:t>: 138.76.29.7</a:t>
            </a:r>
            <a:r>
              <a:rPr lang="en-US" altLang="zh-CN" sz="2000" dirty="0">
                <a:solidFill>
                  <a:prstClr val="black"/>
                </a:solidFill>
                <a:latin typeface="Microsoft YaHei"/>
                <a:ea typeface="Microsoft YaHei"/>
              </a:rPr>
              <a:t>,</a:t>
            </a:r>
          </a:p>
          <a:p>
            <a:pPr algn="ctr">
              <a:spcBef>
                <a:spcPct val="0"/>
              </a:spcBef>
              <a:buClrTx/>
              <a:buSzTx/>
              <a:buFontTx/>
              <a:buNone/>
            </a:pPr>
            <a:r>
              <a:rPr lang="zh-CN" altLang="en-US" sz="2000" dirty="0">
                <a:solidFill>
                  <a:prstClr val="black"/>
                </a:solidFill>
                <a:latin typeface="Microsoft YaHei"/>
                <a:ea typeface="Microsoft YaHei"/>
              </a:rPr>
              <a:t>不同的源端口号</a:t>
            </a:r>
          </a:p>
          <a:p>
            <a:pPr algn="ctr">
              <a:spcBef>
                <a:spcPct val="0"/>
              </a:spcBef>
              <a:buClrTx/>
              <a:buSzTx/>
              <a:buFontTx/>
              <a:buNone/>
            </a:pPr>
            <a:endParaRPr lang="en-US" altLang="zh-CN" sz="2000" dirty="0">
              <a:solidFill>
                <a:prstClr val="black"/>
              </a:solidFill>
              <a:latin typeface="Microsoft YaHei"/>
              <a:ea typeface="Microsoft YaHei"/>
            </a:endParaRPr>
          </a:p>
        </p:txBody>
      </p:sp>
    </p:spTree>
    <p:extLst>
      <p:ext uri="{BB962C8B-B14F-4D97-AF65-F5344CB8AC3E}">
        <p14:creationId xmlns:p14="http://schemas.microsoft.com/office/powerpoint/2010/main" val="2430971557"/>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a:xfrm>
            <a:off x="0" y="436945"/>
            <a:ext cx="12192000" cy="1143000"/>
          </a:xfrm>
          <a:prstGeom prst="rect">
            <a:avLst/>
          </a:prstGeom>
          <a:noFill/>
        </p:spPr>
        <p:txBody>
          <a:bodyPr/>
          <a:lstStyle/>
          <a:p>
            <a:pPr algn="ctr"/>
            <a:r>
              <a:rPr lang="en-US" altLang="zh-CN" dirty="0"/>
              <a:t>NAT: </a:t>
            </a:r>
            <a:r>
              <a:rPr lang="zh-CN" altLang="en-US" dirty="0"/>
              <a:t>网络地址转换</a:t>
            </a:r>
          </a:p>
        </p:txBody>
      </p:sp>
      <p:sp>
        <p:nvSpPr>
          <p:cNvPr id="6148" name="Rectangle 3"/>
          <p:cNvSpPr>
            <a:spLocks noGrp="1" noChangeArrowheads="1"/>
          </p:cNvSpPr>
          <p:nvPr>
            <p:ph type="body" idx="4294967295"/>
          </p:nvPr>
        </p:nvSpPr>
        <p:spPr>
          <a:xfrm>
            <a:off x="625034" y="1382761"/>
            <a:ext cx="10901220" cy="4648200"/>
          </a:xfrm>
          <a:prstGeom prst="rect">
            <a:avLst/>
          </a:prstGeom>
          <a:noFill/>
        </p:spPr>
        <p:txBody>
          <a:bodyPr/>
          <a:lstStyle/>
          <a:p>
            <a:pPr>
              <a:lnSpc>
                <a:spcPct val="125000"/>
              </a:lnSpc>
              <a:spcBef>
                <a:spcPts val="600"/>
              </a:spcBef>
              <a:buFont typeface="Wingdings" panose="05000000000000000000" pitchFamily="2" charset="2"/>
              <a:buChar char="l"/>
            </a:pPr>
            <a:r>
              <a:rPr lang="zh-CN" altLang="en-US" sz="3200" dirty="0">
                <a:latin typeface="+mn-ea"/>
              </a:rPr>
              <a:t> 执行</a:t>
            </a:r>
            <a:r>
              <a:rPr lang="en-US" altLang="zh-CN" sz="3200" dirty="0">
                <a:latin typeface="+mn-ea"/>
              </a:rPr>
              <a:t>NAT</a:t>
            </a:r>
            <a:r>
              <a:rPr lang="zh-CN" altLang="en-US" sz="3200" dirty="0">
                <a:latin typeface="+mn-ea"/>
              </a:rPr>
              <a:t>，路由器必须做到</a:t>
            </a:r>
            <a:r>
              <a:rPr lang="en-US" altLang="zh-CN" sz="3200" dirty="0">
                <a:latin typeface="+mn-ea"/>
              </a:rPr>
              <a:t>:</a:t>
            </a:r>
          </a:p>
          <a:p>
            <a:pPr lvl="1">
              <a:lnSpc>
                <a:spcPct val="125000"/>
              </a:lnSpc>
              <a:spcBef>
                <a:spcPts val="600"/>
              </a:spcBef>
            </a:pPr>
            <a:r>
              <a:rPr lang="zh-CN" altLang="en-US" sz="2800" dirty="0">
                <a:solidFill>
                  <a:srgbClr val="FF0000"/>
                </a:solidFill>
                <a:latin typeface="+mn-ea"/>
              </a:rPr>
              <a:t>外出的分组</a:t>
            </a:r>
            <a:r>
              <a:rPr lang="en-US" altLang="zh-CN" sz="2800" dirty="0">
                <a:solidFill>
                  <a:schemeClr val="tx2"/>
                </a:solidFill>
                <a:latin typeface="+mn-ea"/>
              </a:rPr>
              <a:t>:</a:t>
            </a:r>
            <a:r>
              <a:rPr lang="en-US" altLang="zh-CN" sz="2800" dirty="0">
                <a:solidFill>
                  <a:schemeClr val="accent2"/>
                </a:solidFill>
                <a:latin typeface="+mn-ea"/>
              </a:rPr>
              <a:t> </a:t>
            </a:r>
            <a:r>
              <a:rPr lang="zh-CN" altLang="en-US" sz="2800" dirty="0">
                <a:latin typeface="+mn-ea"/>
              </a:rPr>
              <a:t>替换每个外出的分组的 </a:t>
            </a:r>
            <a:r>
              <a:rPr lang="en-US" altLang="zh-CN" sz="2800" dirty="0">
                <a:solidFill>
                  <a:srgbClr val="FF0000"/>
                </a:solidFill>
                <a:latin typeface="+mn-ea"/>
              </a:rPr>
              <a:t>(</a:t>
            </a:r>
            <a:r>
              <a:rPr lang="zh-CN" altLang="en-US" sz="2800" dirty="0">
                <a:solidFill>
                  <a:srgbClr val="FF0000"/>
                </a:solidFill>
                <a:latin typeface="+mn-ea"/>
              </a:rPr>
              <a:t>源</a:t>
            </a:r>
            <a:r>
              <a:rPr lang="en-US" altLang="zh-CN" sz="2800" dirty="0">
                <a:solidFill>
                  <a:srgbClr val="FF0000"/>
                </a:solidFill>
                <a:latin typeface="+mn-ea"/>
              </a:rPr>
              <a:t>IP </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端口号</a:t>
            </a:r>
            <a:r>
              <a:rPr lang="en-US" altLang="zh-CN" sz="2800" dirty="0">
                <a:solidFill>
                  <a:srgbClr val="FF0000"/>
                </a:solidFill>
                <a:latin typeface="+mn-ea"/>
              </a:rPr>
              <a:t>) </a:t>
            </a:r>
            <a:r>
              <a:rPr lang="zh-CN" altLang="en-US" sz="2800" dirty="0">
                <a:latin typeface="+mn-ea"/>
              </a:rPr>
              <a:t>为 </a:t>
            </a:r>
            <a:r>
              <a:rPr lang="en-US" altLang="zh-CN" sz="2800" dirty="0">
                <a:solidFill>
                  <a:srgbClr val="FF0000"/>
                </a:solidFill>
                <a:latin typeface="+mn-ea"/>
              </a:rPr>
              <a:t>(NAT IP </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新端口号</a:t>
            </a:r>
            <a:r>
              <a:rPr lang="en-US" altLang="zh-CN" sz="2800" dirty="0">
                <a:solidFill>
                  <a:srgbClr val="FF0000"/>
                </a:solidFill>
                <a:latin typeface="+mn-ea"/>
              </a:rPr>
              <a:t>) </a:t>
            </a:r>
          </a:p>
          <a:p>
            <a:pPr lvl="1">
              <a:lnSpc>
                <a:spcPct val="125000"/>
              </a:lnSpc>
              <a:spcBef>
                <a:spcPts val="600"/>
              </a:spcBef>
              <a:buFontTx/>
              <a:buNone/>
            </a:pPr>
            <a:r>
              <a:rPr lang="en-US" altLang="zh-CN" sz="2800" dirty="0">
                <a:latin typeface="+mn-ea"/>
              </a:rPr>
              <a:t>  </a:t>
            </a:r>
            <a:r>
              <a:rPr lang="zh-CN" altLang="en-US" sz="2800" dirty="0">
                <a:latin typeface="+mn-ea"/>
              </a:rPr>
              <a:t>远程客户</a:t>
            </a:r>
            <a:r>
              <a:rPr lang="en-US" altLang="zh-CN" sz="2800" dirty="0">
                <a:latin typeface="+mn-ea"/>
              </a:rPr>
              <a:t>/</a:t>
            </a:r>
            <a:r>
              <a:rPr lang="zh-CN" altLang="en-US" sz="2800" dirty="0">
                <a:latin typeface="+mn-ea"/>
              </a:rPr>
              <a:t>服务器用</a:t>
            </a:r>
            <a:r>
              <a:rPr lang="en-US" altLang="zh-CN" sz="2800" dirty="0">
                <a:latin typeface="+mn-ea"/>
              </a:rPr>
              <a:t>(NAT IP</a:t>
            </a:r>
            <a:r>
              <a:rPr lang="zh-CN" altLang="en-US" sz="2800" dirty="0">
                <a:latin typeface="+mn-ea"/>
              </a:rPr>
              <a:t>地址</a:t>
            </a:r>
            <a:r>
              <a:rPr lang="en-US" altLang="zh-CN" sz="2800" dirty="0">
                <a:latin typeface="+mn-ea"/>
              </a:rPr>
              <a:t>, </a:t>
            </a:r>
            <a:r>
              <a:rPr lang="zh-CN" altLang="en-US" sz="2800" dirty="0">
                <a:latin typeface="+mn-ea"/>
              </a:rPr>
              <a:t>新端口号</a:t>
            </a:r>
            <a:r>
              <a:rPr lang="en-US" altLang="zh-CN" sz="2800" dirty="0">
                <a:latin typeface="+mn-ea"/>
              </a:rPr>
              <a:t>)</a:t>
            </a:r>
            <a:r>
              <a:rPr lang="zh-CN" altLang="en-US" sz="2800" dirty="0">
                <a:latin typeface="+mn-ea"/>
              </a:rPr>
              <a:t>作为目的地来响应。</a:t>
            </a:r>
          </a:p>
          <a:p>
            <a:pPr lvl="1">
              <a:lnSpc>
                <a:spcPct val="125000"/>
              </a:lnSpc>
              <a:spcBef>
                <a:spcPts val="600"/>
              </a:spcBef>
            </a:pPr>
            <a:r>
              <a:rPr lang="en-US" altLang="zh-CN" sz="2800" dirty="0">
                <a:solidFill>
                  <a:srgbClr val="FF0000"/>
                </a:solidFill>
                <a:latin typeface="+mn-ea"/>
              </a:rPr>
              <a:t>(</a:t>
            </a:r>
            <a:r>
              <a:rPr lang="zh-CN" altLang="en-US" sz="2800" dirty="0">
                <a:solidFill>
                  <a:srgbClr val="FF0000"/>
                </a:solidFill>
                <a:latin typeface="+mn-ea"/>
              </a:rPr>
              <a:t>在</a:t>
            </a:r>
            <a:r>
              <a:rPr lang="en-US" altLang="zh-CN" sz="2800" dirty="0">
                <a:solidFill>
                  <a:srgbClr val="FF0000"/>
                </a:solidFill>
                <a:latin typeface="+mn-ea"/>
              </a:rPr>
              <a:t>NAT</a:t>
            </a:r>
            <a:r>
              <a:rPr lang="zh-CN" altLang="en-US" sz="2800" dirty="0">
                <a:solidFill>
                  <a:srgbClr val="FF0000"/>
                </a:solidFill>
                <a:latin typeface="+mn-ea"/>
              </a:rPr>
              <a:t>转换表中</a:t>
            </a:r>
            <a:r>
              <a:rPr lang="en-US" altLang="zh-CN" sz="2800" dirty="0">
                <a:solidFill>
                  <a:srgbClr val="FF0000"/>
                </a:solidFill>
                <a:latin typeface="+mn-ea"/>
              </a:rPr>
              <a:t>)</a:t>
            </a:r>
            <a:r>
              <a:rPr lang="zh-CN" altLang="en-US" sz="2800" dirty="0">
                <a:solidFill>
                  <a:srgbClr val="FF0000"/>
                </a:solidFill>
                <a:latin typeface="+mn-ea"/>
              </a:rPr>
              <a:t>记录</a:t>
            </a:r>
            <a:r>
              <a:rPr lang="zh-CN" altLang="en-US" sz="2800" dirty="0">
                <a:latin typeface="+mn-ea"/>
              </a:rPr>
              <a:t>每个</a:t>
            </a:r>
            <a:r>
              <a:rPr lang="en-US" altLang="zh-CN" sz="2800" dirty="0">
                <a:solidFill>
                  <a:srgbClr val="FF0000"/>
                </a:solidFill>
                <a:latin typeface="+mn-ea"/>
              </a:rPr>
              <a:t>(</a:t>
            </a:r>
            <a:r>
              <a:rPr lang="zh-CN" altLang="en-US" sz="2800" dirty="0">
                <a:solidFill>
                  <a:srgbClr val="FF0000"/>
                </a:solidFill>
                <a:latin typeface="+mn-ea"/>
              </a:rPr>
              <a:t>源</a:t>
            </a:r>
            <a:r>
              <a:rPr lang="en-US" altLang="zh-CN" sz="2800" dirty="0">
                <a:solidFill>
                  <a:srgbClr val="FF0000"/>
                </a:solidFill>
                <a:latin typeface="+mn-ea"/>
              </a:rPr>
              <a:t>IP </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端口号</a:t>
            </a:r>
            <a:r>
              <a:rPr lang="en-US" altLang="zh-CN" sz="2800" dirty="0">
                <a:solidFill>
                  <a:srgbClr val="FF0000"/>
                </a:solidFill>
                <a:latin typeface="+mn-ea"/>
              </a:rPr>
              <a:t>)</a:t>
            </a:r>
            <a:r>
              <a:rPr lang="zh-CN" altLang="en-US" sz="2800" dirty="0">
                <a:solidFill>
                  <a:srgbClr val="FF0000"/>
                </a:solidFill>
                <a:latin typeface="+mn-ea"/>
              </a:rPr>
              <a:t>到 </a:t>
            </a:r>
            <a:r>
              <a:rPr lang="en-US" altLang="zh-CN" sz="2800" dirty="0">
                <a:solidFill>
                  <a:srgbClr val="FF0000"/>
                </a:solidFill>
                <a:latin typeface="+mn-ea"/>
              </a:rPr>
              <a:t>(NAT IP</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新端口号</a:t>
            </a:r>
            <a:r>
              <a:rPr lang="en-US" altLang="zh-CN" sz="2800" dirty="0">
                <a:solidFill>
                  <a:srgbClr val="FF0000"/>
                </a:solidFill>
                <a:latin typeface="+mn-ea"/>
              </a:rPr>
              <a:t>) </a:t>
            </a:r>
            <a:r>
              <a:rPr lang="zh-CN" altLang="en-US" sz="2800" dirty="0">
                <a:solidFill>
                  <a:srgbClr val="FF0000"/>
                </a:solidFill>
                <a:latin typeface="+mn-ea"/>
              </a:rPr>
              <a:t>转换配对</a:t>
            </a:r>
          </a:p>
          <a:p>
            <a:pPr lvl="1">
              <a:lnSpc>
                <a:spcPct val="125000"/>
              </a:lnSpc>
              <a:spcBef>
                <a:spcPts val="600"/>
              </a:spcBef>
            </a:pPr>
            <a:r>
              <a:rPr lang="zh-CN" altLang="en-US" sz="2800" dirty="0">
                <a:solidFill>
                  <a:srgbClr val="FF0000"/>
                </a:solidFill>
                <a:latin typeface="+mn-ea"/>
              </a:rPr>
              <a:t>进来的分组</a:t>
            </a:r>
            <a:r>
              <a:rPr lang="en-US" altLang="zh-CN" sz="2800" dirty="0">
                <a:solidFill>
                  <a:schemeClr val="tx2"/>
                </a:solidFill>
                <a:latin typeface="+mn-ea"/>
              </a:rPr>
              <a:t>:</a:t>
            </a:r>
            <a:r>
              <a:rPr lang="en-US" altLang="zh-CN" sz="2800" dirty="0">
                <a:solidFill>
                  <a:schemeClr val="accent2"/>
                </a:solidFill>
                <a:latin typeface="+mn-ea"/>
              </a:rPr>
              <a:t> </a:t>
            </a:r>
            <a:r>
              <a:rPr lang="zh-CN" altLang="en-US" sz="2800" dirty="0">
                <a:latin typeface="+mn-ea"/>
              </a:rPr>
              <a:t>对每个进来的分组，用保存在</a:t>
            </a:r>
            <a:r>
              <a:rPr lang="en-US" altLang="zh-CN" sz="2800" dirty="0">
                <a:latin typeface="+mn-ea"/>
              </a:rPr>
              <a:t>NAT</a:t>
            </a:r>
            <a:r>
              <a:rPr lang="zh-CN" altLang="en-US" sz="2800" dirty="0">
                <a:latin typeface="+mn-ea"/>
              </a:rPr>
              <a:t>表中的对应的</a:t>
            </a:r>
            <a:r>
              <a:rPr lang="en-US" altLang="zh-CN" sz="2800" dirty="0">
                <a:solidFill>
                  <a:srgbClr val="FF0000"/>
                </a:solidFill>
                <a:latin typeface="+mn-ea"/>
              </a:rPr>
              <a:t>(</a:t>
            </a:r>
            <a:r>
              <a:rPr lang="zh-CN" altLang="en-US" sz="2800" dirty="0">
                <a:solidFill>
                  <a:srgbClr val="FF0000"/>
                </a:solidFill>
                <a:latin typeface="+mn-ea"/>
              </a:rPr>
              <a:t>源</a:t>
            </a:r>
            <a:r>
              <a:rPr lang="en-US" altLang="zh-CN" sz="2800" dirty="0">
                <a:solidFill>
                  <a:srgbClr val="FF0000"/>
                </a:solidFill>
                <a:latin typeface="+mn-ea"/>
              </a:rPr>
              <a:t>IP </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端口号</a:t>
            </a:r>
            <a:r>
              <a:rPr lang="en-US" altLang="zh-CN" sz="2800" dirty="0">
                <a:solidFill>
                  <a:srgbClr val="FF0000"/>
                </a:solidFill>
                <a:latin typeface="+mn-ea"/>
              </a:rPr>
              <a:t>) </a:t>
            </a:r>
            <a:r>
              <a:rPr lang="zh-CN" altLang="en-US" sz="2800" dirty="0">
                <a:latin typeface="+mn-ea"/>
              </a:rPr>
              <a:t>替换分组中的目的域 </a:t>
            </a:r>
            <a:r>
              <a:rPr lang="en-US" altLang="zh-CN" sz="2800" dirty="0">
                <a:solidFill>
                  <a:srgbClr val="FF0000"/>
                </a:solidFill>
                <a:latin typeface="+mn-ea"/>
              </a:rPr>
              <a:t>(NAT IP </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新端口号）</a:t>
            </a:r>
          </a:p>
          <a:p>
            <a:pPr>
              <a:lnSpc>
                <a:spcPct val="125000"/>
              </a:lnSpc>
              <a:spcBef>
                <a:spcPts val="600"/>
              </a:spcBef>
            </a:pPr>
            <a:endParaRPr lang="en-US" altLang="zh-CN" dirty="0">
              <a:solidFill>
                <a:schemeClr val="tx2"/>
              </a:solidFill>
              <a:latin typeface="+mn-ea"/>
            </a:endParaRPr>
          </a:p>
        </p:txBody>
      </p:sp>
    </p:spTree>
    <p:extLst>
      <p:ext uri="{BB962C8B-B14F-4D97-AF65-F5344CB8AC3E}">
        <p14:creationId xmlns:p14="http://schemas.microsoft.com/office/powerpoint/2010/main" val="961789107"/>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reeform 2"/>
          <p:cNvSpPr>
            <a:spLocks/>
          </p:cNvSpPr>
          <p:nvPr/>
        </p:nvSpPr>
        <p:spPr bwMode="auto">
          <a:xfrm>
            <a:off x="283633" y="3757613"/>
            <a:ext cx="5113867" cy="1154112"/>
          </a:xfrm>
          <a:custGeom>
            <a:avLst/>
            <a:gdLst>
              <a:gd name="T0" fmla="*/ 2147483647 w 2416"/>
              <a:gd name="T1" fmla="*/ 2147483647 h 727"/>
              <a:gd name="T2" fmla="*/ 2147483647 w 2416"/>
              <a:gd name="T3" fmla="*/ 2147483647 h 727"/>
              <a:gd name="T4" fmla="*/ 2147483647 w 2416"/>
              <a:gd name="T5" fmla="*/ 2147483647 h 727"/>
              <a:gd name="T6" fmla="*/ 2147483647 w 2416"/>
              <a:gd name="T7" fmla="*/ 2147483647 h 727"/>
              <a:gd name="T8" fmla="*/ 2147483647 w 2416"/>
              <a:gd name="T9" fmla="*/ 2147483647 h 727"/>
              <a:gd name="T10" fmla="*/ 2147483647 w 2416"/>
              <a:gd name="T11" fmla="*/ 2147483647 h 727"/>
              <a:gd name="T12" fmla="*/ 2147483647 w 2416"/>
              <a:gd name="T13" fmla="*/ 2147483647 h 727"/>
              <a:gd name="T14" fmla="*/ 2147483647 w 2416"/>
              <a:gd name="T15" fmla="*/ 2147483647 h 727"/>
              <a:gd name="T16" fmla="*/ 2147483647 w 2416"/>
              <a:gd name="T17" fmla="*/ 2147483647 h 727"/>
              <a:gd name="T18" fmla="*/ 2147483647 w 2416"/>
              <a:gd name="T19" fmla="*/ 2147483647 h 727"/>
              <a:gd name="T20" fmla="*/ 2147483647 w 2416"/>
              <a:gd name="T21" fmla="*/ 2147483647 h 727"/>
              <a:gd name="T22" fmla="*/ 2147483647 w 2416"/>
              <a:gd name="T23" fmla="*/ 0 h 727"/>
              <a:gd name="T24" fmla="*/ 2147483647 w 2416"/>
              <a:gd name="T25" fmla="*/ 2147483647 h 727"/>
              <a:gd name="T26" fmla="*/ 2147483647 w 2416"/>
              <a:gd name="T27" fmla="*/ 2147483647 h 727"/>
              <a:gd name="T28" fmla="*/ 2147483647 w 2416"/>
              <a:gd name="T29" fmla="*/ 2147483647 h 727"/>
              <a:gd name="T30" fmla="*/ 0 w 2416"/>
              <a:gd name="T31" fmla="*/ 2147483647 h 727"/>
              <a:gd name="T32" fmla="*/ 2147483647 w 2416"/>
              <a:gd name="T33" fmla="*/ 2147483647 h 727"/>
              <a:gd name="T34" fmla="*/ 2147483647 w 2416"/>
              <a:gd name="T35" fmla="*/ 2147483647 h 727"/>
              <a:gd name="T36" fmla="*/ 2147483647 w 2416"/>
              <a:gd name="T37" fmla="*/ 2147483647 h 727"/>
              <a:gd name="T38" fmla="*/ 2147483647 w 2416"/>
              <a:gd name="T39" fmla="*/ 2147483647 h 727"/>
              <a:gd name="T40" fmla="*/ 2147483647 w 2416"/>
              <a:gd name="T41" fmla="*/ 2147483647 h 727"/>
              <a:gd name="T42" fmla="*/ 2147483647 w 2416"/>
              <a:gd name="T43" fmla="*/ 2147483647 h 727"/>
              <a:gd name="T44" fmla="*/ 2147483647 w 2416"/>
              <a:gd name="T45" fmla="*/ 2147483647 h 727"/>
              <a:gd name="T46" fmla="*/ 2147483647 w 2416"/>
              <a:gd name="T47" fmla="*/ 2147483647 h 727"/>
              <a:gd name="T48" fmla="*/ 2147483647 w 2416"/>
              <a:gd name="T49" fmla="*/ 2147483647 h 727"/>
              <a:gd name="T50" fmla="*/ 2147483647 w 2416"/>
              <a:gd name="T51" fmla="*/ 2147483647 h 727"/>
              <a:gd name="T52" fmla="*/ 2147483647 w 2416"/>
              <a:gd name="T53" fmla="*/ 2147483647 h 727"/>
              <a:gd name="T54" fmla="*/ 2147483647 w 2416"/>
              <a:gd name="T55" fmla="*/ 2147483647 h 727"/>
              <a:gd name="T56" fmla="*/ 2147483647 w 2416"/>
              <a:gd name="T57" fmla="*/ 2147483647 h 727"/>
              <a:gd name="T58" fmla="*/ 2147483647 w 2416"/>
              <a:gd name="T59" fmla="*/ 2147483647 h 727"/>
              <a:gd name="T60" fmla="*/ 2147483647 w 2416"/>
              <a:gd name="T61" fmla="*/ 2147483647 h 727"/>
              <a:gd name="T62" fmla="*/ 2147483647 w 2416"/>
              <a:gd name="T63" fmla="*/ 2147483647 h 727"/>
              <a:gd name="T64" fmla="*/ 2147483647 w 2416"/>
              <a:gd name="T65" fmla="*/ 2147483647 h 727"/>
              <a:gd name="T66" fmla="*/ 2147483647 w 2416"/>
              <a:gd name="T67" fmla="*/ 2147483647 h 727"/>
              <a:gd name="T68" fmla="*/ 2147483647 w 2416"/>
              <a:gd name="T69" fmla="*/ 2147483647 h 727"/>
              <a:gd name="T70" fmla="*/ 2147483647 w 2416"/>
              <a:gd name="T71" fmla="*/ 2147483647 h 727"/>
              <a:gd name="T72" fmla="*/ 2147483647 w 2416"/>
              <a:gd name="T73" fmla="*/ 2147483647 h 727"/>
              <a:gd name="T74" fmla="*/ 2147483647 w 2416"/>
              <a:gd name="T75" fmla="*/ 2147483647 h 727"/>
              <a:gd name="T76" fmla="*/ 2147483647 w 2416"/>
              <a:gd name="T77" fmla="*/ 2147483647 h 7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416" h="727">
                <a:moveTo>
                  <a:pt x="2123" y="218"/>
                </a:moveTo>
                <a:lnTo>
                  <a:pt x="2058" y="214"/>
                </a:lnTo>
                <a:lnTo>
                  <a:pt x="1978" y="212"/>
                </a:lnTo>
                <a:lnTo>
                  <a:pt x="1887" y="211"/>
                </a:lnTo>
                <a:lnTo>
                  <a:pt x="1784" y="211"/>
                </a:lnTo>
                <a:lnTo>
                  <a:pt x="1671" y="213"/>
                </a:lnTo>
                <a:lnTo>
                  <a:pt x="1554" y="215"/>
                </a:lnTo>
                <a:lnTo>
                  <a:pt x="1305" y="220"/>
                </a:lnTo>
                <a:lnTo>
                  <a:pt x="1055" y="224"/>
                </a:lnTo>
                <a:lnTo>
                  <a:pt x="933" y="227"/>
                </a:lnTo>
                <a:lnTo>
                  <a:pt x="819" y="228"/>
                </a:lnTo>
                <a:lnTo>
                  <a:pt x="711" y="227"/>
                </a:lnTo>
                <a:lnTo>
                  <a:pt x="613" y="224"/>
                </a:lnTo>
                <a:lnTo>
                  <a:pt x="526" y="221"/>
                </a:lnTo>
                <a:lnTo>
                  <a:pt x="454" y="216"/>
                </a:lnTo>
                <a:lnTo>
                  <a:pt x="394" y="208"/>
                </a:lnTo>
                <a:lnTo>
                  <a:pt x="340" y="195"/>
                </a:lnTo>
                <a:lnTo>
                  <a:pt x="294" y="178"/>
                </a:lnTo>
                <a:lnTo>
                  <a:pt x="254" y="160"/>
                </a:lnTo>
                <a:lnTo>
                  <a:pt x="192" y="116"/>
                </a:lnTo>
                <a:lnTo>
                  <a:pt x="146" y="73"/>
                </a:lnTo>
                <a:lnTo>
                  <a:pt x="114" y="35"/>
                </a:lnTo>
                <a:lnTo>
                  <a:pt x="91" y="8"/>
                </a:lnTo>
                <a:lnTo>
                  <a:pt x="70" y="0"/>
                </a:lnTo>
                <a:lnTo>
                  <a:pt x="60" y="5"/>
                </a:lnTo>
                <a:lnTo>
                  <a:pt x="47" y="16"/>
                </a:lnTo>
                <a:lnTo>
                  <a:pt x="35" y="37"/>
                </a:lnTo>
                <a:lnTo>
                  <a:pt x="26" y="67"/>
                </a:lnTo>
                <a:lnTo>
                  <a:pt x="17" y="106"/>
                </a:lnTo>
                <a:lnTo>
                  <a:pt x="10" y="150"/>
                </a:lnTo>
                <a:lnTo>
                  <a:pt x="2" y="254"/>
                </a:lnTo>
                <a:lnTo>
                  <a:pt x="0" y="370"/>
                </a:lnTo>
                <a:lnTo>
                  <a:pt x="4" y="484"/>
                </a:lnTo>
                <a:lnTo>
                  <a:pt x="13" y="587"/>
                </a:lnTo>
                <a:lnTo>
                  <a:pt x="20" y="630"/>
                </a:lnTo>
                <a:lnTo>
                  <a:pt x="28" y="668"/>
                </a:lnTo>
                <a:lnTo>
                  <a:pt x="37" y="696"/>
                </a:lnTo>
                <a:lnTo>
                  <a:pt x="47" y="715"/>
                </a:lnTo>
                <a:lnTo>
                  <a:pt x="58" y="724"/>
                </a:lnTo>
                <a:lnTo>
                  <a:pt x="65" y="726"/>
                </a:lnTo>
                <a:lnTo>
                  <a:pt x="71" y="722"/>
                </a:lnTo>
                <a:lnTo>
                  <a:pt x="76" y="712"/>
                </a:lnTo>
                <a:lnTo>
                  <a:pt x="89" y="679"/>
                </a:lnTo>
                <a:lnTo>
                  <a:pt x="109" y="631"/>
                </a:lnTo>
                <a:lnTo>
                  <a:pt x="144" y="579"/>
                </a:lnTo>
                <a:lnTo>
                  <a:pt x="169" y="553"/>
                </a:lnTo>
                <a:lnTo>
                  <a:pt x="201" y="527"/>
                </a:lnTo>
                <a:lnTo>
                  <a:pt x="239" y="504"/>
                </a:lnTo>
                <a:lnTo>
                  <a:pt x="284" y="483"/>
                </a:lnTo>
                <a:lnTo>
                  <a:pt x="340" y="466"/>
                </a:lnTo>
                <a:lnTo>
                  <a:pt x="404" y="452"/>
                </a:lnTo>
                <a:lnTo>
                  <a:pt x="482" y="443"/>
                </a:lnTo>
                <a:lnTo>
                  <a:pt x="578" y="435"/>
                </a:lnTo>
                <a:lnTo>
                  <a:pt x="689" y="428"/>
                </a:lnTo>
                <a:lnTo>
                  <a:pt x="811" y="423"/>
                </a:lnTo>
                <a:lnTo>
                  <a:pt x="943" y="418"/>
                </a:lnTo>
                <a:lnTo>
                  <a:pt x="1081" y="415"/>
                </a:lnTo>
                <a:lnTo>
                  <a:pt x="1368" y="410"/>
                </a:lnTo>
                <a:lnTo>
                  <a:pt x="1651" y="406"/>
                </a:lnTo>
                <a:lnTo>
                  <a:pt x="1785" y="403"/>
                </a:lnTo>
                <a:lnTo>
                  <a:pt x="1909" y="400"/>
                </a:lnTo>
                <a:lnTo>
                  <a:pt x="2023" y="397"/>
                </a:lnTo>
                <a:lnTo>
                  <a:pt x="2122" y="392"/>
                </a:lnTo>
                <a:lnTo>
                  <a:pt x="2205" y="386"/>
                </a:lnTo>
                <a:lnTo>
                  <a:pt x="2269" y="380"/>
                </a:lnTo>
                <a:lnTo>
                  <a:pt x="2317" y="373"/>
                </a:lnTo>
                <a:lnTo>
                  <a:pt x="2355" y="364"/>
                </a:lnTo>
                <a:lnTo>
                  <a:pt x="2383" y="354"/>
                </a:lnTo>
                <a:lnTo>
                  <a:pt x="2403" y="344"/>
                </a:lnTo>
                <a:lnTo>
                  <a:pt x="2413" y="333"/>
                </a:lnTo>
                <a:lnTo>
                  <a:pt x="2415" y="321"/>
                </a:lnTo>
                <a:lnTo>
                  <a:pt x="2410" y="309"/>
                </a:lnTo>
                <a:lnTo>
                  <a:pt x="2398" y="298"/>
                </a:lnTo>
                <a:lnTo>
                  <a:pt x="2379" y="286"/>
                </a:lnTo>
                <a:lnTo>
                  <a:pt x="2355" y="274"/>
                </a:lnTo>
                <a:lnTo>
                  <a:pt x="2293" y="252"/>
                </a:lnTo>
                <a:lnTo>
                  <a:pt x="2213" y="234"/>
                </a:lnTo>
                <a:lnTo>
                  <a:pt x="2123" y="218"/>
                </a:lnTo>
              </a:path>
            </a:pathLst>
          </a:custGeom>
          <a:gradFill rotWithShape="0">
            <a:gsLst>
              <a:gs pos="0">
                <a:srgbClr val="FFFFFF"/>
              </a:gs>
              <a:gs pos="100000">
                <a:srgbClr val="66CCFF"/>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24" name="Rectangle 3"/>
          <p:cNvSpPr>
            <a:spLocks noGrp="1" noChangeArrowheads="1"/>
          </p:cNvSpPr>
          <p:nvPr>
            <p:ph type="title" sz="quarter" idx="4294967295"/>
          </p:nvPr>
        </p:nvSpPr>
        <p:spPr>
          <a:xfrm>
            <a:off x="283233" y="292894"/>
            <a:ext cx="11531600" cy="1143000"/>
          </a:xfrm>
          <a:prstGeom prst="rect">
            <a:avLst/>
          </a:prstGeom>
          <a:noFill/>
        </p:spPr>
        <p:txBody>
          <a:bodyPr/>
          <a:lstStyle/>
          <a:p>
            <a:pPr algn="ctr"/>
            <a:r>
              <a:rPr lang="en-US" altLang="zh-CN" dirty="0"/>
              <a:t>NAT: </a:t>
            </a:r>
            <a:r>
              <a:rPr lang="zh-CN" altLang="en-US" dirty="0"/>
              <a:t>网络地址转换</a:t>
            </a:r>
          </a:p>
        </p:txBody>
      </p:sp>
      <p:sp>
        <p:nvSpPr>
          <p:cNvPr id="5125" name="Freeform 4"/>
          <p:cNvSpPr>
            <a:spLocks/>
          </p:cNvSpPr>
          <p:nvPr/>
        </p:nvSpPr>
        <p:spPr bwMode="auto">
          <a:xfrm>
            <a:off x="6182784" y="2935289"/>
            <a:ext cx="4764616" cy="2630487"/>
          </a:xfrm>
          <a:custGeom>
            <a:avLst/>
            <a:gdLst>
              <a:gd name="T0" fmla="*/ 2147483647 w 2251"/>
              <a:gd name="T1" fmla="*/ 2147483647 h 1657"/>
              <a:gd name="T2" fmla="*/ 2147483647 w 2251"/>
              <a:gd name="T3" fmla="*/ 2147483647 h 1657"/>
              <a:gd name="T4" fmla="*/ 2147483647 w 2251"/>
              <a:gd name="T5" fmla="*/ 2147483647 h 1657"/>
              <a:gd name="T6" fmla="*/ 2147483647 w 2251"/>
              <a:gd name="T7" fmla="*/ 2147483647 h 1657"/>
              <a:gd name="T8" fmla="*/ 2147483647 w 2251"/>
              <a:gd name="T9" fmla="*/ 2147483647 h 1657"/>
              <a:gd name="T10" fmla="*/ 2147483647 w 2251"/>
              <a:gd name="T11" fmla="*/ 2147483647 h 1657"/>
              <a:gd name="T12" fmla="*/ 2147483647 w 2251"/>
              <a:gd name="T13" fmla="*/ 2147483647 h 1657"/>
              <a:gd name="T14" fmla="*/ 2147483647 w 2251"/>
              <a:gd name="T15" fmla="*/ 2147483647 h 1657"/>
              <a:gd name="T16" fmla="*/ 2147483647 w 2251"/>
              <a:gd name="T17" fmla="*/ 2147483647 h 1657"/>
              <a:gd name="T18" fmla="*/ 2147483647 w 2251"/>
              <a:gd name="T19" fmla="*/ 2147483647 h 1657"/>
              <a:gd name="T20" fmla="*/ 2147483647 w 2251"/>
              <a:gd name="T21" fmla="*/ 2147483647 h 1657"/>
              <a:gd name="T22" fmla="*/ 2147483647 w 2251"/>
              <a:gd name="T23" fmla="*/ 2147483647 h 1657"/>
              <a:gd name="T24" fmla="*/ 2147483647 w 2251"/>
              <a:gd name="T25" fmla="*/ 2147483647 h 1657"/>
              <a:gd name="T26" fmla="*/ 2147483647 w 2251"/>
              <a:gd name="T27" fmla="*/ 2147483647 h 1657"/>
              <a:gd name="T28" fmla="*/ 2147483647 w 2251"/>
              <a:gd name="T29" fmla="*/ 2147483647 h 1657"/>
              <a:gd name="T30" fmla="*/ 2147483647 w 2251"/>
              <a:gd name="T31" fmla="*/ 0 h 1657"/>
              <a:gd name="T32" fmla="*/ 2147483647 w 2251"/>
              <a:gd name="T33" fmla="*/ 2147483647 h 1657"/>
              <a:gd name="T34" fmla="*/ 2147483647 w 2251"/>
              <a:gd name="T35" fmla="*/ 2147483647 h 1657"/>
              <a:gd name="T36" fmla="*/ 2147483647 w 2251"/>
              <a:gd name="T37" fmla="*/ 2147483647 h 1657"/>
              <a:gd name="T38" fmla="*/ 2147483647 w 2251"/>
              <a:gd name="T39" fmla="*/ 2147483647 h 1657"/>
              <a:gd name="T40" fmla="*/ 2147483647 w 2251"/>
              <a:gd name="T41" fmla="*/ 2147483647 h 1657"/>
              <a:gd name="T42" fmla="*/ 2147483647 w 2251"/>
              <a:gd name="T43" fmla="*/ 2147483647 h 1657"/>
              <a:gd name="T44" fmla="*/ 2147483647 w 2251"/>
              <a:gd name="T45" fmla="*/ 2147483647 h 1657"/>
              <a:gd name="T46" fmla="*/ 2147483647 w 2251"/>
              <a:gd name="T47" fmla="*/ 2147483647 h 1657"/>
              <a:gd name="T48" fmla="*/ 2147483647 w 2251"/>
              <a:gd name="T49" fmla="*/ 2147483647 h 1657"/>
              <a:gd name="T50" fmla="*/ 2147483647 w 2251"/>
              <a:gd name="T51" fmla="*/ 2147483647 h 1657"/>
              <a:gd name="T52" fmla="*/ 2147483647 w 2251"/>
              <a:gd name="T53" fmla="*/ 2147483647 h 1657"/>
              <a:gd name="T54" fmla="*/ 2147483647 w 2251"/>
              <a:gd name="T55" fmla="*/ 2147483647 h 1657"/>
              <a:gd name="T56" fmla="*/ 2147483647 w 2251"/>
              <a:gd name="T57" fmla="*/ 2147483647 h 1657"/>
              <a:gd name="T58" fmla="*/ 2147483647 w 2251"/>
              <a:gd name="T59" fmla="*/ 2147483647 h 1657"/>
              <a:gd name="T60" fmla="*/ 2147483647 w 2251"/>
              <a:gd name="T61" fmla="*/ 2147483647 h 1657"/>
              <a:gd name="T62" fmla="*/ 2147483647 w 2251"/>
              <a:gd name="T63" fmla="*/ 2147483647 h 1657"/>
              <a:gd name="T64" fmla="*/ 2147483647 w 2251"/>
              <a:gd name="T65" fmla="*/ 2147483647 h 1657"/>
              <a:gd name="T66" fmla="*/ 2147483647 w 2251"/>
              <a:gd name="T67" fmla="*/ 2147483647 h 1657"/>
              <a:gd name="T68" fmla="*/ 2147483647 w 2251"/>
              <a:gd name="T69" fmla="*/ 2147483647 h 1657"/>
              <a:gd name="T70" fmla="*/ 2147483647 w 2251"/>
              <a:gd name="T71" fmla="*/ 2147483647 h 1657"/>
              <a:gd name="T72" fmla="*/ 2147483647 w 2251"/>
              <a:gd name="T73" fmla="*/ 2147483647 h 1657"/>
              <a:gd name="T74" fmla="*/ 2147483647 w 2251"/>
              <a:gd name="T75" fmla="*/ 2147483647 h 1657"/>
              <a:gd name="T76" fmla="*/ 2147483647 w 2251"/>
              <a:gd name="T77" fmla="*/ 2147483647 h 1657"/>
              <a:gd name="T78" fmla="*/ 2147483647 w 2251"/>
              <a:gd name="T79" fmla="*/ 2147483647 h 1657"/>
              <a:gd name="T80" fmla="*/ 2147483647 w 2251"/>
              <a:gd name="T81" fmla="*/ 2147483647 h 1657"/>
              <a:gd name="T82" fmla="*/ 2147483647 w 2251"/>
              <a:gd name="T83" fmla="*/ 2147483647 h 1657"/>
              <a:gd name="T84" fmla="*/ 2147483647 w 2251"/>
              <a:gd name="T85" fmla="*/ 2147483647 h 1657"/>
              <a:gd name="T86" fmla="*/ 2147483647 w 2251"/>
              <a:gd name="T87" fmla="*/ 2147483647 h 1657"/>
              <a:gd name="T88" fmla="*/ 2147483647 w 2251"/>
              <a:gd name="T89" fmla="*/ 2147483647 h 1657"/>
              <a:gd name="T90" fmla="*/ 2147483647 w 2251"/>
              <a:gd name="T91" fmla="*/ 2147483647 h 1657"/>
              <a:gd name="T92" fmla="*/ 0 w 2251"/>
              <a:gd name="T93" fmla="*/ 2147483647 h 1657"/>
              <a:gd name="T94" fmla="*/ 2147483647 w 2251"/>
              <a:gd name="T95" fmla="*/ 2147483647 h 1657"/>
              <a:gd name="T96" fmla="*/ 2147483647 w 2251"/>
              <a:gd name="T97" fmla="*/ 2147483647 h 1657"/>
              <a:gd name="T98" fmla="*/ 2147483647 w 2251"/>
              <a:gd name="T99" fmla="*/ 2147483647 h 165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251" h="1657">
                <a:moveTo>
                  <a:pt x="243" y="754"/>
                </a:moveTo>
                <a:lnTo>
                  <a:pt x="294" y="749"/>
                </a:lnTo>
                <a:lnTo>
                  <a:pt x="358" y="747"/>
                </a:lnTo>
                <a:lnTo>
                  <a:pt x="432" y="746"/>
                </a:lnTo>
                <a:lnTo>
                  <a:pt x="514" y="748"/>
                </a:lnTo>
                <a:lnTo>
                  <a:pt x="603" y="750"/>
                </a:lnTo>
                <a:lnTo>
                  <a:pt x="697" y="754"/>
                </a:lnTo>
                <a:lnTo>
                  <a:pt x="895" y="760"/>
                </a:lnTo>
                <a:lnTo>
                  <a:pt x="1092" y="764"/>
                </a:lnTo>
                <a:lnTo>
                  <a:pt x="1186" y="764"/>
                </a:lnTo>
                <a:lnTo>
                  <a:pt x="1276" y="761"/>
                </a:lnTo>
                <a:lnTo>
                  <a:pt x="1358" y="757"/>
                </a:lnTo>
                <a:lnTo>
                  <a:pt x="1431" y="750"/>
                </a:lnTo>
                <a:lnTo>
                  <a:pt x="1494" y="739"/>
                </a:lnTo>
                <a:lnTo>
                  <a:pt x="1545" y="725"/>
                </a:lnTo>
                <a:lnTo>
                  <a:pt x="1585" y="706"/>
                </a:lnTo>
                <a:lnTo>
                  <a:pt x="1616" y="682"/>
                </a:lnTo>
                <a:lnTo>
                  <a:pt x="1639" y="656"/>
                </a:lnTo>
                <a:lnTo>
                  <a:pt x="1655" y="626"/>
                </a:lnTo>
                <a:lnTo>
                  <a:pt x="1666" y="594"/>
                </a:lnTo>
                <a:lnTo>
                  <a:pt x="1671" y="559"/>
                </a:lnTo>
                <a:lnTo>
                  <a:pt x="1671" y="485"/>
                </a:lnTo>
                <a:lnTo>
                  <a:pt x="1664" y="411"/>
                </a:lnTo>
                <a:lnTo>
                  <a:pt x="1655" y="339"/>
                </a:lnTo>
                <a:lnTo>
                  <a:pt x="1654" y="275"/>
                </a:lnTo>
                <a:lnTo>
                  <a:pt x="1667" y="222"/>
                </a:lnTo>
                <a:lnTo>
                  <a:pt x="1723" y="138"/>
                </a:lnTo>
                <a:lnTo>
                  <a:pt x="1789" y="69"/>
                </a:lnTo>
                <a:lnTo>
                  <a:pt x="1823" y="43"/>
                </a:lnTo>
                <a:lnTo>
                  <a:pt x="1858" y="22"/>
                </a:lnTo>
                <a:lnTo>
                  <a:pt x="1892" y="7"/>
                </a:lnTo>
                <a:lnTo>
                  <a:pt x="1924" y="0"/>
                </a:lnTo>
                <a:lnTo>
                  <a:pt x="1988" y="2"/>
                </a:lnTo>
                <a:lnTo>
                  <a:pt x="2021" y="11"/>
                </a:lnTo>
                <a:lnTo>
                  <a:pt x="2053" y="27"/>
                </a:lnTo>
                <a:lnTo>
                  <a:pt x="2084" y="49"/>
                </a:lnTo>
                <a:lnTo>
                  <a:pt x="2113" y="81"/>
                </a:lnTo>
                <a:lnTo>
                  <a:pt x="2138" y="123"/>
                </a:lnTo>
                <a:lnTo>
                  <a:pt x="2161" y="175"/>
                </a:lnTo>
                <a:lnTo>
                  <a:pt x="2181" y="243"/>
                </a:lnTo>
                <a:lnTo>
                  <a:pt x="2198" y="327"/>
                </a:lnTo>
                <a:lnTo>
                  <a:pt x="2213" y="422"/>
                </a:lnTo>
                <a:lnTo>
                  <a:pt x="2226" y="526"/>
                </a:lnTo>
                <a:lnTo>
                  <a:pt x="2243" y="739"/>
                </a:lnTo>
                <a:lnTo>
                  <a:pt x="2248" y="840"/>
                </a:lnTo>
                <a:lnTo>
                  <a:pt x="2250" y="935"/>
                </a:lnTo>
                <a:lnTo>
                  <a:pt x="2250" y="1025"/>
                </a:lnTo>
                <a:lnTo>
                  <a:pt x="2248" y="1120"/>
                </a:lnTo>
                <a:lnTo>
                  <a:pt x="2245" y="1215"/>
                </a:lnTo>
                <a:lnTo>
                  <a:pt x="2238" y="1308"/>
                </a:lnTo>
                <a:lnTo>
                  <a:pt x="2227" y="1393"/>
                </a:lnTo>
                <a:lnTo>
                  <a:pt x="2212" y="1471"/>
                </a:lnTo>
                <a:lnTo>
                  <a:pt x="2189" y="1536"/>
                </a:lnTo>
                <a:lnTo>
                  <a:pt x="2161" y="1585"/>
                </a:lnTo>
                <a:lnTo>
                  <a:pt x="2122" y="1619"/>
                </a:lnTo>
                <a:lnTo>
                  <a:pt x="2073" y="1642"/>
                </a:lnTo>
                <a:lnTo>
                  <a:pt x="2014" y="1654"/>
                </a:lnTo>
                <a:lnTo>
                  <a:pt x="1953" y="1656"/>
                </a:lnTo>
                <a:lnTo>
                  <a:pt x="1890" y="1650"/>
                </a:lnTo>
                <a:lnTo>
                  <a:pt x="1830" y="1634"/>
                </a:lnTo>
                <a:lnTo>
                  <a:pt x="1778" y="1610"/>
                </a:lnTo>
                <a:lnTo>
                  <a:pt x="1734" y="1578"/>
                </a:lnTo>
                <a:lnTo>
                  <a:pt x="1719" y="1557"/>
                </a:lnTo>
                <a:lnTo>
                  <a:pt x="1710" y="1532"/>
                </a:lnTo>
                <a:lnTo>
                  <a:pt x="1704" y="1467"/>
                </a:lnTo>
                <a:lnTo>
                  <a:pt x="1708" y="1389"/>
                </a:lnTo>
                <a:lnTo>
                  <a:pt x="1714" y="1304"/>
                </a:lnTo>
                <a:lnTo>
                  <a:pt x="1711" y="1219"/>
                </a:lnTo>
                <a:lnTo>
                  <a:pt x="1703" y="1178"/>
                </a:lnTo>
                <a:lnTo>
                  <a:pt x="1691" y="1138"/>
                </a:lnTo>
                <a:lnTo>
                  <a:pt x="1672" y="1102"/>
                </a:lnTo>
                <a:lnTo>
                  <a:pt x="1646" y="1069"/>
                </a:lnTo>
                <a:lnTo>
                  <a:pt x="1610" y="1041"/>
                </a:lnTo>
                <a:lnTo>
                  <a:pt x="1565" y="1018"/>
                </a:lnTo>
                <a:lnTo>
                  <a:pt x="1506" y="999"/>
                </a:lnTo>
                <a:lnTo>
                  <a:pt x="1434" y="984"/>
                </a:lnTo>
                <a:lnTo>
                  <a:pt x="1349" y="971"/>
                </a:lnTo>
                <a:lnTo>
                  <a:pt x="1255" y="961"/>
                </a:lnTo>
                <a:lnTo>
                  <a:pt x="1153" y="953"/>
                </a:lnTo>
                <a:lnTo>
                  <a:pt x="1045" y="949"/>
                </a:lnTo>
                <a:lnTo>
                  <a:pt x="821" y="941"/>
                </a:lnTo>
                <a:lnTo>
                  <a:pt x="598" y="938"/>
                </a:lnTo>
                <a:lnTo>
                  <a:pt x="494" y="936"/>
                </a:lnTo>
                <a:lnTo>
                  <a:pt x="396" y="935"/>
                </a:lnTo>
                <a:lnTo>
                  <a:pt x="306" y="932"/>
                </a:lnTo>
                <a:lnTo>
                  <a:pt x="229" y="928"/>
                </a:lnTo>
                <a:lnTo>
                  <a:pt x="164" y="923"/>
                </a:lnTo>
                <a:lnTo>
                  <a:pt x="114" y="916"/>
                </a:lnTo>
                <a:lnTo>
                  <a:pt x="77" y="907"/>
                </a:lnTo>
                <a:lnTo>
                  <a:pt x="47" y="898"/>
                </a:lnTo>
                <a:lnTo>
                  <a:pt x="26" y="888"/>
                </a:lnTo>
                <a:lnTo>
                  <a:pt x="11" y="876"/>
                </a:lnTo>
                <a:lnTo>
                  <a:pt x="2" y="866"/>
                </a:lnTo>
                <a:lnTo>
                  <a:pt x="0" y="854"/>
                </a:lnTo>
                <a:lnTo>
                  <a:pt x="4" y="842"/>
                </a:lnTo>
                <a:lnTo>
                  <a:pt x="13" y="831"/>
                </a:lnTo>
                <a:lnTo>
                  <a:pt x="47" y="808"/>
                </a:lnTo>
                <a:lnTo>
                  <a:pt x="99" y="787"/>
                </a:lnTo>
                <a:lnTo>
                  <a:pt x="165" y="769"/>
                </a:lnTo>
                <a:lnTo>
                  <a:pt x="243" y="754"/>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aphicFrame>
        <p:nvGraphicFramePr>
          <p:cNvPr id="5126" name="Object 5"/>
          <p:cNvGraphicFramePr>
            <a:graphicFrameLocks/>
          </p:cNvGraphicFramePr>
          <p:nvPr/>
        </p:nvGraphicFramePr>
        <p:xfrm>
          <a:off x="10824634" y="3149601"/>
          <a:ext cx="789517" cy="454025"/>
        </p:xfrm>
        <a:graphic>
          <a:graphicData uri="http://schemas.openxmlformats.org/presentationml/2006/ole">
            <mc:AlternateContent xmlns:mc="http://schemas.openxmlformats.org/markup-compatibility/2006">
              <mc:Choice xmlns:v="urn:schemas-microsoft-com:vml" Requires="v">
                <p:oleObj name="Clip" r:id="rId3" imgW="591671" imgH="454036" progId="MS_ClipArt_Gallery.2">
                  <p:embed/>
                </p:oleObj>
              </mc:Choice>
              <mc:Fallback>
                <p:oleObj name="Clip" r:id="rId3" imgW="591671" imgH="454036"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4634" y="3149601"/>
                        <a:ext cx="78951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6"/>
          <p:cNvGraphicFramePr>
            <a:graphicFrameLocks/>
          </p:cNvGraphicFramePr>
          <p:nvPr/>
        </p:nvGraphicFramePr>
        <p:xfrm>
          <a:off x="10062634" y="4022725"/>
          <a:ext cx="789517" cy="495300"/>
        </p:xfrm>
        <a:graphic>
          <a:graphicData uri="http://schemas.openxmlformats.org/presentationml/2006/ole">
            <mc:AlternateContent xmlns:mc="http://schemas.openxmlformats.org/markup-compatibility/2006">
              <mc:Choice xmlns:v="urn:schemas-microsoft-com:vml" Requires="v">
                <p:oleObj name="Clip" r:id="rId5" imgW="591671" imgH="495168" progId="MS_ClipArt_Gallery.2">
                  <p:embed/>
                </p:oleObj>
              </mc:Choice>
              <mc:Fallback>
                <p:oleObj name="Clip" r:id="rId5" imgW="591671" imgH="495168"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2634" y="4022725"/>
                        <a:ext cx="78951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7"/>
          <p:cNvGraphicFramePr>
            <a:graphicFrameLocks/>
          </p:cNvGraphicFramePr>
          <p:nvPr/>
        </p:nvGraphicFramePr>
        <p:xfrm>
          <a:off x="10024534" y="4787900"/>
          <a:ext cx="768351" cy="482600"/>
        </p:xfrm>
        <a:graphic>
          <a:graphicData uri="http://schemas.openxmlformats.org/presentationml/2006/ole">
            <mc:AlternateContent xmlns:mc="http://schemas.openxmlformats.org/markup-compatibility/2006">
              <mc:Choice xmlns:v="urn:schemas-microsoft-com:vml" Requires="v">
                <p:oleObj name="Clip" r:id="rId7" imgW="575851" imgH="482512" progId="MS_ClipArt_Gallery.2">
                  <p:embed/>
                </p:oleObj>
              </mc:Choice>
              <mc:Fallback>
                <p:oleObj name="Clip" r:id="rId7" imgW="575851" imgH="482512" progId="MS_ClipArt_Gallery.2">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24534" y="4787900"/>
                        <a:ext cx="768351"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9" name="Line 8"/>
          <p:cNvSpPr>
            <a:spLocks noChangeShapeType="1"/>
          </p:cNvSpPr>
          <p:nvPr/>
        </p:nvSpPr>
        <p:spPr bwMode="auto">
          <a:xfrm>
            <a:off x="6110818" y="4244975"/>
            <a:ext cx="40343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30" name="Line 9"/>
          <p:cNvSpPr>
            <a:spLocks noChangeShapeType="1"/>
          </p:cNvSpPr>
          <p:nvPr/>
        </p:nvSpPr>
        <p:spPr bwMode="auto">
          <a:xfrm flipH="1">
            <a:off x="9891185" y="3502025"/>
            <a:ext cx="12700" cy="14922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31" name="Line 10"/>
          <p:cNvSpPr>
            <a:spLocks noChangeShapeType="1"/>
          </p:cNvSpPr>
          <p:nvPr/>
        </p:nvSpPr>
        <p:spPr bwMode="auto">
          <a:xfrm>
            <a:off x="9897533" y="3497263"/>
            <a:ext cx="177800"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32" name="Line 11"/>
          <p:cNvSpPr>
            <a:spLocks noChangeShapeType="1"/>
          </p:cNvSpPr>
          <p:nvPr/>
        </p:nvSpPr>
        <p:spPr bwMode="auto">
          <a:xfrm>
            <a:off x="9906000" y="5002213"/>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33" name="Rectangle 12"/>
          <p:cNvSpPr>
            <a:spLocks noChangeArrowheads="1"/>
          </p:cNvSpPr>
          <p:nvPr/>
        </p:nvSpPr>
        <p:spPr bwMode="auto">
          <a:xfrm>
            <a:off x="11044066" y="3232150"/>
            <a:ext cx="801501"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100" b="1">
                <a:solidFill>
                  <a:prstClr val="black"/>
                </a:solidFill>
                <a:latin typeface="Comic Sans MS" pitchFamily="66" charset="0"/>
              </a:rPr>
              <a:t>10.0.0.1</a:t>
            </a:r>
          </a:p>
        </p:txBody>
      </p:sp>
      <p:sp>
        <p:nvSpPr>
          <p:cNvPr id="5134" name="Rectangle 13"/>
          <p:cNvSpPr>
            <a:spLocks noChangeArrowheads="1"/>
          </p:cNvSpPr>
          <p:nvPr/>
        </p:nvSpPr>
        <p:spPr bwMode="auto">
          <a:xfrm>
            <a:off x="11183744" y="4000501"/>
            <a:ext cx="860813"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prstClr val="black"/>
                </a:solidFill>
                <a:latin typeface="Comic Sans MS" pitchFamily="66" charset="0"/>
              </a:rPr>
              <a:t>10.0.0.2</a:t>
            </a:r>
          </a:p>
        </p:txBody>
      </p:sp>
      <p:sp>
        <p:nvSpPr>
          <p:cNvPr id="5135" name="Rectangle 14"/>
          <p:cNvSpPr>
            <a:spLocks noChangeArrowheads="1"/>
          </p:cNvSpPr>
          <p:nvPr/>
        </p:nvSpPr>
        <p:spPr bwMode="auto">
          <a:xfrm>
            <a:off x="11132944" y="4895851"/>
            <a:ext cx="860813"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prstClr val="black"/>
                </a:solidFill>
                <a:latin typeface="Comic Sans MS" pitchFamily="66" charset="0"/>
              </a:rPr>
              <a:t>10.0.0.3</a:t>
            </a:r>
          </a:p>
        </p:txBody>
      </p:sp>
      <p:grpSp>
        <p:nvGrpSpPr>
          <p:cNvPr id="105502" name="Group 30"/>
          <p:cNvGrpSpPr>
            <a:grpSpLocks/>
          </p:cNvGrpSpPr>
          <p:nvPr/>
        </p:nvGrpSpPr>
        <p:grpSpPr bwMode="auto">
          <a:xfrm>
            <a:off x="7514168" y="2860675"/>
            <a:ext cx="2493433" cy="1035050"/>
            <a:chOff x="3550" y="1802"/>
            <a:chExt cx="1178" cy="652"/>
          </a:xfrm>
        </p:grpSpPr>
        <p:grpSp>
          <p:nvGrpSpPr>
            <p:cNvPr id="5219" name="Group 25"/>
            <p:cNvGrpSpPr>
              <a:grpSpLocks/>
            </p:cNvGrpSpPr>
            <p:nvPr/>
          </p:nvGrpSpPr>
          <p:grpSpPr bwMode="auto">
            <a:xfrm>
              <a:off x="3550" y="1802"/>
              <a:ext cx="1178" cy="358"/>
              <a:chOff x="3550" y="1802"/>
              <a:chExt cx="1178" cy="358"/>
            </a:xfrm>
          </p:grpSpPr>
          <p:sp>
            <p:nvSpPr>
              <p:cNvPr id="5224" name="Rectangle 15"/>
              <p:cNvSpPr>
                <a:spLocks noChangeArrowheads="1"/>
              </p:cNvSpPr>
              <p:nvPr/>
            </p:nvSpPr>
            <p:spPr bwMode="auto">
              <a:xfrm>
                <a:off x="3555" y="1847"/>
                <a:ext cx="1173"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105488" name="Rectangle 16"/>
              <p:cNvSpPr>
                <a:spLocks noChangeArrowheads="1"/>
              </p:cNvSpPr>
              <p:nvPr/>
            </p:nvSpPr>
            <p:spPr bwMode="auto">
              <a:xfrm>
                <a:off x="3550" y="1829"/>
                <a:ext cx="11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b="1">
                    <a:solidFill>
                      <a:prstClr val="black"/>
                    </a:solidFill>
                  </a:rPr>
                  <a:t>S: 10.0.0.1, 3345</a:t>
                </a:r>
              </a:p>
              <a:p>
                <a:pPr>
                  <a:defRPr/>
                </a:pPr>
                <a:r>
                  <a:rPr lang="en-US" altLang="zh-CN" sz="1050" b="1">
                    <a:solidFill>
                      <a:prstClr val="black"/>
                    </a:solidFill>
                  </a:rPr>
                  <a:t>D: 128.119.40.186, 80</a:t>
                </a:r>
              </a:p>
            </p:txBody>
          </p:sp>
          <p:grpSp>
            <p:nvGrpSpPr>
              <p:cNvPr id="5226" name="Group 20"/>
              <p:cNvGrpSpPr>
                <a:grpSpLocks/>
              </p:cNvGrpSpPr>
              <p:nvPr/>
            </p:nvGrpSpPr>
            <p:grpSpPr bwMode="auto">
              <a:xfrm>
                <a:off x="4628" y="1802"/>
                <a:ext cx="52" cy="100"/>
                <a:chOff x="4628" y="1802"/>
                <a:chExt cx="52" cy="100"/>
              </a:xfrm>
            </p:grpSpPr>
            <p:sp>
              <p:nvSpPr>
                <p:cNvPr id="5231" name="Freeform 17"/>
                <p:cNvSpPr>
                  <a:spLocks/>
                </p:cNvSpPr>
                <p:nvPr/>
              </p:nvSpPr>
              <p:spPr bwMode="auto">
                <a:xfrm>
                  <a:off x="4628" y="1802"/>
                  <a:ext cx="52" cy="100"/>
                </a:xfrm>
                <a:custGeom>
                  <a:avLst/>
                  <a:gdLst>
                    <a:gd name="T0" fmla="*/ 22 w 52"/>
                    <a:gd name="T1" fmla="*/ 0 h 100"/>
                    <a:gd name="T2" fmla="*/ 0 w 52"/>
                    <a:gd name="T3" fmla="*/ 72 h 100"/>
                    <a:gd name="T4" fmla="*/ 29 w 52"/>
                    <a:gd name="T5" fmla="*/ 99 h 100"/>
                    <a:gd name="T6" fmla="*/ 51 w 52"/>
                    <a:gd name="T7" fmla="*/ 21 h 100"/>
                    <a:gd name="T8" fmla="*/ 22 w 52"/>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00">
                      <a:moveTo>
                        <a:pt x="22" y="0"/>
                      </a:moveTo>
                      <a:lnTo>
                        <a:pt x="0" y="72"/>
                      </a:lnTo>
                      <a:lnTo>
                        <a:pt x="29" y="99"/>
                      </a:lnTo>
                      <a:lnTo>
                        <a:pt x="51" y="21"/>
                      </a:lnTo>
                      <a:lnTo>
                        <a:pt x="22"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32" name="Line 18"/>
                <p:cNvSpPr>
                  <a:spLocks noChangeShapeType="1"/>
                </p:cNvSpPr>
                <p:nvPr/>
              </p:nvSpPr>
              <p:spPr bwMode="auto">
                <a:xfrm flipH="1">
                  <a:off x="4632" y="1811"/>
                  <a:ext cx="22"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33" name="Line 19"/>
                <p:cNvSpPr>
                  <a:spLocks noChangeShapeType="1"/>
                </p:cNvSpPr>
                <p:nvPr/>
              </p:nvSpPr>
              <p:spPr bwMode="auto">
                <a:xfrm flipH="1">
                  <a:off x="4658" y="1823"/>
                  <a:ext cx="21"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5227" name="Group 24"/>
              <p:cNvGrpSpPr>
                <a:grpSpLocks/>
              </p:cNvGrpSpPr>
              <p:nvPr/>
            </p:nvGrpSpPr>
            <p:grpSpPr bwMode="auto">
              <a:xfrm>
                <a:off x="4615" y="2060"/>
                <a:ext cx="52" cy="100"/>
                <a:chOff x="4615" y="2060"/>
                <a:chExt cx="52" cy="100"/>
              </a:xfrm>
            </p:grpSpPr>
            <p:sp>
              <p:nvSpPr>
                <p:cNvPr id="5228" name="Freeform 21"/>
                <p:cNvSpPr>
                  <a:spLocks/>
                </p:cNvSpPr>
                <p:nvPr/>
              </p:nvSpPr>
              <p:spPr bwMode="auto">
                <a:xfrm>
                  <a:off x="4615" y="2060"/>
                  <a:ext cx="52" cy="100"/>
                </a:xfrm>
                <a:custGeom>
                  <a:avLst/>
                  <a:gdLst>
                    <a:gd name="T0" fmla="*/ 22 w 52"/>
                    <a:gd name="T1" fmla="*/ 0 h 100"/>
                    <a:gd name="T2" fmla="*/ 0 w 52"/>
                    <a:gd name="T3" fmla="*/ 72 h 100"/>
                    <a:gd name="T4" fmla="*/ 29 w 52"/>
                    <a:gd name="T5" fmla="*/ 99 h 100"/>
                    <a:gd name="T6" fmla="*/ 51 w 52"/>
                    <a:gd name="T7" fmla="*/ 21 h 100"/>
                    <a:gd name="T8" fmla="*/ 22 w 52"/>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00">
                      <a:moveTo>
                        <a:pt x="22" y="0"/>
                      </a:moveTo>
                      <a:lnTo>
                        <a:pt x="0" y="72"/>
                      </a:lnTo>
                      <a:lnTo>
                        <a:pt x="29" y="99"/>
                      </a:lnTo>
                      <a:lnTo>
                        <a:pt x="51" y="21"/>
                      </a:lnTo>
                      <a:lnTo>
                        <a:pt x="22"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29" name="Line 22"/>
                <p:cNvSpPr>
                  <a:spLocks noChangeShapeType="1"/>
                </p:cNvSpPr>
                <p:nvPr/>
              </p:nvSpPr>
              <p:spPr bwMode="auto">
                <a:xfrm flipH="1">
                  <a:off x="4619" y="2069"/>
                  <a:ext cx="22"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30" name="Line 23"/>
                <p:cNvSpPr>
                  <a:spLocks noChangeShapeType="1"/>
                </p:cNvSpPr>
                <p:nvPr/>
              </p:nvSpPr>
              <p:spPr bwMode="auto">
                <a:xfrm flipH="1">
                  <a:off x="4645" y="2081"/>
                  <a:ext cx="21"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sp>
          <p:nvSpPr>
            <p:cNvPr id="5220" name="Freeform 26"/>
            <p:cNvSpPr>
              <a:spLocks/>
            </p:cNvSpPr>
            <p:nvPr/>
          </p:nvSpPr>
          <p:spPr bwMode="auto">
            <a:xfrm>
              <a:off x="3573" y="2111"/>
              <a:ext cx="565" cy="343"/>
            </a:xfrm>
            <a:custGeom>
              <a:avLst/>
              <a:gdLst>
                <a:gd name="T0" fmla="*/ 0 w 565"/>
                <a:gd name="T1" fmla="*/ 342 h 343"/>
                <a:gd name="T2" fmla="*/ 564 w 565"/>
                <a:gd name="T3" fmla="*/ 342 h 343"/>
                <a:gd name="T4" fmla="*/ 564 w 565"/>
                <a:gd name="T5" fmla="*/ 0 h 343"/>
                <a:gd name="T6" fmla="*/ 0 60000 65536"/>
                <a:gd name="T7" fmla="*/ 0 60000 65536"/>
                <a:gd name="T8" fmla="*/ 0 60000 65536"/>
              </a:gdLst>
              <a:ahLst/>
              <a:cxnLst>
                <a:cxn ang="T6">
                  <a:pos x="T0" y="T1"/>
                </a:cxn>
                <a:cxn ang="T7">
                  <a:pos x="T2" y="T3"/>
                </a:cxn>
                <a:cxn ang="T8">
                  <a:pos x="T4" y="T5"/>
                </a:cxn>
              </a:cxnLst>
              <a:rect l="0" t="0" r="r" b="b"/>
              <a:pathLst>
                <a:path w="565" h="343">
                  <a:moveTo>
                    <a:pt x="0" y="342"/>
                  </a:moveTo>
                  <a:lnTo>
                    <a:pt x="564" y="342"/>
                  </a:lnTo>
                  <a:lnTo>
                    <a:pt x="564" y="0"/>
                  </a:lnTo>
                </a:path>
              </a:pathLst>
            </a:custGeom>
            <a:noFill/>
            <a:ln w="25400" cap="rnd" cmpd="sng">
              <a:solidFill>
                <a:schemeClr val="tx1"/>
              </a:solidFill>
              <a:prstDash val="solid"/>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5221" name="Group 29"/>
            <p:cNvGrpSpPr>
              <a:grpSpLocks/>
            </p:cNvGrpSpPr>
            <p:nvPr/>
          </p:nvGrpSpPr>
          <p:grpSpPr bwMode="auto">
            <a:xfrm>
              <a:off x="4033" y="2166"/>
              <a:ext cx="216" cy="233"/>
              <a:chOff x="4033" y="2166"/>
              <a:chExt cx="216" cy="233"/>
            </a:xfrm>
          </p:grpSpPr>
          <p:sp>
            <p:nvSpPr>
              <p:cNvPr id="5222" name="Oval 27"/>
              <p:cNvSpPr>
                <a:spLocks noChangeArrowheads="1"/>
              </p:cNvSpPr>
              <p:nvPr/>
            </p:nvSpPr>
            <p:spPr bwMode="auto">
              <a:xfrm>
                <a:off x="4033" y="2174"/>
                <a:ext cx="216"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5223" name="Rectangle 28"/>
              <p:cNvSpPr>
                <a:spLocks noChangeArrowheads="1"/>
              </p:cNvSpPr>
              <p:nvPr/>
            </p:nvSpPr>
            <p:spPr bwMode="auto">
              <a:xfrm>
                <a:off x="4071" y="2166"/>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a:solidFill>
                      <a:srgbClr val="44546A"/>
                    </a:solidFill>
                    <a:latin typeface="Comic Sans MS" pitchFamily="66" charset="0"/>
                  </a:rPr>
                  <a:t>1</a:t>
                </a:r>
              </a:p>
            </p:txBody>
          </p:sp>
        </p:grpSp>
      </p:grpSp>
      <p:sp>
        <p:nvSpPr>
          <p:cNvPr id="5137" name="Rectangle 31"/>
          <p:cNvSpPr>
            <a:spLocks noChangeArrowheads="1"/>
          </p:cNvSpPr>
          <p:nvPr/>
        </p:nvSpPr>
        <p:spPr bwMode="auto">
          <a:xfrm>
            <a:off x="6328111" y="3822701"/>
            <a:ext cx="860813"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prstClr val="black"/>
                </a:solidFill>
                <a:latin typeface="Comic Sans MS" pitchFamily="66" charset="0"/>
              </a:rPr>
              <a:t>10.0.0.4</a:t>
            </a:r>
          </a:p>
        </p:txBody>
      </p:sp>
      <p:sp>
        <p:nvSpPr>
          <p:cNvPr id="5138" name="Line 32"/>
          <p:cNvSpPr>
            <a:spLocks noChangeShapeType="1"/>
          </p:cNvSpPr>
          <p:nvPr/>
        </p:nvSpPr>
        <p:spPr bwMode="auto">
          <a:xfrm flipH="1">
            <a:off x="6210301" y="4073525"/>
            <a:ext cx="114300" cy="12858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39" name="Rectangle 33"/>
          <p:cNvSpPr>
            <a:spLocks noChangeArrowheads="1"/>
          </p:cNvSpPr>
          <p:nvPr/>
        </p:nvSpPr>
        <p:spPr bwMode="auto">
          <a:xfrm>
            <a:off x="3982795" y="4379913"/>
            <a:ext cx="1144544"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prstClr val="black"/>
                </a:solidFill>
                <a:latin typeface="Comic Sans MS" pitchFamily="66" charset="0"/>
              </a:rPr>
              <a:t>138.76.29.7</a:t>
            </a:r>
          </a:p>
        </p:txBody>
      </p:sp>
      <p:sp>
        <p:nvSpPr>
          <p:cNvPr id="5140" name="Line 34"/>
          <p:cNvSpPr>
            <a:spLocks noChangeShapeType="1"/>
          </p:cNvSpPr>
          <p:nvPr/>
        </p:nvSpPr>
        <p:spPr bwMode="auto">
          <a:xfrm flipH="1">
            <a:off x="5223934" y="4311650"/>
            <a:ext cx="114300" cy="128588"/>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105509" name="Group 37"/>
          <p:cNvGrpSpPr>
            <a:grpSpLocks/>
          </p:cNvGrpSpPr>
          <p:nvPr/>
        </p:nvGrpSpPr>
        <p:grpSpPr bwMode="auto">
          <a:xfrm>
            <a:off x="8625417" y="1543050"/>
            <a:ext cx="2819400" cy="1416050"/>
            <a:chOff x="4075" y="972"/>
            <a:chExt cx="1332" cy="892"/>
          </a:xfrm>
        </p:grpSpPr>
        <p:sp>
          <p:nvSpPr>
            <p:cNvPr id="5217" name="Rectangle 35"/>
            <p:cNvSpPr>
              <a:spLocks noChangeArrowheads="1"/>
            </p:cNvSpPr>
            <p:nvPr/>
          </p:nvSpPr>
          <p:spPr bwMode="auto">
            <a:xfrm>
              <a:off x="4472" y="972"/>
              <a:ext cx="935" cy="524"/>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u="sng" dirty="0">
                  <a:solidFill>
                    <a:srgbClr val="44546A"/>
                  </a:solidFill>
                  <a:latin typeface="Comic Sans MS" pitchFamily="66" charset="0"/>
                </a:rPr>
                <a:t>1:</a:t>
              </a:r>
              <a:r>
                <a:rPr lang="en-US" altLang="zh-CN" sz="1600" b="1" dirty="0">
                  <a:solidFill>
                    <a:srgbClr val="44546A"/>
                  </a:solidFill>
                  <a:latin typeface="Comic Sans MS" pitchFamily="66" charset="0"/>
                </a:rPr>
                <a:t> </a:t>
              </a:r>
              <a:r>
                <a:rPr lang="zh-CN" altLang="en-US" sz="1600" b="1" dirty="0">
                  <a:solidFill>
                    <a:srgbClr val="44546A"/>
                  </a:solidFill>
                  <a:latin typeface="Comic Sans MS" pitchFamily="66" charset="0"/>
                </a:rPr>
                <a:t>主机 </a:t>
              </a:r>
              <a:r>
                <a:rPr lang="en-US" altLang="zh-CN" sz="1600" b="1" dirty="0">
                  <a:solidFill>
                    <a:srgbClr val="44546A"/>
                  </a:solidFill>
                  <a:latin typeface="Comic Sans MS" pitchFamily="66" charset="0"/>
                </a:rPr>
                <a:t>10.0.0.1 </a:t>
              </a:r>
            </a:p>
            <a:p>
              <a:pPr algn="ctr">
                <a:spcBef>
                  <a:spcPct val="0"/>
                </a:spcBef>
                <a:buClrTx/>
                <a:buSzTx/>
                <a:buFontTx/>
                <a:buNone/>
              </a:pPr>
              <a:r>
                <a:rPr lang="zh-CN" altLang="en-US" sz="1600" b="1" dirty="0">
                  <a:solidFill>
                    <a:srgbClr val="44546A"/>
                  </a:solidFill>
                  <a:latin typeface="Comic Sans MS" pitchFamily="66" charset="0"/>
                </a:rPr>
                <a:t>发送数据报到 </a:t>
              </a:r>
            </a:p>
            <a:p>
              <a:pPr algn="ctr">
                <a:spcBef>
                  <a:spcPct val="0"/>
                </a:spcBef>
                <a:buClrTx/>
                <a:buSzTx/>
                <a:buFontTx/>
                <a:buNone/>
              </a:pPr>
              <a:r>
                <a:rPr lang="en-US" altLang="zh-CN" sz="1600" b="1" dirty="0">
                  <a:solidFill>
                    <a:srgbClr val="44546A"/>
                  </a:solidFill>
                  <a:latin typeface="Comic Sans MS" pitchFamily="66" charset="0"/>
                </a:rPr>
                <a:t>128.119.40.186</a:t>
              </a:r>
            </a:p>
          </p:txBody>
        </p:sp>
        <p:sp>
          <p:nvSpPr>
            <p:cNvPr id="5218" name="Line 36"/>
            <p:cNvSpPr>
              <a:spLocks noChangeShapeType="1"/>
            </p:cNvSpPr>
            <p:nvPr/>
          </p:nvSpPr>
          <p:spPr bwMode="auto">
            <a:xfrm flipH="1">
              <a:off x="4075" y="1105"/>
              <a:ext cx="197" cy="759"/>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5142" name="Freeform 38"/>
          <p:cNvSpPr>
            <a:spLocks/>
          </p:cNvSpPr>
          <p:nvPr/>
        </p:nvSpPr>
        <p:spPr bwMode="auto">
          <a:xfrm>
            <a:off x="3126318" y="2684463"/>
            <a:ext cx="4995333" cy="1477962"/>
          </a:xfrm>
          <a:custGeom>
            <a:avLst/>
            <a:gdLst>
              <a:gd name="T0" fmla="*/ 2147483647 w 2360"/>
              <a:gd name="T1" fmla="*/ 2147483647 h 931"/>
              <a:gd name="T2" fmla="*/ 2147483647 w 2360"/>
              <a:gd name="T3" fmla="*/ 2147483647 h 931"/>
              <a:gd name="T4" fmla="*/ 2147483647 w 2360"/>
              <a:gd name="T5" fmla="*/ 2147483647 h 931"/>
              <a:gd name="T6" fmla="*/ 2147483647 w 2360"/>
              <a:gd name="T7" fmla="*/ 2147483647 h 931"/>
              <a:gd name="T8" fmla="*/ 2147483647 w 2360"/>
              <a:gd name="T9" fmla="*/ 2147483647 h 931"/>
              <a:gd name="T10" fmla="*/ 2147483647 w 2360"/>
              <a:gd name="T11" fmla="*/ 2147483647 h 931"/>
              <a:gd name="T12" fmla="*/ 2147483647 w 2360"/>
              <a:gd name="T13" fmla="*/ 2147483647 h 931"/>
              <a:gd name="T14" fmla="*/ 2147483647 w 2360"/>
              <a:gd name="T15" fmla="*/ 0 h 931"/>
              <a:gd name="T16" fmla="*/ 2147483647 w 2360"/>
              <a:gd name="T17" fmla="*/ 2147483647 h 931"/>
              <a:gd name="T18" fmla="*/ 2147483647 w 2360"/>
              <a:gd name="T19" fmla="*/ 2147483647 h 931"/>
              <a:gd name="T20" fmla="*/ 2147483647 w 2360"/>
              <a:gd name="T21" fmla="*/ 2147483647 h 931"/>
              <a:gd name="T22" fmla="*/ 2147483647 w 2360"/>
              <a:gd name="T23" fmla="*/ 2147483647 h 931"/>
              <a:gd name="T24" fmla="*/ 2147483647 w 2360"/>
              <a:gd name="T25" fmla="*/ 2147483647 h 931"/>
              <a:gd name="T26" fmla="*/ 2147483647 w 2360"/>
              <a:gd name="T27" fmla="*/ 2147483647 h 931"/>
              <a:gd name="T28" fmla="*/ 2147483647 w 2360"/>
              <a:gd name="T29" fmla="*/ 2147483647 h 931"/>
              <a:gd name="T30" fmla="*/ 2147483647 w 2360"/>
              <a:gd name="T31" fmla="*/ 2147483647 h 931"/>
              <a:gd name="T32" fmla="*/ 2147483647 w 2360"/>
              <a:gd name="T33" fmla="*/ 2147483647 h 931"/>
              <a:gd name="T34" fmla="*/ 2147483647 w 2360"/>
              <a:gd name="T35" fmla="*/ 2147483647 h 931"/>
              <a:gd name="T36" fmla="*/ 2147483647 w 2360"/>
              <a:gd name="T37" fmla="*/ 2147483647 h 931"/>
              <a:gd name="T38" fmla="*/ 2147483647 w 2360"/>
              <a:gd name="T39" fmla="*/ 2147483647 h 931"/>
              <a:gd name="T40" fmla="*/ 2147483647 w 2360"/>
              <a:gd name="T41" fmla="*/ 2147483647 h 931"/>
              <a:gd name="T42" fmla="*/ 2147483647 w 2360"/>
              <a:gd name="T43" fmla="*/ 2147483647 h 931"/>
              <a:gd name="T44" fmla="*/ 2147483647 w 2360"/>
              <a:gd name="T45" fmla="*/ 2147483647 h 931"/>
              <a:gd name="T46" fmla="*/ 2147483647 w 2360"/>
              <a:gd name="T47" fmla="*/ 2147483647 h 931"/>
              <a:gd name="T48" fmla="*/ 2147483647 w 2360"/>
              <a:gd name="T49" fmla="*/ 2147483647 h 931"/>
              <a:gd name="T50" fmla="*/ 2147483647 w 2360"/>
              <a:gd name="T51" fmla="*/ 2147483647 h 931"/>
              <a:gd name="T52" fmla="*/ 2147483647 w 2360"/>
              <a:gd name="T53" fmla="*/ 2147483647 h 931"/>
              <a:gd name="T54" fmla="*/ 2147483647 w 2360"/>
              <a:gd name="T55" fmla="*/ 2147483647 h 931"/>
              <a:gd name="T56" fmla="*/ 2147483647 w 2360"/>
              <a:gd name="T57" fmla="*/ 2147483647 h 931"/>
              <a:gd name="T58" fmla="*/ 2147483647 w 2360"/>
              <a:gd name="T59" fmla="*/ 2147483647 h 931"/>
              <a:gd name="T60" fmla="*/ 2147483647 w 2360"/>
              <a:gd name="T61" fmla="*/ 2147483647 h 931"/>
              <a:gd name="T62" fmla="*/ 2147483647 w 2360"/>
              <a:gd name="T63" fmla="*/ 2147483647 h 9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0" h="931">
                <a:moveTo>
                  <a:pt x="0" y="29"/>
                </a:moveTo>
                <a:lnTo>
                  <a:pt x="6" y="29"/>
                </a:lnTo>
                <a:lnTo>
                  <a:pt x="24" y="28"/>
                </a:lnTo>
                <a:lnTo>
                  <a:pt x="52" y="27"/>
                </a:lnTo>
                <a:lnTo>
                  <a:pt x="90" y="26"/>
                </a:lnTo>
                <a:lnTo>
                  <a:pt x="138" y="25"/>
                </a:lnTo>
                <a:lnTo>
                  <a:pt x="194" y="23"/>
                </a:lnTo>
                <a:lnTo>
                  <a:pt x="258" y="22"/>
                </a:lnTo>
                <a:lnTo>
                  <a:pt x="329" y="20"/>
                </a:lnTo>
                <a:lnTo>
                  <a:pt x="407" y="18"/>
                </a:lnTo>
                <a:lnTo>
                  <a:pt x="491" y="16"/>
                </a:lnTo>
                <a:lnTo>
                  <a:pt x="673" y="12"/>
                </a:lnTo>
                <a:lnTo>
                  <a:pt x="868" y="8"/>
                </a:lnTo>
                <a:lnTo>
                  <a:pt x="1074" y="4"/>
                </a:lnTo>
                <a:lnTo>
                  <a:pt x="1282" y="2"/>
                </a:lnTo>
                <a:lnTo>
                  <a:pt x="1488" y="0"/>
                </a:lnTo>
                <a:lnTo>
                  <a:pt x="1686" y="0"/>
                </a:lnTo>
                <a:lnTo>
                  <a:pt x="1870" y="1"/>
                </a:lnTo>
                <a:lnTo>
                  <a:pt x="1955" y="3"/>
                </a:lnTo>
                <a:lnTo>
                  <a:pt x="2033" y="4"/>
                </a:lnTo>
                <a:lnTo>
                  <a:pt x="2106" y="7"/>
                </a:lnTo>
                <a:lnTo>
                  <a:pt x="2172" y="10"/>
                </a:lnTo>
                <a:lnTo>
                  <a:pt x="2231" y="14"/>
                </a:lnTo>
                <a:lnTo>
                  <a:pt x="2281" y="18"/>
                </a:lnTo>
                <a:lnTo>
                  <a:pt x="2321" y="23"/>
                </a:lnTo>
                <a:lnTo>
                  <a:pt x="2353" y="29"/>
                </a:lnTo>
                <a:lnTo>
                  <a:pt x="2359" y="31"/>
                </a:lnTo>
                <a:lnTo>
                  <a:pt x="2353" y="37"/>
                </a:lnTo>
                <a:lnTo>
                  <a:pt x="2332" y="50"/>
                </a:lnTo>
                <a:lnTo>
                  <a:pt x="2300" y="67"/>
                </a:lnTo>
                <a:lnTo>
                  <a:pt x="2258" y="87"/>
                </a:lnTo>
                <a:lnTo>
                  <a:pt x="2209" y="110"/>
                </a:lnTo>
                <a:lnTo>
                  <a:pt x="2153" y="138"/>
                </a:lnTo>
                <a:lnTo>
                  <a:pt x="2092" y="166"/>
                </a:lnTo>
                <a:lnTo>
                  <a:pt x="1963" y="229"/>
                </a:lnTo>
                <a:lnTo>
                  <a:pt x="1837" y="293"/>
                </a:lnTo>
                <a:lnTo>
                  <a:pt x="1777" y="325"/>
                </a:lnTo>
                <a:lnTo>
                  <a:pt x="1724" y="357"/>
                </a:lnTo>
                <a:lnTo>
                  <a:pt x="1678" y="387"/>
                </a:lnTo>
                <a:lnTo>
                  <a:pt x="1640" y="414"/>
                </a:lnTo>
                <a:lnTo>
                  <a:pt x="1579" y="473"/>
                </a:lnTo>
                <a:lnTo>
                  <a:pt x="1525" y="543"/>
                </a:lnTo>
                <a:lnTo>
                  <a:pt x="1479" y="618"/>
                </a:lnTo>
                <a:lnTo>
                  <a:pt x="1438" y="695"/>
                </a:lnTo>
                <a:lnTo>
                  <a:pt x="1401" y="769"/>
                </a:lnTo>
                <a:lnTo>
                  <a:pt x="1368" y="836"/>
                </a:lnTo>
                <a:lnTo>
                  <a:pt x="1337" y="891"/>
                </a:lnTo>
                <a:lnTo>
                  <a:pt x="1308" y="930"/>
                </a:lnTo>
                <a:lnTo>
                  <a:pt x="1159" y="930"/>
                </a:lnTo>
                <a:lnTo>
                  <a:pt x="1129" y="884"/>
                </a:lnTo>
                <a:lnTo>
                  <a:pt x="1099" y="822"/>
                </a:lnTo>
                <a:lnTo>
                  <a:pt x="1068" y="747"/>
                </a:lnTo>
                <a:lnTo>
                  <a:pt x="1032" y="666"/>
                </a:lnTo>
                <a:lnTo>
                  <a:pt x="991" y="581"/>
                </a:lnTo>
                <a:lnTo>
                  <a:pt x="943" y="500"/>
                </a:lnTo>
                <a:lnTo>
                  <a:pt x="887" y="424"/>
                </a:lnTo>
                <a:lnTo>
                  <a:pt x="821" y="361"/>
                </a:lnTo>
                <a:lnTo>
                  <a:pt x="725" y="295"/>
                </a:lnTo>
                <a:lnTo>
                  <a:pt x="619" y="240"/>
                </a:lnTo>
                <a:lnTo>
                  <a:pt x="506" y="193"/>
                </a:lnTo>
                <a:lnTo>
                  <a:pt x="393" y="153"/>
                </a:lnTo>
                <a:lnTo>
                  <a:pt x="281" y="118"/>
                </a:lnTo>
                <a:lnTo>
                  <a:pt x="175" y="87"/>
                </a:lnTo>
                <a:lnTo>
                  <a:pt x="80" y="58"/>
                </a:lnTo>
                <a:lnTo>
                  <a:pt x="0" y="29"/>
                </a:lnTo>
              </a:path>
            </a:pathLst>
          </a:custGeom>
          <a:gradFill rotWithShape="0">
            <a:gsLst>
              <a:gs pos="0">
                <a:schemeClr val="hlink"/>
              </a:gs>
              <a:gs pos="100000">
                <a:schemeClr val="bg1"/>
              </a:gs>
            </a:gsLst>
            <a:lin ang="5400000" scaled="1"/>
          </a:gradFill>
          <a:ln w="12700" cap="rnd"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43" name="Rectangle 39"/>
          <p:cNvSpPr>
            <a:spLocks noChangeArrowheads="1"/>
          </p:cNvSpPr>
          <p:nvPr/>
        </p:nvSpPr>
        <p:spPr bwMode="auto">
          <a:xfrm>
            <a:off x="3128434" y="1376363"/>
            <a:ext cx="5041900" cy="13509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600">
              <a:solidFill>
                <a:prstClr val="black"/>
              </a:solidFill>
            </a:endParaRPr>
          </a:p>
        </p:txBody>
      </p:sp>
      <p:sp>
        <p:nvSpPr>
          <p:cNvPr id="5144" name="Rectangle 40"/>
          <p:cNvSpPr>
            <a:spLocks noChangeArrowheads="1"/>
          </p:cNvSpPr>
          <p:nvPr/>
        </p:nvSpPr>
        <p:spPr bwMode="auto">
          <a:xfrm>
            <a:off x="3990431" y="1462089"/>
            <a:ext cx="3286156"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prstClr val="black"/>
                </a:solidFill>
                <a:latin typeface="Comic Sans MS" pitchFamily="66" charset="0"/>
              </a:rPr>
              <a:t>NAT </a:t>
            </a:r>
            <a:r>
              <a:rPr lang="zh-CN" altLang="en-US" sz="1600" b="1">
                <a:solidFill>
                  <a:prstClr val="black"/>
                </a:solidFill>
                <a:latin typeface="Comic Sans MS" pitchFamily="66" charset="0"/>
              </a:rPr>
              <a:t>转换表</a:t>
            </a:r>
          </a:p>
          <a:p>
            <a:pPr algn="ctr">
              <a:spcBef>
                <a:spcPct val="0"/>
              </a:spcBef>
              <a:buClrTx/>
              <a:buSzTx/>
              <a:buFontTx/>
              <a:buNone/>
            </a:pPr>
            <a:r>
              <a:rPr lang="en-US" altLang="zh-CN" sz="1600" b="1">
                <a:solidFill>
                  <a:prstClr val="black"/>
                </a:solidFill>
                <a:latin typeface="Comic Sans MS" pitchFamily="66" charset="0"/>
              </a:rPr>
              <a:t>WAN </a:t>
            </a:r>
            <a:r>
              <a:rPr lang="zh-CN" altLang="en-US" sz="1600" b="1">
                <a:solidFill>
                  <a:prstClr val="black"/>
                </a:solidFill>
                <a:latin typeface="Comic Sans MS" pitchFamily="66" charset="0"/>
              </a:rPr>
              <a:t>外部地址        </a:t>
            </a:r>
            <a:r>
              <a:rPr lang="en-US" altLang="zh-CN" sz="1600" b="1">
                <a:solidFill>
                  <a:prstClr val="black"/>
                </a:solidFill>
                <a:latin typeface="Comic Sans MS" pitchFamily="66" charset="0"/>
              </a:rPr>
              <a:t>LAN </a:t>
            </a:r>
            <a:r>
              <a:rPr lang="zh-CN" altLang="en-US" sz="1600" b="1">
                <a:solidFill>
                  <a:prstClr val="black"/>
                </a:solidFill>
                <a:latin typeface="Comic Sans MS" pitchFamily="66" charset="0"/>
              </a:rPr>
              <a:t>地址</a:t>
            </a:r>
          </a:p>
        </p:txBody>
      </p:sp>
      <p:sp>
        <p:nvSpPr>
          <p:cNvPr id="5145" name="Line 41"/>
          <p:cNvSpPr>
            <a:spLocks noChangeShapeType="1"/>
          </p:cNvSpPr>
          <p:nvPr/>
        </p:nvSpPr>
        <p:spPr bwMode="auto">
          <a:xfrm flipV="1">
            <a:off x="3126317" y="1746251"/>
            <a:ext cx="5054600" cy="111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46" name="Line 42"/>
          <p:cNvSpPr>
            <a:spLocks noChangeShapeType="1"/>
          </p:cNvSpPr>
          <p:nvPr/>
        </p:nvSpPr>
        <p:spPr bwMode="auto">
          <a:xfrm flipV="1">
            <a:off x="3145367" y="2024063"/>
            <a:ext cx="4999567" cy="111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47" name="Line 43"/>
          <p:cNvSpPr>
            <a:spLocks noChangeShapeType="1"/>
          </p:cNvSpPr>
          <p:nvPr/>
        </p:nvSpPr>
        <p:spPr bwMode="auto">
          <a:xfrm>
            <a:off x="5958418" y="1770064"/>
            <a:ext cx="4233" cy="9556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5148" name="Group 57"/>
          <p:cNvGrpSpPr>
            <a:grpSpLocks/>
          </p:cNvGrpSpPr>
          <p:nvPr/>
        </p:nvGrpSpPr>
        <p:grpSpPr bwMode="auto">
          <a:xfrm>
            <a:off x="5416552" y="4105276"/>
            <a:ext cx="740833" cy="307975"/>
            <a:chOff x="2559" y="2586"/>
            <a:chExt cx="350" cy="194"/>
          </a:xfrm>
        </p:grpSpPr>
        <p:sp>
          <p:nvSpPr>
            <p:cNvPr id="5204" name="Oval 44"/>
            <p:cNvSpPr>
              <a:spLocks noChangeArrowheads="1"/>
            </p:cNvSpPr>
            <p:nvPr/>
          </p:nvSpPr>
          <p:spPr bwMode="auto">
            <a:xfrm>
              <a:off x="2562" y="2672"/>
              <a:ext cx="347" cy="10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5205" name="Line 45"/>
            <p:cNvSpPr>
              <a:spLocks noChangeShapeType="1"/>
            </p:cNvSpPr>
            <p:nvPr/>
          </p:nvSpPr>
          <p:spPr bwMode="auto">
            <a:xfrm>
              <a:off x="2562" y="2664"/>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06" name="Line 46"/>
            <p:cNvSpPr>
              <a:spLocks noChangeShapeType="1"/>
            </p:cNvSpPr>
            <p:nvPr/>
          </p:nvSpPr>
          <p:spPr bwMode="auto">
            <a:xfrm>
              <a:off x="2909" y="2664"/>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07" name="Rectangle 47"/>
            <p:cNvSpPr>
              <a:spLocks noChangeArrowheads="1"/>
            </p:cNvSpPr>
            <p:nvPr/>
          </p:nvSpPr>
          <p:spPr bwMode="auto">
            <a:xfrm>
              <a:off x="2562" y="2664"/>
              <a:ext cx="344" cy="6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1800">
                <a:solidFill>
                  <a:prstClr val="black"/>
                </a:solidFill>
                <a:latin typeface="Arial" pitchFamily="34" charset="0"/>
              </a:endParaRPr>
            </a:p>
          </p:txBody>
        </p:sp>
        <p:sp>
          <p:nvSpPr>
            <p:cNvPr id="5208" name="Oval 48"/>
            <p:cNvSpPr>
              <a:spLocks noChangeArrowheads="1"/>
            </p:cNvSpPr>
            <p:nvPr/>
          </p:nvSpPr>
          <p:spPr bwMode="auto">
            <a:xfrm>
              <a:off x="2559" y="2586"/>
              <a:ext cx="347" cy="12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grpSp>
          <p:nvGrpSpPr>
            <p:cNvPr id="5209" name="Group 52"/>
            <p:cNvGrpSpPr>
              <a:grpSpLocks/>
            </p:cNvGrpSpPr>
            <p:nvPr/>
          </p:nvGrpSpPr>
          <p:grpSpPr bwMode="auto">
            <a:xfrm>
              <a:off x="2642" y="2613"/>
              <a:ext cx="173" cy="74"/>
              <a:chOff x="2642" y="2613"/>
              <a:chExt cx="173" cy="74"/>
            </a:xfrm>
          </p:grpSpPr>
          <p:sp>
            <p:nvSpPr>
              <p:cNvPr id="5214" name="Line 49"/>
              <p:cNvSpPr>
                <a:spLocks noChangeShapeType="1"/>
              </p:cNvSpPr>
              <p:nvPr/>
            </p:nvSpPr>
            <p:spPr bwMode="auto">
              <a:xfrm flipV="1">
                <a:off x="2642" y="2613"/>
                <a:ext cx="61"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15" name="Line 50"/>
              <p:cNvSpPr>
                <a:spLocks noChangeShapeType="1"/>
              </p:cNvSpPr>
              <p:nvPr/>
            </p:nvSpPr>
            <p:spPr bwMode="auto">
              <a:xfrm>
                <a:off x="2761" y="2687"/>
                <a:ext cx="5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16" name="Line 51"/>
              <p:cNvSpPr>
                <a:spLocks noChangeShapeType="1"/>
              </p:cNvSpPr>
              <p:nvPr/>
            </p:nvSpPr>
            <p:spPr bwMode="auto">
              <a:xfrm>
                <a:off x="2700" y="2615"/>
                <a:ext cx="63" cy="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5210" name="Group 56"/>
            <p:cNvGrpSpPr>
              <a:grpSpLocks/>
            </p:cNvGrpSpPr>
            <p:nvPr/>
          </p:nvGrpSpPr>
          <p:grpSpPr bwMode="auto">
            <a:xfrm>
              <a:off x="2643" y="2613"/>
              <a:ext cx="172" cy="73"/>
              <a:chOff x="2643" y="2613"/>
              <a:chExt cx="172" cy="73"/>
            </a:xfrm>
          </p:grpSpPr>
          <p:sp>
            <p:nvSpPr>
              <p:cNvPr id="5211" name="Line 53"/>
              <p:cNvSpPr>
                <a:spLocks noChangeShapeType="1"/>
              </p:cNvSpPr>
              <p:nvPr/>
            </p:nvSpPr>
            <p:spPr bwMode="auto">
              <a:xfrm>
                <a:off x="2643" y="2685"/>
                <a:ext cx="61"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12" name="Line 54"/>
              <p:cNvSpPr>
                <a:spLocks noChangeShapeType="1"/>
              </p:cNvSpPr>
              <p:nvPr/>
            </p:nvSpPr>
            <p:spPr bwMode="auto">
              <a:xfrm>
                <a:off x="2761" y="2613"/>
                <a:ext cx="5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13" name="Line 55"/>
              <p:cNvSpPr>
                <a:spLocks noChangeShapeType="1"/>
              </p:cNvSpPr>
              <p:nvPr/>
            </p:nvSpPr>
            <p:spPr bwMode="auto">
              <a:xfrm flipV="1">
                <a:off x="2699" y="2613"/>
                <a:ext cx="63" cy="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sp>
        <p:nvSpPr>
          <p:cNvPr id="105530" name="Rectangle 58"/>
          <p:cNvSpPr>
            <a:spLocks noChangeArrowheads="1"/>
          </p:cNvSpPr>
          <p:nvPr/>
        </p:nvSpPr>
        <p:spPr bwMode="auto">
          <a:xfrm>
            <a:off x="2753785" y="2100264"/>
            <a:ext cx="59563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44546A"/>
                </a:solidFill>
                <a:latin typeface="Comic Sans MS" pitchFamily="66" charset="0"/>
              </a:rPr>
              <a:t>138.76.29.7:5001  10.0.0.1:3345</a:t>
            </a:r>
          </a:p>
          <a:p>
            <a:pPr algn="ctr">
              <a:spcBef>
                <a:spcPct val="0"/>
              </a:spcBef>
              <a:buClrTx/>
              <a:buSzTx/>
              <a:buFontTx/>
              <a:buNone/>
            </a:pPr>
            <a:r>
              <a:rPr lang="en-US" altLang="zh-CN" sz="1600" b="1">
                <a:solidFill>
                  <a:prstClr val="black"/>
                </a:solidFill>
                <a:latin typeface="Comic Sans MS" pitchFamily="66" charset="0"/>
              </a:rPr>
              <a:t>……                                         ……</a:t>
            </a:r>
          </a:p>
        </p:txBody>
      </p:sp>
      <p:grpSp>
        <p:nvGrpSpPr>
          <p:cNvPr id="105545" name="Group 73"/>
          <p:cNvGrpSpPr>
            <a:grpSpLocks/>
          </p:cNvGrpSpPr>
          <p:nvPr/>
        </p:nvGrpSpPr>
        <p:grpSpPr bwMode="auto">
          <a:xfrm>
            <a:off x="5746752" y="3435351"/>
            <a:ext cx="4322233" cy="1592263"/>
            <a:chOff x="2715" y="2164"/>
            <a:chExt cx="2042" cy="1003"/>
          </a:xfrm>
        </p:grpSpPr>
        <p:sp>
          <p:nvSpPr>
            <p:cNvPr id="5190" name="Rectangle 59"/>
            <p:cNvSpPr>
              <a:spLocks noChangeArrowheads="1"/>
            </p:cNvSpPr>
            <p:nvPr/>
          </p:nvSpPr>
          <p:spPr bwMode="auto">
            <a:xfrm>
              <a:off x="2715" y="2799"/>
              <a:ext cx="1366"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105532" name="Rectangle 60"/>
            <p:cNvSpPr>
              <a:spLocks noChangeArrowheads="1"/>
            </p:cNvSpPr>
            <p:nvPr/>
          </p:nvSpPr>
          <p:spPr bwMode="auto">
            <a:xfrm>
              <a:off x="2833" y="2789"/>
              <a:ext cx="129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b="1">
                  <a:solidFill>
                    <a:prstClr val="black"/>
                  </a:solidFill>
                </a:rPr>
                <a:t>S: 128.119.40.186, 80 </a:t>
              </a:r>
            </a:p>
            <a:p>
              <a:pPr>
                <a:defRPr/>
              </a:pPr>
              <a:r>
                <a:rPr lang="en-US" altLang="zh-CN" sz="1050" b="1">
                  <a:solidFill>
                    <a:prstClr val="black"/>
                  </a:solidFill>
                </a:rPr>
                <a:t>D: 10.0.0.1, 3345</a:t>
              </a:r>
            </a:p>
            <a:p>
              <a:pPr>
                <a:defRPr/>
              </a:pPr>
              <a:endParaRPr lang="en-US" altLang="zh-CN" sz="1050" b="1">
                <a:solidFill>
                  <a:prstClr val="black"/>
                </a:solidFill>
              </a:endParaRPr>
            </a:p>
          </p:txBody>
        </p:sp>
        <p:grpSp>
          <p:nvGrpSpPr>
            <p:cNvPr id="5192" name="Group 64"/>
            <p:cNvGrpSpPr>
              <a:grpSpLocks/>
            </p:cNvGrpSpPr>
            <p:nvPr/>
          </p:nvGrpSpPr>
          <p:grpSpPr bwMode="auto">
            <a:xfrm>
              <a:off x="2775" y="2754"/>
              <a:ext cx="60" cy="100"/>
              <a:chOff x="2775" y="2754"/>
              <a:chExt cx="60" cy="100"/>
            </a:xfrm>
          </p:grpSpPr>
          <p:sp>
            <p:nvSpPr>
              <p:cNvPr id="5201" name="Freeform 61"/>
              <p:cNvSpPr>
                <a:spLocks/>
              </p:cNvSpPr>
              <p:nvPr/>
            </p:nvSpPr>
            <p:spPr bwMode="auto">
              <a:xfrm>
                <a:off x="2775" y="2754"/>
                <a:ext cx="60" cy="100"/>
              </a:xfrm>
              <a:custGeom>
                <a:avLst/>
                <a:gdLst>
                  <a:gd name="T0" fmla="*/ 26 w 60"/>
                  <a:gd name="T1" fmla="*/ 0 h 100"/>
                  <a:gd name="T2" fmla="*/ 0 w 60"/>
                  <a:gd name="T3" fmla="*/ 72 h 100"/>
                  <a:gd name="T4" fmla="*/ 33 w 60"/>
                  <a:gd name="T5" fmla="*/ 99 h 100"/>
                  <a:gd name="T6" fmla="*/ 59 w 60"/>
                  <a:gd name="T7" fmla="*/ 21 h 100"/>
                  <a:gd name="T8" fmla="*/ 26 w 60"/>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00">
                    <a:moveTo>
                      <a:pt x="26" y="0"/>
                    </a:moveTo>
                    <a:lnTo>
                      <a:pt x="0" y="72"/>
                    </a:lnTo>
                    <a:lnTo>
                      <a:pt x="33" y="99"/>
                    </a:lnTo>
                    <a:lnTo>
                      <a:pt x="59" y="21"/>
                    </a:lnTo>
                    <a:lnTo>
                      <a:pt x="26"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02" name="Line 62"/>
              <p:cNvSpPr>
                <a:spLocks noChangeShapeType="1"/>
              </p:cNvSpPr>
              <p:nvPr/>
            </p:nvSpPr>
            <p:spPr bwMode="auto">
              <a:xfrm flipH="1">
                <a:off x="2780" y="2763"/>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03" name="Line 63"/>
              <p:cNvSpPr>
                <a:spLocks noChangeShapeType="1"/>
              </p:cNvSpPr>
              <p:nvPr/>
            </p:nvSpPr>
            <p:spPr bwMode="auto">
              <a:xfrm flipH="1">
                <a:off x="2809" y="2775"/>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5193" name="Group 68"/>
            <p:cNvGrpSpPr>
              <a:grpSpLocks/>
            </p:cNvGrpSpPr>
            <p:nvPr/>
          </p:nvGrpSpPr>
          <p:grpSpPr bwMode="auto">
            <a:xfrm>
              <a:off x="2780" y="2995"/>
              <a:ext cx="61" cy="100"/>
              <a:chOff x="2780" y="2995"/>
              <a:chExt cx="61" cy="100"/>
            </a:xfrm>
          </p:grpSpPr>
          <p:sp>
            <p:nvSpPr>
              <p:cNvPr id="5198" name="Freeform 65"/>
              <p:cNvSpPr>
                <a:spLocks/>
              </p:cNvSpPr>
              <p:nvPr/>
            </p:nvSpPr>
            <p:spPr bwMode="auto">
              <a:xfrm>
                <a:off x="2780" y="2995"/>
                <a:ext cx="61" cy="100"/>
              </a:xfrm>
              <a:custGeom>
                <a:avLst/>
                <a:gdLst>
                  <a:gd name="T0" fmla="*/ 26 w 61"/>
                  <a:gd name="T1" fmla="*/ 0 h 100"/>
                  <a:gd name="T2" fmla="*/ 0 w 61"/>
                  <a:gd name="T3" fmla="*/ 72 h 100"/>
                  <a:gd name="T4" fmla="*/ 34 w 61"/>
                  <a:gd name="T5" fmla="*/ 99 h 100"/>
                  <a:gd name="T6" fmla="*/ 60 w 61"/>
                  <a:gd name="T7" fmla="*/ 21 h 100"/>
                  <a:gd name="T8" fmla="*/ 26 w 61"/>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100">
                    <a:moveTo>
                      <a:pt x="26" y="0"/>
                    </a:moveTo>
                    <a:lnTo>
                      <a:pt x="0" y="72"/>
                    </a:lnTo>
                    <a:lnTo>
                      <a:pt x="34" y="99"/>
                    </a:lnTo>
                    <a:lnTo>
                      <a:pt x="60" y="21"/>
                    </a:lnTo>
                    <a:lnTo>
                      <a:pt x="26"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99" name="Line 66"/>
              <p:cNvSpPr>
                <a:spLocks noChangeShapeType="1"/>
              </p:cNvSpPr>
              <p:nvPr/>
            </p:nvSpPr>
            <p:spPr bwMode="auto">
              <a:xfrm flipH="1">
                <a:off x="2785" y="3004"/>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00" name="Line 67"/>
              <p:cNvSpPr>
                <a:spLocks noChangeShapeType="1"/>
              </p:cNvSpPr>
              <p:nvPr/>
            </p:nvSpPr>
            <p:spPr bwMode="auto">
              <a:xfrm flipH="1">
                <a:off x="2815" y="3016"/>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5194" name="Freeform 69"/>
            <p:cNvSpPr>
              <a:spLocks/>
            </p:cNvSpPr>
            <p:nvPr/>
          </p:nvSpPr>
          <p:spPr bwMode="auto">
            <a:xfrm>
              <a:off x="4084" y="2164"/>
              <a:ext cx="673" cy="769"/>
            </a:xfrm>
            <a:custGeom>
              <a:avLst/>
              <a:gdLst>
                <a:gd name="T0" fmla="*/ 672 w 673"/>
                <a:gd name="T1" fmla="*/ 0 h 769"/>
                <a:gd name="T2" fmla="*/ 398 w 673"/>
                <a:gd name="T3" fmla="*/ 0 h 769"/>
                <a:gd name="T4" fmla="*/ 398 w 673"/>
                <a:gd name="T5" fmla="*/ 768 h 769"/>
                <a:gd name="T6" fmla="*/ 0 w 673"/>
                <a:gd name="T7" fmla="*/ 76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3" h="769">
                  <a:moveTo>
                    <a:pt x="672" y="0"/>
                  </a:moveTo>
                  <a:lnTo>
                    <a:pt x="398" y="0"/>
                  </a:lnTo>
                  <a:lnTo>
                    <a:pt x="398" y="768"/>
                  </a:lnTo>
                  <a:lnTo>
                    <a:pt x="0" y="760"/>
                  </a:lnTo>
                </a:path>
              </a:pathLst>
            </a:custGeom>
            <a:noFill/>
            <a:ln w="25400" cap="rnd" cmpd="sng">
              <a:solidFill>
                <a:schemeClr val="tx1"/>
              </a:solidFill>
              <a:prstDash val="solid"/>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5195" name="Group 72"/>
            <p:cNvGrpSpPr>
              <a:grpSpLocks/>
            </p:cNvGrpSpPr>
            <p:nvPr/>
          </p:nvGrpSpPr>
          <p:grpSpPr bwMode="auto">
            <a:xfrm>
              <a:off x="4156" y="2811"/>
              <a:ext cx="252" cy="233"/>
              <a:chOff x="4156" y="2811"/>
              <a:chExt cx="252" cy="233"/>
            </a:xfrm>
          </p:grpSpPr>
          <p:sp>
            <p:nvSpPr>
              <p:cNvPr id="5196" name="Oval 70"/>
              <p:cNvSpPr>
                <a:spLocks noChangeArrowheads="1"/>
              </p:cNvSpPr>
              <p:nvPr/>
            </p:nvSpPr>
            <p:spPr bwMode="auto">
              <a:xfrm>
                <a:off x="4156" y="2819"/>
                <a:ext cx="252"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5197" name="Rectangle 71"/>
              <p:cNvSpPr>
                <a:spLocks noChangeArrowheads="1"/>
              </p:cNvSpPr>
              <p:nvPr/>
            </p:nvSpPr>
            <p:spPr bwMode="auto">
              <a:xfrm>
                <a:off x="4196" y="2811"/>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a:solidFill>
                      <a:srgbClr val="44546A"/>
                    </a:solidFill>
                    <a:latin typeface="Comic Sans MS" pitchFamily="66" charset="0"/>
                  </a:rPr>
                  <a:t>4</a:t>
                </a:r>
              </a:p>
            </p:txBody>
          </p:sp>
        </p:grpSp>
      </p:grpSp>
      <p:grpSp>
        <p:nvGrpSpPr>
          <p:cNvPr id="105561" name="Group 89"/>
          <p:cNvGrpSpPr>
            <a:grpSpLocks/>
          </p:cNvGrpSpPr>
          <p:nvPr/>
        </p:nvGrpSpPr>
        <p:grpSpPr bwMode="auto">
          <a:xfrm>
            <a:off x="1263651" y="3641726"/>
            <a:ext cx="4106333" cy="568325"/>
            <a:chOff x="597" y="2294"/>
            <a:chExt cx="1940" cy="358"/>
          </a:xfrm>
        </p:grpSpPr>
        <p:grpSp>
          <p:nvGrpSpPr>
            <p:cNvPr id="5175" name="Group 84"/>
            <p:cNvGrpSpPr>
              <a:grpSpLocks/>
            </p:cNvGrpSpPr>
            <p:nvPr/>
          </p:nvGrpSpPr>
          <p:grpSpPr bwMode="auto">
            <a:xfrm>
              <a:off x="1073" y="2294"/>
              <a:ext cx="1464" cy="358"/>
              <a:chOff x="1073" y="2294"/>
              <a:chExt cx="1464" cy="358"/>
            </a:xfrm>
          </p:grpSpPr>
          <p:sp>
            <p:nvSpPr>
              <p:cNvPr id="5180" name="Rectangle 74"/>
              <p:cNvSpPr>
                <a:spLocks noChangeArrowheads="1"/>
              </p:cNvSpPr>
              <p:nvPr/>
            </p:nvSpPr>
            <p:spPr bwMode="auto">
              <a:xfrm>
                <a:off x="1079" y="2339"/>
                <a:ext cx="1458"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105547" name="Rectangle 75"/>
              <p:cNvSpPr>
                <a:spLocks noChangeArrowheads="1"/>
              </p:cNvSpPr>
              <p:nvPr/>
            </p:nvSpPr>
            <p:spPr bwMode="auto">
              <a:xfrm>
                <a:off x="1073" y="2321"/>
                <a:ext cx="138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b="1">
                    <a:solidFill>
                      <a:prstClr val="black"/>
                    </a:solidFill>
                  </a:rPr>
                  <a:t>S: 138.76.29.7, 5001</a:t>
                </a:r>
              </a:p>
              <a:p>
                <a:pPr>
                  <a:defRPr/>
                </a:pPr>
                <a:r>
                  <a:rPr lang="en-US" altLang="zh-CN" sz="1050" b="1">
                    <a:solidFill>
                      <a:prstClr val="black"/>
                    </a:solidFill>
                  </a:rPr>
                  <a:t>D: 128.119.40.186, 80</a:t>
                </a:r>
              </a:p>
            </p:txBody>
          </p:sp>
          <p:grpSp>
            <p:nvGrpSpPr>
              <p:cNvPr id="5182" name="Group 79"/>
              <p:cNvGrpSpPr>
                <a:grpSpLocks/>
              </p:cNvGrpSpPr>
              <p:nvPr/>
            </p:nvGrpSpPr>
            <p:grpSpPr bwMode="auto">
              <a:xfrm>
                <a:off x="2412" y="2294"/>
                <a:ext cx="65" cy="100"/>
                <a:chOff x="2412" y="2294"/>
                <a:chExt cx="65" cy="100"/>
              </a:xfrm>
            </p:grpSpPr>
            <p:sp>
              <p:nvSpPr>
                <p:cNvPr id="5187" name="Freeform 76"/>
                <p:cNvSpPr>
                  <a:spLocks/>
                </p:cNvSpPr>
                <p:nvPr/>
              </p:nvSpPr>
              <p:spPr bwMode="auto">
                <a:xfrm>
                  <a:off x="2412" y="2294"/>
                  <a:ext cx="65" cy="100"/>
                </a:xfrm>
                <a:custGeom>
                  <a:avLst/>
                  <a:gdLst>
                    <a:gd name="T0" fmla="*/ 28 w 65"/>
                    <a:gd name="T1" fmla="*/ 0 h 100"/>
                    <a:gd name="T2" fmla="*/ 0 w 65"/>
                    <a:gd name="T3" fmla="*/ 72 h 100"/>
                    <a:gd name="T4" fmla="*/ 36 w 65"/>
                    <a:gd name="T5" fmla="*/ 99 h 100"/>
                    <a:gd name="T6" fmla="*/ 64 w 65"/>
                    <a:gd name="T7" fmla="*/ 21 h 100"/>
                    <a:gd name="T8" fmla="*/ 28 w 65"/>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100">
                      <a:moveTo>
                        <a:pt x="28" y="0"/>
                      </a:moveTo>
                      <a:lnTo>
                        <a:pt x="0" y="72"/>
                      </a:lnTo>
                      <a:lnTo>
                        <a:pt x="36" y="99"/>
                      </a:lnTo>
                      <a:lnTo>
                        <a:pt x="64" y="21"/>
                      </a:lnTo>
                      <a:lnTo>
                        <a:pt x="2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88" name="Line 77"/>
                <p:cNvSpPr>
                  <a:spLocks noChangeShapeType="1"/>
                </p:cNvSpPr>
                <p:nvPr/>
              </p:nvSpPr>
              <p:spPr bwMode="auto">
                <a:xfrm flipH="1">
                  <a:off x="2417" y="2303"/>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89" name="Line 78"/>
                <p:cNvSpPr>
                  <a:spLocks noChangeShapeType="1"/>
                </p:cNvSpPr>
                <p:nvPr/>
              </p:nvSpPr>
              <p:spPr bwMode="auto">
                <a:xfrm flipH="1">
                  <a:off x="2449" y="2315"/>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5183" name="Group 83"/>
              <p:cNvGrpSpPr>
                <a:grpSpLocks/>
              </p:cNvGrpSpPr>
              <p:nvPr/>
            </p:nvGrpSpPr>
            <p:grpSpPr bwMode="auto">
              <a:xfrm>
                <a:off x="2397" y="2552"/>
                <a:ext cx="64" cy="100"/>
                <a:chOff x="2397" y="2552"/>
                <a:chExt cx="64" cy="100"/>
              </a:xfrm>
            </p:grpSpPr>
            <p:sp>
              <p:nvSpPr>
                <p:cNvPr id="5184" name="Freeform 80"/>
                <p:cNvSpPr>
                  <a:spLocks/>
                </p:cNvSpPr>
                <p:nvPr/>
              </p:nvSpPr>
              <p:spPr bwMode="auto">
                <a:xfrm>
                  <a:off x="2397" y="2552"/>
                  <a:ext cx="64" cy="100"/>
                </a:xfrm>
                <a:custGeom>
                  <a:avLst/>
                  <a:gdLst>
                    <a:gd name="T0" fmla="*/ 28 w 64"/>
                    <a:gd name="T1" fmla="*/ 0 h 100"/>
                    <a:gd name="T2" fmla="*/ 0 w 64"/>
                    <a:gd name="T3" fmla="*/ 72 h 100"/>
                    <a:gd name="T4" fmla="*/ 35 w 64"/>
                    <a:gd name="T5" fmla="*/ 99 h 100"/>
                    <a:gd name="T6" fmla="*/ 63 w 64"/>
                    <a:gd name="T7" fmla="*/ 21 h 100"/>
                    <a:gd name="T8" fmla="*/ 28 w 64"/>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100">
                      <a:moveTo>
                        <a:pt x="28" y="0"/>
                      </a:moveTo>
                      <a:lnTo>
                        <a:pt x="0" y="72"/>
                      </a:lnTo>
                      <a:lnTo>
                        <a:pt x="35" y="99"/>
                      </a:lnTo>
                      <a:lnTo>
                        <a:pt x="63" y="21"/>
                      </a:lnTo>
                      <a:lnTo>
                        <a:pt x="2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85" name="Line 81"/>
                <p:cNvSpPr>
                  <a:spLocks noChangeShapeType="1"/>
                </p:cNvSpPr>
                <p:nvPr/>
              </p:nvSpPr>
              <p:spPr bwMode="auto">
                <a:xfrm flipH="1">
                  <a:off x="2402" y="2561"/>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86" name="Line 82"/>
                <p:cNvSpPr>
                  <a:spLocks noChangeShapeType="1"/>
                </p:cNvSpPr>
                <p:nvPr/>
              </p:nvSpPr>
              <p:spPr bwMode="auto">
                <a:xfrm flipH="1">
                  <a:off x="2434" y="2573"/>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sp>
          <p:nvSpPr>
            <p:cNvPr id="5176" name="Line 85"/>
            <p:cNvSpPr>
              <a:spLocks noChangeShapeType="1"/>
            </p:cNvSpPr>
            <p:nvPr/>
          </p:nvSpPr>
          <p:spPr bwMode="auto">
            <a:xfrm flipH="1">
              <a:off x="597" y="2464"/>
              <a:ext cx="464"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5177" name="Group 88"/>
            <p:cNvGrpSpPr>
              <a:grpSpLocks/>
            </p:cNvGrpSpPr>
            <p:nvPr/>
          </p:nvGrpSpPr>
          <p:grpSpPr bwMode="auto">
            <a:xfrm>
              <a:off x="742" y="2351"/>
              <a:ext cx="267" cy="233"/>
              <a:chOff x="742" y="2351"/>
              <a:chExt cx="267" cy="233"/>
            </a:xfrm>
          </p:grpSpPr>
          <p:sp>
            <p:nvSpPr>
              <p:cNvPr id="5178" name="Oval 86"/>
              <p:cNvSpPr>
                <a:spLocks noChangeArrowheads="1"/>
              </p:cNvSpPr>
              <p:nvPr/>
            </p:nvSpPr>
            <p:spPr bwMode="auto">
              <a:xfrm>
                <a:off x="742" y="2359"/>
                <a:ext cx="267"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5179" name="Rectangle 87"/>
              <p:cNvSpPr>
                <a:spLocks noChangeArrowheads="1"/>
              </p:cNvSpPr>
              <p:nvPr/>
            </p:nvSpPr>
            <p:spPr bwMode="auto">
              <a:xfrm>
                <a:off x="782" y="2351"/>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a:solidFill>
                      <a:srgbClr val="44546A"/>
                    </a:solidFill>
                    <a:latin typeface="Comic Sans MS" pitchFamily="66" charset="0"/>
                  </a:rPr>
                  <a:t>2</a:t>
                </a:r>
              </a:p>
            </p:txBody>
          </p:sp>
        </p:grpSp>
      </p:grpSp>
      <p:grpSp>
        <p:nvGrpSpPr>
          <p:cNvPr id="105566" name="Group 94"/>
          <p:cNvGrpSpPr>
            <a:grpSpLocks/>
          </p:cNvGrpSpPr>
          <p:nvPr/>
        </p:nvGrpSpPr>
        <p:grpSpPr bwMode="auto">
          <a:xfrm>
            <a:off x="404284" y="1644651"/>
            <a:ext cx="6468534" cy="2079625"/>
            <a:chOff x="191" y="1036"/>
            <a:chExt cx="3056" cy="1310"/>
          </a:xfrm>
        </p:grpSpPr>
        <p:sp>
          <p:nvSpPr>
            <p:cNvPr id="5171" name="Rectangle 90"/>
            <p:cNvSpPr>
              <a:spLocks noChangeArrowheads="1"/>
            </p:cNvSpPr>
            <p:nvPr/>
          </p:nvSpPr>
          <p:spPr bwMode="auto">
            <a:xfrm>
              <a:off x="191" y="1036"/>
              <a:ext cx="1169"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u="sng">
                  <a:solidFill>
                    <a:srgbClr val="44546A"/>
                  </a:solidFill>
                  <a:latin typeface="Comic Sans MS" pitchFamily="66" charset="0"/>
                </a:rPr>
                <a:t>2:</a:t>
              </a:r>
              <a:r>
                <a:rPr lang="en-US" altLang="zh-CN" sz="1800" b="1">
                  <a:solidFill>
                    <a:srgbClr val="44546A"/>
                  </a:solidFill>
                  <a:latin typeface="Comic Sans MS" pitchFamily="66" charset="0"/>
                </a:rPr>
                <a:t> NAT </a:t>
              </a:r>
              <a:r>
                <a:rPr lang="zh-CN" altLang="en-US" sz="1800" b="1">
                  <a:solidFill>
                    <a:srgbClr val="44546A"/>
                  </a:solidFill>
                  <a:latin typeface="Comic Sans MS" pitchFamily="66" charset="0"/>
                </a:rPr>
                <a:t>路由器改变</a:t>
              </a:r>
            </a:p>
            <a:p>
              <a:pPr algn="ctr">
                <a:spcBef>
                  <a:spcPct val="0"/>
                </a:spcBef>
                <a:buClrTx/>
                <a:buSzTx/>
                <a:buFontTx/>
                <a:buNone/>
              </a:pPr>
              <a:r>
                <a:rPr lang="zh-CN" altLang="en-US" sz="1800" b="1">
                  <a:solidFill>
                    <a:srgbClr val="44546A"/>
                  </a:solidFill>
                  <a:latin typeface="Comic Sans MS" pitchFamily="66" charset="0"/>
                </a:rPr>
                <a:t>数据报源地址从</a:t>
              </a:r>
            </a:p>
            <a:p>
              <a:pPr algn="ctr">
                <a:spcBef>
                  <a:spcPct val="0"/>
                </a:spcBef>
                <a:buClrTx/>
                <a:buSzTx/>
                <a:buFontTx/>
                <a:buNone/>
              </a:pPr>
              <a:r>
                <a:rPr lang="en-US" altLang="zh-CN" sz="1800" b="1">
                  <a:solidFill>
                    <a:srgbClr val="44546A"/>
                  </a:solidFill>
                  <a:latin typeface="Comic Sans MS" pitchFamily="66" charset="0"/>
                </a:rPr>
                <a:t>10.0.0.1, 3345 </a:t>
              </a:r>
              <a:r>
                <a:rPr lang="zh-CN" altLang="en-US" sz="1800" b="1">
                  <a:solidFill>
                    <a:srgbClr val="44546A"/>
                  </a:solidFill>
                  <a:latin typeface="Comic Sans MS" pitchFamily="66" charset="0"/>
                </a:rPr>
                <a:t>到</a:t>
              </a:r>
            </a:p>
            <a:p>
              <a:pPr algn="ctr">
                <a:spcBef>
                  <a:spcPct val="0"/>
                </a:spcBef>
                <a:buClrTx/>
                <a:buSzTx/>
                <a:buFontTx/>
                <a:buNone/>
              </a:pPr>
              <a:r>
                <a:rPr lang="en-US" altLang="zh-CN" sz="1800" b="1">
                  <a:solidFill>
                    <a:srgbClr val="44546A"/>
                  </a:solidFill>
                  <a:latin typeface="Comic Sans MS" pitchFamily="66" charset="0"/>
                </a:rPr>
                <a:t>138.76.29.7, 5001,</a:t>
              </a:r>
            </a:p>
            <a:p>
              <a:pPr algn="ctr">
                <a:spcBef>
                  <a:spcPct val="0"/>
                </a:spcBef>
                <a:buClrTx/>
                <a:buSzTx/>
                <a:buFontTx/>
                <a:buNone/>
              </a:pPr>
              <a:r>
                <a:rPr lang="zh-CN" altLang="en-US" sz="1800" b="1">
                  <a:solidFill>
                    <a:srgbClr val="44546A"/>
                  </a:solidFill>
                  <a:latin typeface="Comic Sans MS" pitchFamily="66" charset="0"/>
                </a:rPr>
                <a:t>更新表</a:t>
              </a:r>
            </a:p>
          </p:txBody>
        </p:sp>
        <p:sp>
          <p:nvSpPr>
            <p:cNvPr id="5172" name="Line 91"/>
            <p:cNvSpPr>
              <a:spLocks noChangeShapeType="1"/>
            </p:cNvSpPr>
            <p:nvPr/>
          </p:nvSpPr>
          <p:spPr bwMode="auto">
            <a:xfrm>
              <a:off x="1285" y="1990"/>
              <a:ext cx="147" cy="35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stealth"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73" name="Line 92"/>
            <p:cNvSpPr>
              <a:spLocks noChangeShapeType="1"/>
            </p:cNvSpPr>
            <p:nvPr/>
          </p:nvSpPr>
          <p:spPr bwMode="auto">
            <a:xfrm flipV="1">
              <a:off x="1274" y="1534"/>
              <a:ext cx="663" cy="45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stealth"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74" name="Line 93"/>
            <p:cNvSpPr>
              <a:spLocks noChangeShapeType="1"/>
            </p:cNvSpPr>
            <p:nvPr/>
          </p:nvSpPr>
          <p:spPr bwMode="auto">
            <a:xfrm flipV="1">
              <a:off x="1275" y="1497"/>
              <a:ext cx="1972" cy="49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stealth"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105581" name="Group 109"/>
          <p:cNvGrpSpPr>
            <a:grpSpLocks/>
          </p:cNvGrpSpPr>
          <p:nvPr/>
        </p:nvGrpSpPr>
        <p:grpSpPr bwMode="auto">
          <a:xfrm>
            <a:off x="1155700" y="4681539"/>
            <a:ext cx="3953933" cy="657225"/>
            <a:chOff x="546" y="2949"/>
            <a:chExt cx="1868" cy="414"/>
          </a:xfrm>
        </p:grpSpPr>
        <p:sp>
          <p:nvSpPr>
            <p:cNvPr id="5157" name="Rectangle 95"/>
            <p:cNvSpPr>
              <a:spLocks noChangeArrowheads="1"/>
            </p:cNvSpPr>
            <p:nvPr/>
          </p:nvSpPr>
          <p:spPr bwMode="auto">
            <a:xfrm>
              <a:off x="546" y="2994"/>
              <a:ext cx="1418"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105568" name="Rectangle 96"/>
            <p:cNvSpPr>
              <a:spLocks noChangeArrowheads="1"/>
            </p:cNvSpPr>
            <p:nvPr/>
          </p:nvSpPr>
          <p:spPr bwMode="auto">
            <a:xfrm>
              <a:off x="687" y="2985"/>
              <a:ext cx="134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b="1">
                  <a:solidFill>
                    <a:prstClr val="black"/>
                  </a:solidFill>
                </a:rPr>
                <a:t>S: 128.119.40.186, 80 </a:t>
              </a:r>
            </a:p>
            <a:p>
              <a:pPr>
                <a:defRPr/>
              </a:pPr>
              <a:r>
                <a:rPr lang="en-US" altLang="zh-CN" sz="1050" b="1">
                  <a:solidFill>
                    <a:prstClr val="black"/>
                  </a:solidFill>
                </a:rPr>
                <a:t>D: 138.76.29.7, 5001</a:t>
              </a:r>
            </a:p>
            <a:p>
              <a:pPr>
                <a:defRPr/>
              </a:pPr>
              <a:endParaRPr lang="en-US" altLang="zh-CN" sz="1050" b="1">
                <a:solidFill>
                  <a:prstClr val="black"/>
                </a:solidFill>
              </a:endParaRPr>
            </a:p>
          </p:txBody>
        </p:sp>
        <p:grpSp>
          <p:nvGrpSpPr>
            <p:cNvPr id="5159" name="Group 100"/>
            <p:cNvGrpSpPr>
              <a:grpSpLocks/>
            </p:cNvGrpSpPr>
            <p:nvPr/>
          </p:nvGrpSpPr>
          <p:grpSpPr bwMode="auto">
            <a:xfrm>
              <a:off x="606" y="2949"/>
              <a:ext cx="64" cy="100"/>
              <a:chOff x="606" y="2949"/>
              <a:chExt cx="64" cy="100"/>
            </a:xfrm>
          </p:grpSpPr>
          <p:sp>
            <p:nvSpPr>
              <p:cNvPr id="5168" name="Freeform 97"/>
              <p:cNvSpPr>
                <a:spLocks/>
              </p:cNvSpPr>
              <p:nvPr/>
            </p:nvSpPr>
            <p:spPr bwMode="auto">
              <a:xfrm>
                <a:off x="606" y="2949"/>
                <a:ext cx="64" cy="100"/>
              </a:xfrm>
              <a:custGeom>
                <a:avLst/>
                <a:gdLst>
                  <a:gd name="T0" fmla="*/ 28 w 64"/>
                  <a:gd name="T1" fmla="*/ 0 h 100"/>
                  <a:gd name="T2" fmla="*/ 0 w 64"/>
                  <a:gd name="T3" fmla="*/ 72 h 100"/>
                  <a:gd name="T4" fmla="*/ 35 w 64"/>
                  <a:gd name="T5" fmla="*/ 99 h 100"/>
                  <a:gd name="T6" fmla="*/ 63 w 64"/>
                  <a:gd name="T7" fmla="*/ 21 h 100"/>
                  <a:gd name="T8" fmla="*/ 28 w 64"/>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100">
                    <a:moveTo>
                      <a:pt x="28" y="0"/>
                    </a:moveTo>
                    <a:lnTo>
                      <a:pt x="0" y="72"/>
                    </a:lnTo>
                    <a:lnTo>
                      <a:pt x="35" y="99"/>
                    </a:lnTo>
                    <a:lnTo>
                      <a:pt x="63" y="21"/>
                    </a:lnTo>
                    <a:lnTo>
                      <a:pt x="2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69" name="Line 98"/>
              <p:cNvSpPr>
                <a:spLocks noChangeShapeType="1"/>
              </p:cNvSpPr>
              <p:nvPr/>
            </p:nvSpPr>
            <p:spPr bwMode="auto">
              <a:xfrm flipH="1">
                <a:off x="611" y="2958"/>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70" name="Line 99"/>
              <p:cNvSpPr>
                <a:spLocks noChangeShapeType="1"/>
              </p:cNvSpPr>
              <p:nvPr/>
            </p:nvSpPr>
            <p:spPr bwMode="auto">
              <a:xfrm flipH="1">
                <a:off x="643" y="2970"/>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5160" name="Group 104"/>
            <p:cNvGrpSpPr>
              <a:grpSpLocks/>
            </p:cNvGrpSpPr>
            <p:nvPr/>
          </p:nvGrpSpPr>
          <p:grpSpPr bwMode="auto">
            <a:xfrm>
              <a:off x="581" y="3181"/>
              <a:ext cx="63" cy="100"/>
              <a:chOff x="581" y="3181"/>
              <a:chExt cx="63" cy="100"/>
            </a:xfrm>
          </p:grpSpPr>
          <p:sp>
            <p:nvSpPr>
              <p:cNvPr id="5165" name="Freeform 101"/>
              <p:cNvSpPr>
                <a:spLocks/>
              </p:cNvSpPr>
              <p:nvPr/>
            </p:nvSpPr>
            <p:spPr bwMode="auto">
              <a:xfrm>
                <a:off x="581" y="3181"/>
                <a:ext cx="63" cy="100"/>
              </a:xfrm>
              <a:custGeom>
                <a:avLst/>
                <a:gdLst>
                  <a:gd name="T0" fmla="*/ 27 w 63"/>
                  <a:gd name="T1" fmla="*/ 0 h 100"/>
                  <a:gd name="T2" fmla="*/ 0 w 63"/>
                  <a:gd name="T3" fmla="*/ 72 h 100"/>
                  <a:gd name="T4" fmla="*/ 35 w 63"/>
                  <a:gd name="T5" fmla="*/ 99 h 100"/>
                  <a:gd name="T6" fmla="*/ 62 w 63"/>
                  <a:gd name="T7" fmla="*/ 21 h 100"/>
                  <a:gd name="T8" fmla="*/ 27 w 63"/>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100">
                    <a:moveTo>
                      <a:pt x="27" y="0"/>
                    </a:moveTo>
                    <a:lnTo>
                      <a:pt x="0" y="72"/>
                    </a:lnTo>
                    <a:lnTo>
                      <a:pt x="35" y="99"/>
                    </a:lnTo>
                    <a:lnTo>
                      <a:pt x="62" y="21"/>
                    </a:lnTo>
                    <a:lnTo>
                      <a:pt x="27"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66" name="Line 102"/>
              <p:cNvSpPr>
                <a:spLocks noChangeShapeType="1"/>
              </p:cNvSpPr>
              <p:nvPr/>
            </p:nvSpPr>
            <p:spPr bwMode="auto">
              <a:xfrm flipH="1">
                <a:off x="586" y="3190"/>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67" name="Line 103"/>
              <p:cNvSpPr>
                <a:spLocks noChangeShapeType="1"/>
              </p:cNvSpPr>
              <p:nvPr/>
            </p:nvSpPr>
            <p:spPr bwMode="auto">
              <a:xfrm flipH="1">
                <a:off x="617" y="3202"/>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5161" name="Line 105"/>
            <p:cNvSpPr>
              <a:spLocks noChangeShapeType="1"/>
            </p:cNvSpPr>
            <p:nvPr/>
          </p:nvSpPr>
          <p:spPr bwMode="auto">
            <a:xfrm flipH="1">
              <a:off x="1963" y="3128"/>
              <a:ext cx="451" cy="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5162" name="Group 108"/>
            <p:cNvGrpSpPr>
              <a:grpSpLocks/>
            </p:cNvGrpSpPr>
            <p:nvPr/>
          </p:nvGrpSpPr>
          <p:grpSpPr bwMode="auto">
            <a:xfrm>
              <a:off x="2042" y="3015"/>
              <a:ext cx="259" cy="233"/>
              <a:chOff x="2042" y="3015"/>
              <a:chExt cx="259" cy="233"/>
            </a:xfrm>
          </p:grpSpPr>
          <p:sp>
            <p:nvSpPr>
              <p:cNvPr id="5163" name="Oval 106"/>
              <p:cNvSpPr>
                <a:spLocks noChangeArrowheads="1"/>
              </p:cNvSpPr>
              <p:nvPr/>
            </p:nvSpPr>
            <p:spPr bwMode="auto">
              <a:xfrm>
                <a:off x="2042" y="3023"/>
                <a:ext cx="259"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5164" name="Rectangle 107"/>
              <p:cNvSpPr>
                <a:spLocks noChangeArrowheads="1"/>
              </p:cNvSpPr>
              <p:nvPr/>
            </p:nvSpPr>
            <p:spPr bwMode="auto">
              <a:xfrm>
                <a:off x="2082" y="3015"/>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a:solidFill>
                      <a:srgbClr val="44546A"/>
                    </a:solidFill>
                    <a:latin typeface="Comic Sans MS" pitchFamily="66" charset="0"/>
                  </a:rPr>
                  <a:t>3</a:t>
                </a:r>
              </a:p>
            </p:txBody>
          </p:sp>
        </p:grpSp>
      </p:grpSp>
      <p:sp>
        <p:nvSpPr>
          <p:cNvPr id="105582" name="Rectangle 110"/>
          <p:cNvSpPr>
            <a:spLocks noChangeArrowheads="1"/>
          </p:cNvSpPr>
          <p:nvPr/>
        </p:nvSpPr>
        <p:spPr bwMode="auto">
          <a:xfrm>
            <a:off x="2154923" y="5535613"/>
            <a:ext cx="248465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u="sng">
                <a:solidFill>
                  <a:srgbClr val="44546A"/>
                </a:solidFill>
                <a:latin typeface="Comic Sans MS" pitchFamily="66" charset="0"/>
              </a:rPr>
              <a:t>3:</a:t>
            </a:r>
            <a:r>
              <a:rPr lang="en-US" altLang="zh-CN" sz="1800" b="1">
                <a:solidFill>
                  <a:srgbClr val="44546A"/>
                </a:solidFill>
                <a:latin typeface="Comic Sans MS" pitchFamily="66" charset="0"/>
              </a:rPr>
              <a:t> </a:t>
            </a:r>
            <a:r>
              <a:rPr lang="zh-CN" altLang="en-US" sz="1800" b="1">
                <a:solidFill>
                  <a:srgbClr val="44546A"/>
                </a:solidFill>
                <a:latin typeface="Comic Sans MS" pitchFamily="66" charset="0"/>
              </a:rPr>
              <a:t>响应到达目的地址</a:t>
            </a:r>
            <a:r>
              <a:rPr lang="en-US" altLang="zh-CN" sz="1800" b="1">
                <a:solidFill>
                  <a:srgbClr val="44546A"/>
                </a:solidFill>
                <a:latin typeface="Comic Sans MS" pitchFamily="66" charset="0"/>
              </a:rPr>
              <a:t>:</a:t>
            </a:r>
          </a:p>
          <a:p>
            <a:pPr algn="ctr">
              <a:spcBef>
                <a:spcPct val="0"/>
              </a:spcBef>
              <a:buClrTx/>
              <a:buSzTx/>
              <a:buFontTx/>
              <a:buNone/>
            </a:pPr>
            <a:r>
              <a:rPr lang="en-US" altLang="zh-CN" sz="1800" b="1">
                <a:solidFill>
                  <a:srgbClr val="44546A"/>
                </a:solidFill>
                <a:latin typeface="Comic Sans MS" pitchFamily="66" charset="0"/>
              </a:rPr>
              <a:t> 138.76.29.7, 5001</a:t>
            </a:r>
          </a:p>
        </p:txBody>
      </p:sp>
      <p:sp>
        <p:nvSpPr>
          <p:cNvPr id="105583" name="Rectangle 111"/>
          <p:cNvSpPr>
            <a:spLocks noChangeArrowheads="1"/>
          </p:cNvSpPr>
          <p:nvPr/>
        </p:nvSpPr>
        <p:spPr bwMode="auto">
          <a:xfrm>
            <a:off x="6720316" y="4976813"/>
            <a:ext cx="2483052" cy="147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u="sng">
                <a:solidFill>
                  <a:srgbClr val="44546A"/>
                </a:solidFill>
                <a:latin typeface="Comic Sans MS" pitchFamily="66" charset="0"/>
              </a:rPr>
              <a:t>4:</a:t>
            </a:r>
            <a:r>
              <a:rPr lang="en-US" altLang="zh-CN" sz="1800" b="1">
                <a:solidFill>
                  <a:srgbClr val="44546A"/>
                </a:solidFill>
                <a:latin typeface="Comic Sans MS" pitchFamily="66" charset="0"/>
              </a:rPr>
              <a:t> NAT </a:t>
            </a:r>
            <a:r>
              <a:rPr lang="zh-CN" altLang="en-US" sz="1800" b="1">
                <a:solidFill>
                  <a:srgbClr val="44546A"/>
                </a:solidFill>
                <a:latin typeface="Comic Sans MS" pitchFamily="66" charset="0"/>
              </a:rPr>
              <a:t>路由器改变</a:t>
            </a:r>
          </a:p>
          <a:p>
            <a:pPr algn="ctr">
              <a:spcBef>
                <a:spcPct val="0"/>
              </a:spcBef>
              <a:buClrTx/>
              <a:buSzTx/>
              <a:buFontTx/>
              <a:buNone/>
            </a:pPr>
            <a:r>
              <a:rPr lang="zh-CN" altLang="en-US" sz="1800" b="1">
                <a:solidFill>
                  <a:srgbClr val="44546A"/>
                </a:solidFill>
                <a:latin typeface="Comic Sans MS" pitchFamily="66" charset="0"/>
              </a:rPr>
              <a:t>数据报目的地址从</a:t>
            </a:r>
          </a:p>
          <a:p>
            <a:pPr algn="ctr">
              <a:spcBef>
                <a:spcPct val="0"/>
              </a:spcBef>
              <a:buClrTx/>
              <a:buSzTx/>
              <a:buFontTx/>
              <a:buNone/>
            </a:pPr>
            <a:r>
              <a:rPr lang="en-US" altLang="zh-CN" sz="1800" b="1">
                <a:solidFill>
                  <a:srgbClr val="44546A"/>
                </a:solidFill>
                <a:latin typeface="Comic Sans MS" pitchFamily="66" charset="0"/>
              </a:rPr>
              <a:t>138.76.29.7, 5001</a:t>
            </a:r>
          </a:p>
          <a:p>
            <a:pPr algn="ctr">
              <a:spcBef>
                <a:spcPct val="0"/>
              </a:spcBef>
              <a:buClrTx/>
              <a:buSzTx/>
              <a:buFontTx/>
              <a:buNone/>
            </a:pPr>
            <a:r>
              <a:rPr lang="en-US" altLang="zh-CN" sz="1800" b="1">
                <a:solidFill>
                  <a:srgbClr val="44546A"/>
                </a:solidFill>
                <a:latin typeface="Comic Sans MS" pitchFamily="66" charset="0"/>
              </a:rPr>
              <a:t> </a:t>
            </a:r>
            <a:r>
              <a:rPr lang="zh-CN" altLang="en-US" sz="1800" b="1">
                <a:solidFill>
                  <a:srgbClr val="44546A"/>
                </a:solidFill>
                <a:latin typeface="Comic Sans MS" pitchFamily="66" charset="0"/>
              </a:rPr>
              <a:t>到 </a:t>
            </a:r>
            <a:r>
              <a:rPr lang="en-US" altLang="zh-CN" sz="1800" b="1">
                <a:solidFill>
                  <a:srgbClr val="44546A"/>
                </a:solidFill>
                <a:latin typeface="Comic Sans MS" pitchFamily="66" charset="0"/>
              </a:rPr>
              <a:t>10.0.0.1, 3345 </a:t>
            </a:r>
          </a:p>
          <a:p>
            <a:pPr algn="ctr">
              <a:spcBef>
                <a:spcPct val="0"/>
              </a:spcBef>
              <a:buClrTx/>
              <a:buSzTx/>
              <a:buFontTx/>
              <a:buNone/>
            </a:pPr>
            <a:endParaRPr lang="en-US" altLang="zh-CN" sz="1800" b="1">
              <a:solidFill>
                <a:srgbClr val="44546A"/>
              </a:solidFill>
              <a:latin typeface="Comic Sans MS" pitchFamily="66" charset="0"/>
            </a:endParaRPr>
          </a:p>
        </p:txBody>
      </p:sp>
      <p:sp>
        <p:nvSpPr>
          <p:cNvPr id="5156" name="Line 112"/>
          <p:cNvSpPr>
            <a:spLocks noChangeShapeType="1"/>
          </p:cNvSpPr>
          <p:nvPr/>
        </p:nvSpPr>
        <p:spPr bwMode="auto">
          <a:xfrm>
            <a:off x="1363134" y="4273550"/>
            <a:ext cx="40343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Tree>
    <p:extLst>
      <p:ext uri="{BB962C8B-B14F-4D97-AF65-F5344CB8AC3E}">
        <p14:creationId xmlns:p14="http://schemas.microsoft.com/office/powerpoint/2010/main" val="375596854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05502"/>
                                        </p:tgtEl>
                                        <p:attrNameLst>
                                          <p:attrName>style.visibility</p:attrName>
                                        </p:attrNameLst>
                                      </p:cBhvr>
                                      <p:to>
                                        <p:strVal val="visible"/>
                                      </p:to>
                                    </p:set>
                                    <p:animEffect transition="in" filter="wipe(right)">
                                      <p:cBhvr>
                                        <p:cTn id="7" dur="500"/>
                                        <p:tgtEl>
                                          <p:spTgt spid="10550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105509"/>
                                        </p:tgtEl>
                                        <p:attrNameLst>
                                          <p:attrName>style.visibility</p:attrName>
                                        </p:attrNameLst>
                                      </p:cBhvr>
                                      <p:to>
                                        <p:strVal val="visible"/>
                                      </p:to>
                                    </p:set>
                                  </p:childTnLst>
                                  <p:subTnLst>
                                    <p:set>
                                      <p:cBhvr override="childStyle">
                                        <p:cTn dur="1" fill="hold" display="0" masterRel="nextClick" afterEffect="1"/>
                                        <p:tgtEl>
                                          <p:spTgt spid="105509"/>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05561"/>
                                        </p:tgtEl>
                                        <p:attrNameLst>
                                          <p:attrName>style.visibility</p:attrName>
                                        </p:attrNameLst>
                                      </p:cBhvr>
                                      <p:to>
                                        <p:strVal val="visible"/>
                                      </p:to>
                                    </p:set>
                                    <p:animEffect transition="in" filter="wipe(right)">
                                      <p:cBhvr>
                                        <p:cTn id="15" dur="500"/>
                                        <p:tgtEl>
                                          <p:spTgt spid="105561"/>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05530">
                                            <p:txEl>
                                              <p:pRg st="0" end="0"/>
                                            </p:txEl>
                                          </p:spTgt>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105530">
                                            <p:txEl>
                                              <p:pRg st="1" end="1"/>
                                            </p:txEl>
                                          </p:spTgt>
                                        </p:tgtEl>
                                        <p:attrNameLst>
                                          <p:attrName>style.visibility</p:attrName>
                                        </p:attrNameLst>
                                      </p:cBhvr>
                                      <p:to>
                                        <p:strVal val="visible"/>
                                      </p:to>
                                    </p:set>
                                  </p:childTnLst>
                                </p:cTn>
                              </p:par>
                            </p:childTnLst>
                          </p:cTn>
                        </p:par>
                        <p:par>
                          <p:cTn id="22" fill="hold" nodeType="afterGroup">
                            <p:stCondLst>
                              <p:cond delay="1500"/>
                            </p:stCondLst>
                            <p:childTnLst>
                              <p:par>
                                <p:cTn id="23" presetID="1" presetClass="entr" presetSubtype="0" fill="hold" nodeType="afterEffect">
                                  <p:stCondLst>
                                    <p:cond delay="0"/>
                                  </p:stCondLst>
                                  <p:childTnLst>
                                    <p:set>
                                      <p:cBhvr>
                                        <p:cTn id="24" dur="1" fill="hold">
                                          <p:stCondLst>
                                            <p:cond delay="499"/>
                                          </p:stCondLst>
                                        </p:cTn>
                                        <p:tgtEl>
                                          <p:spTgt spid="105566"/>
                                        </p:tgtEl>
                                        <p:attrNameLst>
                                          <p:attrName>style.visibility</p:attrName>
                                        </p:attrNameLst>
                                      </p:cBhvr>
                                      <p:to>
                                        <p:strVal val="visible"/>
                                      </p:to>
                                    </p:set>
                                  </p:childTnLst>
                                  <p:subTnLst>
                                    <p:set>
                                      <p:cBhvr override="childStyle">
                                        <p:cTn dur="1" fill="hold" display="0" masterRel="nextClick" afterEffect="1"/>
                                        <p:tgtEl>
                                          <p:spTgt spid="105566"/>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05581"/>
                                        </p:tgtEl>
                                        <p:attrNameLst>
                                          <p:attrName>style.visibility</p:attrName>
                                        </p:attrNameLst>
                                      </p:cBhvr>
                                      <p:to>
                                        <p:strVal val="visible"/>
                                      </p:to>
                                    </p:set>
                                    <p:animEffect transition="in" filter="wipe(left)">
                                      <p:cBhvr>
                                        <p:cTn id="29" dur="500"/>
                                        <p:tgtEl>
                                          <p:spTgt spid="105581"/>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05582">
                                            <p:txEl>
                                              <p:pRg st="0" end="0"/>
                                            </p:txEl>
                                          </p:spTgt>
                                        </p:tgtEl>
                                        <p:attrNameLst>
                                          <p:attrName>style.visibility</p:attrName>
                                        </p:attrNameLst>
                                      </p:cBhvr>
                                      <p:to>
                                        <p:strVal val="visible"/>
                                      </p:to>
                                    </p:set>
                                  </p:childTnLst>
                                  <p:subTnLst>
                                    <p:set>
                                      <p:cBhvr override="childStyle">
                                        <p:cTn dur="1" fill="hold" display="0" masterRel="nextClick" afterEffect="1"/>
                                        <p:tgtEl>
                                          <p:spTgt spid="105582">
                                            <p:txEl>
                                              <p:pRg st="0" end="0"/>
                                            </p:txEl>
                                          </p:spTgt>
                                        </p:tgtEl>
                                        <p:attrNameLst>
                                          <p:attrName>style.visibility</p:attrName>
                                        </p:attrNameLst>
                                      </p:cBhvr>
                                      <p:to>
                                        <p:strVal val="hidden"/>
                                      </p:to>
                                    </p:set>
                                  </p:sub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05582">
                                            <p:txEl>
                                              <p:pRg st="1" end="1"/>
                                            </p:txEl>
                                          </p:spTgt>
                                        </p:tgtEl>
                                        <p:attrNameLst>
                                          <p:attrName>style.visibility</p:attrName>
                                        </p:attrNameLst>
                                      </p:cBhvr>
                                      <p:to>
                                        <p:strVal val="visible"/>
                                      </p:to>
                                    </p:set>
                                  </p:childTnLst>
                                  <p:subTnLst>
                                    <p:set>
                                      <p:cBhvr override="childStyle">
                                        <p:cTn dur="1" fill="hold" display="0" masterRel="nextClick" afterEffect="1"/>
                                        <p:tgtEl>
                                          <p:spTgt spid="105582">
                                            <p:txEl>
                                              <p:pRg st="1" end="1"/>
                                            </p:txEl>
                                          </p:spTgt>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05545"/>
                                        </p:tgtEl>
                                        <p:attrNameLst>
                                          <p:attrName>style.visibility</p:attrName>
                                        </p:attrNameLst>
                                      </p:cBhvr>
                                      <p:to>
                                        <p:strVal val="visible"/>
                                      </p:to>
                                    </p:set>
                                    <p:animEffect transition="in" filter="wipe(left)">
                                      <p:cBhvr>
                                        <p:cTn id="40" dur="500"/>
                                        <p:tgtEl>
                                          <p:spTgt spid="105545"/>
                                        </p:tgtEl>
                                      </p:cBhvr>
                                    </p:animEffect>
                                  </p:childTnLst>
                                </p:cTn>
                              </p:par>
                            </p:childTnLst>
                          </p:cTn>
                        </p:par>
                        <p:par>
                          <p:cTn id="41" fill="hold" nodeType="afterGroup">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105583">
                                            <p:txEl>
                                              <p:pRg st="0" end="0"/>
                                            </p:txEl>
                                          </p:spTgt>
                                        </p:tgtEl>
                                        <p:attrNameLst>
                                          <p:attrName>style.visibility</p:attrName>
                                        </p:attrNameLst>
                                      </p:cBhvr>
                                      <p:to>
                                        <p:strVal val="visible"/>
                                      </p:to>
                                    </p:set>
                                  </p:childTnLst>
                                </p:cTn>
                              </p:par>
                            </p:childTnLst>
                          </p:cTn>
                        </p:par>
                        <p:par>
                          <p:cTn id="44" fill="hold" nodeType="afterGroup">
                            <p:stCondLst>
                              <p:cond delay="1000"/>
                            </p:stCondLst>
                            <p:childTnLst>
                              <p:par>
                                <p:cTn id="45" presetID="1" presetClass="entr" presetSubtype="0" fill="hold" grpId="0" nodeType="afterEffect">
                                  <p:stCondLst>
                                    <p:cond delay="0"/>
                                  </p:stCondLst>
                                  <p:childTnLst>
                                    <p:set>
                                      <p:cBhvr>
                                        <p:cTn id="46" dur="1" fill="hold">
                                          <p:stCondLst>
                                            <p:cond delay="499"/>
                                          </p:stCondLst>
                                        </p:cTn>
                                        <p:tgtEl>
                                          <p:spTgt spid="105583">
                                            <p:txEl>
                                              <p:pRg st="1" end="1"/>
                                            </p:txEl>
                                          </p:spTgt>
                                        </p:tgtEl>
                                        <p:attrNameLst>
                                          <p:attrName>style.visibility</p:attrName>
                                        </p:attrNameLst>
                                      </p:cBhvr>
                                      <p:to>
                                        <p:strVal val="visible"/>
                                      </p:to>
                                    </p:set>
                                  </p:childTnLst>
                                </p:cTn>
                              </p:par>
                            </p:childTnLst>
                          </p:cTn>
                        </p:par>
                        <p:par>
                          <p:cTn id="47" fill="hold" nodeType="afterGroup">
                            <p:stCondLst>
                              <p:cond delay="1500"/>
                            </p:stCondLst>
                            <p:childTnLst>
                              <p:par>
                                <p:cTn id="48" presetID="1" presetClass="entr" presetSubtype="0" fill="hold" grpId="0" nodeType="afterEffect">
                                  <p:stCondLst>
                                    <p:cond delay="0"/>
                                  </p:stCondLst>
                                  <p:childTnLst>
                                    <p:set>
                                      <p:cBhvr>
                                        <p:cTn id="49" dur="1" fill="hold">
                                          <p:stCondLst>
                                            <p:cond delay="499"/>
                                          </p:stCondLst>
                                        </p:cTn>
                                        <p:tgtEl>
                                          <p:spTgt spid="105583">
                                            <p:txEl>
                                              <p:pRg st="2" end="2"/>
                                            </p:txEl>
                                          </p:spTgt>
                                        </p:tgtEl>
                                        <p:attrNameLst>
                                          <p:attrName>style.visibility</p:attrName>
                                        </p:attrNameLst>
                                      </p:cBhvr>
                                      <p:to>
                                        <p:strVal val="visible"/>
                                      </p:to>
                                    </p:set>
                                  </p:childTnLst>
                                </p:cTn>
                              </p:par>
                            </p:childTnLst>
                          </p:cTn>
                        </p:par>
                        <p:par>
                          <p:cTn id="50" fill="hold" nodeType="afterGroup">
                            <p:stCondLst>
                              <p:cond delay="2000"/>
                            </p:stCondLst>
                            <p:childTnLst>
                              <p:par>
                                <p:cTn id="51" presetID="1" presetClass="entr" presetSubtype="0" fill="hold" grpId="0" nodeType="afterEffect">
                                  <p:stCondLst>
                                    <p:cond delay="0"/>
                                  </p:stCondLst>
                                  <p:childTnLst>
                                    <p:set>
                                      <p:cBhvr>
                                        <p:cTn id="52" dur="1" fill="hold">
                                          <p:stCondLst>
                                            <p:cond delay="499"/>
                                          </p:stCondLst>
                                        </p:cTn>
                                        <p:tgtEl>
                                          <p:spTgt spid="1055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30" grpId="0" build="p" autoUpdateAnimBg="0" advAuto="0"/>
      <p:bldP spid="105582" grpId="0" build="p" autoUpdateAnimBg="0" advAuto="0"/>
      <p:bldP spid="105583" grpId="0" build="p" autoUpdateAnimBg="0"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idx="4294967295"/>
          </p:nvPr>
        </p:nvSpPr>
        <p:spPr>
          <a:xfrm>
            <a:off x="84220" y="441566"/>
            <a:ext cx="11983453" cy="1143000"/>
          </a:xfrm>
          <a:prstGeom prst="rect">
            <a:avLst/>
          </a:prstGeom>
          <a:noFill/>
        </p:spPr>
        <p:txBody>
          <a:bodyPr/>
          <a:lstStyle/>
          <a:p>
            <a:pPr algn="ctr"/>
            <a:r>
              <a:rPr lang="en-US" altLang="zh-CN" dirty="0">
                <a:latin typeface="+mj-ea"/>
              </a:rPr>
              <a:t>NAT: </a:t>
            </a:r>
            <a:r>
              <a:rPr lang="zh-CN" altLang="en-US" dirty="0">
                <a:latin typeface="+mj-ea"/>
              </a:rPr>
              <a:t>网络地址转换的一些限制</a:t>
            </a:r>
          </a:p>
        </p:txBody>
      </p:sp>
      <p:sp>
        <p:nvSpPr>
          <p:cNvPr id="7172" name="Rectangle 3"/>
          <p:cNvSpPr>
            <a:spLocks noGrp="1" noChangeArrowheads="1"/>
          </p:cNvSpPr>
          <p:nvPr>
            <p:ph type="body" idx="4294967295"/>
          </p:nvPr>
        </p:nvSpPr>
        <p:spPr>
          <a:xfrm>
            <a:off x="830178" y="1411288"/>
            <a:ext cx="10491538" cy="4648200"/>
          </a:xfrm>
          <a:prstGeom prst="rect">
            <a:avLst/>
          </a:prstGeom>
          <a:noFill/>
        </p:spPr>
        <p:txBody>
          <a:bodyPr/>
          <a:lstStyle/>
          <a:p>
            <a:pPr>
              <a:lnSpc>
                <a:spcPct val="125000"/>
              </a:lnSpc>
              <a:spcBef>
                <a:spcPts val="600"/>
              </a:spcBef>
            </a:pPr>
            <a:r>
              <a:rPr lang="en-US" altLang="zh-CN" dirty="0">
                <a:solidFill>
                  <a:schemeClr val="tx2"/>
                </a:solidFill>
                <a:latin typeface="+mn-ea"/>
              </a:rPr>
              <a:t>16-bit </a:t>
            </a:r>
            <a:r>
              <a:rPr lang="zh-CN" altLang="en-US" dirty="0">
                <a:solidFill>
                  <a:schemeClr val="tx2"/>
                </a:solidFill>
                <a:latin typeface="+mn-ea"/>
              </a:rPr>
              <a:t>端口号</a:t>
            </a:r>
            <a:r>
              <a:rPr lang="en-US" altLang="zh-CN" dirty="0">
                <a:solidFill>
                  <a:schemeClr val="tx2"/>
                </a:solidFill>
                <a:latin typeface="+mn-ea"/>
              </a:rPr>
              <a:t>: </a:t>
            </a:r>
          </a:p>
          <a:p>
            <a:pPr lvl="1">
              <a:lnSpc>
                <a:spcPct val="125000"/>
              </a:lnSpc>
              <a:spcBef>
                <a:spcPts val="600"/>
              </a:spcBef>
            </a:pPr>
            <a:r>
              <a:rPr lang="zh-CN" altLang="en-US" sz="2800" dirty="0">
                <a:latin typeface="+mn-ea"/>
              </a:rPr>
              <a:t>一个局域网地址可以同时支持</a:t>
            </a:r>
            <a:r>
              <a:rPr lang="en-US" altLang="zh-CN" sz="2800" dirty="0">
                <a:latin typeface="+mn-ea"/>
              </a:rPr>
              <a:t>60,000</a:t>
            </a:r>
            <a:r>
              <a:rPr lang="zh-CN" altLang="en-US" sz="2800" dirty="0">
                <a:latin typeface="+mn-ea"/>
              </a:rPr>
              <a:t>个并发连接</a:t>
            </a:r>
            <a:r>
              <a:rPr lang="en-US" altLang="zh-CN" sz="2800" dirty="0">
                <a:latin typeface="+mn-ea"/>
              </a:rPr>
              <a:t>!</a:t>
            </a:r>
          </a:p>
          <a:p>
            <a:pPr>
              <a:lnSpc>
                <a:spcPct val="125000"/>
              </a:lnSpc>
              <a:spcBef>
                <a:spcPts val="600"/>
              </a:spcBef>
            </a:pPr>
            <a:r>
              <a:rPr lang="en-US" altLang="zh-CN" dirty="0">
                <a:solidFill>
                  <a:schemeClr val="tx2"/>
                </a:solidFill>
                <a:latin typeface="+mn-ea"/>
              </a:rPr>
              <a:t>NAT </a:t>
            </a:r>
            <a:r>
              <a:rPr lang="zh-CN" altLang="en-US" dirty="0">
                <a:solidFill>
                  <a:schemeClr val="tx2"/>
                </a:solidFill>
                <a:latin typeface="+mn-ea"/>
              </a:rPr>
              <a:t>存在争议</a:t>
            </a:r>
          </a:p>
          <a:p>
            <a:pPr lvl="1">
              <a:lnSpc>
                <a:spcPct val="125000"/>
              </a:lnSpc>
              <a:spcBef>
                <a:spcPts val="600"/>
              </a:spcBef>
            </a:pPr>
            <a:r>
              <a:rPr lang="zh-CN" altLang="en-US" sz="2800" dirty="0">
                <a:latin typeface="+mn-ea"/>
              </a:rPr>
              <a:t>路由器只应该处理到第三层</a:t>
            </a:r>
          </a:p>
          <a:p>
            <a:pPr lvl="1">
              <a:lnSpc>
                <a:spcPct val="125000"/>
              </a:lnSpc>
              <a:spcBef>
                <a:spcPts val="600"/>
              </a:spcBef>
            </a:pPr>
            <a:r>
              <a:rPr lang="zh-CN" altLang="en-US" sz="2800" dirty="0">
                <a:latin typeface="+mn-ea"/>
              </a:rPr>
              <a:t>违反了端到端主张</a:t>
            </a:r>
          </a:p>
          <a:p>
            <a:pPr lvl="2">
              <a:lnSpc>
                <a:spcPct val="125000"/>
              </a:lnSpc>
              <a:spcBef>
                <a:spcPts val="600"/>
              </a:spcBef>
              <a:buFontTx/>
              <a:buNone/>
            </a:pPr>
            <a:r>
              <a:rPr lang="zh-CN" altLang="en-US" sz="2800" dirty="0">
                <a:latin typeface="+mn-ea"/>
              </a:rPr>
              <a:t>应用程序设计者在设计时不得不将</a:t>
            </a:r>
            <a:r>
              <a:rPr lang="en-US" altLang="zh-CN" sz="2800" dirty="0">
                <a:latin typeface="+mn-ea"/>
              </a:rPr>
              <a:t>NAT</a:t>
            </a:r>
            <a:r>
              <a:rPr lang="zh-CN" altLang="en-US" sz="2800" dirty="0">
                <a:latin typeface="+mn-ea"/>
              </a:rPr>
              <a:t>加以考虑</a:t>
            </a:r>
          </a:p>
          <a:p>
            <a:pPr lvl="2">
              <a:lnSpc>
                <a:spcPct val="125000"/>
              </a:lnSpc>
              <a:spcBef>
                <a:spcPts val="600"/>
              </a:spcBef>
              <a:buFontTx/>
              <a:buNone/>
            </a:pPr>
            <a:r>
              <a:rPr lang="zh-CN" altLang="en-US" sz="2800" dirty="0">
                <a:latin typeface="+mn-ea"/>
              </a:rPr>
              <a:t>如</a:t>
            </a:r>
            <a:r>
              <a:rPr lang="en-US" altLang="zh-CN" sz="2800" dirty="0">
                <a:latin typeface="+mn-ea"/>
              </a:rPr>
              <a:t>P2P</a:t>
            </a:r>
            <a:r>
              <a:rPr lang="zh-CN" altLang="en-US" sz="2800" dirty="0">
                <a:latin typeface="+mn-ea"/>
              </a:rPr>
              <a:t>应用程序</a:t>
            </a:r>
          </a:p>
          <a:p>
            <a:pPr lvl="1">
              <a:lnSpc>
                <a:spcPct val="125000"/>
              </a:lnSpc>
              <a:spcBef>
                <a:spcPts val="600"/>
              </a:spcBef>
            </a:pPr>
            <a:r>
              <a:rPr lang="zh-CN" altLang="en-US" sz="2800" dirty="0">
                <a:latin typeface="+mn-ea"/>
              </a:rPr>
              <a:t>应使用</a:t>
            </a:r>
            <a:r>
              <a:rPr lang="en-US" altLang="zh-CN" sz="2800" dirty="0">
                <a:latin typeface="+mn-ea"/>
              </a:rPr>
              <a:t>IPv6</a:t>
            </a:r>
            <a:r>
              <a:rPr lang="zh-CN" altLang="en-US" sz="2800" dirty="0">
                <a:latin typeface="+mn-ea"/>
              </a:rPr>
              <a:t>来解决地址短缺问题</a:t>
            </a:r>
          </a:p>
          <a:p>
            <a:endParaRPr lang="en-US" altLang="zh-CN" sz="3200" b="1" dirty="0"/>
          </a:p>
        </p:txBody>
      </p:sp>
    </p:spTree>
    <p:extLst>
      <p:ext uri="{BB962C8B-B14F-4D97-AF65-F5344CB8AC3E}">
        <p14:creationId xmlns:p14="http://schemas.microsoft.com/office/powerpoint/2010/main" val="1504894195"/>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2"/>
          <p:cNvSpPr>
            <a:spLocks noGrp="1" noChangeArrowheads="1"/>
          </p:cNvSpPr>
          <p:nvPr>
            <p:ph type="title" idx="4294967295"/>
          </p:nvPr>
        </p:nvSpPr>
        <p:spPr>
          <a:xfrm>
            <a:off x="868102" y="450850"/>
            <a:ext cx="11103980" cy="1143000"/>
          </a:xfrm>
          <a:prstGeom prst="rect">
            <a:avLst/>
          </a:prstGeom>
          <a:noFill/>
        </p:spPr>
        <p:txBody>
          <a:bodyPr/>
          <a:lstStyle/>
          <a:p>
            <a:pPr algn="ctr" eaLnBrk="1" hangingPunct="1"/>
            <a:r>
              <a:rPr lang="en-US" altLang="zh-CN" sz="3600" dirty="0"/>
              <a:t>ICMP: (Internet Control Message Protocol</a:t>
            </a:r>
            <a:r>
              <a:rPr lang="zh-CN" altLang="en-US" sz="3600" dirty="0"/>
              <a:t>，</a:t>
            </a:r>
            <a:br>
              <a:rPr lang="en-US" altLang="zh-CN" sz="3600" dirty="0"/>
            </a:br>
            <a:r>
              <a:rPr lang="zh-CN" altLang="en-US" sz="3600" dirty="0"/>
              <a:t>因特网控制报文协议）</a:t>
            </a:r>
          </a:p>
        </p:txBody>
      </p:sp>
      <p:sp>
        <p:nvSpPr>
          <p:cNvPr id="6" name="圆角矩形 5"/>
          <p:cNvSpPr/>
          <p:nvPr/>
        </p:nvSpPr>
        <p:spPr>
          <a:xfrm>
            <a:off x="1064107" y="1847608"/>
            <a:ext cx="10301467" cy="46863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25000"/>
              </a:lnSpc>
              <a:spcBef>
                <a:spcPts val="600"/>
              </a:spcBef>
              <a:buFont typeface="Wingdings" panose="05000000000000000000" pitchFamily="2" charset="2"/>
              <a:buChar char="l"/>
            </a:pPr>
            <a:r>
              <a:rPr lang="zh-CN" altLang="en-US" sz="3200">
                <a:solidFill>
                  <a:prstClr val="black"/>
                </a:solidFill>
              </a:rPr>
              <a:t> 用于主机路由器之间彼此交流网络层信息</a:t>
            </a:r>
          </a:p>
          <a:p>
            <a:pPr lvl="1">
              <a:lnSpc>
                <a:spcPct val="125000"/>
              </a:lnSpc>
              <a:spcBef>
                <a:spcPts val="600"/>
              </a:spcBef>
              <a:buFont typeface="Wingdings" panose="05000000000000000000" pitchFamily="2" charset="2"/>
              <a:buChar char="l"/>
            </a:pPr>
            <a:r>
              <a:rPr lang="zh-CN" altLang="en-US" sz="2800">
                <a:solidFill>
                  <a:prstClr val="black"/>
                </a:solidFill>
              </a:rPr>
              <a:t>差错报告</a:t>
            </a:r>
            <a:r>
              <a:rPr lang="en-US" altLang="zh-CN" sz="2800">
                <a:solidFill>
                  <a:prstClr val="black"/>
                </a:solidFill>
              </a:rPr>
              <a:t>: </a:t>
            </a:r>
            <a:r>
              <a:rPr lang="zh-CN" altLang="en-US" sz="2800">
                <a:solidFill>
                  <a:prstClr val="black"/>
                </a:solidFill>
              </a:rPr>
              <a:t>不可到达的主机</a:t>
            </a:r>
            <a:r>
              <a:rPr lang="en-US" altLang="zh-CN" sz="2800">
                <a:solidFill>
                  <a:prstClr val="black"/>
                </a:solidFill>
              </a:rPr>
              <a:t>, </a:t>
            </a:r>
            <a:r>
              <a:rPr lang="zh-CN" altLang="en-US" sz="2800">
                <a:solidFill>
                  <a:prstClr val="black"/>
                </a:solidFill>
              </a:rPr>
              <a:t>网络</a:t>
            </a:r>
            <a:r>
              <a:rPr lang="en-US" altLang="zh-CN" sz="2800">
                <a:solidFill>
                  <a:prstClr val="black"/>
                </a:solidFill>
              </a:rPr>
              <a:t>,</a:t>
            </a:r>
            <a:r>
              <a:rPr lang="zh-CN" altLang="en-US" sz="2800">
                <a:solidFill>
                  <a:prstClr val="black"/>
                </a:solidFill>
              </a:rPr>
              <a:t>端口</a:t>
            </a:r>
            <a:r>
              <a:rPr lang="en-US" altLang="zh-CN" sz="2800">
                <a:solidFill>
                  <a:prstClr val="black"/>
                </a:solidFill>
              </a:rPr>
              <a:t>,</a:t>
            </a:r>
            <a:r>
              <a:rPr lang="zh-CN" altLang="en-US" sz="2800">
                <a:solidFill>
                  <a:prstClr val="black"/>
                </a:solidFill>
              </a:rPr>
              <a:t>协议</a:t>
            </a:r>
          </a:p>
          <a:p>
            <a:pPr lvl="1">
              <a:lnSpc>
                <a:spcPct val="125000"/>
              </a:lnSpc>
              <a:spcBef>
                <a:spcPts val="600"/>
              </a:spcBef>
              <a:buFont typeface="Wingdings" panose="05000000000000000000" pitchFamily="2" charset="2"/>
              <a:buChar char="l"/>
            </a:pPr>
            <a:r>
              <a:rPr lang="zh-CN" altLang="en-US" sz="2800">
                <a:solidFill>
                  <a:prstClr val="black"/>
                </a:solidFill>
              </a:rPr>
              <a:t>请求</a:t>
            </a:r>
            <a:r>
              <a:rPr lang="en-US" altLang="zh-CN" sz="2800">
                <a:solidFill>
                  <a:prstClr val="black"/>
                </a:solidFill>
              </a:rPr>
              <a:t>/</a:t>
            </a:r>
            <a:r>
              <a:rPr lang="zh-CN" altLang="en-US" sz="2800">
                <a:solidFill>
                  <a:prstClr val="black"/>
                </a:solidFill>
              </a:rPr>
              <a:t>应答 </a:t>
            </a:r>
            <a:r>
              <a:rPr lang="en-US" altLang="zh-CN" sz="2800">
                <a:solidFill>
                  <a:prstClr val="black"/>
                </a:solidFill>
              </a:rPr>
              <a:t>(</a:t>
            </a:r>
            <a:r>
              <a:rPr lang="zh-CN" altLang="en-US" sz="2800">
                <a:solidFill>
                  <a:prstClr val="black"/>
                </a:solidFill>
              </a:rPr>
              <a:t>用于</a:t>
            </a:r>
            <a:r>
              <a:rPr lang="en-US" altLang="zh-CN" sz="2800">
                <a:solidFill>
                  <a:prstClr val="black"/>
                </a:solidFill>
              </a:rPr>
              <a:t>ping,traceroute)</a:t>
            </a:r>
          </a:p>
          <a:p>
            <a:pPr lvl="0">
              <a:lnSpc>
                <a:spcPct val="125000"/>
              </a:lnSpc>
              <a:spcBef>
                <a:spcPts val="600"/>
              </a:spcBef>
              <a:buFont typeface="Wingdings" panose="05000000000000000000" pitchFamily="2" charset="2"/>
              <a:buChar char="l"/>
            </a:pPr>
            <a:r>
              <a:rPr lang="en-US" altLang="zh-CN" sz="3200">
                <a:solidFill>
                  <a:prstClr val="black"/>
                </a:solidFill>
              </a:rPr>
              <a:t> </a:t>
            </a:r>
            <a:r>
              <a:rPr lang="zh-CN" altLang="en-US" sz="3200">
                <a:solidFill>
                  <a:prstClr val="black"/>
                </a:solidFill>
              </a:rPr>
              <a:t>位于</a:t>
            </a:r>
            <a:r>
              <a:rPr lang="en-US" altLang="zh-CN" sz="3200">
                <a:solidFill>
                  <a:prstClr val="black"/>
                </a:solidFill>
              </a:rPr>
              <a:t>IP</a:t>
            </a:r>
            <a:r>
              <a:rPr lang="zh-CN" altLang="en-US" sz="3200">
                <a:solidFill>
                  <a:prstClr val="black"/>
                </a:solidFill>
              </a:rPr>
              <a:t>之上</a:t>
            </a:r>
          </a:p>
          <a:p>
            <a:pPr lvl="1">
              <a:lnSpc>
                <a:spcPct val="125000"/>
              </a:lnSpc>
              <a:spcBef>
                <a:spcPts val="600"/>
              </a:spcBef>
              <a:buFont typeface="Wingdings" panose="05000000000000000000" pitchFamily="2" charset="2"/>
              <a:buChar char="l"/>
            </a:pPr>
            <a:r>
              <a:rPr lang="zh-CN" altLang="en-US" sz="2800">
                <a:solidFill>
                  <a:prstClr val="black"/>
                </a:solidFill>
              </a:rPr>
              <a:t>因为</a:t>
            </a:r>
            <a:r>
              <a:rPr lang="en-US" altLang="zh-CN" sz="2800">
                <a:solidFill>
                  <a:prstClr val="black"/>
                </a:solidFill>
              </a:rPr>
              <a:t>ICMP</a:t>
            </a:r>
            <a:r>
              <a:rPr lang="zh-CN" altLang="en-US" sz="2800">
                <a:solidFill>
                  <a:prstClr val="black"/>
                </a:solidFill>
              </a:rPr>
              <a:t>消息是装载在</a:t>
            </a:r>
            <a:r>
              <a:rPr lang="en-US" altLang="zh-CN" sz="2800">
                <a:solidFill>
                  <a:prstClr val="black"/>
                </a:solidFill>
              </a:rPr>
              <a:t>IP</a:t>
            </a:r>
            <a:r>
              <a:rPr lang="zh-CN" altLang="en-US" sz="2800">
                <a:solidFill>
                  <a:prstClr val="black"/>
                </a:solidFill>
              </a:rPr>
              <a:t>分组里的</a:t>
            </a:r>
          </a:p>
          <a:p>
            <a:pPr lvl="0" algn="ctr"/>
            <a:endParaRPr lang="zh-CN" altLang="en-US" dirty="0">
              <a:solidFill>
                <a:prstClr val="black"/>
              </a:solidFill>
              <a:cs typeface="+mn-ea"/>
              <a:sym typeface="+mn-lt"/>
            </a:endParaRPr>
          </a:p>
        </p:txBody>
      </p:sp>
    </p:spTree>
    <p:extLst>
      <p:ext uri="{BB962C8B-B14F-4D97-AF65-F5344CB8AC3E}">
        <p14:creationId xmlns:p14="http://schemas.microsoft.com/office/powerpoint/2010/main" val="2126613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2"/>
          <p:cNvSpPr>
            <a:spLocks noGrp="1" noChangeArrowheads="1"/>
          </p:cNvSpPr>
          <p:nvPr>
            <p:ph type="title" idx="4294967295"/>
          </p:nvPr>
        </p:nvSpPr>
        <p:spPr>
          <a:xfrm>
            <a:off x="661988" y="419100"/>
            <a:ext cx="10363200" cy="1143000"/>
          </a:xfrm>
          <a:prstGeom prst="rect">
            <a:avLst/>
          </a:prstGeom>
        </p:spPr>
        <p:txBody>
          <a:bodyPr/>
          <a:lstStyle/>
          <a:p>
            <a:pPr algn="ctr" eaLnBrk="1" hangingPunct="1"/>
            <a:r>
              <a:rPr lang="en-US" altLang="zh-CN" sz="4000" dirty="0">
                <a:latin typeface="+mn-ea"/>
                <a:ea typeface="+mn-ea"/>
              </a:rPr>
              <a:t>ICMP</a:t>
            </a:r>
            <a:r>
              <a:rPr lang="zh-CN" altLang="en-US" sz="4000" dirty="0">
                <a:latin typeface="+mn-ea"/>
                <a:ea typeface="+mn-ea"/>
              </a:rPr>
              <a:t>报文格式及其封装</a:t>
            </a:r>
            <a:r>
              <a:rPr lang="en-US" altLang="zh-CN" sz="4000" dirty="0">
                <a:latin typeface="+mn-ea"/>
                <a:ea typeface="+mn-ea"/>
              </a:rPr>
              <a:t>*</a:t>
            </a:r>
            <a:endParaRPr lang="zh-CN" altLang="en-US" sz="4000" dirty="0">
              <a:latin typeface="+mn-ea"/>
              <a:ea typeface="+mn-ea"/>
            </a:endParaRPr>
          </a:p>
        </p:txBody>
      </p:sp>
      <p:sp>
        <p:nvSpPr>
          <p:cNvPr id="163844" name="Freeform 4"/>
          <p:cNvSpPr>
            <a:spLocks/>
          </p:cNvSpPr>
          <p:nvPr/>
        </p:nvSpPr>
        <p:spPr bwMode="auto">
          <a:xfrm>
            <a:off x="3752850" y="3384369"/>
            <a:ext cx="5613400" cy="468312"/>
          </a:xfrm>
          <a:custGeom>
            <a:avLst/>
            <a:gdLst>
              <a:gd name="T0" fmla="*/ 0 w 2790"/>
              <a:gd name="T1" fmla="*/ 2147483646 h 279"/>
              <a:gd name="T2" fmla="*/ 2147483646 w 2790"/>
              <a:gd name="T3" fmla="*/ 2147483646 h 279"/>
              <a:gd name="T4" fmla="*/ 2147483646 w 2790"/>
              <a:gd name="T5" fmla="*/ 2147483646 h 279"/>
              <a:gd name="T6" fmla="*/ 2147483646 w 2790"/>
              <a:gd name="T7" fmla="*/ 0 h 279"/>
              <a:gd name="T8" fmla="*/ 0 w 2790"/>
              <a:gd name="T9" fmla="*/ 2147483646 h 279"/>
              <a:gd name="T10" fmla="*/ 0 60000 65536"/>
              <a:gd name="T11" fmla="*/ 0 60000 65536"/>
              <a:gd name="T12" fmla="*/ 0 60000 65536"/>
              <a:gd name="T13" fmla="*/ 0 60000 65536"/>
              <a:gd name="T14" fmla="*/ 0 60000 65536"/>
              <a:gd name="T15" fmla="*/ 0 w 2790"/>
              <a:gd name="T16" fmla="*/ 0 h 279"/>
              <a:gd name="T17" fmla="*/ 2790 w 2790"/>
              <a:gd name="T18" fmla="*/ 279 h 279"/>
            </a:gdLst>
            <a:ahLst/>
            <a:cxnLst>
              <a:cxn ang="T10">
                <a:pos x="T0" y="T1"/>
              </a:cxn>
              <a:cxn ang="T11">
                <a:pos x="T2" y="T3"/>
              </a:cxn>
              <a:cxn ang="T12">
                <a:pos x="T4" y="T5"/>
              </a:cxn>
              <a:cxn ang="T13">
                <a:pos x="T6" y="T7"/>
              </a:cxn>
              <a:cxn ang="T14">
                <a:pos x="T8" y="T9"/>
              </a:cxn>
            </a:cxnLst>
            <a:rect l="T15" t="T16" r="T17" b="T18"/>
            <a:pathLst>
              <a:path w="2790" h="279">
                <a:moveTo>
                  <a:pt x="0" y="6"/>
                </a:moveTo>
                <a:lnTo>
                  <a:pt x="561" y="279"/>
                </a:lnTo>
                <a:lnTo>
                  <a:pt x="2100" y="276"/>
                </a:lnTo>
                <a:lnTo>
                  <a:pt x="2790" y="0"/>
                </a:lnTo>
                <a:lnTo>
                  <a:pt x="0" y="6"/>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45" name="Rectangle 5"/>
          <p:cNvSpPr>
            <a:spLocks noChangeArrowheads="1"/>
          </p:cNvSpPr>
          <p:nvPr/>
        </p:nvSpPr>
        <p:spPr bwMode="auto">
          <a:xfrm>
            <a:off x="4887914" y="3828869"/>
            <a:ext cx="3089275" cy="39211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ICMP </a:t>
            </a:r>
            <a:r>
              <a:rPr kumimoji="1" lang="zh-CN" altLang="en-US" sz="2000">
                <a:solidFill>
                  <a:srgbClr val="333399"/>
                </a:solidFill>
                <a:latin typeface="Arial" panose="020B0604020202020204" pitchFamily="34" charset="0"/>
                <a:ea typeface="黑体" panose="02010609060101010101" pitchFamily="49" charset="-122"/>
              </a:rPr>
              <a:t>报文</a:t>
            </a:r>
          </a:p>
        </p:txBody>
      </p:sp>
      <p:sp>
        <p:nvSpPr>
          <p:cNvPr id="163846" name="Text Box 6"/>
          <p:cNvSpPr txBox="1">
            <a:spLocks noChangeArrowheads="1"/>
          </p:cNvSpPr>
          <p:nvPr/>
        </p:nvSpPr>
        <p:spPr bwMode="auto">
          <a:xfrm>
            <a:off x="3640139" y="1471432"/>
            <a:ext cx="3254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0</a:t>
            </a:r>
          </a:p>
        </p:txBody>
      </p:sp>
      <p:sp>
        <p:nvSpPr>
          <p:cNvPr id="163847" name="Rectangle 7"/>
          <p:cNvSpPr>
            <a:spLocks noChangeArrowheads="1"/>
          </p:cNvSpPr>
          <p:nvPr/>
        </p:nvSpPr>
        <p:spPr bwMode="auto">
          <a:xfrm>
            <a:off x="3729038" y="1850845"/>
            <a:ext cx="5600700" cy="156368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63848" name="Line 8"/>
          <p:cNvSpPr>
            <a:spLocks noChangeShapeType="1"/>
          </p:cNvSpPr>
          <p:nvPr/>
        </p:nvSpPr>
        <p:spPr bwMode="auto">
          <a:xfrm rot="5400000" flipV="1">
            <a:off x="6529388" y="-589144"/>
            <a:ext cx="0" cy="5600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49" name="Line 9"/>
          <p:cNvSpPr>
            <a:spLocks noChangeShapeType="1"/>
          </p:cNvSpPr>
          <p:nvPr/>
        </p:nvSpPr>
        <p:spPr bwMode="auto">
          <a:xfrm flipV="1">
            <a:off x="5127625" y="1820682"/>
            <a:ext cx="0" cy="390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50" name="Line 10"/>
          <p:cNvSpPr>
            <a:spLocks noChangeShapeType="1"/>
          </p:cNvSpPr>
          <p:nvPr/>
        </p:nvSpPr>
        <p:spPr bwMode="auto">
          <a:xfrm flipV="1">
            <a:off x="6527800" y="1820682"/>
            <a:ext cx="0" cy="390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51" name="Line 11"/>
          <p:cNvSpPr>
            <a:spLocks noChangeShapeType="1"/>
          </p:cNvSpPr>
          <p:nvPr/>
        </p:nvSpPr>
        <p:spPr bwMode="auto">
          <a:xfrm flipV="1">
            <a:off x="6527800" y="1820682"/>
            <a:ext cx="0" cy="390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1244" name="Text Box 12"/>
          <p:cNvSpPr txBox="1">
            <a:spLocks noChangeArrowheads="1"/>
          </p:cNvSpPr>
          <p:nvPr/>
        </p:nvSpPr>
        <p:spPr bwMode="auto">
          <a:xfrm>
            <a:off x="7397750" y="179369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检验和</a:t>
            </a:r>
          </a:p>
        </p:txBody>
      </p:sp>
      <p:sp>
        <p:nvSpPr>
          <p:cNvPr id="351245" name="Text Box 13"/>
          <p:cNvSpPr txBox="1">
            <a:spLocks noChangeArrowheads="1"/>
          </p:cNvSpPr>
          <p:nvPr/>
        </p:nvSpPr>
        <p:spPr bwMode="auto">
          <a:xfrm>
            <a:off x="4017963" y="179369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类型</a:t>
            </a:r>
          </a:p>
        </p:txBody>
      </p:sp>
      <p:sp>
        <p:nvSpPr>
          <p:cNvPr id="351246" name="Text Box 14"/>
          <p:cNvSpPr txBox="1">
            <a:spLocks noChangeArrowheads="1"/>
          </p:cNvSpPr>
          <p:nvPr/>
        </p:nvSpPr>
        <p:spPr bwMode="auto">
          <a:xfrm>
            <a:off x="5497513" y="179369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代码</a:t>
            </a:r>
          </a:p>
        </p:txBody>
      </p:sp>
      <p:sp>
        <p:nvSpPr>
          <p:cNvPr id="163855" name="Text Box 15"/>
          <p:cNvSpPr txBox="1">
            <a:spLocks noChangeArrowheads="1"/>
          </p:cNvSpPr>
          <p:nvPr/>
        </p:nvSpPr>
        <p:spPr bwMode="auto">
          <a:xfrm>
            <a:off x="3962401" y="2190570"/>
            <a:ext cx="4797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（这 </a:t>
            </a:r>
            <a:r>
              <a:rPr kumimoji="1" lang="en-US" altLang="zh-CN" sz="2000">
                <a:solidFill>
                  <a:srgbClr val="333399"/>
                </a:solidFill>
                <a:latin typeface="Arial" panose="020B0604020202020204" pitchFamily="34" charset="0"/>
                <a:ea typeface="黑体" panose="02010609060101010101" pitchFamily="49" charset="-122"/>
              </a:rPr>
              <a:t>4 </a:t>
            </a:r>
            <a:r>
              <a:rPr kumimoji="1" lang="zh-CN" altLang="en-US" sz="2000">
                <a:solidFill>
                  <a:srgbClr val="333399"/>
                </a:solidFill>
                <a:latin typeface="Arial" panose="020B0604020202020204" pitchFamily="34" charset="0"/>
                <a:ea typeface="黑体" panose="02010609060101010101" pitchFamily="49" charset="-122"/>
              </a:rPr>
              <a:t>个字节取决于 </a:t>
            </a:r>
            <a:r>
              <a:rPr kumimoji="1" lang="en-US" altLang="zh-CN" sz="2000">
                <a:solidFill>
                  <a:srgbClr val="333399"/>
                </a:solidFill>
                <a:latin typeface="Arial" panose="020B0604020202020204" pitchFamily="34" charset="0"/>
                <a:ea typeface="黑体" panose="02010609060101010101" pitchFamily="49" charset="-122"/>
              </a:rPr>
              <a:t>ICMP </a:t>
            </a:r>
            <a:r>
              <a:rPr kumimoji="1" lang="zh-CN" altLang="en-US" sz="2000">
                <a:solidFill>
                  <a:srgbClr val="333399"/>
                </a:solidFill>
                <a:latin typeface="Arial" panose="020B0604020202020204" pitchFamily="34" charset="0"/>
                <a:ea typeface="黑体" panose="02010609060101010101" pitchFamily="49" charset="-122"/>
              </a:rPr>
              <a:t>报文的类型）</a:t>
            </a:r>
          </a:p>
        </p:txBody>
      </p:sp>
      <p:sp>
        <p:nvSpPr>
          <p:cNvPr id="163856" name="Text Box 16"/>
          <p:cNvSpPr txBox="1">
            <a:spLocks noChangeArrowheads="1"/>
          </p:cNvSpPr>
          <p:nvPr/>
        </p:nvSpPr>
        <p:spPr bwMode="auto">
          <a:xfrm>
            <a:off x="5021264" y="1471432"/>
            <a:ext cx="3254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8</a:t>
            </a:r>
          </a:p>
        </p:txBody>
      </p:sp>
      <p:sp>
        <p:nvSpPr>
          <p:cNvPr id="163857" name="Text Box 17"/>
          <p:cNvSpPr txBox="1">
            <a:spLocks noChangeArrowheads="1"/>
          </p:cNvSpPr>
          <p:nvPr/>
        </p:nvSpPr>
        <p:spPr bwMode="auto">
          <a:xfrm>
            <a:off x="6350001" y="1471432"/>
            <a:ext cx="4667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16</a:t>
            </a:r>
          </a:p>
        </p:txBody>
      </p:sp>
      <p:sp>
        <p:nvSpPr>
          <p:cNvPr id="163858" name="Text Box 18"/>
          <p:cNvSpPr txBox="1">
            <a:spLocks noChangeArrowheads="1"/>
          </p:cNvSpPr>
          <p:nvPr/>
        </p:nvSpPr>
        <p:spPr bwMode="auto">
          <a:xfrm>
            <a:off x="8999539" y="1471432"/>
            <a:ext cx="4667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31</a:t>
            </a:r>
          </a:p>
        </p:txBody>
      </p:sp>
      <p:sp>
        <p:nvSpPr>
          <p:cNvPr id="163859" name="Line 19"/>
          <p:cNvSpPr>
            <a:spLocks noChangeShapeType="1"/>
          </p:cNvSpPr>
          <p:nvPr/>
        </p:nvSpPr>
        <p:spPr bwMode="auto">
          <a:xfrm rot="16200000">
            <a:off x="6529388" y="-197031"/>
            <a:ext cx="0" cy="5600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1252" name="Text Box 20"/>
          <p:cNvSpPr txBox="1">
            <a:spLocks noChangeArrowheads="1"/>
          </p:cNvSpPr>
          <p:nvPr/>
        </p:nvSpPr>
        <p:spPr bwMode="auto">
          <a:xfrm>
            <a:off x="1411047" y="1614306"/>
            <a:ext cx="170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kumimoji="1" lang="zh-CN" altLang="en-US" sz="2000">
                <a:latin typeface="Arial" panose="020B0604020202020204" pitchFamily="34" charset="0"/>
                <a:ea typeface="黑体" panose="02010609060101010101" pitchFamily="49" charset="-122"/>
              </a:rPr>
              <a:t>前 </a:t>
            </a:r>
            <a:r>
              <a:rPr kumimoji="1" lang="en-US" altLang="zh-CN" sz="2000">
                <a:latin typeface="Arial" panose="020B0604020202020204" pitchFamily="34" charset="0"/>
                <a:ea typeface="黑体" panose="02010609060101010101" pitchFamily="49" charset="-122"/>
              </a:rPr>
              <a:t>4 </a:t>
            </a:r>
            <a:r>
              <a:rPr kumimoji="1" lang="zh-CN" altLang="en-US" sz="2000">
                <a:latin typeface="Arial" panose="020B0604020202020204" pitchFamily="34" charset="0"/>
                <a:ea typeface="黑体" panose="02010609060101010101" pitchFamily="49" charset="-122"/>
              </a:rPr>
              <a:t>个字节</a:t>
            </a:r>
          </a:p>
          <a:p>
            <a:pPr algn="ctr" eaLnBrk="1" hangingPunct="1">
              <a:lnSpc>
                <a:spcPct val="90000"/>
              </a:lnSpc>
              <a:spcBef>
                <a:spcPct val="0"/>
              </a:spcBef>
              <a:buClrTx/>
              <a:buFontTx/>
              <a:buNone/>
            </a:pPr>
            <a:r>
              <a:rPr kumimoji="1" lang="zh-CN" altLang="en-US" sz="2000">
                <a:latin typeface="Arial" panose="020B0604020202020204" pitchFamily="34" charset="0"/>
                <a:ea typeface="黑体" panose="02010609060101010101" pitchFamily="49" charset="-122"/>
              </a:rPr>
              <a:t>是统一的格式</a:t>
            </a:r>
          </a:p>
        </p:txBody>
      </p:sp>
      <p:sp>
        <p:nvSpPr>
          <p:cNvPr id="163861" name="Text Box 21"/>
          <p:cNvSpPr txBox="1">
            <a:spLocks noChangeArrowheads="1"/>
          </p:cNvSpPr>
          <p:nvPr/>
        </p:nvSpPr>
        <p:spPr bwMode="auto">
          <a:xfrm>
            <a:off x="4314825" y="2801757"/>
            <a:ext cx="444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ICMP </a:t>
            </a:r>
            <a:r>
              <a:rPr kumimoji="1" lang="zh-CN" altLang="en-US" sz="2000">
                <a:solidFill>
                  <a:srgbClr val="333399"/>
                </a:solidFill>
                <a:latin typeface="Arial" panose="020B0604020202020204" pitchFamily="34" charset="0"/>
                <a:ea typeface="黑体" panose="02010609060101010101" pitchFamily="49" charset="-122"/>
              </a:rPr>
              <a:t>的数据部分（长度取决于类型）</a:t>
            </a:r>
          </a:p>
        </p:txBody>
      </p:sp>
      <p:sp>
        <p:nvSpPr>
          <p:cNvPr id="351254" name="Line 22"/>
          <p:cNvSpPr>
            <a:spLocks noChangeShapeType="1"/>
          </p:cNvSpPr>
          <p:nvPr/>
        </p:nvSpPr>
        <p:spPr bwMode="auto">
          <a:xfrm>
            <a:off x="3244850" y="1976256"/>
            <a:ext cx="484188"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1280" name="Group 48"/>
          <p:cNvGraphicFramePr>
            <a:graphicFrameLocks noGrp="1"/>
          </p:cNvGraphicFramePr>
          <p:nvPr>
            <p:extLst>
              <p:ext uri="{D42A27DB-BD31-4B8C-83A1-F6EECF244321}">
                <p14:modId xmlns:p14="http://schemas.microsoft.com/office/powerpoint/2010/main" val="1199681786"/>
              </p:ext>
            </p:extLst>
          </p:nvPr>
        </p:nvGraphicFramePr>
        <p:xfrm>
          <a:off x="4194176" y="4582931"/>
          <a:ext cx="4856163" cy="655638"/>
        </p:xfrm>
        <a:graphic>
          <a:graphicData uri="http://schemas.openxmlformats.org/drawingml/2006/table">
            <a:tbl>
              <a:tblPr/>
              <a:tblGrid>
                <a:gridCol w="1800225">
                  <a:extLst>
                    <a:ext uri="{9D8B030D-6E8A-4147-A177-3AD203B41FA5}">
                      <a16:colId xmlns:a16="http://schemas.microsoft.com/office/drawing/2014/main" val="20000"/>
                    </a:ext>
                  </a:extLst>
                </a:gridCol>
                <a:gridCol w="3055938">
                  <a:extLst>
                    <a:ext uri="{9D8B030D-6E8A-4147-A177-3AD203B41FA5}">
                      <a16:colId xmlns:a16="http://schemas.microsoft.com/office/drawing/2014/main" val="20001"/>
                    </a:ext>
                  </a:extLst>
                </a:gridCol>
              </a:tblGrid>
              <a:tr h="6556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ICMP</a:t>
                      </a:r>
                      <a:r>
                        <a:rPr kumimoji="0" lang="zh-CN" altLang="en-US" sz="2400" b="0" i="0" u="none" strike="noStrike" cap="none" normalizeH="0" baseline="0" dirty="0">
                          <a:ln>
                            <a:noFill/>
                          </a:ln>
                          <a:solidFill>
                            <a:schemeClr val="tx1"/>
                          </a:solidFill>
                          <a:effectLst/>
                          <a:latin typeface="+mn-ea"/>
                          <a:ea typeface="+mn-ea"/>
                        </a:rPr>
                        <a:t>报头</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ICMP</a:t>
                      </a:r>
                      <a:r>
                        <a:rPr kumimoji="0" lang="zh-CN" altLang="en-US" sz="2400" b="0" i="0" u="none" strike="noStrike" cap="none" normalizeH="0" baseline="0" dirty="0">
                          <a:ln>
                            <a:noFill/>
                          </a:ln>
                          <a:solidFill>
                            <a:schemeClr val="tx1"/>
                          </a:solidFill>
                          <a:effectLst/>
                          <a:latin typeface="+mn-ea"/>
                          <a:ea typeface="+mn-ea"/>
                        </a:rPr>
                        <a:t>数据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bl>
          </a:graphicData>
        </a:graphic>
      </p:graphicFrame>
      <p:graphicFrame>
        <p:nvGraphicFramePr>
          <p:cNvPr id="351282" name="Group 50"/>
          <p:cNvGraphicFramePr>
            <a:graphicFrameLocks noGrp="1"/>
          </p:cNvGraphicFramePr>
          <p:nvPr>
            <p:extLst>
              <p:ext uri="{D42A27DB-BD31-4B8C-83A1-F6EECF244321}">
                <p14:modId xmlns:p14="http://schemas.microsoft.com/office/powerpoint/2010/main" val="573977997"/>
              </p:ext>
            </p:extLst>
          </p:nvPr>
        </p:nvGraphicFramePr>
        <p:xfrm>
          <a:off x="2681288" y="5813245"/>
          <a:ext cx="6369050" cy="649287"/>
        </p:xfrm>
        <a:graphic>
          <a:graphicData uri="http://schemas.openxmlformats.org/drawingml/2006/table">
            <a:tbl>
              <a:tblPr/>
              <a:tblGrid>
                <a:gridCol w="1512887">
                  <a:extLst>
                    <a:ext uri="{9D8B030D-6E8A-4147-A177-3AD203B41FA5}">
                      <a16:colId xmlns:a16="http://schemas.microsoft.com/office/drawing/2014/main" val="20000"/>
                    </a:ext>
                  </a:extLst>
                </a:gridCol>
                <a:gridCol w="4856163">
                  <a:extLst>
                    <a:ext uri="{9D8B030D-6E8A-4147-A177-3AD203B41FA5}">
                      <a16:colId xmlns:a16="http://schemas.microsoft.com/office/drawing/2014/main" val="20001"/>
                    </a:ext>
                  </a:extLst>
                </a:gridCol>
              </a:tblGrid>
              <a:tr h="649287">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IP</a:t>
                      </a:r>
                      <a:r>
                        <a:rPr kumimoji="0" lang="zh-CN" altLang="en-US" sz="2400" b="0" i="0" u="none" strike="noStrike" cap="none" normalizeH="0" baseline="0" dirty="0">
                          <a:ln>
                            <a:noFill/>
                          </a:ln>
                          <a:solidFill>
                            <a:schemeClr val="tx1"/>
                          </a:solidFill>
                          <a:effectLst/>
                          <a:latin typeface="+mn-ea"/>
                          <a:ea typeface="+mn-ea"/>
                        </a:rPr>
                        <a:t>报头</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IP</a:t>
                      </a:r>
                      <a:r>
                        <a:rPr kumimoji="0" lang="zh-CN" altLang="en-US" sz="2400" b="0" i="0" u="none" strike="noStrike" cap="none" normalizeH="0" baseline="0" dirty="0">
                          <a:ln>
                            <a:noFill/>
                          </a:ln>
                          <a:solidFill>
                            <a:schemeClr val="tx1"/>
                          </a:solidFill>
                          <a:effectLst/>
                          <a:latin typeface="+mn-ea"/>
                          <a:ea typeface="+mn-ea"/>
                        </a:rPr>
                        <a:t>数据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bl>
          </a:graphicData>
        </a:graphic>
      </p:graphicFrame>
      <p:sp>
        <p:nvSpPr>
          <p:cNvPr id="351271" name="AutoShape 39"/>
          <p:cNvSpPr>
            <a:spLocks noChangeArrowheads="1"/>
          </p:cNvSpPr>
          <p:nvPr/>
        </p:nvSpPr>
        <p:spPr bwMode="auto">
          <a:xfrm>
            <a:off x="6384925" y="5238569"/>
            <a:ext cx="287338" cy="576262"/>
          </a:xfrm>
          <a:prstGeom prst="downArrow">
            <a:avLst>
              <a:gd name="adj1" fmla="val 50000"/>
              <a:gd name="adj2" fmla="val 50138"/>
            </a:avLst>
          </a:prstGeom>
          <a:solidFill>
            <a:srgbClr val="FFFF00"/>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Tree>
    <p:extLst>
      <p:ext uri="{BB962C8B-B14F-4D97-AF65-F5344CB8AC3E}">
        <p14:creationId xmlns:p14="http://schemas.microsoft.com/office/powerpoint/2010/main" val="3442519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351252"/>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35125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351245"/>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351246"/>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351244"/>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351280"/>
                                        </p:tgtEl>
                                        <p:attrNameLst>
                                          <p:attrName>style.visibility</p:attrName>
                                        </p:attrNameLst>
                                      </p:cBhvr>
                                      <p:to>
                                        <p:strVal val="visible"/>
                                      </p:to>
                                    </p:set>
                                    <p:animEffect transition="in" filter="dissolve">
                                      <p:cBhvr>
                                        <p:cTn id="19" dur="500"/>
                                        <p:tgtEl>
                                          <p:spTgt spid="35128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51271"/>
                                        </p:tgtEl>
                                        <p:attrNameLst>
                                          <p:attrName>style.visibility</p:attrName>
                                        </p:attrNameLst>
                                      </p:cBhvr>
                                      <p:to>
                                        <p:strVal val="visible"/>
                                      </p:to>
                                    </p:set>
                                    <p:animEffect transition="in" filter="wipe(up)">
                                      <p:cBhvr>
                                        <p:cTn id="24" dur="500"/>
                                        <p:tgtEl>
                                          <p:spTgt spid="35127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351282"/>
                                        </p:tgtEl>
                                        <p:attrNameLst>
                                          <p:attrName>style.visibility</p:attrName>
                                        </p:attrNameLst>
                                      </p:cBhvr>
                                      <p:to>
                                        <p:strVal val="visible"/>
                                      </p:to>
                                    </p:set>
                                    <p:animEffect transition="in" filter="dissolve">
                                      <p:cBhvr>
                                        <p:cTn id="29" dur="500"/>
                                        <p:tgtEl>
                                          <p:spTgt spid="35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44" grpId="0"/>
      <p:bldP spid="351245" grpId="0"/>
      <p:bldP spid="351246" grpId="0"/>
      <p:bldP spid="351252" grpId="0"/>
      <p:bldP spid="351254" grpId="0" animBg="1"/>
      <p:bldP spid="35127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2"/>
          <p:cNvSpPr>
            <a:spLocks noGrp="1" noChangeArrowheads="1"/>
          </p:cNvSpPr>
          <p:nvPr>
            <p:ph type="title" idx="4294967295"/>
          </p:nvPr>
        </p:nvSpPr>
        <p:spPr>
          <a:xfrm>
            <a:off x="1705940" y="379071"/>
            <a:ext cx="8124825" cy="1143000"/>
          </a:xfrm>
          <a:prstGeom prst="rect">
            <a:avLst/>
          </a:prstGeom>
          <a:noFill/>
        </p:spPr>
        <p:txBody>
          <a:bodyPr/>
          <a:lstStyle/>
          <a:p>
            <a:pPr algn="ctr"/>
            <a:r>
              <a:rPr lang="en-US" altLang="zh-CN" sz="3600" dirty="0">
                <a:latin typeface="+mn-ea"/>
                <a:ea typeface="+mn-ea"/>
              </a:rPr>
              <a:t>ICMP </a:t>
            </a:r>
            <a:r>
              <a:rPr lang="zh-CN" altLang="en-US" sz="3600" dirty="0">
                <a:latin typeface="+mn-ea"/>
                <a:ea typeface="+mn-ea"/>
              </a:rPr>
              <a:t>报文类型及对应常见代码</a:t>
            </a:r>
            <a:r>
              <a:rPr lang="en-US" altLang="zh-CN" sz="3600" dirty="0">
                <a:latin typeface="+mn-ea"/>
                <a:ea typeface="+mn-ea"/>
              </a:rPr>
              <a:t>*</a:t>
            </a:r>
            <a:endParaRPr lang="zh-CN" altLang="en-US" sz="3600" dirty="0">
              <a:latin typeface="+mn-ea"/>
              <a:ea typeface="+mn-ea"/>
            </a:endParaRPr>
          </a:p>
        </p:txBody>
      </p:sp>
      <p:sp>
        <p:nvSpPr>
          <p:cNvPr id="164868" name="Rectangle 4"/>
          <p:cNvSpPr>
            <a:spLocks noChangeArrowheads="1"/>
          </p:cNvSpPr>
          <p:nvPr/>
        </p:nvSpPr>
        <p:spPr bwMode="auto">
          <a:xfrm>
            <a:off x="2497559" y="1336875"/>
            <a:ext cx="6739037" cy="5232331"/>
          </a:xfrm>
          <a:prstGeom prst="rect">
            <a:avLst/>
          </a:prstGeom>
          <a:solidFill>
            <a:schemeClr val="accent1">
              <a:lumMod val="60000"/>
              <a:lumOff val="40000"/>
            </a:schemeClr>
          </a:solidFill>
          <a:ln>
            <a:noFill/>
          </a:ln>
        </p:spPr>
        <p:txBody>
          <a:bodyPr wrap="squar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ClrTx/>
              <a:buFontTx/>
              <a:buNone/>
            </a:pPr>
            <a:r>
              <a:rPr lang="zh-CN" altLang="en-US" sz="2000" u="sng" dirty="0">
                <a:latin typeface="+mn-ea"/>
                <a:ea typeface="+mn-ea"/>
              </a:rPr>
              <a:t>类型</a:t>
            </a:r>
            <a:r>
              <a:rPr lang="zh-CN" altLang="en-US" sz="2000" dirty="0">
                <a:latin typeface="+mn-ea"/>
                <a:ea typeface="+mn-ea"/>
              </a:rPr>
              <a:t>  </a:t>
            </a:r>
            <a:r>
              <a:rPr lang="zh-CN" altLang="en-US" sz="2000" u="sng" dirty="0">
                <a:latin typeface="+mn-ea"/>
                <a:ea typeface="+mn-ea"/>
              </a:rPr>
              <a:t>代码</a:t>
            </a:r>
            <a:r>
              <a:rPr lang="zh-CN" altLang="en-US" sz="2000" dirty="0">
                <a:latin typeface="+mn-ea"/>
                <a:ea typeface="+mn-ea"/>
              </a:rPr>
              <a:t>  </a:t>
            </a:r>
            <a:r>
              <a:rPr lang="zh-CN" altLang="en-US" sz="2000" u="sng" dirty="0">
                <a:latin typeface="+mn-ea"/>
                <a:ea typeface="+mn-ea"/>
              </a:rPr>
              <a:t>描述</a:t>
            </a:r>
            <a:endParaRPr lang="zh-CN" altLang="en-US" sz="2000" dirty="0">
              <a:latin typeface="+mn-ea"/>
              <a:ea typeface="+mn-ea"/>
            </a:endParaRPr>
          </a:p>
          <a:p>
            <a:pPr>
              <a:lnSpc>
                <a:spcPct val="120000"/>
              </a:lnSpc>
              <a:spcBef>
                <a:spcPct val="0"/>
              </a:spcBef>
              <a:buClrTx/>
              <a:buFontTx/>
              <a:buNone/>
            </a:pPr>
            <a:r>
              <a:rPr lang="en-US" altLang="zh-CN" sz="2000" dirty="0">
                <a:latin typeface="+mn-ea"/>
                <a:ea typeface="+mn-ea"/>
              </a:rPr>
              <a:t>0        0     ping</a:t>
            </a:r>
            <a:r>
              <a:rPr lang="zh-CN" altLang="en-US" sz="2000" dirty="0">
                <a:latin typeface="+mn-ea"/>
                <a:ea typeface="+mn-ea"/>
              </a:rPr>
              <a:t>应答 </a:t>
            </a:r>
            <a:r>
              <a:rPr lang="en-US" altLang="zh-CN" sz="2000" dirty="0">
                <a:latin typeface="+mn-ea"/>
                <a:ea typeface="+mn-ea"/>
              </a:rPr>
              <a:t>(ping)</a:t>
            </a:r>
          </a:p>
          <a:p>
            <a:pPr>
              <a:lnSpc>
                <a:spcPct val="120000"/>
              </a:lnSpc>
              <a:spcBef>
                <a:spcPct val="0"/>
              </a:spcBef>
              <a:buClrTx/>
              <a:buFontTx/>
              <a:buNone/>
            </a:pPr>
            <a:r>
              <a:rPr lang="en-US" altLang="zh-CN" sz="2000" dirty="0">
                <a:latin typeface="+mn-ea"/>
                <a:ea typeface="+mn-ea"/>
              </a:rPr>
              <a:t>3        0     </a:t>
            </a:r>
            <a:r>
              <a:rPr lang="zh-CN" altLang="en-US" sz="2000" dirty="0">
                <a:latin typeface="+mn-ea"/>
                <a:ea typeface="+mn-ea"/>
              </a:rPr>
              <a:t>目的网络不可到达</a:t>
            </a:r>
          </a:p>
          <a:p>
            <a:pPr>
              <a:lnSpc>
                <a:spcPct val="120000"/>
              </a:lnSpc>
              <a:spcBef>
                <a:spcPct val="0"/>
              </a:spcBef>
              <a:buClrTx/>
              <a:buFontTx/>
              <a:buNone/>
            </a:pPr>
            <a:r>
              <a:rPr lang="en-US" altLang="zh-CN" sz="2000" dirty="0">
                <a:latin typeface="+mn-ea"/>
                <a:ea typeface="+mn-ea"/>
              </a:rPr>
              <a:t>3        1     </a:t>
            </a:r>
            <a:r>
              <a:rPr lang="zh-CN" altLang="en-US" sz="2000" dirty="0">
                <a:latin typeface="+mn-ea"/>
                <a:ea typeface="+mn-ea"/>
              </a:rPr>
              <a:t>目的主机不可到达</a:t>
            </a:r>
          </a:p>
          <a:p>
            <a:pPr>
              <a:lnSpc>
                <a:spcPct val="120000"/>
              </a:lnSpc>
              <a:spcBef>
                <a:spcPct val="0"/>
              </a:spcBef>
              <a:buClrTx/>
              <a:buFontTx/>
              <a:buNone/>
            </a:pPr>
            <a:r>
              <a:rPr lang="en-US" altLang="zh-CN" sz="2000" dirty="0">
                <a:latin typeface="+mn-ea"/>
                <a:ea typeface="+mn-ea"/>
              </a:rPr>
              <a:t>3        2     </a:t>
            </a:r>
            <a:r>
              <a:rPr lang="zh-CN" altLang="en-US" sz="2000" dirty="0">
                <a:latin typeface="+mn-ea"/>
                <a:ea typeface="+mn-ea"/>
              </a:rPr>
              <a:t>目的协议不可到达</a:t>
            </a:r>
          </a:p>
          <a:p>
            <a:pPr>
              <a:lnSpc>
                <a:spcPct val="120000"/>
              </a:lnSpc>
              <a:spcBef>
                <a:spcPct val="0"/>
              </a:spcBef>
              <a:buClrTx/>
              <a:buFontTx/>
              <a:buNone/>
            </a:pPr>
            <a:r>
              <a:rPr lang="en-US" altLang="zh-CN" sz="2000" dirty="0">
                <a:latin typeface="+mn-ea"/>
                <a:ea typeface="+mn-ea"/>
              </a:rPr>
              <a:t>3        3     </a:t>
            </a:r>
            <a:r>
              <a:rPr lang="zh-CN" altLang="en-US" sz="2000" dirty="0">
                <a:latin typeface="+mn-ea"/>
                <a:ea typeface="+mn-ea"/>
              </a:rPr>
              <a:t>目的端口不可达到</a:t>
            </a:r>
          </a:p>
          <a:p>
            <a:pPr>
              <a:lnSpc>
                <a:spcPct val="120000"/>
              </a:lnSpc>
              <a:spcBef>
                <a:spcPct val="0"/>
              </a:spcBef>
              <a:buClrTx/>
              <a:buFontTx/>
              <a:buNone/>
            </a:pPr>
            <a:r>
              <a:rPr lang="en-US" altLang="zh-CN" sz="2000" dirty="0">
                <a:latin typeface="+mn-ea"/>
                <a:ea typeface="+mn-ea"/>
              </a:rPr>
              <a:t>3        6     </a:t>
            </a:r>
            <a:r>
              <a:rPr lang="zh-CN" altLang="en-US" sz="2000" dirty="0">
                <a:latin typeface="+mn-ea"/>
                <a:ea typeface="+mn-ea"/>
              </a:rPr>
              <a:t>不知道的目的网络</a:t>
            </a:r>
          </a:p>
          <a:p>
            <a:pPr>
              <a:lnSpc>
                <a:spcPct val="120000"/>
              </a:lnSpc>
              <a:spcBef>
                <a:spcPct val="0"/>
              </a:spcBef>
              <a:buClrTx/>
              <a:buFontTx/>
              <a:buNone/>
            </a:pPr>
            <a:r>
              <a:rPr lang="en-US" altLang="zh-CN" sz="2000" dirty="0">
                <a:latin typeface="+mn-ea"/>
                <a:ea typeface="+mn-ea"/>
              </a:rPr>
              <a:t>3        7     </a:t>
            </a:r>
            <a:r>
              <a:rPr lang="zh-CN" altLang="en-US" sz="2000" dirty="0">
                <a:latin typeface="+mn-ea"/>
                <a:ea typeface="+mn-ea"/>
              </a:rPr>
              <a:t>不知道的目的主机</a:t>
            </a:r>
          </a:p>
          <a:p>
            <a:pPr>
              <a:lnSpc>
                <a:spcPct val="120000"/>
              </a:lnSpc>
              <a:spcBef>
                <a:spcPct val="0"/>
              </a:spcBef>
              <a:buClrTx/>
              <a:buFontTx/>
              <a:buNone/>
            </a:pPr>
            <a:r>
              <a:rPr lang="en-US" altLang="zh-CN" sz="2000" dirty="0">
                <a:latin typeface="+mn-ea"/>
                <a:ea typeface="+mn-ea"/>
              </a:rPr>
              <a:t>4        0     </a:t>
            </a:r>
            <a:r>
              <a:rPr lang="zh-CN" altLang="en-US" sz="2000" dirty="0">
                <a:latin typeface="+mn-ea"/>
                <a:ea typeface="+mn-ea"/>
              </a:rPr>
              <a:t>源端抑制 </a:t>
            </a:r>
            <a:r>
              <a:rPr lang="en-US" altLang="zh-CN" sz="2000" dirty="0">
                <a:latin typeface="+mn-ea"/>
                <a:ea typeface="+mn-ea"/>
              </a:rPr>
              <a:t>(</a:t>
            </a:r>
            <a:r>
              <a:rPr lang="zh-CN" altLang="en-US" sz="2000" dirty="0">
                <a:latin typeface="+mn-ea"/>
                <a:ea typeface="+mn-ea"/>
              </a:rPr>
              <a:t>拥塞控制 </a:t>
            </a:r>
            <a:r>
              <a:rPr lang="en-US" altLang="zh-CN" sz="2000" dirty="0">
                <a:latin typeface="+mn-ea"/>
                <a:ea typeface="+mn-ea"/>
              </a:rPr>
              <a:t>– </a:t>
            </a:r>
            <a:r>
              <a:rPr lang="zh-CN" altLang="en-US" sz="2000" dirty="0">
                <a:latin typeface="+mn-ea"/>
                <a:ea typeface="+mn-ea"/>
              </a:rPr>
              <a:t>不用</a:t>
            </a:r>
            <a:r>
              <a:rPr lang="en-US" altLang="zh-CN" sz="2000" dirty="0">
                <a:latin typeface="+mn-ea"/>
                <a:ea typeface="+mn-ea"/>
              </a:rPr>
              <a:t>)</a:t>
            </a:r>
          </a:p>
          <a:p>
            <a:pPr>
              <a:lnSpc>
                <a:spcPct val="120000"/>
              </a:lnSpc>
              <a:spcBef>
                <a:spcPct val="0"/>
              </a:spcBef>
              <a:buClrTx/>
              <a:buFontTx/>
              <a:buNone/>
            </a:pPr>
            <a:r>
              <a:rPr lang="en-US" altLang="zh-CN" sz="2000" dirty="0">
                <a:latin typeface="+mn-ea"/>
                <a:ea typeface="+mn-ea"/>
              </a:rPr>
              <a:t>8        0      ping</a:t>
            </a:r>
            <a:r>
              <a:rPr lang="zh-CN" altLang="en-US" sz="2000" dirty="0">
                <a:latin typeface="+mn-ea"/>
                <a:ea typeface="+mn-ea"/>
              </a:rPr>
              <a:t>请求 </a:t>
            </a:r>
            <a:r>
              <a:rPr lang="en-US" altLang="zh-CN" sz="2000" dirty="0">
                <a:latin typeface="+mn-ea"/>
                <a:ea typeface="+mn-ea"/>
              </a:rPr>
              <a:t>(ping)</a:t>
            </a:r>
          </a:p>
          <a:p>
            <a:pPr>
              <a:lnSpc>
                <a:spcPct val="120000"/>
              </a:lnSpc>
              <a:spcBef>
                <a:spcPct val="0"/>
              </a:spcBef>
              <a:buClrTx/>
              <a:buFontTx/>
              <a:buNone/>
            </a:pPr>
            <a:r>
              <a:rPr lang="en-US" altLang="zh-CN" sz="2000" dirty="0">
                <a:latin typeface="+mn-ea"/>
                <a:ea typeface="+mn-ea"/>
              </a:rPr>
              <a:t>9        0      </a:t>
            </a:r>
            <a:r>
              <a:rPr lang="zh-CN" altLang="en-US" sz="2000" dirty="0">
                <a:latin typeface="+mn-ea"/>
                <a:ea typeface="+mn-ea"/>
              </a:rPr>
              <a:t>路由器公告</a:t>
            </a:r>
          </a:p>
          <a:p>
            <a:pPr>
              <a:lnSpc>
                <a:spcPct val="120000"/>
              </a:lnSpc>
              <a:spcBef>
                <a:spcPct val="0"/>
              </a:spcBef>
              <a:buClrTx/>
              <a:buFontTx/>
              <a:buNone/>
            </a:pPr>
            <a:r>
              <a:rPr lang="en-US" altLang="zh-CN" sz="2000" dirty="0">
                <a:latin typeface="+mn-ea"/>
                <a:ea typeface="+mn-ea"/>
              </a:rPr>
              <a:t>10      0       </a:t>
            </a:r>
            <a:r>
              <a:rPr lang="zh-CN" altLang="en-US" sz="2000" dirty="0">
                <a:latin typeface="+mn-ea"/>
                <a:ea typeface="+mn-ea"/>
              </a:rPr>
              <a:t>路由器发现</a:t>
            </a:r>
          </a:p>
          <a:p>
            <a:pPr>
              <a:lnSpc>
                <a:spcPct val="120000"/>
              </a:lnSpc>
              <a:spcBef>
                <a:spcPct val="0"/>
              </a:spcBef>
              <a:buClrTx/>
              <a:buFontTx/>
              <a:buNone/>
            </a:pPr>
            <a:r>
              <a:rPr lang="en-US" altLang="zh-CN" sz="2000" dirty="0">
                <a:latin typeface="+mn-ea"/>
                <a:ea typeface="+mn-ea"/>
              </a:rPr>
              <a:t>11      0       TTL </a:t>
            </a:r>
            <a:r>
              <a:rPr lang="zh-CN" altLang="en-US" sz="2000" dirty="0">
                <a:latin typeface="+mn-ea"/>
                <a:ea typeface="+mn-ea"/>
              </a:rPr>
              <a:t>过期</a:t>
            </a:r>
          </a:p>
          <a:p>
            <a:pPr>
              <a:lnSpc>
                <a:spcPct val="120000"/>
              </a:lnSpc>
              <a:spcBef>
                <a:spcPct val="0"/>
              </a:spcBef>
              <a:buClrTx/>
              <a:buFontTx/>
              <a:buNone/>
            </a:pPr>
            <a:r>
              <a:rPr lang="en-US" altLang="zh-CN" sz="2000" dirty="0">
                <a:latin typeface="+mn-ea"/>
                <a:ea typeface="+mn-ea"/>
              </a:rPr>
              <a:t>12      0       IP</a:t>
            </a:r>
            <a:r>
              <a:rPr lang="zh-CN" altLang="en-US" sz="2000" dirty="0">
                <a:latin typeface="+mn-ea"/>
                <a:ea typeface="+mn-ea"/>
              </a:rPr>
              <a:t>首部损坏</a:t>
            </a:r>
          </a:p>
        </p:txBody>
      </p:sp>
    </p:spTree>
    <p:extLst>
      <p:ext uri="{BB962C8B-B14F-4D97-AF65-F5344CB8AC3E}">
        <p14:creationId xmlns:p14="http://schemas.microsoft.com/office/powerpoint/2010/main" val="34599919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19920</TotalTime>
  <Words>19351</Words>
  <Application>Microsoft Office PowerPoint</Application>
  <PresentationFormat>宽屏</PresentationFormat>
  <Paragraphs>3772</Paragraphs>
  <Slides>193</Slides>
  <Notes>154</Notes>
  <HiddenSlides>0</HiddenSlides>
  <MMClips>0</MMClips>
  <ScaleCrop>false</ScaleCrop>
  <HeadingPairs>
    <vt:vector size="8" baseType="variant">
      <vt:variant>
        <vt:lpstr>已用的字体</vt:lpstr>
      </vt:variant>
      <vt:variant>
        <vt:i4>21</vt:i4>
      </vt:variant>
      <vt:variant>
        <vt:lpstr>主题</vt:lpstr>
      </vt:variant>
      <vt:variant>
        <vt:i4>6</vt:i4>
      </vt:variant>
      <vt:variant>
        <vt:lpstr>嵌入 OLE 服务器</vt:lpstr>
      </vt:variant>
      <vt:variant>
        <vt:i4>3</vt:i4>
      </vt:variant>
      <vt:variant>
        <vt:lpstr>幻灯片标题</vt:lpstr>
      </vt:variant>
      <vt:variant>
        <vt:i4>193</vt:i4>
      </vt:variant>
    </vt:vector>
  </HeadingPairs>
  <TitlesOfParts>
    <vt:vector size="223" baseType="lpstr">
      <vt:lpstr>Adobe 楷体 Std R</vt:lpstr>
      <vt:lpstr>-apple-system</vt:lpstr>
      <vt:lpstr>ＭＳ Ｐゴシック</vt:lpstr>
      <vt:lpstr>ZapfDingbats</vt:lpstr>
      <vt:lpstr>等线</vt:lpstr>
      <vt:lpstr>黑体</vt:lpstr>
      <vt:lpstr>华文细黑</vt:lpstr>
      <vt:lpstr>华文中宋</vt:lpstr>
      <vt:lpstr>宋体</vt:lpstr>
      <vt:lpstr>Microsoft YaHei</vt:lpstr>
      <vt:lpstr>Microsoft YaHei</vt:lpstr>
      <vt:lpstr>arial</vt:lpstr>
      <vt:lpstr>arial</vt:lpstr>
      <vt:lpstr>Calibri</vt:lpstr>
      <vt:lpstr>Comic Sans MS</vt:lpstr>
      <vt:lpstr>Courier New</vt:lpstr>
      <vt:lpstr>Gill Sans MT</vt:lpstr>
      <vt:lpstr>Tahoma</vt:lpstr>
      <vt:lpstr>Times</vt:lpstr>
      <vt:lpstr>Times New Roman</vt:lpstr>
      <vt:lpstr>Wingdings</vt:lpstr>
      <vt:lpstr>Office 主题​​</vt:lpstr>
      <vt:lpstr>1_Office 主题​​</vt:lpstr>
      <vt:lpstr>2_Office 主题​​</vt:lpstr>
      <vt:lpstr>3_Office 主题​​</vt:lpstr>
      <vt:lpstr>4_Office 主题​​</vt:lpstr>
      <vt:lpstr>5_Office 主题​​</vt:lpstr>
      <vt:lpstr>Clip</vt:lpstr>
      <vt:lpstr>Visio</vt:lpstr>
      <vt:lpstr>Equation</vt:lpstr>
      <vt:lpstr>PowerPoint 演示文稿</vt:lpstr>
      <vt:lpstr>PowerPoint 演示文稿</vt:lpstr>
      <vt:lpstr>PowerPoint 演示文稿</vt:lpstr>
      <vt:lpstr>PowerPoint 演示文稿</vt:lpstr>
      <vt:lpstr>网络层提供的功能</vt:lpstr>
      <vt:lpstr>两个主要的网络层功能</vt:lpstr>
      <vt:lpstr>PowerPoint 演示文稿</vt:lpstr>
      <vt:lpstr>PowerPoint 演示文稿</vt:lpstr>
      <vt:lpstr>PowerPoint 演示文稿</vt:lpstr>
      <vt:lpstr>PowerPoint 演示文稿</vt:lpstr>
      <vt:lpstr>连接建立*</vt:lpstr>
      <vt:lpstr>网络层的服务模型</vt:lpstr>
      <vt:lpstr>PowerPoint 演示文稿</vt:lpstr>
      <vt:lpstr>连接和无连接服务</vt:lpstr>
      <vt:lpstr>虚电路(Virtual Circuits)*</vt:lpstr>
      <vt:lpstr>数据报网络</vt:lpstr>
      <vt:lpstr>数据报转发表</vt:lpstr>
      <vt:lpstr>数据报转发表</vt:lpstr>
      <vt:lpstr>最长前缀匹配</vt:lpstr>
      <vt:lpstr>路由器查表方法</vt:lpstr>
      <vt:lpstr>说明</vt:lpstr>
      <vt:lpstr>虚电路网络的特点*</vt:lpstr>
      <vt:lpstr>数据报网络的特点</vt:lpstr>
      <vt:lpstr>PowerPoint 演示文稿</vt:lpstr>
      <vt:lpstr>路由器的整体结构</vt:lpstr>
      <vt:lpstr>输入端口功能</vt:lpstr>
      <vt:lpstr>输入端口——查找/转发模块</vt:lpstr>
      <vt:lpstr>交换结构</vt:lpstr>
      <vt:lpstr>经内存的交换结构</vt:lpstr>
      <vt:lpstr>经内存的交换结构——转发速度</vt:lpstr>
      <vt:lpstr>经总线的交换结构</vt:lpstr>
      <vt:lpstr>经交换矩阵交换结构</vt:lpstr>
      <vt:lpstr>输出端口</vt:lpstr>
      <vt:lpstr>输入端口排队</vt:lpstr>
      <vt:lpstr>输出端口排队</vt:lpstr>
      <vt:lpstr>PowerPoint 演示文稿</vt:lpstr>
      <vt:lpstr>全球路由器市场的发展和变迁</vt:lpstr>
      <vt:lpstr>全球路由器市场的发展和变迁</vt:lpstr>
      <vt:lpstr>全球路由器市场的发展和变迁</vt:lpstr>
      <vt:lpstr>PowerPoint 演示文稿</vt:lpstr>
      <vt:lpstr>PowerPoint 演示文稿</vt:lpstr>
      <vt:lpstr>IP 数据报格式（IPv4）</vt:lpstr>
      <vt:lpstr>IP数据报分片和重组</vt:lpstr>
      <vt:lpstr>分片的例子</vt:lpstr>
      <vt:lpstr>IP地址</vt:lpstr>
      <vt:lpstr>IPv4编址</vt:lpstr>
      <vt:lpstr>IP地址结构</vt:lpstr>
      <vt:lpstr>传统的IP地址分类</vt:lpstr>
      <vt:lpstr>A类地址</vt:lpstr>
      <vt:lpstr>B类地址</vt:lpstr>
      <vt:lpstr>C类地址</vt:lpstr>
      <vt:lpstr>特殊IP地址段</vt:lpstr>
      <vt:lpstr>特殊IP地址</vt:lpstr>
      <vt:lpstr>互联网中的IP地址</vt:lpstr>
      <vt:lpstr>PowerPoint 演示文稿</vt:lpstr>
      <vt:lpstr>PowerPoint 演示文稿</vt:lpstr>
      <vt:lpstr>子网的特点</vt:lpstr>
      <vt:lpstr>PowerPoint 演示文稿</vt:lpstr>
      <vt:lpstr>PowerPoint 演示文稿</vt:lpstr>
      <vt:lpstr>PowerPoint 演示文稿</vt:lpstr>
      <vt:lpstr>PowerPoint 演示文稿</vt:lpstr>
      <vt:lpstr>传统IP分类方法的问题</vt:lpstr>
      <vt:lpstr>无分类域间路由 (Classless Inter-Domain Routing，CIDR)</vt:lpstr>
      <vt:lpstr>PowerPoint 演示文稿</vt:lpstr>
      <vt:lpstr>PowerPoint 演示文稿</vt:lpstr>
      <vt:lpstr>子网划分及CIDR练习</vt:lpstr>
      <vt:lpstr>PowerPoint 演示文稿</vt:lpstr>
      <vt:lpstr>PowerPoint 演示文稿</vt:lpstr>
      <vt:lpstr>动态主机配置协议</vt:lpstr>
      <vt:lpstr>DHCP 协议的工作过程 </vt:lpstr>
      <vt:lpstr>PowerPoint 演示文稿</vt:lpstr>
      <vt:lpstr>PowerPoint 演示文稿</vt:lpstr>
      <vt:lpstr>PowerPoint 演示文稿</vt:lpstr>
      <vt:lpstr>PowerPoint 演示文稿</vt:lpstr>
      <vt:lpstr>PowerPoint 演示文稿</vt:lpstr>
      <vt:lpstr>PowerPoint 演示文稿</vt:lpstr>
      <vt:lpstr>DHCP 协议的工作过程 </vt:lpstr>
      <vt:lpstr>DHCP 协议的工作过程 </vt:lpstr>
      <vt:lpstr>DHCP 协议的工作过程 </vt:lpstr>
      <vt:lpstr>DHCP 协议的工作过程 </vt:lpstr>
      <vt:lpstr>PowerPoint 演示文稿</vt:lpstr>
      <vt:lpstr>DHCP 客户端-服务器场景</vt:lpstr>
      <vt:lpstr>DHCP 客户端-服务器场景</vt:lpstr>
      <vt:lpstr>DHCP:  不仅获得IP地址</vt:lpstr>
      <vt:lpstr>DHCP: Wireshark 抓包结果 (某局域网)*</vt:lpstr>
      <vt:lpstr>PowerPoint 演示文稿</vt:lpstr>
      <vt:lpstr>关于IP地址及域名的获得</vt:lpstr>
      <vt:lpstr>PowerPoint 演示文稿</vt:lpstr>
      <vt:lpstr>NIC</vt:lpstr>
      <vt:lpstr>IPv4的枯竭</vt:lpstr>
      <vt:lpstr>IPv4地址短缺对我国的影响</vt:lpstr>
      <vt:lpstr>NAT: 网络地址转换</vt:lpstr>
      <vt:lpstr>NAT: 网络地址转换</vt:lpstr>
      <vt:lpstr>NAT: 网络地址转换</vt:lpstr>
      <vt:lpstr>NAT: 网络地址转换</vt:lpstr>
      <vt:lpstr>NAT: 网络地址转换的一些限制</vt:lpstr>
      <vt:lpstr>ICMP: (Internet Control Message Protocol， 因特网控制报文协议）</vt:lpstr>
      <vt:lpstr>ICMP报文格式及其封装*</vt:lpstr>
      <vt:lpstr>ICMP 报文类型及对应常见代码*</vt:lpstr>
      <vt:lpstr>Traceroute 和 ICMP</vt:lpstr>
      <vt:lpstr>IPv6</vt:lpstr>
      <vt:lpstr>PowerPoint 演示文稿</vt:lpstr>
      <vt:lpstr>PowerPoint 演示文稿</vt:lpstr>
      <vt:lpstr>PowerPoint 演示文稿</vt:lpstr>
      <vt:lpstr>从 IPv4 到 IPv6过渡*</vt:lpstr>
      <vt:lpstr>双栈方法*</vt:lpstr>
      <vt:lpstr>隧道方法*</vt:lpstr>
      <vt:lpstr>PowerPoint 演示文稿</vt:lpstr>
      <vt:lpstr>路由与转发的相互作用</vt:lpstr>
      <vt:lpstr>路由的基本概念</vt:lpstr>
      <vt:lpstr>网络的抽象图模型</vt:lpstr>
      <vt:lpstr>网络的抽象图模型：费用(cost)</vt:lpstr>
      <vt:lpstr>路由算法分类</vt:lpstr>
      <vt:lpstr>PowerPoint 演示文稿</vt:lpstr>
      <vt:lpstr>链路状态选路算法</vt:lpstr>
      <vt:lpstr>链路状态选路算法</vt:lpstr>
      <vt:lpstr>Dijkstra算法</vt:lpstr>
      <vt:lpstr>算法描述</vt:lpstr>
      <vt:lpstr>例子</vt:lpstr>
      <vt:lpstr>构建从源节点到所有目的节点的路径</vt:lpstr>
      <vt:lpstr>构建最低费用路径树</vt:lpstr>
      <vt:lpstr>PowerPoint 演示文稿</vt:lpstr>
      <vt:lpstr>Dijkstra算法：讨论</vt:lpstr>
      <vt:lpstr>Dijkstra算法：讨论</vt:lpstr>
      <vt:lpstr>PowerPoint 演示文稿</vt:lpstr>
      <vt:lpstr>距离向量路由算法DV</vt:lpstr>
      <vt:lpstr>最低费用表示</vt:lpstr>
      <vt:lpstr>B-F方程举例</vt:lpstr>
      <vt:lpstr>距离向量DV路由算法</vt:lpstr>
      <vt:lpstr>节点的距离向量表</vt:lpstr>
      <vt:lpstr>更新其距离向量</vt:lpstr>
      <vt:lpstr>PowerPoint 演示文稿</vt:lpstr>
      <vt:lpstr>PowerPoint 演示文稿</vt:lpstr>
      <vt:lpstr>链路费用改变与链路故障</vt:lpstr>
      <vt:lpstr>考虑y与z到目的节点x的距离表变化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LS算法与DV算法比较</vt:lpstr>
      <vt:lpstr>LS算法与DV算法比较</vt:lpstr>
      <vt:lpstr> 练习1：链路状态选路算法</vt:lpstr>
      <vt:lpstr>练习1：链路状态选路算法答案</vt:lpstr>
      <vt:lpstr> 练习2：距离向量选路算法</vt:lpstr>
      <vt:lpstr>PowerPoint 演示文稿</vt:lpstr>
      <vt:lpstr>PowerPoint 演示文稿</vt:lpstr>
      <vt:lpstr>PowerPoint 演示文稿</vt:lpstr>
      <vt:lpstr>层次选路</vt:lpstr>
      <vt:lpstr>域（自治系统）内路由选择</vt:lpstr>
      <vt:lpstr>RIP ( Routing Information Protocol)*</vt:lpstr>
      <vt:lpstr>PowerPoint 演示文稿</vt:lpstr>
      <vt:lpstr>例子：</vt:lpstr>
      <vt:lpstr>PowerPoint 演示文稿</vt:lpstr>
      <vt:lpstr>PowerPoint 演示文稿</vt:lpstr>
      <vt:lpstr>OSPF (Open Shortest Path First)</vt:lpstr>
      <vt:lpstr>OSPF (Open Shortest Path First)</vt:lpstr>
      <vt:lpstr>层次 OSPF</vt:lpstr>
      <vt:lpstr>PowerPoint 演示文稿</vt:lpstr>
      <vt:lpstr>Internet 域间选路: BGP</vt:lpstr>
      <vt:lpstr>Internet 域间选路: BGP</vt:lpstr>
      <vt:lpstr>Internet 域间选路: BGP</vt:lpstr>
      <vt:lpstr>Internet 域间选路: BGP</vt:lpstr>
      <vt:lpstr>Internet 域间选路: BGP</vt:lpstr>
      <vt:lpstr>Internet 域间选路: BGP</vt:lpstr>
      <vt:lpstr>PowerPoint 演示文稿</vt:lpstr>
      <vt:lpstr>Internet 域间选路: BGP</vt:lpstr>
      <vt:lpstr>Internet 域间选路: BGP</vt:lpstr>
      <vt:lpstr>Internet 域间选路: BGP</vt:lpstr>
      <vt:lpstr>Internet 域间选路: BGP</vt:lpstr>
      <vt:lpstr>Internet 域间选路: BGP</vt:lpstr>
      <vt:lpstr>Internet 域间选路: BGP</vt:lpstr>
      <vt:lpstr>Internet 域间选路: BGP</vt:lpstr>
      <vt:lpstr>PowerPoint 演示文稿</vt:lpstr>
      <vt:lpstr>什么是SDN</vt:lpstr>
      <vt:lpstr>Google SDN案例</vt:lpstr>
      <vt:lpstr>SDN的发展驱动力和优势</vt:lpstr>
      <vt:lpstr>SDN的相关组织</vt:lpstr>
      <vt:lpstr>SDN的相关组织</vt:lpstr>
      <vt:lpstr>SDN技术的应用方向</vt:lpstr>
      <vt:lpstr>一个简单的类比</vt:lpstr>
      <vt:lpstr>SDN：通用转发</vt:lpstr>
      <vt:lpstr>SDN体系结构及特征</vt:lpstr>
      <vt:lpstr>PowerPoint 演示文稿</vt:lpstr>
      <vt:lpstr>OpenFlow</vt:lpstr>
      <vt:lpstr>OpenFlow版本演进</vt:lpstr>
      <vt:lpstr>OpenFlow消息*</vt:lpstr>
      <vt:lpstr>网络层:总结</vt:lpstr>
      <vt:lpstr>网络层:总结</vt:lpstr>
      <vt:lpstr>网络层:总结</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ni ni</cp:lastModifiedBy>
  <cp:revision>526</cp:revision>
  <dcterms:created xsi:type="dcterms:W3CDTF">2018-07-12T01:56:47Z</dcterms:created>
  <dcterms:modified xsi:type="dcterms:W3CDTF">2025-02-23T04:36:10Z</dcterms:modified>
</cp:coreProperties>
</file>